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4" r:id="rId7"/>
    <p:sldMasterId id="2147483656" r:id="rId8"/>
    <p:sldMasterId id="2147483658" r:id="rId9"/>
    <p:sldMasterId id="2147483661" r:id="rId10"/>
    <p:sldMasterId id="2147483663" r:id="rId11"/>
    <p:sldMasterId id="2147483665" r:id="rId12"/>
    <p:sldMasterId id="2147483667" r:id="rId13"/>
    <p:sldMasterId id="2147483669" r:id="rId14"/>
    <p:sldMasterId id="2147483671"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Lst>
  <p:sldSz cy="6858000" cx="9144000"/>
  <p:notesSz cx="6858000" cy="9144000"/>
  <p:embeddedFontLst>
    <p:embeddedFont>
      <p:font typeface="Roboto"/>
      <p:regular r:id="rId38"/>
      <p:bold r:id="rId39"/>
      <p:italic r:id="rId40"/>
      <p:boldItalic r:id="rId41"/>
    </p:embeddedFont>
    <p:embeddedFont>
      <p:font typeface="Roboto Medium"/>
      <p:regular r:id="rId42"/>
      <p:bold r:id="rId43"/>
      <p:italic r:id="rId44"/>
      <p:boldItalic r:id="rId45"/>
    </p:embeddedFont>
    <p:embeddedFont>
      <p:font typeface="Bell M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50" roundtripDataSignature="AMtx7mikIKsc44DHDuN+jo0ZpMRCVuTt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RobotoMedium-regular.fntdata"/><Relationship Id="rId41" Type="http://schemas.openxmlformats.org/officeDocument/2006/relationships/font" Target="fonts/Roboto-boldItalic.fntdata"/><Relationship Id="rId44" Type="http://schemas.openxmlformats.org/officeDocument/2006/relationships/font" Target="fonts/RobotoMedium-italic.fntdata"/><Relationship Id="rId43" Type="http://schemas.openxmlformats.org/officeDocument/2006/relationships/font" Target="fonts/RobotoMedium-bold.fntdata"/><Relationship Id="rId46" Type="http://schemas.openxmlformats.org/officeDocument/2006/relationships/font" Target="fonts/BellMT-regular.fntdata"/><Relationship Id="rId45" Type="http://schemas.openxmlformats.org/officeDocument/2006/relationships/font" Target="fonts/Roboto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BellMT-italic.fntdata"/><Relationship Id="rId47" Type="http://schemas.openxmlformats.org/officeDocument/2006/relationships/font" Target="fonts/BellMT-bold.fntdata"/><Relationship Id="rId49" Type="http://schemas.openxmlformats.org/officeDocument/2006/relationships/font" Target="fonts/BellMT-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0" Type="http://customschemas.google.com/relationships/presentationmetadata" Target="meta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61" name="Google Shape;161;p1: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03a838681_0_13:notes"/>
          <p:cNvSpPr txBox="1"/>
          <p:nvPr>
            <p:ph idx="1" type="body"/>
          </p:nvPr>
        </p:nvSpPr>
        <p:spPr>
          <a:xfrm>
            <a:off x="685800" y="4343400"/>
            <a:ext cx="5484900" cy="411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24" name="Google Shape;224;g703a838681_0_13: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87512cb89_0_0:notes"/>
          <p:cNvSpPr txBox="1"/>
          <p:nvPr>
            <p:ph idx="1" type="body"/>
          </p:nvPr>
        </p:nvSpPr>
        <p:spPr>
          <a:xfrm>
            <a:off x="685800" y="4343400"/>
            <a:ext cx="5484900" cy="411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31" name="Google Shape;231;g1187512cb89_0_0: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87512cb89_0_356:notes"/>
          <p:cNvSpPr txBox="1"/>
          <p:nvPr>
            <p:ph idx="1" type="body"/>
          </p:nvPr>
        </p:nvSpPr>
        <p:spPr>
          <a:xfrm>
            <a:off x="685800" y="4343400"/>
            <a:ext cx="5484900" cy="411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60" name="Google Shape;260;g1187512cb89_0_356: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0: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88" name="Google Shape;288;p10: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1: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98" name="Google Shape;298;p11: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2: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03" name="Google Shape;303;p12: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3: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09" name="Google Shape;309;p13: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4: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15" name="Google Shape;315;p14: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5: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21" name="Google Shape;321;p15: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6: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28" name="Google Shape;328;p16: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67" name="Google Shape;167;p2: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7: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34" name="Google Shape;334;p17: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8: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41" name="Google Shape;341;p18: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74" name="Google Shape;174;p3: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82" name="Google Shape;182;p4: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89" name="Google Shape;189;p5: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96" name="Google Shape;196;p6: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343400"/>
            <a:ext cx="5484812" cy="411321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03" name="Google Shape;203;p7: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03a838681_0_0:notes"/>
          <p:cNvSpPr txBox="1"/>
          <p:nvPr>
            <p:ph idx="1" type="body"/>
          </p:nvPr>
        </p:nvSpPr>
        <p:spPr>
          <a:xfrm>
            <a:off x="685800" y="4343400"/>
            <a:ext cx="5484900" cy="411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09" name="Google Shape;209;g703a838681_0_0: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03a838681_0_6:notes"/>
          <p:cNvSpPr txBox="1"/>
          <p:nvPr>
            <p:ph idx="1" type="body"/>
          </p:nvPr>
        </p:nvSpPr>
        <p:spPr>
          <a:xfrm>
            <a:off x="685800" y="4343400"/>
            <a:ext cx="5484900" cy="4113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16" name="Google Shape;216;g703a838681_0_6: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seño personalizado">
  <p:cSld name="1_Diseño personalizado">
    <p:spTree>
      <p:nvGrpSpPr>
        <p:cNvPr id="17" name="Shape 17"/>
        <p:cNvGrpSpPr/>
        <p:nvPr/>
      </p:nvGrpSpPr>
      <p:grpSpPr>
        <a:xfrm>
          <a:off x="0" y="0"/>
          <a:ext cx="0" cy="0"/>
          <a:chOff x="0" y="0"/>
          <a:chExt cx="0" cy="0"/>
        </a:xfrm>
      </p:grpSpPr>
      <p:sp>
        <p:nvSpPr>
          <p:cNvPr id="18" name="Google Shape;18;p20"/>
          <p:cNvSpPr txBox="1"/>
          <p:nvPr>
            <p:ph type="title"/>
          </p:nvPr>
        </p:nvSpPr>
        <p:spPr>
          <a:xfrm>
            <a:off x="101600" y="1555290"/>
            <a:ext cx="8902700" cy="55831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3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0"/>
          <p:cNvSpPr txBox="1"/>
          <p:nvPr>
            <p:ph idx="1" type="body"/>
          </p:nvPr>
        </p:nvSpPr>
        <p:spPr>
          <a:xfrm>
            <a:off x="101600" y="2426758"/>
            <a:ext cx="4953530" cy="914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1"/>
              </a:buClr>
              <a:buSzPts val="1800"/>
              <a:buNone/>
              <a:defRPr b="1" sz="1800"/>
            </a:lvl1pPr>
            <a:lvl2pPr indent="-342900" lvl="1" marL="914400" algn="l">
              <a:lnSpc>
                <a:spcPct val="100000"/>
              </a:lnSpc>
              <a:spcBef>
                <a:spcPts val="0"/>
              </a:spcBef>
              <a:spcAft>
                <a:spcPts val="0"/>
              </a:spcAft>
              <a:buClr>
                <a:schemeClr val="dk1"/>
              </a:buClr>
              <a:buSzPts val="1800"/>
              <a:buChar char="–"/>
              <a:defRPr/>
            </a:lvl2pPr>
            <a:lvl3pPr indent="-342900" lvl="2" marL="1371600" algn="l">
              <a:lnSpc>
                <a:spcPct val="100000"/>
              </a:lnSpc>
              <a:spcBef>
                <a:spcPts val="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20"/>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1" type="ftr"/>
          </p:nvPr>
        </p:nvSpPr>
        <p:spPr>
          <a:xfrm>
            <a:off x="3124200" y="64706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0"/>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Diseño personalizado">
  <p:cSld name="8_Diseño personalizado">
    <p:spTree>
      <p:nvGrpSpPr>
        <p:cNvPr id="119" name="Shape 119"/>
        <p:cNvGrpSpPr/>
        <p:nvPr/>
      </p:nvGrpSpPr>
      <p:grpSpPr>
        <a:xfrm>
          <a:off x="0" y="0"/>
          <a:ext cx="0" cy="0"/>
          <a:chOff x="0" y="0"/>
          <a:chExt cx="0" cy="0"/>
        </a:xfrm>
      </p:grpSpPr>
      <p:sp>
        <p:nvSpPr>
          <p:cNvPr id="120" name="Google Shape;120;p40"/>
          <p:cNvSpPr txBox="1"/>
          <p:nvPr>
            <p:ph type="title"/>
          </p:nvPr>
        </p:nvSpPr>
        <p:spPr>
          <a:xfrm>
            <a:off x="457200" y="128588"/>
            <a:ext cx="8228013" cy="143351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 name="Google Shape;121;p40"/>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0"/>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Diseño personalizado">
  <p:cSld name="7_Diseño personalizado">
    <p:spTree>
      <p:nvGrpSpPr>
        <p:cNvPr id="131" name="Shape 131"/>
        <p:cNvGrpSpPr/>
        <p:nvPr/>
      </p:nvGrpSpPr>
      <p:grpSpPr>
        <a:xfrm>
          <a:off x="0" y="0"/>
          <a:ext cx="0" cy="0"/>
          <a:chOff x="0" y="0"/>
          <a:chExt cx="0" cy="0"/>
        </a:xfrm>
      </p:grpSpPr>
      <p:sp>
        <p:nvSpPr>
          <p:cNvPr id="132" name="Google Shape;132;p42"/>
          <p:cNvSpPr txBox="1"/>
          <p:nvPr>
            <p:ph type="title"/>
          </p:nvPr>
        </p:nvSpPr>
        <p:spPr>
          <a:xfrm>
            <a:off x="457200" y="128588"/>
            <a:ext cx="8228013" cy="143351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3" name="Google Shape;133;p42"/>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42"/>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143" name="Shape 143"/>
        <p:cNvGrpSpPr/>
        <p:nvPr/>
      </p:nvGrpSpPr>
      <p:grpSpPr>
        <a:xfrm>
          <a:off x="0" y="0"/>
          <a:ext cx="0" cy="0"/>
          <a:chOff x="0" y="0"/>
          <a:chExt cx="0" cy="0"/>
        </a:xfrm>
      </p:grpSpPr>
      <p:sp>
        <p:nvSpPr>
          <p:cNvPr id="144" name="Google Shape;144;p44"/>
          <p:cNvSpPr txBox="1"/>
          <p:nvPr>
            <p:ph type="title"/>
          </p:nvPr>
        </p:nvSpPr>
        <p:spPr>
          <a:xfrm>
            <a:off x="457200" y="128588"/>
            <a:ext cx="8228013" cy="143351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 name="Google Shape;145;p44"/>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4"/>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155" name="Shape 155"/>
        <p:cNvGrpSpPr/>
        <p:nvPr/>
      </p:nvGrpSpPr>
      <p:grpSpPr>
        <a:xfrm>
          <a:off x="0" y="0"/>
          <a:ext cx="0" cy="0"/>
          <a:chOff x="0" y="0"/>
          <a:chExt cx="0" cy="0"/>
        </a:xfrm>
      </p:grpSpPr>
      <p:sp>
        <p:nvSpPr>
          <p:cNvPr id="156" name="Google Shape;156;p46"/>
          <p:cNvSpPr txBox="1"/>
          <p:nvPr>
            <p:ph type="title"/>
          </p:nvPr>
        </p:nvSpPr>
        <p:spPr>
          <a:xfrm>
            <a:off x="457200" y="128588"/>
            <a:ext cx="8228013" cy="143351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 name="Google Shape;157;p46"/>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46"/>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seño personalizado">
  <p:cSld name="2_Diseño personalizado">
    <p:spTree>
      <p:nvGrpSpPr>
        <p:cNvPr id="31" name="Shape 31"/>
        <p:cNvGrpSpPr/>
        <p:nvPr/>
      </p:nvGrpSpPr>
      <p:grpSpPr>
        <a:xfrm>
          <a:off x="0" y="0"/>
          <a:ext cx="0" cy="0"/>
          <a:chOff x="0" y="0"/>
          <a:chExt cx="0" cy="0"/>
        </a:xfrm>
      </p:grpSpPr>
      <p:sp>
        <p:nvSpPr>
          <p:cNvPr id="32" name="Google Shape;32;p22"/>
          <p:cNvSpPr txBox="1"/>
          <p:nvPr>
            <p:ph type="title"/>
          </p:nvPr>
        </p:nvSpPr>
        <p:spPr>
          <a:xfrm>
            <a:off x="457200" y="128588"/>
            <a:ext cx="8228013" cy="143351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22"/>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2"/>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Diseño personalizado">
  <p:cSld name="15_Diseño personalizado">
    <p:spTree>
      <p:nvGrpSpPr>
        <p:cNvPr id="43" name="Shape 43"/>
        <p:cNvGrpSpPr/>
        <p:nvPr/>
      </p:nvGrpSpPr>
      <p:grpSpPr>
        <a:xfrm>
          <a:off x="0" y="0"/>
          <a:ext cx="0" cy="0"/>
          <a:chOff x="0" y="0"/>
          <a:chExt cx="0" cy="0"/>
        </a:xfrm>
      </p:grpSpPr>
      <p:sp>
        <p:nvSpPr>
          <p:cNvPr id="44" name="Google Shape;44;p24"/>
          <p:cNvSpPr txBox="1"/>
          <p:nvPr>
            <p:ph type="title"/>
          </p:nvPr>
        </p:nvSpPr>
        <p:spPr>
          <a:xfrm>
            <a:off x="457200" y="128588"/>
            <a:ext cx="8228013" cy="143351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24"/>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5" name="Shape 55"/>
        <p:cNvGrpSpPr/>
        <p:nvPr/>
      </p:nvGrpSpPr>
      <p:grpSpPr>
        <a:xfrm>
          <a:off x="0" y="0"/>
          <a:ext cx="0" cy="0"/>
          <a:chOff x="0" y="0"/>
          <a:chExt cx="0" cy="0"/>
        </a:xfrm>
      </p:grpSpPr>
      <p:sp>
        <p:nvSpPr>
          <p:cNvPr id="56" name="Google Shape;56;p26"/>
          <p:cNvSpPr txBox="1"/>
          <p:nvPr>
            <p:ph type="title"/>
          </p:nvPr>
        </p:nvSpPr>
        <p:spPr>
          <a:xfrm>
            <a:off x="457200" y="128588"/>
            <a:ext cx="8228013" cy="143351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 name="Google Shape;57;p26"/>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Diseño personalizado">
  <p:cSld name="12_Diseño personalizado">
    <p:spTree>
      <p:nvGrpSpPr>
        <p:cNvPr id="67" name="Shape 67"/>
        <p:cNvGrpSpPr/>
        <p:nvPr/>
      </p:nvGrpSpPr>
      <p:grpSpPr>
        <a:xfrm>
          <a:off x="0" y="0"/>
          <a:ext cx="0" cy="0"/>
          <a:chOff x="0" y="0"/>
          <a:chExt cx="0" cy="0"/>
        </a:xfrm>
      </p:grpSpPr>
      <p:sp>
        <p:nvSpPr>
          <p:cNvPr id="68" name="Google Shape;68;p28"/>
          <p:cNvSpPr txBox="1"/>
          <p:nvPr>
            <p:ph type="title"/>
          </p:nvPr>
        </p:nvSpPr>
        <p:spPr>
          <a:xfrm>
            <a:off x="457200" y="128588"/>
            <a:ext cx="8228013" cy="143351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28"/>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Diseño personalizado">
  <p:cSld name="13_Diseño personalizado">
    <p:spTree>
      <p:nvGrpSpPr>
        <p:cNvPr id="79" name="Shape 79"/>
        <p:cNvGrpSpPr/>
        <p:nvPr/>
      </p:nvGrpSpPr>
      <p:grpSpPr>
        <a:xfrm>
          <a:off x="0" y="0"/>
          <a:ext cx="0" cy="0"/>
          <a:chOff x="0" y="0"/>
          <a:chExt cx="0" cy="0"/>
        </a:xfrm>
      </p:grpSpPr>
      <p:sp>
        <p:nvSpPr>
          <p:cNvPr id="80" name="Google Shape;80;p30"/>
          <p:cNvSpPr txBox="1"/>
          <p:nvPr>
            <p:ph type="title"/>
          </p:nvPr>
        </p:nvSpPr>
        <p:spPr>
          <a:xfrm>
            <a:off x="457200" y="128588"/>
            <a:ext cx="8228013" cy="143351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30"/>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3" name="Shape 83"/>
        <p:cNvGrpSpPr/>
        <p:nvPr/>
      </p:nvGrpSpPr>
      <p:grpSpPr>
        <a:xfrm>
          <a:off x="0" y="0"/>
          <a:ext cx="0" cy="0"/>
          <a:chOff x="0" y="0"/>
          <a:chExt cx="0" cy="0"/>
        </a:xfrm>
      </p:grpSpPr>
      <p:sp>
        <p:nvSpPr>
          <p:cNvPr id="84" name="Google Shape;84;g703a838681_0_85"/>
          <p:cNvSpPr txBox="1"/>
          <p:nvPr>
            <p:ph idx="10" type="dt"/>
          </p:nvPr>
        </p:nvSpPr>
        <p:spPr>
          <a:xfrm>
            <a:off x="101600" y="6496050"/>
            <a:ext cx="1379400" cy="28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g703a838681_0_85"/>
          <p:cNvSpPr txBox="1"/>
          <p:nvPr>
            <p:ph idx="11" type="ftr"/>
          </p:nvPr>
        </p:nvSpPr>
        <p:spPr>
          <a:xfrm>
            <a:off x="3124200" y="6470650"/>
            <a:ext cx="2895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6" name="Google Shape;86;g703a838681_0_85"/>
          <p:cNvSpPr txBox="1"/>
          <p:nvPr>
            <p:ph idx="12" type="sldNum"/>
          </p:nvPr>
        </p:nvSpPr>
        <p:spPr>
          <a:xfrm>
            <a:off x="8191500" y="6491287"/>
            <a:ext cx="812700" cy="288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Diseño personalizado">
  <p:cSld name="14_Diseño personalizado">
    <p:spTree>
      <p:nvGrpSpPr>
        <p:cNvPr id="95" name="Shape 95"/>
        <p:cNvGrpSpPr/>
        <p:nvPr/>
      </p:nvGrpSpPr>
      <p:grpSpPr>
        <a:xfrm>
          <a:off x="0" y="0"/>
          <a:ext cx="0" cy="0"/>
          <a:chOff x="0" y="0"/>
          <a:chExt cx="0" cy="0"/>
        </a:xfrm>
      </p:grpSpPr>
      <p:sp>
        <p:nvSpPr>
          <p:cNvPr id="96" name="Google Shape;96;p36"/>
          <p:cNvSpPr txBox="1"/>
          <p:nvPr>
            <p:ph type="title"/>
          </p:nvPr>
        </p:nvSpPr>
        <p:spPr>
          <a:xfrm>
            <a:off x="457200" y="128588"/>
            <a:ext cx="8228013" cy="143351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 name="Google Shape;97;p36"/>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6"/>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Diseño personalizado">
  <p:cSld name="10_Diseño personalizado">
    <p:spTree>
      <p:nvGrpSpPr>
        <p:cNvPr id="107" name="Shape 107"/>
        <p:cNvGrpSpPr/>
        <p:nvPr/>
      </p:nvGrpSpPr>
      <p:grpSpPr>
        <a:xfrm>
          <a:off x="0" y="0"/>
          <a:ext cx="0" cy="0"/>
          <a:chOff x="0" y="0"/>
          <a:chExt cx="0" cy="0"/>
        </a:xfrm>
      </p:grpSpPr>
      <p:sp>
        <p:nvSpPr>
          <p:cNvPr id="108" name="Google Shape;108;p38"/>
          <p:cNvSpPr txBox="1"/>
          <p:nvPr>
            <p:ph type="title"/>
          </p:nvPr>
        </p:nvSpPr>
        <p:spPr>
          <a:xfrm>
            <a:off x="457200" y="128588"/>
            <a:ext cx="8228013" cy="143351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9" name="Google Shape;109;p38"/>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8"/>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slideLayout" Target="../slideLayouts/slideLayout1.xml"/><Relationship Id="rId7"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11.xml"/><Relationship Id="rId5" Type="http://schemas.openxmlformats.org/officeDocument/2006/relationships/theme" Target="../theme/theme11.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12.xml"/><Relationship Id="rId5" Type="http://schemas.openxmlformats.org/officeDocument/2006/relationships/theme" Target="../theme/theme9.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theme" Target="../theme/theme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2.xml"/><Relationship Id="rId5"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3.xml"/><Relationship Id="rId5" Type="http://schemas.openxmlformats.org/officeDocument/2006/relationships/theme" Target="../theme/theme10.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4.xml"/><Relationship Id="rId5"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5.xml"/><Relationship Id="rId5" Type="http://schemas.openxmlformats.org/officeDocument/2006/relationships/theme" Target="../theme/theme13.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theme" Target="../theme/theme2.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8.xml"/><Relationship Id="rId5" Type="http://schemas.openxmlformats.org/officeDocument/2006/relationships/theme" Target="../theme/theme6.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9.xml"/><Relationship Id="rId5" Type="http://schemas.openxmlformats.org/officeDocument/2006/relationships/theme" Target="../theme/theme7.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10.xml"/><Relationship Id="rId5"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Diapositiva Pie.png" id="6" name="Google Shape;6;p19"/>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7" name="Google Shape;7;p19"/>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8" name="Google Shape;8;p19"/>
          <p:cNvPicPr preferRelativeResize="0"/>
          <p:nvPr/>
        </p:nvPicPr>
        <p:blipFill rotWithShape="1">
          <a:blip r:embed="rId3">
            <a:alphaModFix/>
          </a:blip>
          <a:srcRect b="0" l="0" r="0" t="0"/>
          <a:stretch/>
        </p:blipFill>
        <p:spPr>
          <a:xfrm>
            <a:off x="0" y="0"/>
            <a:ext cx="9144000" cy="811212"/>
          </a:xfrm>
          <a:prstGeom prst="rect">
            <a:avLst/>
          </a:prstGeom>
          <a:noFill/>
          <a:ln>
            <a:noFill/>
          </a:ln>
        </p:spPr>
      </p:pic>
      <p:pic>
        <p:nvPicPr>
          <p:cNvPr descr="Diapositiva logo principal.png" id="9" name="Google Shape;9;p19"/>
          <p:cNvPicPr preferRelativeResize="0"/>
          <p:nvPr/>
        </p:nvPicPr>
        <p:blipFill rotWithShape="1">
          <a:blip r:embed="rId4">
            <a:alphaModFix/>
          </a:blip>
          <a:srcRect b="0" l="0" r="0" t="0"/>
          <a:stretch/>
        </p:blipFill>
        <p:spPr>
          <a:xfrm>
            <a:off x="6019800" y="2706687"/>
            <a:ext cx="2941637" cy="3473450"/>
          </a:xfrm>
          <a:prstGeom prst="rect">
            <a:avLst/>
          </a:prstGeom>
          <a:noFill/>
          <a:ln>
            <a:noFill/>
          </a:ln>
        </p:spPr>
      </p:pic>
      <p:sp>
        <p:nvSpPr>
          <p:cNvPr id="10" name="Google Shape;10;p19"/>
          <p:cNvSpPr txBox="1"/>
          <p:nvPr/>
        </p:nvSpPr>
        <p:spPr>
          <a:xfrm>
            <a:off x="2271712" y="6180137"/>
            <a:ext cx="184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pic>
        <p:nvPicPr>
          <p:cNvPr descr="Diapositiva ingsistemas.png" id="11" name="Google Shape;11;p19"/>
          <p:cNvPicPr preferRelativeResize="0"/>
          <p:nvPr/>
        </p:nvPicPr>
        <p:blipFill rotWithShape="1">
          <a:blip r:embed="rId5">
            <a:alphaModFix/>
          </a:blip>
          <a:srcRect b="0" l="0" r="0" t="0"/>
          <a:stretch/>
        </p:blipFill>
        <p:spPr>
          <a:xfrm>
            <a:off x="1862137" y="5349875"/>
            <a:ext cx="3990975" cy="812800"/>
          </a:xfrm>
          <a:prstGeom prst="rect">
            <a:avLst/>
          </a:prstGeom>
          <a:noFill/>
          <a:ln>
            <a:noFill/>
          </a:ln>
        </p:spPr>
      </p:pic>
      <p:sp>
        <p:nvSpPr>
          <p:cNvPr id="12" name="Google Shape;12;p19"/>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19"/>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9pPr>
          </a:lstStyle>
          <a:p/>
        </p:txBody>
      </p:sp>
      <p:sp>
        <p:nvSpPr>
          <p:cNvPr id="14" name="Google Shape;14;p19"/>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15" name="Google Shape;15;p19"/>
          <p:cNvSpPr txBox="1"/>
          <p:nvPr>
            <p:ph idx="11" type="ftr"/>
          </p:nvPr>
        </p:nvSpPr>
        <p:spPr>
          <a:xfrm>
            <a:off x="3124200" y="64706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16" name="Google Shape;16;p19"/>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pic>
        <p:nvPicPr>
          <p:cNvPr descr="Diapositiva Pie.png" id="124" name="Google Shape;124;p41"/>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125" name="Google Shape;125;p41"/>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126" name="Google Shape;126;p41"/>
          <p:cNvPicPr preferRelativeResize="0"/>
          <p:nvPr/>
        </p:nvPicPr>
        <p:blipFill rotWithShape="1">
          <a:blip r:embed="rId3">
            <a:alphaModFix/>
          </a:blip>
          <a:srcRect b="0" l="0" r="0" t="0"/>
          <a:stretch/>
        </p:blipFill>
        <p:spPr>
          <a:xfrm>
            <a:off x="0" y="0"/>
            <a:ext cx="9144000" cy="811212"/>
          </a:xfrm>
          <a:prstGeom prst="rect">
            <a:avLst/>
          </a:prstGeom>
          <a:noFill/>
          <a:ln>
            <a:noFill/>
          </a:ln>
        </p:spPr>
      </p:pic>
      <p:sp>
        <p:nvSpPr>
          <p:cNvPr id="127" name="Google Shape;127;p41"/>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8" name="Google Shape;128;p41"/>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9pPr>
          </a:lstStyle>
          <a:p/>
        </p:txBody>
      </p:sp>
      <p:sp>
        <p:nvSpPr>
          <p:cNvPr id="129" name="Google Shape;129;p41"/>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130" name="Google Shape;130;p41"/>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pic>
        <p:nvPicPr>
          <p:cNvPr descr="Diapositiva Pie.png" id="136" name="Google Shape;136;p43"/>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137" name="Google Shape;137;p43"/>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138" name="Google Shape;138;p43"/>
          <p:cNvPicPr preferRelativeResize="0"/>
          <p:nvPr/>
        </p:nvPicPr>
        <p:blipFill rotWithShape="1">
          <a:blip r:embed="rId3">
            <a:alphaModFix/>
          </a:blip>
          <a:srcRect b="0" l="0" r="0" t="0"/>
          <a:stretch/>
        </p:blipFill>
        <p:spPr>
          <a:xfrm>
            <a:off x="0" y="0"/>
            <a:ext cx="9144000" cy="811212"/>
          </a:xfrm>
          <a:prstGeom prst="rect">
            <a:avLst/>
          </a:prstGeom>
          <a:noFill/>
          <a:ln>
            <a:noFill/>
          </a:ln>
        </p:spPr>
      </p:pic>
      <p:sp>
        <p:nvSpPr>
          <p:cNvPr id="139" name="Google Shape;139;p43"/>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0" name="Google Shape;140;p43"/>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9pPr>
          </a:lstStyle>
          <a:p/>
        </p:txBody>
      </p:sp>
      <p:sp>
        <p:nvSpPr>
          <p:cNvPr id="141" name="Google Shape;141;p43"/>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142" name="Google Shape;142;p43"/>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pic>
        <p:nvPicPr>
          <p:cNvPr descr="Diapositiva Pie.png" id="148" name="Google Shape;148;p45"/>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149" name="Google Shape;149;p45"/>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150" name="Google Shape;150;p45"/>
          <p:cNvPicPr preferRelativeResize="0"/>
          <p:nvPr/>
        </p:nvPicPr>
        <p:blipFill rotWithShape="1">
          <a:blip r:embed="rId3">
            <a:alphaModFix/>
          </a:blip>
          <a:srcRect b="0" l="0" r="0" t="0"/>
          <a:stretch/>
        </p:blipFill>
        <p:spPr>
          <a:xfrm>
            <a:off x="0" y="0"/>
            <a:ext cx="9144000" cy="811212"/>
          </a:xfrm>
          <a:prstGeom prst="rect">
            <a:avLst/>
          </a:prstGeom>
          <a:noFill/>
          <a:ln>
            <a:noFill/>
          </a:ln>
        </p:spPr>
      </p:pic>
      <p:sp>
        <p:nvSpPr>
          <p:cNvPr id="151" name="Google Shape;151;p45"/>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2" name="Google Shape;152;p45"/>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9pPr>
          </a:lstStyle>
          <a:p/>
        </p:txBody>
      </p:sp>
      <p:sp>
        <p:nvSpPr>
          <p:cNvPr id="153" name="Google Shape;153;p45"/>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154" name="Google Shape;154;p45"/>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pic>
        <p:nvPicPr>
          <p:cNvPr descr="Diapositiva Pie.png" id="24" name="Google Shape;24;p21"/>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25" name="Google Shape;25;p21"/>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26" name="Google Shape;26;p21"/>
          <p:cNvPicPr preferRelativeResize="0"/>
          <p:nvPr/>
        </p:nvPicPr>
        <p:blipFill rotWithShape="1">
          <a:blip r:embed="rId3">
            <a:alphaModFix/>
          </a:blip>
          <a:srcRect b="0" l="0" r="0" t="0"/>
          <a:stretch/>
        </p:blipFill>
        <p:spPr>
          <a:xfrm>
            <a:off x="0" y="0"/>
            <a:ext cx="9144000" cy="811212"/>
          </a:xfrm>
          <a:prstGeom prst="rect">
            <a:avLst/>
          </a:prstGeom>
          <a:noFill/>
          <a:ln>
            <a:noFill/>
          </a:ln>
        </p:spPr>
      </p:pic>
      <p:sp>
        <p:nvSpPr>
          <p:cNvPr id="27" name="Google Shape;27;p21"/>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Google Shape;28;p21"/>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9pPr>
          </a:lstStyle>
          <a:p/>
        </p:txBody>
      </p:sp>
      <p:sp>
        <p:nvSpPr>
          <p:cNvPr id="29" name="Google Shape;29;p21"/>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30" name="Google Shape;30;p21"/>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pic>
        <p:nvPicPr>
          <p:cNvPr descr="Diapositiva Pie.png" id="36" name="Google Shape;36;p23"/>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37" name="Google Shape;37;p23"/>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38" name="Google Shape;38;p23"/>
          <p:cNvPicPr preferRelativeResize="0"/>
          <p:nvPr/>
        </p:nvPicPr>
        <p:blipFill rotWithShape="1">
          <a:blip r:embed="rId3">
            <a:alphaModFix/>
          </a:blip>
          <a:srcRect b="0" l="0" r="0" t="0"/>
          <a:stretch/>
        </p:blipFill>
        <p:spPr>
          <a:xfrm>
            <a:off x="0" y="0"/>
            <a:ext cx="9144000" cy="811212"/>
          </a:xfrm>
          <a:prstGeom prst="rect">
            <a:avLst/>
          </a:prstGeom>
          <a:noFill/>
          <a:ln>
            <a:noFill/>
          </a:ln>
        </p:spPr>
      </p:pic>
      <p:sp>
        <p:nvSpPr>
          <p:cNvPr id="39" name="Google Shape;39;p23"/>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 name="Google Shape;40;p23"/>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9pPr>
          </a:lstStyle>
          <a:p/>
        </p:txBody>
      </p:sp>
      <p:sp>
        <p:nvSpPr>
          <p:cNvPr id="41" name="Google Shape;41;p23"/>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42" name="Google Shape;42;p23"/>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 name="Shape 47"/>
        <p:cNvGrpSpPr/>
        <p:nvPr/>
      </p:nvGrpSpPr>
      <p:grpSpPr>
        <a:xfrm>
          <a:off x="0" y="0"/>
          <a:ext cx="0" cy="0"/>
          <a:chOff x="0" y="0"/>
          <a:chExt cx="0" cy="0"/>
        </a:xfrm>
      </p:grpSpPr>
      <p:pic>
        <p:nvPicPr>
          <p:cNvPr descr="Diapositiva Pie.png" id="48" name="Google Shape;48;p25"/>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49" name="Google Shape;49;p25"/>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50" name="Google Shape;50;p25"/>
          <p:cNvPicPr preferRelativeResize="0"/>
          <p:nvPr/>
        </p:nvPicPr>
        <p:blipFill rotWithShape="1">
          <a:blip r:embed="rId3">
            <a:alphaModFix/>
          </a:blip>
          <a:srcRect b="0" l="0" r="0" t="0"/>
          <a:stretch/>
        </p:blipFill>
        <p:spPr>
          <a:xfrm>
            <a:off x="0" y="0"/>
            <a:ext cx="9144000" cy="811212"/>
          </a:xfrm>
          <a:prstGeom prst="rect">
            <a:avLst/>
          </a:prstGeom>
          <a:noFill/>
          <a:ln>
            <a:noFill/>
          </a:ln>
        </p:spPr>
      </p:pic>
      <p:sp>
        <p:nvSpPr>
          <p:cNvPr id="51" name="Google Shape;51;p25"/>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25"/>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9pPr>
          </a:lstStyle>
          <a:p/>
        </p:txBody>
      </p:sp>
      <p:sp>
        <p:nvSpPr>
          <p:cNvPr id="53" name="Google Shape;53;p25"/>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54" name="Google Shape;54;p25"/>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pic>
        <p:nvPicPr>
          <p:cNvPr descr="Diapositiva Pie.png" id="60" name="Google Shape;60;p27"/>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61" name="Google Shape;61;p27"/>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62" name="Google Shape;62;p27"/>
          <p:cNvPicPr preferRelativeResize="0"/>
          <p:nvPr/>
        </p:nvPicPr>
        <p:blipFill rotWithShape="1">
          <a:blip r:embed="rId3">
            <a:alphaModFix/>
          </a:blip>
          <a:srcRect b="0" l="0" r="0" t="0"/>
          <a:stretch/>
        </p:blipFill>
        <p:spPr>
          <a:xfrm>
            <a:off x="0" y="0"/>
            <a:ext cx="9144000" cy="811212"/>
          </a:xfrm>
          <a:prstGeom prst="rect">
            <a:avLst/>
          </a:prstGeom>
          <a:noFill/>
          <a:ln>
            <a:noFill/>
          </a:ln>
        </p:spPr>
      </p:pic>
      <p:sp>
        <p:nvSpPr>
          <p:cNvPr id="63" name="Google Shape;63;p27"/>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27"/>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9pPr>
          </a:lstStyle>
          <a:p/>
        </p:txBody>
      </p:sp>
      <p:sp>
        <p:nvSpPr>
          <p:cNvPr id="65" name="Google Shape;65;p27"/>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66" name="Google Shape;66;p27"/>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pic>
        <p:nvPicPr>
          <p:cNvPr descr="Diapositiva Pie.png" id="72" name="Google Shape;72;p29"/>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73" name="Google Shape;73;p29"/>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74" name="Google Shape;74;p29"/>
          <p:cNvPicPr preferRelativeResize="0"/>
          <p:nvPr/>
        </p:nvPicPr>
        <p:blipFill rotWithShape="1">
          <a:blip r:embed="rId3">
            <a:alphaModFix/>
          </a:blip>
          <a:srcRect b="0" l="0" r="0" t="0"/>
          <a:stretch/>
        </p:blipFill>
        <p:spPr>
          <a:xfrm>
            <a:off x="0" y="0"/>
            <a:ext cx="9144000" cy="811212"/>
          </a:xfrm>
          <a:prstGeom prst="rect">
            <a:avLst/>
          </a:prstGeom>
          <a:noFill/>
          <a:ln>
            <a:noFill/>
          </a:ln>
        </p:spPr>
      </p:pic>
      <p:sp>
        <p:nvSpPr>
          <p:cNvPr id="75" name="Google Shape;75;p29"/>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29"/>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9pPr>
          </a:lstStyle>
          <a:p/>
        </p:txBody>
      </p:sp>
      <p:sp>
        <p:nvSpPr>
          <p:cNvPr id="77" name="Google Shape;77;p29"/>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78" name="Google Shape;78;p29"/>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pic>
        <p:nvPicPr>
          <p:cNvPr descr="Diapositiva Pie.png" id="88" name="Google Shape;88;p35"/>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89" name="Google Shape;89;p35"/>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90" name="Google Shape;90;p35"/>
          <p:cNvPicPr preferRelativeResize="0"/>
          <p:nvPr/>
        </p:nvPicPr>
        <p:blipFill rotWithShape="1">
          <a:blip r:embed="rId3">
            <a:alphaModFix/>
          </a:blip>
          <a:srcRect b="0" l="0" r="0" t="0"/>
          <a:stretch/>
        </p:blipFill>
        <p:spPr>
          <a:xfrm>
            <a:off x="0" y="0"/>
            <a:ext cx="9144000" cy="811212"/>
          </a:xfrm>
          <a:prstGeom prst="rect">
            <a:avLst/>
          </a:prstGeom>
          <a:noFill/>
          <a:ln>
            <a:noFill/>
          </a:ln>
        </p:spPr>
      </p:pic>
      <p:sp>
        <p:nvSpPr>
          <p:cNvPr id="91" name="Google Shape;91;p35"/>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35"/>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9pPr>
          </a:lstStyle>
          <a:p/>
        </p:txBody>
      </p:sp>
      <p:sp>
        <p:nvSpPr>
          <p:cNvPr id="93" name="Google Shape;93;p35"/>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94" name="Google Shape;94;p35"/>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pic>
        <p:nvPicPr>
          <p:cNvPr descr="Diapositiva Pie.png" id="100" name="Google Shape;100;p37"/>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101" name="Google Shape;101;p37"/>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102" name="Google Shape;102;p37"/>
          <p:cNvPicPr preferRelativeResize="0"/>
          <p:nvPr/>
        </p:nvPicPr>
        <p:blipFill rotWithShape="1">
          <a:blip r:embed="rId3">
            <a:alphaModFix/>
          </a:blip>
          <a:srcRect b="0" l="0" r="0" t="0"/>
          <a:stretch/>
        </p:blipFill>
        <p:spPr>
          <a:xfrm>
            <a:off x="0" y="0"/>
            <a:ext cx="9144000" cy="811212"/>
          </a:xfrm>
          <a:prstGeom prst="rect">
            <a:avLst/>
          </a:prstGeom>
          <a:noFill/>
          <a:ln>
            <a:noFill/>
          </a:ln>
        </p:spPr>
      </p:pic>
      <p:sp>
        <p:nvSpPr>
          <p:cNvPr id="103" name="Google Shape;103;p37"/>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4" name="Google Shape;104;p37"/>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9pPr>
          </a:lstStyle>
          <a:p/>
        </p:txBody>
      </p:sp>
      <p:sp>
        <p:nvSpPr>
          <p:cNvPr id="105" name="Google Shape;105;p37"/>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106" name="Google Shape;106;p37"/>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pic>
        <p:nvPicPr>
          <p:cNvPr descr="Diapositiva Pie.png" id="112" name="Google Shape;112;p39"/>
          <p:cNvPicPr preferRelativeResize="0"/>
          <p:nvPr/>
        </p:nvPicPr>
        <p:blipFill rotWithShape="1">
          <a:blip r:embed="rId1">
            <a:alphaModFix/>
          </a:blip>
          <a:srcRect b="0" l="0" r="0" t="0"/>
          <a:stretch/>
        </p:blipFill>
        <p:spPr>
          <a:xfrm>
            <a:off x="-12700" y="6418262"/>
            <a:ext cx="9180512" cy="454025"/>
          </a:xfrm>
          <a:prstGeom prst="rect">
            <a:avLst/>
          </a:prstGeom>
          <a:noFill/>
          <a:ln>
            <a:noFill/>
          </a:ln>
        </p:spPr>
      </p:pic>
      <p:pic>
        <p:nvPicPr>
          <p:cNvPr descr="Diapositivas Logo.png" id="113" name="Google Shape;113;p39"/>
          <p:cNvPicPr preferRelativeResize="0"/>
          <p:nvPr/>
        </p:nvPicPr>
        <p:blipFill rotWithShape="1">
          <a:blip r:embed="rId2">
            <a:alphaModFix/>
          </a:blip>
          <a:srcRect b="0" l="0" r="0" t="0"/>
          <a:stretch/>
        </p:blipFill>
        <p:spPr>
          <a:xfrm>
            <a:off x="15875" y="5024437"/>
            <a:ext cx="2663825" cy="1835150"/>
          </a:xfrm>
          <a:prstGeom prst="rect">
            <a:avLst/>
          </a:prstGeom>
          <a:noFill/>
          <a:ln>
            <a:noFill/>
          </a:ln>
        </p:spPr>
      </p:pic>
      <p:pic>
        <p:nvPicPr>
          <p:cNvPr descr="Diapositiva Titulo.png" id="114" name="Google Shape;114;p39"/>
          <p:cNvPicPr preferRelativeResize="0"/>
          <p:nvPr/>
        </p:nvPicPr>
        <p:blipFill rotWithShape="1">
          <a:blip r:embed="rId3">
            <a:alphaModFix/>
          </a:blip>
          <a:srcRect b="0" l="0" r="0" t="0"/>
          <a:stretch/>
        </p:blipFill>
        <p:spPr>
          <a:xfrm>
            <a:off x="0" y="0"/>
            <a:ext cx="9144000" cy="811212"/>
          </a:xfrm>
          <a:prstGeom prst="rect">
            <a:avLst/>
          </a:prstGeom>
          <a:noFill/>
          <a:ln>
            <a:noFill/>
          </a:ln>
        </p:spPr>
      </p:pic>
      <p:sp>
        <p:nvSpPr>
          <p:cNvPr id="115" name="Google Shape;115;p39"/>
          <p:cNvSpPr txBox="1"/>
          <p:nvPr>
            <p:ph idx="1" type="body"/>
          </p:nvPr>
        </p:nvSpPr>
        <p:spPr>
          <a:xfrm>
            <a:off x="101600" y="1444625"/>
            <a:ext cx="8902700" cy="452596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6" name="Google Shape;116;p39"/>
          <p:cNvSpPr txBox="1"/>
          <p:nvPr>
            <p:ph type="title"/>
          </p:nvPr>
        </p:nvSpPr>
        <p:spPr>
          <a:xfrm>
            <a:off x="101600" y="811212"/>
            <a:ext cx="8902700" cy="444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rgbClr val="C00011"/>
                </a:solidFill>
                <a:latin typeface="Calibri"/>
                <a:ea typeface="Calibri"/>
                <a:cs typeface="Calibri"/>
                <a:sym typeface="Calibri"/>
              </a:defRPr>
            </a:lvl9pPr>
          </a:lstStyle>
          <a:p/>
        </p:txBody>
      </p:sp>
      <p:sp>
        <p:nvSpPr>
          <p:cNvPr id="117" name="Google Shape;117;p39"/>
          <p:cNvSpPr txBox="1"/>
          <p:nvPr>
            <p:ph idx="10" type="dt"/>
          </p:nvPr>
        </p:nvSpPr>
        <p:spPr>
          <a:xfrm>
            <a:off x="101600" y="6496050"/>
            <a:ext cx="1379537" cy="2873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118" name="Google Shape;118;p39"/>
          <p:cNvSpPr txBox="1"/>
          <p:nvPr>
            <p:ph idx="12" type="sldNum"/>
          </p:nvPr>
        </p:nvSpPr>
        <p:spPr>
          <a:xfrm>
            <a:off x="8191500" y="6491287"/>
            <a:ext cx="812800" cy="2889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trabajo.excite.es/diferencias-entre-ceo-y-cio.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trabajo.excite.es/diferencias-entre-ceo-y-cio.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trabajo.excite.es/diferencias-entre-ceo-y-cio.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hyperlink" Target="http://slide.x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hyperlink" Target="https://www.iebschool.com/blog/ceo-cfo-cio-cto-digital-busines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hyperlink" Target="https://www.iebschool.com/blog/ceo-cfo-cio-cto-digital-busines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1"/>
          <p:cNvSpPr txBox="1"/>
          <p:nvPr>
            <p:ph type="title"/>
          </p:nvPr>
        </p:nvSpPr>
        <p:spPr>
          <a:xfrm>
            <a:off x="395287" y="1357312"/>
            <a:ext cx="8740775" cy="10636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11"/>
              </a:buClr>
              <a:buSzPts val="2600"/>
              <a:buFont typeface="Bell MT"/>
              <a:buNone/>
            </a:pPr>
            <a:r>
              <a:rPr b="1" i="0" lang="en-US" sz="2600" u="none">
                <a:solidFill>
                  <a:srgbClr val="C00011"/>
                </a:solidFill>
                <a:latin typeface="Bell MT"/>
                <a:ea typeface="Bell MT"/>
                <a:cs typeface="Bell MT"/>
                <a:sym typeface="Bell MT"/>
              </a:rPr>
              <a:t>GERENCIA Y TECNOLOGIA</a:t>
            </a:r>
            <a:br>
              <a:rPr b="1" i="0" lang="en-US" sz="2600" u="none">
                <a:solidFill>
                  <a:srgbClr val="C00011"/>
                </a:solidFill>
                <a:latin typeface="Bell MT"/>
                <a:ea typeface="Bell MT"/>
                <a:cs typeface="Bell MT"/>
                <a:sym typeface="Bell MT"/>
              </a:rPr>
            </a:br>
            <a:r>
              <a:rPr b="1" i="0" lang="en-US" sz="2600" u="none">
                <a:solidFill>
                  <a:srgbClr val="C00011"/>
                </a:solidFill>
                <a:latin typeface="Bell MT"/>
                <a:ea typeface="Bell MT"/>
                <a:cs typeface="Bell MT"/>
                <a:sym typeface="Bell MT"/>
              </a:rPr>
              <a:t>ASPECTOS GENERALES DE ADMINISTRACION Y GESTION</a:t>
            </a:r>
            <a:endParaRPr/>
          </a:p>
        </p:txBody>
      </p:sp>
      <p:sp>
        <p:nvSpPr>
          <p:cNvPr id="164" name="Google Shape;164;p1"/>
          <p:cNvSpPr txBox="1"/>
          <p:nvPr/>
        </p:nvSpPr>
        <p:spPr>
          <a:xfrm>
            <a:off x="7419975" y="4144962"/>
            <a:ext cx="184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703a838681_0_13"/>
          <p:cNvSpPr txBox="1"/>
          <p:nvPr/>
        </p:nvSpPr>
        <p:spPr>
          <a:xfrm>
            <a:off x="414337" y="692150"/>
            <a:ext cx="80757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000"/>
              <a:buFont typeface="Arial"/>
              <a:buNone/>
            </a:pPr>
            <a:r>
              <a:rPr b="1" i="0" lang="en-US" sz="3000" u="none" cap="none" strike="noStrike">
                <a:solidFill>
                  <a:srgbClr val="22228B"/>
                </a:solidFill>
                <a:latin typeface="Arial"/>
                <a:ea typeface="Arial"/>
                <a:cs typeface="Arial"/>
                <a:sym typeface="Arial"/>
              </a:rPr>
              <a:t>Diferencias CIO - CEO</a:t>
            </a:r>
            <a:endParaRPr b="0" i="0" sz="1400" u="none" cap="none" strike="noStrike">
              <a:solidFill>
                <a:srgbClr val="000000"/>
              </a:solidFill>
              <a:latin typeface="Arial"/>
              <a:ea typeface="Arial"/>
              <a:cs typeface="Arial"/>
              <a:sym typeface="Arial"/>
            </a:endParaRPr>
          </a:p>
        </p:txBody>
      </p:sp>
      <p:sp>
        <p:nvSpPr>
          <p:cNvPr id="227" name="Google Shape;227;g703a838681_0_13"/>
          <p:cNvSpPr txBox="1"/>
          <p:nvPr/>
        </p:nvSpPr>
        <p:spPr>
          <a:xfrm>
            <a:off x="558800" y="1700212"/>
            <a:ext cx="7931100" cy="4094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333333"/>
              </a:buClr>
              <a:buSzPts val="2000"/>
              <a:buFont typeface="Arial"/>
              <a:buNone/>
            </a:pPr>
            <a:r>
              <a:rPr b="1" i="0" lang="en-US" sz="2000" u="none" cap="none" strike="noStrike">
                <a:solidFill>
                  <a:srgbClr val="333333"/>
                </a:solidFill>
                <a:latin typeface="Arial"/>
                <a:ea typeface="Arial"/>
                <a:cs typeface="Arial"/>
                <a:sym typeface="Arial"/>
              </a:rPr>
              <a:t>Un CEO, o </a:t>
            </a:r>
            <a:r>
              <a:rPr b="1" i="1" lang="en-US" sz="2000" u="none" cap="none" strike="noStrike">
                <a:solidFill>
                  <a:srgbClr val="333333"/>
                </a:solidFill>
                <a:latin typeface="Arial"/>
                <a:ea typeface="Arial"/>
                <a:cs typeface="Arial"/>
                <a:sym typeface="Arial"/>
              </a:rPr>
              <a:t>Chief Executive Officer</a:t>
            </a:r>
            <a:r>
              <a:rPr b="1" i="0" lang="en-US" sz="2000" u="none" cap="none" strike="noStrike">
                <a:solidFill>
                  <a:srgbClr val="333333"/>
                </a:solidFill>
                <a:latin typeface="Arial"/>
                <a:ea typeface="Arial"/>
                <a:cs typeface="Arial"/>
                <a:sym typeface="Arial"/>
              </a:rPr>
              <a:t>, </a:t>
            </a:r>
            <a:r>
              <a:rPr b="0" i="0" lang="en-US" sz="2000" u="none" cap="none" strike="noStrike">
                <a:solidFill>
                  <a:srgbClr val="333333"/>
                </a:solidFill>
                <a:latin typeface="Arial"/>
                <a:ea typeface="Arial"/>
                <a:cs typeface="Arial"/>
                <a:sym typeface="Arial"/>
              </a:rPr>
              <a:t>es el Director General Ejecutivo, es el responsable final de todas las acciones que lleva a cabo la empresa. Es quién formula la visión de la empresa y su misión. Tiene la última palabra en cuanto a presupuestos e inversiones y dirige las estrategias de la misma.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Calibri"/>
              <a:buNone/>
            </a:pPr>
            <a:r>
              <a:t/>
            </a:r>
            <a:endParaRPr b="1" i="0" sz="2000" u="none" cap="none" strike="noStrike">
              <a:solidFill>
                <a:srgbClr val="333333"/>
              </a:solidFill>
              <a:latin typeface="Arial"/>
              <a:ea typeface="Arial"/>
              <a:cs typeface="Arial"/>
              <a:sym typeface="Arial"/>
            </a:endParaRPr>
          </a:p>
          <a:p>
            <a:pPr indent="0" lvl="0" marL="0" marR="0" rtl="0" algn="just">
              <a:lnSpc>
                <a:spcPct val="100000"/>
              </a:lnSpc>
              <a:spcBef>
                <a:spcPts val="0"/>
              </a:spcBef>
              <a:spcAft>
                <a:spcPts val="0"/>
              </a:spcAft>
              <a:buClr>
                <a:srgbClr val="333333"/>
              </a:buClr>
              <a:buSzPts val="2000"/>
              <a:buFont typeface="Arial"/>
              <a:buNone/>
            </a:pPr>
            <a:r>
              <a:rPr b="1" i="0" lang="en-US" sz="2000" u="none" cap="none" strike="noStrike">
                <a:solidFill>
                  <a:srgbClr val="333333"/>
                </a:solidFill>
                <a:latin typeface="Arial"/>
                <a:ea typeface="Arial"/>
                <a:cs typeface="Arial"/>
                <a:sym typeface="Arial"/>
              </a:rPr>
              <a:t>Por su parte el CIO, o </a:t>
            </a:r>
            <a:r>
              <a:rPr b="1" i="1" lang="en-US" sz="2000" u="none" cap="none" strike="noStrike">
                <a:solidFill>
                  <a:srgbClr val="333333"/>
                </a:solidFill>
                <a:latin typeface="Arial"/>
                <a:ea typeface="Arial"/>
                <a:cs typeface="Arial"/>
                <a:sym typeface="Arial"/>
              </a:rPr>
              <a:t>Chief Information Officer</a:t>
            </a:r>
            <a:r>
              <a:rPr b="1" i="0" lang="en-US" sz="2000" u="none" cap="none" strike="noStrike">
                <a:solidFill>
                  <a:srgbClr val="333333"/>
                </a:solidFill>
                <a:latin typeface="Arial"/>
                <a:ea typeface="Arial"/>
                <a:cs typeface="Arial"/>
                <a:sym typeface="Arial"/>
              </a:rPr>
              <a:t>, </a:t>
            </a:r>
            <a:r>
              <a:rPr b="0" i="0" lang="en-US" sz="2000" u="none" cap="none" strike="noStrike">
                <a:solidFill>
                  <a:srgbClr val="333333"/>
                </a:solidFill>
                <a:latin typeface="Arial"/>
                <a:ea typeface="Arial"/>
                <a:cs typeface="Arial"/>
                <a:sym typeface="Arial"/>
              </a:rPr>
              <a:t>se encuentra un escalón por debajo del CEO. Es el responsable de los sistemas de tecnologías de la información a nivel de organización. Su labor es generar una comunicación interna efectiva que ayude a aligerar los procesos. El CIO reporta directamente al CEO y tienen que estar continuamente buscando las mejoras en tecnología de la información para aplicar a la empresa.</a:t>
            </a:r>
            <a:endParaRPr b="0" i="0" sz="1400" u="none" cap="none" strike="noStrike">
              <a:solidFill>
                <a:srgbClr val="000000"/>
              </a:solidFill>
              <a:latin typeface="Arial"/>
              <a:ea typeface="Arial"/>
              <a:cs typeface="Arial"/>
              <a:sym typeface="Arial"/>
            </a:endParaRPr>
          </a:p>
        </p:txBody>
      </p:sp>
      <p:sp>
        <p:nvSpPr>
          <p:cNvPr id="228" name="Google Shape;228;g703a838681_0_13"/>
          <p:cNvSpPr txBox="1"/>
          <p:nvPr/>
        </p:nvSpPr>
        <p:spPr>
          <a:xfrm>
            <a:off x="4356100" y="6165850"/>
            <a:ext cx="65532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sng" cap="none" strike="noStrike">
                <a:solidFill>
                  <a:schemeClr val="lt1"/>
                </a:solidFill>
                <a:latin typeface="Calibri"/>
                <a:ea typeface="Calibri"/>
                <a:cs typeface="Calibri"/>
                <a:sym typeface="Calibri"/>
                <a:hlinkClick r:id="rId3">
                  <a:extLst>
                    <a:ext uri="{A12FA001-AC4F-418D-AE19-62706E023703}">
                      <ahyp:hlinkClr val="tx"/>
                    </a:ext>
                  </a:extLst>
                </a:hlinkClick>
              </a:rPr>
              <a:t>Fuente: http://trabajo.excite.es/diferencias-entre-ceo-y-cio.html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187512cb89_0_0"/>
          <p:cNvSpPr txBox="1"/>
          <p:nvPr/>
        </p:nvSpPr>
        <p:spPr>
          <a:xfrm>
            <a:off x="414325" y="692150"/>
            <a:ext cx="8075700" cy="840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000"/>
              <a:buFont typeface="Arial"/>
              <a:buNone/>
            </a:pPr>
            <a:r>
              <a:rPr b="1" i="0" lang="en-US" sz="3000" u="none" cap="none" strike="noStrike">
                <a:solidFill>
                  <a:srgbClr val="22228B"/>
                </a:solidFill>
                <a:latin typeface="Arial"/>
                <a:ea typeface="Arial"/>
                <a:cs typeface="Arial"/>
                <a:sym typeface="Arial"/>
              </a:rPr>
              <a:t>Agenda del CIO de Gartner,2021 </a:t>
            </a:r>
            <a:endParaRPr b="0" i="0" sz="1400" u="none" cap="none" strike="noStrike">
              <a:solidFill>
                <a:srgbClr val="000000"/>
              </a:solidFill>
              <a:latin typeface="Arial"/>
              <a:ea typeface="Arial"/>
              <a:cs typeface="Arial"/>
              <a:sym typeface="Arial"/>
            </a:endParaRPr>
          </a:p>
        </p:txBody>
      </p:sp>
      <p:sp>
        <p:nvSpPr>
          <p:cNvPr id="234" name="Google Shape;234;g1187512cb89_0_0"/>
          <p:cNvSpPr txBox="1"/>
          <p:nvPr/>
        </p:nvSpPr>
        <p:spPr>
          <a:xfrm>
            <a:off x="-93700" y="1413675"/>
            <a:ext cx="8794800" cy="840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333333"/>
              </a:buClr>
              <a:buSzPts val="2000"/>
              <a:buFont typeface="Arial"/>
              <a:buNone/>
            </a:pPr>
            <a:r>
              <a:rPr b="0" i="0" lang="en-US" sz="1800" u="none" cap="none" strike="noStrike">
                <a:solidFill>
                  <a:srgbClr val="000000"/>
                </a:solidFill>
                <a:latin typeface="Arial"/>
                <a:ea typeface="Arial"/>
                <a:cs typeface="Arial"/>
                <a:sym typeface="Arial"/>
              </a:rPr>
              <a:t>Reunió datos de 1877 encuestados de CIOs en 74 países y todas las industrias principales. Reveló cuatro maneras en las que los CIOs pueden marcar la diferencia tanto en la aceleración del negocio digital como en la agilidad a largo plazo:</a:t>
            </a:r>
            <a:endParaRPr b="0" i="0" sz="1800" u="none" cap="none" strike="noStrike">
              <a:solidFill>
                <a:srgbClr val="000000"/>
              </a:solidFill>
              <a:latin typeface="Arial"/>
              <a:ea typeface="Arial"/>
              <a:cs typeface="Arial"/>
              <a:sym typeface="Arial"/>
            </a:endParaRPr>
          </a:p>
        </p:txBody>
      </p:sp>
      <p:sp>
        <p:nvSpPr>
          <p:cNvPr id="235" name="Google Shape;235;g1187512cb89_0_0"/>
          <p:cNvSpPr txBox="1"/>
          <p:nvPr/>
        </p:nvSpPr>
        <p:spPr>
          <a:xfrm>
            <a:off x="3968000" y="6080862"/>
            <a:ext cx="6416400" cy="36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sng" cap="none" strike="noStrike">
                <a:solidFill>
                  <a:schemeClr val="lt1"/>
                </a:solidFill>
                <a:latin typeface="Calibri"/>
                <a:ea typeface="Calibri"/>
                <a:cs typeface="Calibri"/>
                <a:sym typeface="Calibri"/>
                <a:hlinkClick r:id="rId3">
                  <a:extLst>
                    <a:ext uri="{A12FA001-AC4F-418D-AE19-62706E023703}">
                      <ahyp:hlinkClr val="tx"/>
                    </a:ext>
                  </a:extLst>
                </a:hlinkClick>
              </a:rPr>
              <a:t>Fuente: http://trabajo.excite.es/diferencias-entre-ceo-y-cio.html</a:t>
            </a:r>
            <a:endParaRPr b="0" i="0" sz="1400" u="none" cap="none" strike="noStrike">
              <a:solidFill>
                <a:srgbClr val="000000"/>
              </a:solidFill>
              <a:latin typeface="Arial"/>
              <a:ea typeface="Arial"/>
              <a:cs typeface="Arial"/>
              <a:sym typeface="Arial"/>
            </a:endParaRPr>
          </a:p>
        </p:txBody>
      </p:sp>
      <p:sp>
        <p:nvSpPr>
          <p:cNvPr id="236" name="Google Shape;236;g1187512cb89_0_0"/>
          <p:cNvSpPr txBox="1"/>
          <p:nvPr/>
        </p:nvSpPr>
        <p:spPr>
          <a:xfrm>
            <a:off x="131850" y="6442150"/>
            <a:ext cx="8880300" cy="415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333333"/>
              </a:buClr>
              <a:buSzPts val="2000"/>
              <a:buFont typeface="Arial"/>
              <a:buNone/>
            </a:pPr>
            <a:r>
              <a:rPr b="0" i="0" lang="en-US" sz="1100" u="none" cap="none" strike="noStrike">
                <a:solidFill>
                  <a:schemeClr val="lt1"/>
                </a:solidFill>
                <a:latin typeface="Arial"/>
                <a:ea typeface="Arial"/>
                <a:cs typeface="Arial"/>
                <a:sym typeface="Arial"/>
              </a:rPr>
              <a:t>fuente:https://www.gartner.es/es/sala-de-prensa/comunicados-de-prensa/2020-10-20-encuesta-de-gartner-de-casi-2000-cio-revela-que-las-empresas-con-mejor-rendimiento-priorizan-la-innovacion-digital-durante-la-pandemia</a:t>
            </a:r>
            <a:endParaRPr b="0" i="0" sz="1100" u="none" cap="none" strike="noStrike">
              <a:solidFill>
                <a:schemeClr val="lt1"/>
              </a:solidFill>
              <a:latin typeface="Arial"/>
              <a:ea typeface="Arial"/>
              <a:cs typeface="Arial"/>
              <a:sym typeface="Arial"/>
            </a:endParaRPr>
          </a:p>
        </p:txBody>
      </p:sp>
      <p:grpSp>
        <p:nvGrpSpPr>
          <p:cNvPr id="237" name="Google Shape;237;g1187512cb89_0_0"/>
          <p:cNvGrpSpPr/>
          <p:nvPr/>
        </p:nvGrpSpPr>
        <p:grpSpPr>
          <a:xfrm>
            <a:off x="58712" y="2099900"/>
            <a:ext cx="3546082" cy="3732740"/>
            <a:chOff x="363524" y="950400"/>
            <a:chExt cx="3621777" cy="2854650"/>
          </a:xfrm>
        </p:grpSpPr>
        <p:sp>
          <p:nvSpPr>
            <p:cNvPr id="238" name="Google Shape;238;g1187512cb89_0_0"/>
            <p:cNvSpPr/>
            <p:nvPr/>
          </p:nvSpPr>
          <p:spPr>
            <a:xfrm rot="2700000">
              <a:off x="1356161" y="1011412"/>
              <a:ext cx="561726" cy="3040276"/>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1187512cb89_0_0"/>
            <p:cNvSpPr/>
            <p:nvPr/>
          </p:nvSpPr>
          <p:spPr>
            <a:xfrm>
              <a:off x="580539" y="3205393"/>
              <a:ext cx="374100" cy="374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944A1"/>
                  </a:solidFill>
                  <a:latin typeface="Roboto"/>
                  <a:ea typeface="Roboto"/>
                  <a:cs typeface="Roboto"/>
                  <a:sym typeface="Roboto"/>
                </a:rPr>
                <a:t>1</a:t>
              </a:r>
              <a:endParaRPr b="1" i="0" sz="1200" u="none" cap="none" strike="noStrike">
                <a:solidFill>
                  <a:srgbClr val="0944A1"/>
                </a:solidFill>
                <a:latin typeface="Roboto"/>
                <a:ea typeface="Roboto"/>
                <a:cs typeface="Roboto"/>
                <a:sym typeface="Roboto"/>
              </a:endParaRPr>
            </a:p>
          </p:txBody>
        </p:sp>
        <p:sp>
          <p:nvSpPr>
            <p:cNvPr id="240" name="Google Shape;240;g1187512cb89_0_0"/>
            <p:cNvSpPr txBox="1"/>
            <p:nvPr/>
          </p:nvSpPr>
          <p:spPr>
            <a:xfrm rot="-2700000">
              <a:off x="567889" y="2239754"/>
              <a:ext cx="2336422" cy="393293"/>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FFFFFF"/>
                  </a:solidFill>
                  <a:latin typeface="Roboto"/>
                  <a:ea typeface="Roboto"/>
                  <a:cs typeface="Roboto"/>
                  <a:sym typeface="Roboto"/>
                </a:rPr>
                <a:t>Ganar de forma diferente</a:t>
              </a:r>
              <a:endParaRPr b="1" i="0" sz="1000" u="none" cap="none" strike="noStrike">
                <a:solidFill>
                  <a:srgbClr val="FFFFFF"/>
                </a:solidFill>
                <a:latin typeface="Roboto"/>
                <a:ea typeface="Roboto"/>
                <a:cs typeface="Roboto"/>
                <a:sym typeface="Roboto"/>
              </a:endParaRPr>
            </a:p>
          </p:txBody>
        </p:sp>
        <p:sp>
          <p:nvSpPr>
            <p:cNvPr id="241" name="Google Shape;241;g1187512cb89_0_0"/>
            <p:cNvSpPr txBox="1"/>
            <p:nvPr/>
          </p:nvSpPr>
          <p:spPr>
            <a:xfrm rot="-2700000">
              <a:off x="844023" y="2102940"/>
              <a:ext cx="3470056" cy="5074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La encuesta reveló dos áreas de digitalización de clientes: el uso de canales digitales para llegar a los clientes y lograr la participación de los ciudadanos, junto con la tasa de introducción de nuevos productos y servicios digitales.</a:t>
              </a:r>
              <a:endParaRPr b="1" i="0" sz="1100" u="none" cap="none" strike="noStrike">
                <a:solidFill>
                  <a:srgbClr val="000000"/>
                </a:solidFill>
                <a:latin typeface="Roboto"/>
                <a:ea typeface="Roboto"/>
                <a:cs typeface="Roboto"/>
                <a:sym typeface="Roboto"/>
              </a:endParaRPr>
            </a:p>
          </p:txBody>
        </p:sp>
      </p:grpSp>
      <p:grpSp>
        <p:nvGrpSpPr>
          <p:cNvPr id="242" name="Google Shape;242;g1187512cb89_0_0"/>
          <p:cNvGrpSpPr/>
          <p:nvPr/>
        </p:nvGrpSpPr>
        <p:grpSpPr>
          <a:xfrm>
            <a:off x="1929010" y="2219941"/>
            <a:ext cx="3456203" cy="3612700"/>
            <a:chOff x="2273746" y="1042202"/>
            <a:chExt cx="3529979" cy="2762848"/>
          </a:xfrm>
        </p:grpSpPr>
        <p:sp>
          <p:nvSpPr>
            <p:cNvPr id="243" name="Google Shape;243;g1187512cb89_0_0"/>
            <p:cNvSpPr/>
            <p:nvPr/>
          </p:nvSpPr>
          <p:spPr>
            <a:xfrm rot="2700000">
              <a:off x="3266383" y="1011412"/>
              <a:ext cx="561726" cy="3040276"/>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1187512cb89_0_0"/>
            <p:cNvSpPr/>
            <p:nvPr/>
          </p:nvSpPr>
          <p:spPr>
            <a:xfrm>
              <a:off x="2490761" y="3205393"/>
              <a:ext cx="374100" cy="374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C58D3"/>
                  </a:solidFill>
                  <a:latin typeface="Roboto"/>
                  <a:ea typeface="Roboto"/>
                  <a:cs typeface="Roboto"/>
                  <a:sym typeface="Roboto"/>
                </a:rPr>
                <a:t>2</a:t>
              </a:r>
              <a:endParaRPr b="1" i="0" sz="1200" u="none" cap="none" strike="noStrike">
                <a:solidFill>
                  <a:srgbClr val="0C58D3"/>
                </a:solidFill>
                <a:latin typeface="Roboto"/>
                <a:ea typeface="Roboto"/>
                <a:cs typeface="Roboto"/>
                <a:sym typeface="Roboto"/>
              </a:endParaRPr>
            </a:p>
          </p:txBody>
        </p:sp>
        <p:sp>
          <p:nvSpPr>
            <p:cNvPr id="245" name="Google Shape;245;g1187512cb89_0_0"/>
            <p:cNvSpPr txBox="1"/>
            <p:nvPr/>
          </p:nvSpPr>
          <p:spPr>
            <a:xfrm rot="-2700000">
              <a:off x="2464220" y="2214399"/>
              <a:ext cx="2408123" cy="393293"/>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FFFFFF"/>
                  </a:solidFill>
                  <a:latin typeface="Roboto"/>
                  <a:ea typeface="Roboto"/>
                  <a:cs typeface="Roboto"/>
                  <a:sym typeface="Roboto"/>
                </a:rPr>
                <a:t>Libera multiplicadores de fuerza</a:t>
              </a:r>
              <a:endParaRPr b="1" i="0" sz="1000" u="none" cap="none" strike="noStrike">
                <a:solidFill>
                  <a:srgbClr val="FFFFFF"/>
                </a:solidFill>
                <a:latin typeface="Roboto"/>
                <a:ea typeface="Roboto"/>
                <a:cs typeface="Roboto"/>
                <a:sym typeface="Roboto"/>
              </a:endParaRPr>
            </a:p>
          </p:txBody>
        </p:sp>
        <p:sp>
          <p:nvSpPr>
            <p:cNvPr id="246" name="Google Shape;246;g1187512cb89_0_0"/>
            <p:cNvSpPr txBox="1"/>
            <p:nvPr/>
          </p:nvSpPr>
          <p:spPr>
            <a:xfrm rot="-2700000">
              <a:off x="2773259" y="2148842"/>
              <a:ext cx="3340231" cy="5074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Aproximadamente el 70 % de los CIOs profundizaron sus conocimientos sobre procesos empresariales específicos para asesorar al negocio, y la misma proporción hizo más para medir y articular el valor de la TI.</a:t>
              </a:r>
              <a:endParaRPr b="1" i="0" sz="1100" u="none" cap="none" strike="noStrike">
                <a:solidFill>
                  <a:srgbClr val="000000"/>
                </a:solidFill>
                <a:latin typeface="Roboto"/>
                <a:ea typeface="Roboto"/>
                <a:cs typeface="Roboto"/>
                <a:sym typeface="Roboto"/>
              </a:endParaRPr>
            </a:p>
          </p:txBody>
        </p:sp>
      </p:grpSp>
      <p:grpSp>
        <p:nvGrpSpPr>
          <p:cNvPr id="247" name="Google Shape;247;g1187512cb89_0_0"/>
          <p:cNvGrpSpPr/>
          <p:nvPr/>
        </p:nvGrpSpPr>
        <p:grpSpPr>
          <a:xfrm>
            <a:off x="3808900" y="2234453"/>
            <a:ext cx="3445345" cy="3598188"/>
            <a:chOff x="4193764" y="1053300"/>
            <a:chExt cx="3518889" cy="2751750"/>
          </a:xfrm>
        </p:grpSpPr>
        <p:sp>
          <p:nvSpPr>
            <p:cNvPr id="248" name="Google Shape;248;g1187512cb89_0_0"/>
            <p:cNvSpPr/>
            <p:nvPr/>
          </p:nvSpPr>
          <p:spPr>
            <a:xfrm rot="2700000">
              <a:off x="5186401" y="1011412"/>
              <a:ext cx="561726" cy="3040276"/>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1187512cb89_0_0"/>
            <p:cNvSpPr/>
            <p:nvPr/>
          </p:nvSpPr>
          <p:spPr>
            <a:xfrm>
              <a:off x="4410780" y="3205393"/>
              <a:ext cx="374100" cy="374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D5DDF"/>
                  </a:solidFill>
                  <a:latin typeface="Roboto"/>
                  <a:ea typeface="Roboto"/>
                  <a:cs typeface="Roboto"/>
                  <a:sym typeface="Roboto"/>
                </a:rPr>
                <a:t>3</a:t>
              </a:r>
              <a:endParaRPr b="1" i="0" sz="1200" u="none" cap="none" strike="noStrike">
                <a:solidFill>
                  <a:srgbClr val="0D5DDF"/>
                </a:solidFill>
                <a:latin typeface="Roboto"/>
                <a:ea typeface="Roboto"/>
                <a:cs typeface="Roboto"/>
                <a:sym typeface="Roboto"/>
              </a:endParaRPr>
            </a:p>
          </p:txBody>
        </p:sp>
        <p:sp>
          <p:nvSpPr>
            <p:cNvPr id="250" name="Google Shape;250;g1187512cb89_0_0"/>
            <p:cNvSpPr txBox="1"/>
            <p:nvPr/>
          </p:nvSpPr>
          <p:spPr>
            <a:xfrm rot="-2700000">
              <a:off x="4400124" y="2240504"/>
              <a:ext cx="2334301" cy="393293"/>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FFFFFF"/>
                  </a:solidFill>
                  <a:latin typeface="Roboto"/>
                  <a:ea typeface="Roboto"/>
                  <a:cs typeface="Roboto"/>
                  <a:sym typeface="Roboto"/>
                </a:rPr>
                <a:t>Desterrar las obstáculos</a:t>
              </a:r>
              <a:endParaRPr b="1" i="0" sz="1000" u="none" cap="none" strike="noStrike">
                <a:solidFill>
                  <a:srgbClr val="FFFFFF"/>
                </a:solidFill>
                <a:latin typeface="Roboto"/>
                <a:ea typeface="Roboto"/>
                <a:cs typeface="Roboto"/>
                <a:sym typeface="Roboto"/>
              </a:endParaRPr>
            </a:p>
          </p:txBody>
        </p:sp>
        <p:sp>
          <p:nvSpPr>
            <p:cNvPr id="251" name="Google Shape;251;g1187512cb89_0_0"/>
            <p:cNvSpPr txBox="1"/>
            <p:nvPr/>
          </p:nvSpPr>
          <p:spPr>
            <a:xfrm rot="-2700000">
              <a:off x="4695587" y="2154390"/>
              <a:ext cx="3324533" cy="5074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La encuesta descubrió que los CIOs pueden ayudar a acelerar la digitalización buscando sistemáticamente y eliminando los obstáculos (p. ej., el rendimiento perjudicial de los proveedores durante la COVID-19)</a:t>
              </a:r>
              <a:endParaRPr b="1" i="0" sz="1200" u="none" cap="none" strike="noStrike">
                <a:solidFill>
                  <a:srgbClr val="000000"/>
                </a:solidFill>
                <a:latin typeface="Roboto"/>
                <a:ea typeface="Roboto"/>
                <a:cs typeface="Roboto"/>
                <a:sym typeface="Roboto"/>
              </a:endParaRPr>
            </a:p>
          </p:txBody>
        </p:sp>
      </p:grpSp>
      <p:grpSp>
        <p:nvGrpSpPr>
          <p:cNvPr id="252" name="Google Shape;252;g1187512cb89_0_0"/>
          <p:cNvGrpSpPr/>
          <p:nvPr/>
        </p:nvGrpSpPr>
        <p:grpSpPr>
          <a:xfrm>
            <a:off x="5679198" y="2502183"/>
            <a:ext cx="3132817" cy="3330457"/>
            <a:chOff x="6103986" y="1258050"/>
            <a:chExt cx="3199691" cy="2547000"/>
          </a:xfrm>
        </p:grpSpPr>
        <p:sp>
          <p:nvSpPr>
            <p:cNvPr id="253" name="Google Shape;253;g1187512cb89_0_0"/>
            <p:cNvSpPr/>
            <p:nvPr/>
          </p:nvSpPr>
          <p:spPr>
            <a:xfrm rot="2700000">
              <a:off x="7096623" y="1011412"/>
              <a:ext cx="561726" cy="3040276"/>
            </a:xfrm>
            <a:prstGeom prst="roundRect">
              <a:avLst>
                <a:gd fmla="val 50000" name="adj"/>
              </a:avLst>
            </a:prstGeom>
            <a:solidFill>
              <a:srgbClr val="0E65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1187512cb89_0_0"/>
            <p:cNvSpPr/>
            <p:nvPr/>
          </p:nvSpPr>
          <p:spPr>
            <a:xfrm>
              <a:off x="6321002" y="3205393"/>
              <a:ext cx="374100" cy="374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E65F0"/>
                  </a:solidFill>
                  <a:latin typeface="Roboto"/>
                  <a:ea typeface="Roboto"/>
                  <a:cs typeface="Roboto"/>
                  <a:sym typeface="Roboto"/>
                </a:rPr>
                <a:t>4</a:t>
              </a:r>
              <a:endParaRPr b="1" i="0" sz="1200" u="none" cap="none" strike="noStrike">
                <a:solidFill>
                  <a:srgbClr val="0E65F0"/>
                </a:solidFill>
                <a:latin typeface="Roboto"/>
                <a:ea typeface="Roboto"/>
                <a:cs typeface="Roboto"/>
                <a:sym typeface="Roboto"/>
              </a:endParaRPr>
            </a:p>
          </p:txBody>
        </p:sp>
        <p:sp>
          <p:nvSpPr>
            <p:cNvPr id="255" name="Google Shape;255;g1187512cb89_0_0"/>
            <p:cNvSpPr txBox="1"/>
            <p:nvPr/>
          </p:nvSpPr>
          <p:spPr>
            <a:xfrm rot="-2700000">
              <a:off x="6306241" y="2238854"/>
              <a:ext cx="2338968" cy="393293"/>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n-US" sz="1400" u="none" cap="none" strike="noStrike">
                  <a:solidFill>
                    <a:srgbClr val="FFFFFF"/>
                  </a:solidFill>
                  <a:latin typeface="Roboto"/>
                  <a:ea typeface="Roboto"/>
                  <a:cs typeface="Roboto"/>
                  <a:sym typeface="Roboto"/>
                </a:rPr>
                <a:t>Redirección de los recursos</a:t>
              </a:r>
              <a:endParaRPr b="1" i="0" sz="1000" u="none" cap="none" strike="noStrike">
                <a:solidFill>
                  <a:srgbClr val="FFFFFF"/>
                </a:solidFill>
                <a:latin typeface="Roboto"/>
                <a:ea typeface="Roboto"/>
                <a:cs typeface="Roboto"/>
                <a:sym typeface="Roboto"/>
              </a:endParaRPr>
            </a:p>
          </p:txBody>
        </p:sp>
        <p:sp>
          <p:nvSpPr>
            <p:cNvPr id="256" name="Google Shape;256;g1187512cb89_0_0"/>
            <p:cNvSpPr txBox="1"/>
            <p:nvPr/>
          </p:nvSpPr>
          <p:spPr>
            <a:xfrm rot="-2700000">
              <a:off x="6671919" y="2313988"/>
              <a:ext cx="2873116" cy="5074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100"/>
                <a:buFont typeface="Arial"/>
                <a:buNone/>
              </a:pPr>
              <a:r>
                <a:rPr b="0" i="0" lang="en-US" sz="1100" u="none" cap="none" strike="noStrike">
                  <a:solidFill>
                    <a:srgbClr val="000000"/>
                  </a:solidFill>
                  <a:latin typeface="Roboto"/>
                  <a:ea typeface="Roboto"/>
                  <a:cs typeface="Roboto"/>
                  <a:sym typeface="Roboto"/>
                </a:rPr>
                <a:t>Los encuestados proyectan un aumento del presupuesto de TI del 2 % para 2021.Las organizaciones que han aumentado su financiación de la innovación digital tienen 2,7 veces más probabilidades de tener un rendimiento superior que un rendimiento rezagado</a:t>
              </a:r>
              <a:endParaRPr b="1" i="0" sz="1100" u="none" cap="none" strike="noStrike">
                <a:solidFill>
                  <a:srgbClr val="000000"/>
                </a:solidFill>
                <a:latin typeface="Roboto"/>
                <a:ea typeface="Roboto"/>
                <a:cs typeface="Roboto"/>
                <a:sym typeface="Roboto"/>
              </a:endParaRPr>
            </a:p>
          </p:txBody>
        </p:sp>
      </p:grpSp>
      <p:sp>
        <p:nvSpPr>
          <p:cNvPr id="257" name="Google Shape;257;g1187512cb89_0_0"/>
          <p:cNvSpPr txBox="1"/>
          <p:nvPr/>
        </p:nvSpPr>
        <p:spPr>
          <a:xfrm>
            <a:off x="276300" y="6038250"/>
            <a:ext cx="86391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1" lang="en-US" sz="1700" u="none" cap="none" strike="noStrike">
                <a:solidFill>
                  <a:srgbClr val="000000"/>
                </a:solidFill>
                <a:latin typeface="Arial"/>
                <a:ea typeface="Arial"/>
                <a:cs typeface="Arial"/>
                <a:sym typeface="Arial"/>
              </a:rPr>
              <a:t>En un momento u otro, cada CIO tuvo la oportunidad de brillar durante el COVID-19.</a:t>
            </a:r>
            <a:endParaRPr b="0" i="1" sz="17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187512cb89_0_356"/>
          <p:cNvSpPr txBox="1"/>
          <p:nvPr/>
        </p:nvSpPr>
        <p:spPr>
          <a:xfrm>
            <a:off x="172400" y="539750"/>
            <a:ext cx="8971500" cy="840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000"/>
              <a:buFont typeface="Arial"/>
              <a:buNone/>
            </a:pPr>
            <a:r>
              <a:rPr b="1" i="0" lang="en-US" sz="2700" u="none" cap="none" strike="noStrike">
                <a:solidFill>
                  <a:srgbClr val="22228B"/>
                </a:solidFill>
                <a:latin typeface="Arial"/>
                <a:ea typeface="Arial"/>
                <a:cs typeface="Arial"/>
                <a:sym typeface="Arial"/>
              </a:rPr>
              <a:t>Hallazgos Encuesta The Harvey Nash/KPMG CIO 2020</a:t>
            </a:r>
            <a:endParaRPr b="0" i="0" sz="1100" u="none" cap="none" strike="noStrike">
              <a:solidFill>
                <a:srgbClr val="000000"/>
              </a:solidFill>
              <a:latin typeface="Arial"/>
              <a:ea typeface="Arial"/>
              <a:cs typeface="Arial"/>
              <a:sym typeface="Arial"/>
            </a:endParaRPr>
          </a:p>
        </p:txBody>
      </p:sp>
      <p:sp>
        <p:nvSpPr>
          <p:cNvPr id="263" name="Google Shape;263;g1187512cb89_0_356"/>
          <p:cNvSpPr txBox="1"/>
          <p:nvPr/>
        </p:nvSpPr>
        <p:spPr>
          <a:xfrm>
            <a:off x="108350" y="1355000"/>
            <a:ext cx="8794800" cy="840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333333"/>
              </a:buClr>
              <a:buSzPts val="2000"/>
              <a:buFont typeface="Arial"/>
              <a:buNone/>
            </a:pPr>
            <a:r>
              <a:rPr b="0" i="0" lang="en-US" sz="1800" u="none" cap="none" strike="noStrike">
                <a:solidFill>
                  <a:srgbClr val="000000"/>
                </a:solidFill>
                <a:latin typeface="Arial"/>
                <a:ea typeface="Arial"/>
                <a:cs typeface="Arial"/>
                <a:sym typeface="Arial"/>
              </a:rPr>
              <a:t>La Encuesta incluyó a más de 4.200 líderes de TI y analiza las respuestas de las organizaciones que, de manera combinada, gastan en tecnología más de US$ 250.000 millones.</a:t>
            </a:r>
            <a:endParaRPr b="0" i="0" sz="1800" u="none" cap="none" strike="noStrike">
              <a:solidFill>
                <a:srgbClr val="000000"/>
              </a:solidFill>
              <a:latin typeface="Arial"/>
              <a:ea typeface="Arial"/>
              <a:cs typeface="Arial"/>
              <a:sym typeface="Arial"/>
            </a:endParaRPr>
          </a:p>
        </p:txBody>
      </p:sp>
      <p:sp>
        <p:nvSpPr>
          <p:cNvPr id="264" name="Google Shape;264;g1187512cb89_0_356"/>
          <p:cNvSpPr txBox="1"/>
          <p:nvPr/>
        </p:nvSpPr>
        <p:spPr>
          <a:xfrm>
            <a:off x="1211400" y="6461212"/>
            <a:ext cx="6416400" cy="36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sng" cap="none" strike="noStrike">
                <a:solidFill>
                  <a:schemeClr val="lt1"/>
                </a:solidFill>
                <a:latin typeface="Calibri"/>
                <a:ea typeface="Calibri"/>
                <a:cs typeface="Calibri"/>
                <a:sym typeface="Calibri"/>
                <a:hlinkClick r:id="rId3">
                  <a:extLst>
                    <a:ext uri="{A12FA001-AC4F-418D-AE19-62706E023703}">
                      <ahyp:hlinkClr val="tx"/>
                    </a:ext>
                  </a:extLst>
                </a:hlinkClick>
              </a:rPr>
              <a:t>Fuente: http://trabajo.excite.es/diferencias-entre-ceo-y-cio.html</a:t>
            </a:r>
            <a:endParaRPr b="0" i="0" sz="1400" u="none" cap="none" strike="noStrike">
              <a:solidFill>
                <a:srgbClr val="000000"/>
              </a:solidFill>
              <a:latin typeface="Arial"/>
              <a:ea typeface="Arial"/>
              <a:cs typeface="Arial"/>
              <a:sym typeface="Arial"/>
            </a:endParaRPr>
          </a:p>
        </p:txBody>
      </p:sp>
      <p:sp>
        <p:nvSpPr>
          <p:cNvPr id="265" name="Google Shape;265;g1187512cb89_0_356"/>
          <p:cNvSpPr txBox="1"/>
          <p:nvPr/>
        </p:nvSpPr>
        <p:spPr>
          <a:xfrm>
            <a:off x="-787650" y="5653300"/>
            <a:ext cx="8880300" cy="41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33"/>
              </a:buClr>
              <a:buSzPts val="2000"/>
              <a:buFont typeface="Arial"/>
              <a:buNone/>
            </a:pPr>
            <a:r>
              <a:rPr b="0" i="0" lang="en-US" sz="1100" u="none" cap="none" strike="noStrike">
                <a:solidFill>
                  <a:schemeClr val="lt1"/>
                </a:solidFill>
                <a:latin typeface="Arial"/>
                <a:ea typeface="Arial"/>
                <a:cs typeface="Arial"/>
                <a:sym typeface="Arial"/>
              </a:rPr>
              <a:t>fuente: https://home.kpmg/co/es/home/insights/2020/09/2020-cio-survey-report.html</a:t>
            </a:r>
            <a:endParaRPr b="0" i="0" sz="1100" u="none" cap="none" strike="noStrike">
              <a:solidFill>
                <a:schemeClr val="lt1"/>
              </a:solidFill>
              <a:latin typeface="Arial"/>
              <a:ea typeface="Arial"/>
              <a:cs typeface="Arial"/>
              <a:sym typeface="Arial"/>
            </a:endParaRPr>
          </a:p>
        </p:txBody>
      </p:sp>
      <p:grpSp>
        <p:nvGrpSpPr>
          <p:cNvPr id="266" name="Google Shape;266;g1187512cb89_0_356"/>
          <p:cNvGrpSpPr/>
          <p:nvPr/>
        </p:nvGrpSpPr>
        <p:grpSpPr>
          <a:xfrm>
            <a:off x="444192" y="2119100"/>
            <a:ext cx="7755074" cy="731700"/>
            <a:chOff x="444182" y="438789"/>
            <a:chExt cx="7567403" cy="731700"/>
          </a:xfrm>
        </p:grpSpPr>
        <p:sp>
          <p:nvSpPr>
            <p:cNvPr id="267" name="Google Shape;267;g1187512cb89_0_356"/>
            <p:cNvSpPr txBox="1"/>
            <p:nvPr/>
          </p:nvSpPr>
          <p:spPr>
            <a:xfrm>
              <a:off x="444182" y="488975"/>
              <a:ext cx="2271000" cy="629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200"/>
                <a:buFont typeface="Arial"/>
                <a:buNone/>
              </a:pPr>
              <a:r>
                <a:rPr b="0" i="0" lang="en-US" sz="4200" u="none" cap="none" strike="noStrike">
                  <a:solidFill>
                    <a:srgbClr val="085631"/>
                  </a:solidFill>
                  <a:latin typeface="Roboto Medium"/>
                  <a:ea typeface="Roboto Medium"/>
                  <a:cs typeface="Roboto Medium"/>
                  <a:sym typeface="Roboto Medium"/>
                </a:rPr>
                <a:t>1.</a:t>
              </a:r>
              <a:endParaRPr b="0" i="0" sz="4200" u="none" cap="none" strike="noStrike">
                <a:solidFill>
                  <a:srgbClr val="085631"/>
                </a:solidFill>
                <a:latin typeface="Roboto Medium"/>
                <a:ea typeface="Roboto Medium"/>
                <a:cs typeface="Roboto Medium"/>
                <a:sym typeface="Roboto Medium"/>
              </a:endParaRPr>
            </a:p>
          </p:txBody>
        </p:sp>
        <p:sp>
          <p:nvSpPr>
            <p:cNvPr id="268" name="Google Shape;268;g1187512cb89_0_356"/>
            <p:cNvSpPr/>
            <p:nvPr/>
          </p:nvSpPr>
          <p:spPr>
            <a:xfrm>
              <a:off x="2789785" y="438789"/>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1187512cb89_0_356"/>
            <p:cNvSpPr txBox="1"/>
            <p:nvPr/>
          </p:nvSpPr>
          <p:spPr>
            <a:xfrm>
              <a:off x="2914389" y="523065"/>
              <a:ext cx="4765800" cy="5754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Las compañías gastaron el equivalente a unos US$ 15.000 millones extra a la semana en tecnología</a:t>
              </a:r>
              <a:endParaRPr b="0" i="0" sz="1400" u="none" cap="none" strike="noStrike">
                <a:solidFill>
                  <a:srgbClr val="FFFFFF"/>
                </a:solidFill>
                <a:latin typeface="Roboto"/>
                <a:ea typeface="Roboto"/>
                <a:cs typeface="Roboto"/>
                <a:sym typeface="Roboto"/>
              </a:endParaRPr>
            </a:p>
          </p:txBody>
        </p:sp>
      </p:grpSp>
      <p:grpSp>
        <p:nvGrpSpPr>
          <p:cNvPr id="270" name="Google Shape;270;g1187512cb89_0_356"/>
          <p:cNvGrpSpPr/>
          <p:nvPr/>
        </p:nvGrpSpPr>
        <p:grpSpPr>
          <a:xfrm>
            <a:off x="550752" y="3003450"/>
            <a:ext cx="7541885" cy="840300"/>
            <a:chOff x="550777" y="1323144"/>
            <a:chExt cx="7293187" cy="840300"/>
          </a:xfrm>
        </p:grpSpPr>
        <p:sp>
          <p:nvSpPr>
            <p:cNvPr id="271" name="Google Shape;271;g1187512cb89_0_356"/>
            <p:cNvSpPr txBox="1"/>
            <p:nvPr/>
          </p:nvSpPr>
          <p:spPr>
            <a:xfrm>
              <a:off x="550777" y="1373350"/>
              <a:ext cx="2164500" cy="629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200"/>
                <a:buFont typeface="Arial"/>
                <a:buNone/>
              </a:pPr>
              <a:r>
                <a:rPr b="0" i="0" lang="en-US" sz="4200" u="none" cap="none" strike="noStrike">
                  <a:solidFill>
                    <a:srgbClr val="0B7140"/>
                  </a:solidFill>
                  <a:latin typeface="Roboto Medium"/>
                  <a:ea typeface="Roboto Medium"/>
                  <a:cs typeface="Roboto Medium"/>
                  <a:sym typeface="Roboto Medium"/>
                </a:rPr>
                <a:t>2.</a:t>
              </a:r>
              <a:endParaRPr b="0" i="0" sz="4200" u="none" cap="none" strike="noStrike">
                <a:solidFill>
                  <a:srgbClr val="0B7140"/>
                </a:solidFill>
                <a:latin typeface="Roboto Medium"/>
                <a:ea typeface="Roboto Medium"/>
                <a:cs typeface="Roboto Medium"/>
                <a:sym typeface="Roboto Medium"/>
              </a:endParaRPr>
            </a:p>
          </p:txBody>
        </p:sp>
        <p:sp>
          <p:nvSpPr>
            <p:cNvPr id="272" name="Google Shape;272;g1187512cb89_0_356"/>
            <p:cNvSpPr/>
            <p:nvPr/>
          </p:nvSpPr>
          <p:spPr>
            <a:xfrm>
              <a:off x="2789775" y="1323144"/>
              <a:ext cx="4860300" cy="840300"/>
            </a:xfrm>
            <a:prstGeom prst="rect">
              <a:avLst/>
            </a:prstGeom>
            <a:solidFill>
              <a:srgbClr val="0B71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1187512cb89_0_356"/>
            <p:cNvSpPr txBox="1"/>
            <p:nvPr/>
          </p:nvSpPr>
          <p:spPr>
            <a:xfrm>
              <a:off x="2767364" y="1399344"/>
              <a:ext cx="5076600" cy="7317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rgbClr val="FFFFFF"/>
                  </a:solidFill>
                  <a:latin typeface="Roboto"/>
                  <a:ea typeface="Roboto"/>
                  <a:cs typeface="Roboto"/>
                  <a:sym typeface="Roboto"/>
                </a:rPr>
                <a:t>A</a:t>
              </a:r>
              <a:r>
                <a:rPr b="0" i="0" lang="en-US" sz="1300" u="none" cap="none" strike="noStrike">
                  <a:solidFill>
                    <a:srgbClr val="FFFFFF"/>
                  </a:solidFill>
                  <a:latin typeface="Roboto"/>
                  <a:ea typeface="Roboto"/>
                  <a:cs typeface="Roboto"/>
                  <a:sym typeface="Roboto"/>
                </a:rPr>
                <a:t> pesar del enorme aumento en el gasto tecnológico, 4 de cada 10 líderes de TI indican que su empresa ha sufrido más ciberataques. Más de tres cuartas partes de estos ataques fueron de phishing (83%) y casi dos tercios de malware (62%)</a:t>
              </a:r>
              <a:endParaRPr b="0" i="0" sz="1300" u="none" cap="none" strike="noStrike">
                <a:solidFill>
                  <a:srgbClr val="FFFFFF"/>
                </a:solidFill>
                <a:latin typeface="Roboto"/>
                <a:ea typeface="Roboto"/>
                <a:cs typeface="Roboto"/>
                <a:sym typeface="Roboto"/>
              </a:endParaRPr>
            </a:p>
          </p:txBody>
        </p:sp>
      </p:grpSp>
      <p:grpSp>
        <p:nvGrpSpPr>
          <p:cNvPr id="274" name="Google Shape;274;g1187512cb89_0_356"/>
          <p:cNvGrpSpPr/>
          <p:nvPr/>
        </p:nvGrpSpPr>
        <p:grpSpPr>
          <a:xfrm>
            <a:off x="536754" y="3960725"/>
            <a:ext cx="7298273" cy="840300"/>
            <a:chOff x="612955" y="2204235"/>
            <a:chExt cx="6835509" cy="840300"/>
          </a:xfrm>
        </p:grpSpPr>
        <p:sp>
          <p:nvSpPr>
            <p:cNvPr id="275" name="Google Shape;275;g1187512cb89_0_356"/>
            <p:cNvSpPr txBox="1"/>
            <p:nvPr/>
          </p:nvSpPr>
          <p:spPr>
            <a:xfrm>
              <a:off x="612955" y="2254450"/>
              <a:ext cx="2102100" cy="629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200"/>
                <a:buFont typeface="Arial"/>
                <a:buNone/>
              </a:pPr>
              <a:r>
                <a:rPr b="0" i="0" lang="en-US" sz="4200" u="none" cap="none" strike="noStrike">
                  <a:solidFill>
                    <a:srgbClr val="0B7743"/>
                  </a:solidFill>
                  <a:latin typeface="Roboto Medium"/>
                  <a:ea typeface="Roboto Medium"/>
                  <a:cs typeface="Roboto Medium"/>
                  <a:sym typeface="Roboto Medium"/>
                </a:rPr>
                <a:t>3.</a:t>
              </a:r>
              <a:endParaRPr b="0" i="0" sz="4200" u="none" cap="none" strike="noStrike">
                <a:solidFill>
                  <a:srgbClr val="0B7743"/>
                </a:solidFill>
                <a:latin typeface="Roboto Medium"/>
                <a:ea typeface="Roboto Medium"/>
                <a:cs typeface="Roboto Medium"/>
                <a:sym typeface="Roboto Medium"/>
              </a:endParaRPr>
            </a:p>
          </p:txBody>
        </p:sp>
        <p:sp>
          <p:nvSpPr>
            <p:cNvPr id="276" name="Google Shape;276;g1187512cb89_0_356"/>
            <p:cNvSpPr/>
            <p:nvPr/>
          </p:nvSpPr>
          <p:spPr>
            <a:xfrm>
              <a:off x="2789787" y="2204250"/>
              <a:ext cx="4497600" cy="731700"/>
            </a:xfrm>
            <a:prstGeom prst="rect">
              <a:avLst/>
            </a:prstGeom>
            <a:solidFill>
              <a:srgbClr val="0B774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1187512cb89_0_356"/>
            <p:cNvSpPr txBox="1"/>
            <p:nvPr/>
          </p:nvSpPr>
          <p:spPr>
            <a:xfrm>
              <a:off x="2715064" y="2204235"/>
              <a:ext cx="4733400" cy="8403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rgbClr val="FFFFFF"/>
                  </a:solidFill>
                  <a:latin typeface="Roboto"/>
                  <a:ea typeface="Roboto"/>
                  <a:cs typeface="Roboto"/>
                  <a:sym typeface="Roboto"/>
                </a:rPr>
                <a:t>8 de cada 10 líderes de TI están preocupados por la salud mental de su equipo, lo que ha llevado a que 6 de cada 10 líderes de TI (58%) implementen programas para dar apoyo a su personal</a:t>
              </a:r>
              <a:endParaRPr b="0" i="0" sz="1300" u="none" cap="none" strike="noStrike">
                <a:solidFill>
                  <a:srgbClr val="FFFFFF"/>
                </a:solidFill>
                <a:latin typeface="Roboto"/>
                <a:ea typeface="Roboto"/>
                <a:cs typeface="Roboto"/>
                <a:sym typeface="Roboto"/>
              </a:endParaRPr>
            </a:p>
          </p:txBody>
        </p:sp>
      </p:grpSp>
      <p:grpSp>
        <p:nvGrpSpPr>
          <p:cNvPr id="278" name="Google Shape;278;g1187512cb89_0_356"/>
          <p:cNvGrpSpPr/>
          <p:nvPr/>
        </p:nvGrpSpPr>
        <p:grpSpPr>
          <a:xfrm>
            <a:off x="1184428" y="4768925"/>
            <a:ext cx="5999242" cy="731700"/>
            <a:chOff x="1184436" y="3088625"/>
            <a:chExt cx="5741451" cy="731700"/>
          </a:xfrm>
        </p:grpSpPr>
        <p:sp>
          <p:nvSpPr>
            <p:cNvPr id="279" name="Google Shape;279;g1187512cb89_0_356"/>
            <p:cNvSpPr txBox="1"/>
            <p:nvPr/>
          </p:nvSpPr>
          <p:spPr>
            <a:xfrm>
              <a:off x="1184436" y="3138814"/>
              <a:ext cx="1530600" cy="629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200"/>
                <a:buFont typeface="Arial"/>
                <a:buNone/>
              </a:pPr>
              <a:r>
                <a:rPr b="0" i="0" lang="en-US" sz="4200" u="none" cap="none" strike="noStrike">
                  <a:solidFill>
                    <a:srgbClr val="0C8148"/>
                  </a:solidFill>
                  <a:latin typeface="Roboto Medium"/>
                  <a:ea typeface="Roboto Medium"/>
                  <a:cs typeface="Roboto Medium"/>
                  <a:sym typeface="Roboto Medium"/>
                </a:rPr>
                <a:t>4.</a:t>
              </a:r>
              <a:endParaRPr b="0" i="0" sz="4200" u="none" cap="none" strike="noStrike">
                <a:solidFill>
                  <a:srgbClr val="0C8148"/>
                </a:solidFill>
                <a:latin typeface="Roboto Medium"/>
                <a:ea typeface="Roboto Medium"/>
                <a:cs typeface="Roboto Medium"/>
                <a:sym typeface="Roboto Medium"/>
              </a:endParaRPr>
            </a:p>
          </p:txBody>
        </p:sp>
        <p:sp>
          <p:nvSpPr>
            <p:cNvPr id="280" name="Google Shape;280;g1187512cb89_0_356"/>
            <p:cNvSpPr/>
            <p:nvPr/>
          </p:nvSpPr>
          <p:spPr>
            <a:xfrm>
              <a:off x="2789787" y="3088625"/>
              <a:ext cx="4136100" cy="731700"/>
            </a:xfrm>
            <a:prstGeom prst="rect">
              <a:avLst/>
            </a:prstGeom>
            <a:solidFill>
              <a:srgbClr val="0C81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1187512cb89_0_356"/>
            <p:cNvSpPr txBox="1"/>
            <p:nvPr/>
          </p:nvSpPr>
          <p:spPr>
            <a:xfrm>
              <a:off x="2914383" y="3273123"/>
              <a:ext cx="3938100" cy="5052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Después de la inversión en seguridad y privacidad (47%), la inversión en infraestructura y en la nube fueron las inversiones tecnológicas más importante durante COVID-19</a:t>
              </a:r>
              <a:endParaRPr b="0" i="0" sz="1400" u="none" cap="none" strike="noStrike">
                <a:solidFill>
                  <a:srgbClr val="FFFFFF"/>
                </a:solidFill>
                <a:latin typeface="Roboto"/>
                <a:ea typeface="Roboto"/>
                <a:cs typeface="Roboto"/>
                <a:sym typeface="Roboto"/>
              </a:endParaRPr>
            </a:p>
          </p:txBody>
        </p:sp>
      </p:grpSp>
      <p:grpSp>
        <p:nvGrpSpPr>
          <p:cNvPr id="282" name="Google Shape;282;g1187512cb89_0_356"/>
          <p:cNvGrpSpPr/>
          <p:nvPr/>
        </p:nvGrpSpPr>
        <p:grpSpPr>
          <a:xfrm>
            <a:off x="1184372" y="5653300"/>
            <a:ext cx="5788289" cy="731700"/>
            <a:chOff x="1184436" y="3973000"/>
            <a:chExt cx="5381451" cy="731700"/>
          </a:xfrm>
        </p:grpSpPr>
        <p:sp>
          <p:nvSpPr>
            <p:cNvPr id="283" name="Google Shape;283;g1187512cb89_0_356"/>
            <p:cNvSpPr txBox="1"/>
            <p:nvPr/>
          </p:nvSpPr>
          <p:spPr>
            <a:xfrm>
              <a:off x="1184436" y="4023189"/>
              <a:ext cx="1530600" cy="629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200"/>
                <a:buFont typeface="Arial"/>
                <a:buNone/>
              </a:pPr>
              <a:r>
                <a:rPr b="0" i="0" lang="en-US" sz="4200" u="none" cap="none" strike="noStrike">
                  <a:solidFill>
                    <a:srgbClr val="0E9453"/>
                  </a:solidFill>
                  <a:latin typeface="Roboto Medium"/>
                  <a:ea typeface="Roboto Medium"/>
                  <a:cs typeface="Roboto Medium"/>
                  <a:sym typeface="Roboto Medium"/>
                </a:rPr>
                <a:t>5.</a:t>
              </a:r>
              <a:endParaRPr b="0" i="0" sz="4200" u="none" cap="none" strike="noStrike">
                <a:solidFill>
                  <a:srgbClr val="0E9453"/>
                </a:solidFill>
                <a:latin typeface="Roboto Medium"/>
                <a:ea typeface="Roboto Medium"/>
                <a:cs typeface="Roboto Medium"/>
                <a:sym typeface="Roboto Medium"/>
              </a:endParaRPr>
            </a:p>
          </p:txBody>
        </p:sp>
        <p:sp>
          <p:nvSpPr>
            <p:cNvPr id="284" name="Google Shape;284;g1187512cb89_0_356"/>
            <p:cNvSpPr/>
            <p:nvPr/>
          </p:nvSpPr>
          <p:spPr>
            <a:xfrm>
              <a:off x="2789787" y="3973000"/>
              <a:ext cx="3776100" cy="731700"/>
            </a:xfrm>
            <a:prstGeom prst="rect">
              <a:avLst/>
            </a:prstGeom>
            <a:solidFill>
              <a:srgbClr val="0E945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1187512cb89_0_356"/>
            <p:cNvSpPr txBox="1"/>
            <p:nvPr/>
          </p:nvSpPr>
          <p:spPr>
            <a:xfrm>
              <a:off x="2902988" y="4179560"/>
              <a:ext cx="3497700" cy="330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FFFFFF"/>
                  </a:solidFill>
                  <a:latin typeface="Roboto"/>
                  <a:ea typeface="Roboto"/>
                  <a:cs typeface="Roboto"/>
                  <a:sym typeface="Roboto"/>
                </a:rPr>
                <a:t>Casi dos tercios (61%) afirmaron que la pandemia ha aumentado permanentemente la influencia del líder tecnológico.</a:t>
              </a:r>
              <a:endParaRPr b="0" i="0" sz="1400" u="none" cap="none" strike="noStrike">
                <a:solidFill>
                  <a:srgbClr val="FFFFFF"/>
                </a:solidFill>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10"/>
          <p:cNvSpPr txBox="1"/>
          <p:nvPr/>
        </p:nvSpPr>
        <p:spPr>
          <a:xfrm>
            <a:off x="539750" y="692150"/>
            <a:ext cx="7704137" cy="32321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D2DB9"/>
              </a:buClr>
              <a:buSzPts val="2400"/>
              <a:buFont typeface="Calibri"/>
              <a:buNone/>
            </a:pPr>
            <a:r>
              <a:rPr b="1" i="0" lang="en-US" sz="2400" u="none" cap="none" strike="noStrike">
                <a:solidFill>
                  <a:srgbClr val="2D2DB9"/>
                </a:solidFill>
                <a:latin typeface="Calibri"/>
                <a:ea typeface="Calibri"/>
                <a:cs typeface="Calibri"/>
                <a:sym typeface="Calibri"/>
              </a:rPr>
              <a:t>Gestión del Conocimiento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Pensadores como Peter Drucker opinan que el nuevo recurso en las organizaciones del siglo XXI es el propio </a:t>
            </a:r>
            <a:r>
              <a:rPr b="1" i="0" lang="en-US" sz="1800" u="none" cap="none" strike="noStrike">
                <a:solidFill>
                  <a:schemeClr val="accent2"/>
                </a:solidFill>
                <a:latin typeface="Calibri"/>
                <a:ea typeface="Calibri"/>
                <a:cs typeface="Calibri"/>
                <a:sym typeface="Calibri"/>
              </a:rPr>
              <a:t>conocimiento (sociedad del conocimiento)</a:t>
            </a:r>
            <a:r>
              <a:rPr b="0" i="0" lang="en-US" sz="1800" u="none" cap="none" strike="noStrike">
                <a:solidFill>
                  <a:schemeClr val="dk1"/>
                </a:solidFill>
                <a:latin typeface="Calibri"/>
                <a:ea typeface="Calibri"/>
                <a:cs typeface="Calibri"/>
                <a:sym typeface="Calibri"/>
              </a:rPr>
              <a:t> por lo cual el gerente de este tipo de organizaciones, deberá ser una persona con la suficiente flexibilidad mental para saber tomar las decisiones pertinentes en cada momento basadas en el conocimiento del personal.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Por lo tanto el gerente debe constituirse en un </a:t>
            </a:r>
            <a:r>
              <a:rPr b="1" i="1" lang="en-US" sz="1800" u="none" cap="none" strike="noStrike">
                <a:solidFill>
                  <a:schemeClr val="accent2"/>
                </a:solidFill>
                <a:latin typeface="Calibri"/>
                <a:ea typeface="Calibri"/>
                <a:cs typeface="Calibri"/>
                <a:sym typeface="Calibri"/>
              </a:rPr>
              <a:t>líder de conocimientos </a:t>
            </a:r>
            <a:r>
              <a:rPr b="0" i="0" lang="en-US" sz="1800" u="none" cap="none" strike="noStrike">
                <a:solidFill>
                  <a:schemeClr val="dk1"/>
                </a:solidFill>
                <a:latin typeface="Calibri"/>
                <a:ea typeface="Calibri"/>
                <a:cs typeface="Calibri"/>
                <a:sym typeface="Calibri"/>
              </a:rPr>
              <a:t>y en un dirigente de la creatividad.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http://www.altag.net/wp-content/uploads/2015/01/conocimiento-2.jpg" id="291" name="Google Shape;291;p10"/>
          <p:cNvPicPr preferRelativeResize="0"/>
          <p:nvPr/>
        </p:nvPicPr>
        <p:blipFill rotWithShape="1">
          <a:blip r:embed="rId3">
            <a:alphaModFix/>
          </a:blip>
          <a:srcRect b="0" l="0" r="0" t="0"/>
          <a:stretch/>
        </p:blipFill>
        <p:spPr>
          <a:xfrm>
            <a:off x="6588125" y="4076700"/>
            <a:ext cx="1871662" cy="2232025"/>
          </a:xfrm>
          <a:prstGeom prst="rect">
            <a:avLst/>
          </a:prstGeom>
          <a:noFill/>
          <a:ln>
            <a:noFill/>
          </a:ln>
        </p:spPr>
      </p:pic>
      <p:sp>
        <p:nvSpPr>
          <p:cNvPr id="292" name="Google Shape;292;p10"/>
          <p:cNvSpPr txBox="1"/>
          <p:nvPr/>
        </p:nvSpPr>
        <p:spPr>
          <a:xfrm>
            <a:off x="684212" y="3789362"/>
            <a:ext cx="5472112" cy="2862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La gestión del conocimiento (del inglés </a:t>
            </a:r>
            <a:r>
              <a:rPr b="1" i="0" lang="en-US" sz="1800" u="none" cap="none" strike="noStrike">
                <a:solidFill>
                  <a:schemeClr val="accent2"/>
                </a:solidFill>
                <a:latin typeface="Calibri"/>
                <a:ea typeface="Calibri"/>
                <a:cs typeface="Calibri"/>
                <a:sym typeface="Calibri"/>
              </a:rPr>
              <a:t>Knowledge Management</a:t>
            </a:r>
            <a:r>
              <a:rPr b="0" i="0" lang="en-US" sz="1800" u="none" cap="none" strike="noStrike">
                <a:solidFill>
                  <a:schemeClr val="dk1"/>
                </a:solidFill>
                <a:latin typeface="Calibri"/>
                <a:ea typeface="Calibri"/>
                <a:cs typeface="Calibri"/>
                <a:sym typeface="Calibri"/>
              </a:rPr>
              <a:t>) es un concepto aplicado en las organizaciones. Tiene el fin de transferir el conocimiento desde el lugar dónde se genera hasta el lugar en dónde se va a emplear e implica el desarrollo de las competencias necesarias al interior de las organizaciones para compartirlo y utilizarlo entre sus miembros (distribuirlo), así como para valorarlo y asimilarlo si se encuentra en el exterior de estas</a:t>
            </a:r>
            <a:r>
              <a:rPr b="1"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293" name="Google Shape;293;p10"/>
          <p:cNvSpPr txBox="1"/>
          <p:nvPr/>
        </p:nvSpPr>
        <p:spPr>
          <a:xfrm>
            <a:off x="6372225" y="3789362"/>
            <a:ext cx="115252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Conocimiento Productos</a:t>
            </a:r>
            <a:endParaRPr b="0" i="0" sz="1400" u="none" cap="none" strike="noStrike">
              <a:solidFill>
                <a:srgbClr val="000000"/>
              </a:solidFill>
              <a:latin typeface="Arial"/>
              <a:ea typeface="Arial"/>
              <a:cs typeface="Arial"/>
              <a:sym typeface="Arial"/>
            </a:endParaRPr>
          </a:p>
        </p:txBody>
      </p:sp>
      <p:sp>
        <p:nvSpPr>
          <p:cNvPr id="294" name="Google Shape;294;p10"/>
          <p:cNvSpPr txBox="1"/>
          <p:nvPr/>
        </p:nvSpPr>
        <p:spPr>
          <a:xfrm>
            <a:off x="6084887" y="4365625"/>
            <a:ext cx="115093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Conocimiento Procesos</a:t>
            </a:r>
            <a:endParaRPr b="0" i="0" sz="1400" u="none" cap="none" strike="noStrike">
              <a:solidFill>
                <a:srgbClr val="000000"/>
              </a:solidFill>
              <a:latin typeface="Arial"/>
              <a:ea typeface="Arial"/>
              <a:cs typeface="Arial"/>
              <a:sym typeface="Arial"/>
            </a:endParaRPr>
          </a:p>
        </p:txBody>
      </p:sp>
      <p:sp>
        <p:nvSpPr>
          <p:cNvPr id="295" name="Google Shape;295;p10"/>
          <p:cNvSpPr txBox="1"/>
          <p:nvPr/>
        </p:nvSpPr>
        <p:spPr>
          <a:xfrm>
            <a:off x="7524750" y="3573462"/>
            <a:ext cx="115093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Conocimiento Sistemas</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p11"/>
          <p:cNvSpPr txBox="1"/>
          <p:nvPr/>
        </p:nvSpPr>
        <p:spPr>
          <a:xfrm>
            <a:off x="468312" y="908050"/>
            <a:ext cx="8353425" cy="51704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D2DB9"/>
              </a:buClr>
              <a:buSzPts val="2400"/>
              <a:buFont typeface="Calibri"/>
              <a:buNone/>
            </a:pPr>
            <a:r>
              <a:rPr b="1" i="0" lang="en-US" sz="2400" u="none" cap="none" strike="noStrike">
                <a:solidFill>
                  <a:srgbClr val="2D2DB9"/>
                </a:solidFill>
                <a:latin typeface="Calibri"/>
                <a:ea typeface="Calibri"/>
                <a:cs typeface="Calibri"/>
                <a:sym typeface="Calibri"/>
              </a:rPr>
              <a:t>Gestión del Conocimiento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lt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lt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Uno de los pioneros y considerados padre fundador de la Gestión del Conocimiento, Pablo L. Belly, define la Gestión del Conocimiento como "</a:t>
            </a:r>
            <a:r>
              <a:rPr b="1" i="1" lang="en-US" sz="1800" u="none" cap="none" strike="noStrike">
                <a:solidFill>
                  <a:srgbClr val="FF0000"/>
                </a:solidFill>
                <a:latin typeface="Calibri"/>
                <a:ea typeface="Calibri"/>
                <a:cs typeface="Calibri"/>
                <a:sym typeface="Calibri"/>
              </a:rPr>
              <a:t>que cada uno en la empresa sepa lo que el otro conoce con el objeto de mejorar los resultados del negocio</a:t>
            </a:r>
            <a:r>
              <a:rPr b="1" i="1"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1800"/>
              <a:buFont typeface="Calibri"/>
              <a:buNone/>
            </a:pPr>
            <a:r>
              <a:t/>
            </a:r>
            <a:endParaRPr b="1" i="1"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Esfuerzo realizado para que los conocimientos que poseen los trabajadores de una empresa formen parte del activo intelectual de la misma.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Proceso que continuamente asegura el desarrollo y aplicación de todo tipo de conocimientos pertinentes en una empresa con el objeto de mejorar su capacidad  de resolución de problemas y así contribuir a la sostenibilidad de sus ventajas competitivas (Andre R. Y Sieber S.). La GC se fundamenta en la integración de  tres factores : </a:t>
            </a:r>
            <a:r>
              <a:rPr b="0" i="1" lang="en-US" sz="1800" u="sng" cap="none" strike="noStrike">
                <a:solidFill>
                  <a:schemeClr val="dk1"/>
                </a:solidFill>
                <a:latin typeface="Calibri"/>
                <a:ea typeface="Calibri"/>
                <a:cs typeface="Calibri"/>
                <a:sym typeface="Calibri"/>
              </a:rPr>
              <a:t>Cultura, Procesos y Tecnologia.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12"/>
          <p:cNvSpPr txBox="1"/>
          <p:nvPr>
            <p:ph type="title"/>
          </p:nvPr>
        </p:nvSpPr>
        <p:spPr>
          <a:xfrm>
            <a:off x="468312" y="404812"/>
            <a:ext cx="8228012" cy="14335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D2DB9"/>
              </a:buClr>
              <a:buSzPts val="3200"/>
              <a:buFont typeface="Calibri"/>
              <a:buNone/>
            </a:pPr>
            <a:r>
              <a:rPr b="1" i="0" lang="en-US" sz="3200" u="none">
                <a:solidFill>
                  <a:srgbClr val="2D2DB9"/>
                </a:solidFill>
                <a:latin typeface="Calibri"/>
                <a:ea typeface="Calibri"/>
                <a:cs typeface="Calibri"/>
                <a:sym typeface="Calibri"/>
              </a:rPr>
              <a:t>ETAPAS DE LA GESTIÓN DEL CONOCIMIENTO</a:t>
            </a:r>
            <a:endParaRPr/>
          </a:p>
        </p:txBody>
      </p:sp>
      <p:pic>
        <p:nvPicPr>
          <p:cNvPr id="306" name="Google Shape;306;p12"/>
          <p:cNvPicPr preferRelativeResize="0"/>
          <p:nvPr/>
        </p:nvPicPr>
        <p:blipFill rotWithShape="1">
          <a:blip r:embed="rId3">
            <a:alphaModFix/>
          </a:blip>
          <a:srcRect b="0" l="0" r="0" t="0"/>
          <a:stretch/>
        </p:blipFill>
        <p:spPr>
          <a:xfrm>
            <a:off x="1511300" y="1395412"/>
            <a:ext cx="6121400" cy="4067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sp>
        <p:nvSpPr>
          <p:cNvPr id="311" name="Google Shape;311;p13"/>
          <p:cNvSpPr txBox="1"/>
          <p:nvPr>
            <p:ph type="title"/>
          </p:nvPr>
        </p:nvSpPr>
        <p:spPr>
          <a:xfrm>
            <a:off x="468312" y="404812"/>
            <a:ext cx="8228012" cy="14335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D2DB9"/>
              </a:buClr>
              <a:buSzPts val="3200"/>
              <a:buFont typeface="Calibri"/>
              <a:buNone/>
            </a:pPr>
            <a:r>
              <a:rPr b="1" i="0" lang="en-US" sz="3200" u="none">
                <a:solidFill>
                  <a:srgbClr val="2D2DB9"/>
                </a:solidFill>
                <a:latin typeface="Calibri"/>
                <a:ea typeface="Calibri"/>
                <a:cs typeface="Calibri"/>
                <a:sym typeface="Calibri"/>
              </a:rPr>
              <a:t>LAS TIC EN LA </a:t>
            </a:r>
            <a:r>
              <a:rPr lang="en-US" sz="3200">
                <a:solidFill>
                  <a:srgbClr val="2D2DB9"/>
                </a:solidFill>
              </a:rPr>
              <a:t>GESTIÓN</a:t>
            </a:r>
            <a:r>
              <a:rPr b="1" i="0" lang="en-US" sz="3200" u="none">
                <a:solidFill>
                  <a:srgbClr val="2D2DB9"/>
                </a:solidFill>
                <a:latin typeface="Calibri"/>
                <a:ea typeface="Calibri"/>
                <a:cs typeface="Calibri"/>
                <a:sym typeface="Calibri"/>
              </a:rPr>
              <a:t> DEL CONOCIMIENTO</a:t>
            </a:r>
            <a:endParaRPr/>
          </a:p>
        </p:txBody>
      </p:sp>
      <p:sp>
        <p:nvSpPr>
          <p:cNvPr id="312" name="Google Shape;312;p13"/>
          <p:cNvSpPr txBox="1"/>
          <p:nvPr/>
        </p:nvSpPr>
        <p:spPr>
          <a:xfrm>
            <a:off x="250825" y="1557337"/>
            <a:ext cx="8713787" cy="3694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Apoyan la recolección, la transferencia, la seguridad y la administración sistemática de la información, junto con los sistemas diseñados para ayudar a hacer el mejor uso de ese conocimiento.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Noto Sans Symbols"/>
              <a:buChar char="✔"/>
            </a:pPr>
            <a:r>
              <a:rPr b="1" i="0" lang="en-US" sz="1800" u="none" cap="none" strike="noStrike">
                <a:solidFill>
                  <a:srgbClr val="FF0000"/>
                </a:solidFill>
                <a:latin typeface="Calibri"/>
                <a:ea typeface="Calibri"/>
                <a:cs typeface="Calibri"/>
                <a:sym typeface="Calibri"/>
              </a:rPr>
              <a:t>Internet</a:t>
            </a:r>
            <a:r>
              <a:rPr b="0" i="0" lang="en-US" sz="1800" u="none" cap="none" strike="noStrike">
                <a:solidFill>
                  <a:schemeClr val="dk1"/>
                </a:solidFill>
                <a:latin typeface="Calibri"/>
                <a:ea typeface="Calibri"/>
                <a:cs typeface="Calibri"/>
                <a:sym typeface="Calibri"/>
              </a:rPr>
              <a:t> ha conducido a un aumento en la colaboración creativa, el aprendizaje e investigación. (Interfaz de usuario)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Calibri"/>
                <a:ea typeface="Calibri"/>
                <a:cs typeface="Calibri"/>
                <a:sym typeface="Calibri"/>
              </a:rPr>
              <a:t>Mecanismos de distribución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Calibri"/>
                <a:ea typeface="Calibri"/>
                <a:cs typeface="Calibri"/>
                <a:sym typeface="Calibri"/>
              </a:rPr>
              <a:t>El aprendizaje electrónico </a:t>
            </a:r>
            <a:r>
              <a:rPr b="1" i="0" lang="en-US" sz="1800" u="none" cap="none" strike="noStrike">
                <a:solidFill>
                  <a:srgbClr val="FF0000"/>
                </a:solidFill>
                <a:latin typeface="Calibri"/>
                <a:ea typeface="Calibri"/>
                <a:cs typeface="Calibri"/>
                <a:sym typeface="Calibri"/>
              </a:rPr>
              <a:t>(e-learning) y el software de colaboración (Workflow)  </a:t>
            </a:r>
            <a:r>
              <a:rPr b="0" i="0" lang="en-US" sz="1800" u="none" cap="none" strike="noStrike">
                <a:solidFill>
                  <a:schemeClr val="dk1"/>
                </a:solidFill>
                <a:latin typeface="Calibri"/>
                <a:ea typeface="Calibri"/>
                <a:cs typeface="Calibri"/>
                <a:sym typeface="Calibri"/>
              </a:rPr>
              <a:t>son ejemplos de los usos de la administración del conocimiento que apoyan su proceso.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Noto Sans Symbols"/>
              <a:buChar char="✔"/>
            </a:pPr>
            <a:r>
              <a:rPr b="1" i="0" lang="en-US" sz="1800" u="none" cap="none" strike="noStrike">
                <a:solidFill>
                  <a:srgbClr val="FF0000"/>
                </a:solidFill>
                <a:latin typeface="Calibri"/>
                <a:ea typeface="Calibri"/>
                <a:cs typeface="Calibri"/>
                <a:sym typeface="Calibri"/>
              </a:rPr>
              <a:t>La memoria corporativa (Corporate Memory) </a:t>
            </a:r>
            <a:r>
              <a:rPr b="0" i="0" lang="en-US" sz="1800" u="none" cap="none" strike="noStrike">
                <a:solidFill>
                  <a:schemeClr val="dk1"/>
                </a:solidFill>
                <a:latin typeface="Calibri"/>
                <a:ea typeface="Calibri"/>
                <a:cs typeface="Calibri"/>
                <a:sym typeface="Calibri"/>
              </a:rPr>
              <a:t>es la combinación de un depósito (el espacio donde se almacenan los objetos) y la comunidad (la gente que interactúa con esos objetos para aprender, tomar decisiones, y entender el contexto).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Calibri"/>
                <a:ea typeface="Calibri"/>
                <a:cs typeface="Calibri"/>
                <a:sym typeface="Calibri"/>
              </a:rPr>
              <a:t>Datamining, Learning Machine.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4"/>
          <p:cNvSpPr txBox="1"/>
          <p:nvPr>
            <p:ph type="title"/>
          </p:nvPr>
        </p:nvSpPr>
        <p:spPr>
          <a:xfrm>
            <a:off x="684212" y="2492375"/>
            <a:ext cx="8228012" cy="14335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11"/>
              </a:buClr>
              <a:buSzPts val="2400"/>
              <a:buFont typeface="Calibri"/>
              <a:buNone/>
            </a:pPr>
            <a:r>
              <a:rPr b="1" i="0" lang="en-US" sz="2400" u="none">
                <a:solidFill>
                  <a:srgbClr val="C00011"/>
                </a:solidFill>
                <a:latin typeface="Calibri"/>
                <a:ea typeface="Calibri"/>
                <a:cs typeface="Calibri"/>
                <a:sym typeface="Calibri"/>
              </a:rPr>
              <a:t>ECOPETROL Y LA GESTION DEL CONOCIMIENTO</a:t>
            </a:r>
            <a:br>
              <a:rPr b="1" i="0" lang="en-US" sz="2400" u="none">
                <a:solidFill>
                  <a:srgbClr val="C00011"/>
                </a:solidFill>
                <a:latin typeface="Calibri"/>
                <a:ea typeface="Calibri"/>
                <a:cs typeface="Calibri"/>
                <a:sym typeface="Calibri"/>
              </a:rPr>
            </a:br>
            <a:br>
              <a:rPr b="1" i="0" lang="en-US" sz="2400" u="none">
                <a:solidFill>
                  <a:srgbClr val="C00011"/>
                </a:solidFill>
                <a:latin typeface="Calibri"/>
                <a:ea typeface="Calibri"/>
                <a:cs typeface="Calibri"/>
                <a:sym typeface="Calibri"/>
              </a:rPr>
            </a:br>
            <a:r>
              <a:rPr b="1" i="0" lang="en-US" sz="2400" u="sng">
                <a:solidFill>
                  <a:srgbClr val="C00011"/>
                </a:solidFill>
                <a:hlinkClick r:id="rId3">
                  <a:extLst>
                    <a:ext uri="{A12FA001-AC4F-418D-AE19-62706E023703}">
                      <ahyp:hlinkClr val="tx"/>
                    </a:ext>
                  </a:extLst>
                </a:hlinkClick>
              </a:rPr>
              <a:t>HTTPS://GOO.GL/KSYD5Q</a:t>
            </a:r>
            <a:endParaRPr/>
          </a:p>
        </p:txBody>
      </p:sp>
      <p:sp>
        <p:nvSpPr>
          <p:cNvPr id="318" name="Google Shape;318;p14"/>
          <p:cNvSpPr txBox="1"/>
          <p:nvPr/>
        </p:nvSpPr>
        <p:spPr>
          <a:xfrm>
            <a:off x="1331912" y="4005262"/>
            <a:ext cx="6769100" cy="193833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Seguimiento de planes de transferencia entre trabajadores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Semilleros de formación (E- Learning)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Lecciones aprendidas (Internet)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Buenas prácticas en sus procesos (Memoria Corporativa – BI)</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Comunidades de Práctica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Redes de conocimiento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sp>
        <p:nvSpPr>
          <p:cNvPr id="323" name="Google Shape;323;p15"/>
          <p:cNvSpPr txBox="1"/>
          <p:nvPr/>
        </p:nvSpPr>
        <p:spPr>
          <a:xfrm>
            <a:off x="539750" y="908050"/>
            <a:ext cx="8353425" cy="739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D2DB9"/>
              </a:buClr>
              <a:buSzPts val="2400"/>
              <a:buFont typeface="Calibri"/>
              <a:buNone/>
            </a:pPr>
            <a:r>
              <a:rPr b="1" i="0" lang="en-US" sz="2400" u="none" cap="none" strike="noStrike">
                <a:solidFill>
                  <a:srgbClr val="2D2DB9"/>
                </a:solidFill>
                <a:latin typeface="Calibri"/>
                <a:ea typeface="Calibri"/>
                <a:cs typeface="Calibri"/>
                <a:sym typeface="Calibri"/>
              </a:rPr>
              <a:t>Gestión Ambiental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2D2DB9"/>
              </a:solidFill>
              <a:latin typeface="Calibri"/>
              <a:ea typeface="Calibri"/>
              <a:cs typeface="Calibri"/>
              <a:sym typeface="Calibri"/>
            </a:endParaRPr>
          </a:p>
        </p:txBody>
      </p:sp>
      <p:sp>
        <p:nvSpPr>
          <p:cNvPr id="324" name="Google Shape;324;p15"/>
          <p:cNvSpPr txBox="1"/>
          <p:nvPr/>
        </p:nvSpPr>
        <p:spPr>
          <a:xfrm>
            <a:off x="468312" y="1484312"/>
            <a:ext cx="7199312" cy="28321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Estrategia mediante la cual se organizan las actividades</a:t>
            </a:r>
            <a:r>
              <a:rPr b="0" i="1" lang="en-US" sz="1800" u="sng"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que afectan al medio ambiente, con el fin de lograr una adecuada calidad de vida, previniendo o mitigando los problemas ambientales.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1600"/>
              <a:buFont typeface="Calibri"/>
              <a:buNone/>
            </a:pPr>
            <a:r>
              <a:t/>
            </a:r>
            <a:endParaRPr b="0" i="0" sz="16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La gestión ambiental responde al "cómo hay que hacer" para conseguir lo planteado por el desarrollo sostenible, es decir, para </a:t>
            </a:r>
            <a:r>
              <a:rPr b="1" i="0" lang="en-US" sz="1800" u="none" cap="none" strike="noStrike">
                <a:solidFill>
                  <a:schemeClr val="accent2"/>
                </a:solidFill>
                <a:latin typeface="Calibri"/>
                <a:ea typeface="Calibri"/>
                <a:cs typeface="Calibri"/>
                <a:sym typeface="Calibri"/>
              </a:rPr>
              <a:t>conseguir un equilibrio adecuado para el desarrollo económico, crecimiento de la población, uso racional de los recursos y protección y conservación del ambiente. </a:t>
            </a:r>
            <a:endParaRPr b="0" i="0" sz="1400" u="none" cap="none" strike="noStrike">
              <a:solidFill>
                <a:srgbClr val="000000"/>
              </a:solidFill>
              <a:latin typeface="Arial"/>
              <a:ea typeface="Arial"/>
              <a:cs typeface="Arial"/>
              <a:sym typeface="Arial"/>
            </a:endParaRPr>
          </a:p>
        </p:txBody>
      </p:sp>
      <p:pic>
        <p:nvPicPr>
          <p:cNvPr descr="http://www.bucaramanga.gov.co/prensa/Boletines/Boletin_web/Retina2014/logo-residuos2-AMB.jpg" id="325" name="Google Shape;325;p15"/>
          <p:cNvPicPr preferRelativeResize="0"/>
          <p:nvPr/>
        </p:nvPicPr>
        <p:blipFill rotWithShape="1">
          <a:blip r:embed="rId3">
            <a:alphaModFix/>
          </a:blip>
          <a:srcRect b="0" l="0" r="0" t="0"/>
          <a:stretch/>
        </p:blipFill>
        <p:spPr>
          <a:xfrm>
            <a:off x="2484437" y="4035425"/>
            <a:ext cx="5865812" cy="23129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16"/>
          <p:cNvSpPr txBox="1"/>
          <p:nvPr/>
        </p:nvSpPr>
        <p:spPr>
          <a:xfrm>
            <a:off x="179387" y="836612"/>
            <a:ext cx="8748712" cy="147796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La política ambiental: </a:t>
            </a:r>
            <a:r>
              <a:rPr b="0" i="0" lang="en-US" sz="1800" u="none" cap="none" strike="noStrike">
                <a:solidFill>
                  <a:schemeClr val="dk1"/>
                </a:solidFill>
                <a:latin typeface="Calibri"/>
                <a:ea typeface="Calibri"/>
                <a:cs typeface="Calibri"/>
                <a:sym typeface="Calibri"/>
              </a:rPr>
              <a:t>relacionada con la dirección pública o privada de los asuntos ambientales internacionales, regionales, nacionales y locales. -  </a:t>
            </a:r>
            <a:r>
              <a:rPr b="0" i="1" lang="en-US" sz="1800" u="none" cap="none" strike="noStrike">
                <a:solidFill>
                  <a:srgbClr val="FF0000"/>
                </a:solidFill>
                <a:latin typeface="Calibri"/>
                <a:ea typeface="Calibri"/>
                <a:cs typeface="Calibri"/>
                <a:sym typeface="Calibri"/>
              </a:rPr>
              <a:t>Decreto 000857 de 13 de Julio de 2017 "Por el cual se formula el programa de Gestión Integral de Residuos de Aparatos Eléctricos y Electrónicos -RAEE- en el Departamento Norte de Santander”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rgbClr val="FF0000"/>
              </a:solidFill>
              <a:latin typeface="Calibri"/>
              <a:ea typeface="Calibri"/>
              <a:cs typeface="Calibri"/>
              <a:sym typeface="Calibri"/>
            </a:endParaRPr>
          </a:p>
        </p:txBody>
      </p:sp>
      <p:pic>
        <p:nvPicPr>
          <p:cNvPr id="331" name="Google Shape;331;p16"/>
          <p:cNvPicPr preferRelativeResize="0"/>
          <p:nvPr/>
        </p:nvPicPr>
        <p:blipFill rotWithShape="1">
          <a:blip r:embed="rId3">
            <a:alphaModFix/>
          </a:blip>
          <a:srcRect b="0" l="0" r="0" t="0"/>
          <a:stretch/>
        </p:blipFill>
        <p:spPr>
          <a:xfrm>
            <a:off x="1547812" y="2130425"/>
            <a:ext cx="5903912" cy="43227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
          <p:cNvSpPr txBox="1"/>
          <p:nvPr/>
        </p:nvSpPr>
        <p:spPr>
          <a:xfrm>
            <a:off x="539750" y="908050"/>
            <a:ext cx="8353425" cy="10779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D2DB9"/>
              </a:buClr>
              <a:buSzPts val="3200"/>
              <a:buFont typeface="Calibri"/>
              <a:buNone/>
            </a:pPr>
            <a:r>
              <a:rPr b="1" i="0" lang="en-US" sz="3200" u="none" cap="none" strike="noStrike">
                <a:solidFill>
                  <a:srgbClr val="2D2DB9"/>
                </a:solidFill>
                <a:latin typeface="Calibri"/>
                <a:ea typeface="Calibri"/>
                <a:cs typeface="Calibri"/>
                <a:sym typeface="Calibri"/>
              </a:rPr>
              <a:t>Proceso Administrativo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2D2DB9"/>
              </a:solidFill>
              <a:latin typeface="Calibri"/>
              <a:ea typeface="Calibri"/>
              <a:cs typeface="Calibri"/>
              <a:sym typeface="Calibri"/>
            </a:endParaRPr>
          </a:p>
        </p:txBody>
      </p:sp>
      <p:sp>
        <p:nvSpPr>
          <p:cNvPr id="170" name="Google Shape;170;p2"/>
          <p:cNvSpPr txBox="1"/>
          <p:nvPr/>
        </p:nvSpPr>
        <p:spPr>
          <a:xfrm>
            <a:off x="468312" y="1670050"/>
            <a:ext cx="7200900" cy="25241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Calibri"/>
              <a:buNone/>
            </a:pPr>
            <a:r>
              <a:rPr b="1" i="0" lang="en-US" sz="2000" u="none" cap="none" strike="noStrike">
                <a:solidFill>
                  <a:srgbClr val="000000"/>
                </a:solidFill>
                <a:latin typeface="Calibri"/>
                <a:ea typeface="Calibri"/>
                <a:cs typeface="Calibri"/>
                <a:sym typeface="Calibri"/>
              </a:rPr>
              <a:t>Planificar</a:t>
            </a:r>
            <a:r>
              <a:rPr b="0" i="0" lang="en-US" sz="2000" u="none" cap="none" strike="noStrike">
                <a:solidFill>
                  <a:srgbClr val="000000"/>
                </a:solidFill>
                <a:latin typeface="Calibri"/>
                <a:ea typeface="Calibri"/>
                <a:cs typeface="Calibri"/>
                <a:sym typeface="Calibri"/>
              </a:rPr>
              <a:t>: Es el proceso en donde se define la visión, la misión de la organización y se fijan los objetivos, las estrategias y políticas organizacionales,.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2000"/>
              <a:buFont typeface="Calibri"/>
              <a:buNone/>
            </a:pPr>
            <a:r>
              <a:t/>
            </a:r>
            <a:endParaRPr b="0" i="0"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 La planificación abarca el largo plazo (5 a 10 o más años), el mediano plazo (entre 1 y 5 años) y el corto plazo: se desarrolla el presupuesto anual.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(el desempeño gerencial) es tema de muchos debates y análisis</a:t>
            </a:r>
            <a:endParaRPr b="0" i="0" sz="1400" u="none" cap="none" strike="noStrike">
              <a:solidFill>
                <a:srgbClr val="000000"/>
              </a:solidFill>
              <a:latin typeface="Arial"/>
              <a:ea typeface="Arial"/>
              <a:cs typeface="Arial"/>
              <a:sym typeface="Arial"/>
            </a:endParaRPr>
          </a:p>
        </p:txBody>
      </p:sp>
      <p:pic>
        <p:nvPicPr>
          <p:cNvPr descr="http://upload.wikimedia.org/wikipedia/commons/thumb/b/b2/BSC-es.png/400px-BSC-es.png" id="171" name="Google Shape;171;p2"/>
          <p:cNvPicPr preferRelativeResize="0"/>
          <p:nvPr/>
        </p:nvPicPr>
        <p:blipFill rotWithShape="1">
          <a:blip r:embed="rId3">
            <a:alphaModFix/>
          </a:blip>
          <a:srcRect b="0" l="0" r="0" t="0"/>
          <a:stretch/>
        </p:blipFill>
        <p:spPr>
          <a:xfrm>
            <a:off x="5219700" y="3675062"/>
            <a:ext cx="3373437" cy="2711450"/>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7"/>
          <p:cNvSpPr txBox="1"/>
          <p:nvPr>
            <p:ph type="title"/>
          </p:nvPr>
        </p:nvSpPr>
        <p:spPr>
          <a:xfrm>
            <a:off x="457200" y="482600"/>
            <a:ext cx="8228012" cy="14335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11"/>
              </a:buClr>
              <a:buSzPts val="2400"/>
              <a:buFont typeface="Calibri"/>
              <a:buNone/>
            </a:pPr>
            <a:r>
              <a:rPr b="1" i="0" lang="en-US" sz="2400" u="none">
                <a:solidFill>
                  <a:srgbClr val="C00011"/>
                </a:solidFill>
                <a:latin typeface="Calibri"/>
                <a:ea typeface="Calibri"/>
                <a:cs typeface="Calibri"/>
                <a:sym typeface="Calibri"/>
              </a:rPr>
              <a:t>EJEMPLOS DE COMPONENTES CON SUSTANCIAS PELIGROSAS</a:t>
            </a:r>
            <a:endParaRPr/>
          </a:p>
        </p:txBody>
      </p:sp>
      <p:sp>
        <p:nvSpPr>
          <p:cNvPr id="337" name="Google Shape;337;p17"/>
          <p:cNvSpPr txBox="1"/>
          <p:nvPr/>
        </p:nvSpPr>
        <p:spPr>
          <a:xfrm>
            <a:off x="307975" y="1989137"/>
            <a:ext cx="7288212" cy="203041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lt1"/>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Condensadores grandes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Componentes con mercurio.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 Metales pesados (plomo - TCI, arsénico - pantallas , cromo – discos duros, Níquel - Baterías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Tarjetas de circuito impreso (TCI).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Baterías de respaldo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17"/>
          <p:cNvSpPr txBox="1"/>
          <p:nvPr/>
        </p:nvSpPr>
        <p:spPr>
          <a:xfrm>
            <a:off x="1403350" y="4292600"/>
            <a:ext cx="69850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Calibri"/>
              <a:buNone/>
            </a:pPr>
            <a:r>
              <a:rPr b="0" i="1" lang="en-US" sz="1800" u="none" cap="none" strike="noStrike">
                <a:solidFill>
                  <a:srgbClr val="FF0000"/>
                </a:solidFill>
                <a:latin typeface="Calibri"/>
                <a:ea typeface="Calibri"/>
                <a:cs typeface="Calibri"/>
                <a:sym typeface="Calibri"/>
              </a:rPr>
              <a:t>Fuente de consulta: Lineamientos técnicos para el manejo de residuos de aparatos eléctricos y electrónicos- - Guía Reducida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p18"/>
          <p:cNvSpPr txBox="1"/>
          <p:nvPr/>
        </p:nvSpPr>
        <p:spPr>
          <a:xfrm>
            <a:off x="539750" y="692150"/>
            <a:ext cx="8353425" cy="1477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D2DB9"/>
              </a:buClr>
              <a:buSzPts val="2400"/>
              <a:buFont typeface="Calibri"/>
              <a:buNone/>
            </a:pPr>
            <a:r>
              <a:rPr b="1" i="0" lang="en-US" sz="2400" u="none" cap="none" strike="noStrike">
                <a:solidFill>
                  <a:srgbClr val="2D2DB9"/>
                </a:solidFill>
                <a:latin typeface="Calibri"/>
                <a:ea typeface="Calibri"/>
                <a:cs typeface="Calibri"/>
                <a:sym typeface="Calibri"/>
              </a:rPr>
              <a:t>Gestión misional y de Gobierno (MinTic):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D2DB9"/>
              </a:buClr>
              <a:buSzPts val="2400"/>
              <a:buFont typeface="Calibri"/>
              <a:buNone/>
            </a:pPr>
            <a:r>
              <a:rPr b="1" i="0" lang="en-US" sz="2400" u="none" cap="none" strike="noStrike">
                <a:solidFill>
                  <a:srgbClr val="2D2DB9"/>
                </a:solidFill>
                <a:latin typeface="Calibri"/>
                <a:ea typeface="Calibri"/>
                <a:cs typeface="Calibri"/>
                <a:sym typeface="Calibri"/>
              </a:rPr>
              <a:t>Impacto Tecnología Medio Ambiente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2400"/>
              <a:buFont typeface="Calibri"/>
              <a:buNone/>
            </a:pPr>
            <a:r>
              <a:t/>
            </a:r>
            <a:endParaRPr b="1" i="0" sz="2400" u="none" cap="none" strike="noStrike">
              <a:solidFill>
                <a:srgbClr val="2D2DB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2D2DB9"/>
              </a:solidFill>
              <a:latin typeface="Calibri"/>
              <a:ea typeface="Calibri"/>
              <a:cs typeface="Calibri"/>
              <a:sym typeface="Calibri"/>
            </a:endParaRPr>
          </a:p>
        </p:txBody>
      </p:sp>
      <p:sp>
        <p:nvSpPr>
          <p:cNvPr id="344" name="Google Shape;344;p18"/>
          <p:cNvSpPr txBox="1"/>
          <p:nvPr/>
        </p:nvSpPr>
        <p:spPr>
          <a:xfrm>
            <a:off x="323850" y="1412875"/>
            <a:ext cx="6480175" cy="517048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Contribuir a la sostenibilidad ambiental con la prevención y mitigación de impactos negativos de las TIC a través de: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Noto Sans Symbols"/>
              <a:buChar char="✔"/>
            </a:pPr>
            <a:r>
              <a:rPr b="1"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La gestión de donaciones de terminales obsoletos; la retoma de los mismos cuando terminan su ciclo de vida útil en las sedes educativa.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Calibri"/>
                <a:ea typeface="Calibri"/>
                <a:cs typeface="Calibri"/>
                <a:sym typeface="Calibri"/>
              </a:rPr>
              <a:t>El procesamiento o “demanufactura” de las terminales obsoletas es decir, desensamble, separación, recuperación y limpieza.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Calibri"/>
                <a:ea typeface="Calibri"/>
                <a:cs typeface="Calibri"/>
                <a:sym typeface="Calibri"/>
              </a:rPr>
              <a:t> La venta a la industria de corrientes limpias resultantes del proceso de “demanufactura”. La recuperación de componentes electrónicos y mecánicos para fabricar laboratorios de robótica educativa.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Calibri"/>
                <a:ea typeface="Calibri"/>
                <a:cs typeface="Calibri"/>
                <a:sym typeface="Calibri"/>
              </a:rPr>
              <a:t> El incremento de la concientización social, a través de la generación y difusión de documentos de política de manejo racional de los residuos electrónicos</a:t>
            </a:r>
            <a:endParaRPr b="0" i="0" sz="1400" u="none" cap="none" strike="noStrike">
              <a:solidFill>
                <a:srgbClr val="000000"/>
              </a:solidFill>
              <a:latin typeface="Arial"/>
              <a:ea typeface="Arial"/>
              <a:cs typeface="Arial"/>
              <a:sym typeface="Arial"/>
            </a:endParaRPr>
          </a:p>
        </p:txBody>
      </p:sp>
      <p:pic>
        <p:nvPicPr>
          <p:cNvPr id="345" name="Google Shape;345;p18"/>
          <p:cNvPicPr preferRelativeResize="0"/>
          <p:nvPr/>
        </p:nvPicPr>
        <p:blipFill rotWithShape="1">
          <a:blip r:embed="rId3">
            <a:alphaModFix/>
          </a:blip>
          <a:srcRect b="0" l="0" r="0" t="0"/>
          <a:stretch/>
        </p:blipFill>
        <p:spPr>
          <a:xfrm>
            <a:off x="6810375" y="2492375"/>
            <a:ext cx="2333625" cy="308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3"/>
          <p:cNvSpPr txBox="1"/>
          <p:nvPr/>
        </p:nvSpPr>
        <p:spPr>
          <a:xfrm>
            <a:off x="468312" y="620712"/>
            <a:ext cx="8353425" cy="5857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D2DB9"/>
              </a:buClr>
              <a:buSzPts val="3200"/>
              <a:buFont typeface="Calibri"/>
              <a:buNone/>
            </a:pPr>
            <a:r>
              <a:rPr b="1" i="0" lang="en-US" sz="3200" u="none" cap="none" strike="noStrike">
                <a:solidFill>
                  <a:srgbClr val="2D2DB9"/>
                </a:solidFill>
                <a:latin typeface="Calibri"/>
                <a:ea typeface="Calibri"/>
                <a:cs typeface="Calibri"/>
                <a:sym typeface="Calibri"/>
              </a:rPr>
              <a:t>Proceso Administrativo</a:t>
            </a:r>
            <a:endParaRPr b="0" i="0" sz="1400" u="none" cap="none" strike="noStrike">
              <a:solidFill>
                <a:srgbClr val="000000"/>
              </a:solidFill>
              <a:latin typeface="Arial"/>
              <a:ea typeface="Arial"/>
              <a:cs typeface="Arial"/>
              <a:sym typeface="Arial"/>
            </a:endParaRPr>
          </a:p>
        </p:txBody>
      </p:sp>
      <p:sp>
        <p:nvSpPr>
          <p:cNvPr id="177" name="Google Shape;177;p3"/>
          <p:cNvSpPr txBox="1"/>
          <p:nvPr/>
        </p:nvSpPr>
        <p:spPr>
          <a:xfrm>
            <a:off x="107950" y="1268412"/>
            <a:ext cx="5543550" cy="480218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Organizar</a:t>
            </a:r>
            <a:r>
              <a:rPr b="0" i="0" lang="en-US" sz="1600" u="none" cap="none" strike="noStrike">
                <a:solidFill>
                  <a:srgbClr val="000000"/>
                </a:solidFill>
                <a:latin typeface="Calibri"/>
                <a:ea typeface="Calibri"/>
                <a:cs typeface="Calibri"/>
                <a:sym typeface="Calibri"/>
              </a:rPr>
              <a:t>: Responde a las preguntas ¿Quién va a realizar la tarea?, implica diseñar el organigrama de la organización definiendo responsabilidades y obligaciones; ¿cómo se va a realizar la tarea?; ¿cuándo se va a realizar?; mediante el diseño de proceso de negocio, que establecen la forma en que se deben realizar las tareas y en qué secuencia temporal; en definitiva organizar es coordinar y sincronizar.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Calibri"/>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Dirigir</a:t>
            </a:r>
            <a:r>
              <a:rPr b="0" i="0" lang="en-US" sz="1600" u="none" cap="none" strike="noStrike">
                <a:solidFill>
                  <a:srgbClr val="000000"/>
                </a:solidFill>
                <a:latin typeface="Calibri"/>
                <a:ea typeface="Calibri"/>
                <a:cs typeface="Calibri"/>
                <a:sym typeface="Calibri"/>
              </a:rPr>
              <a:t>: Es la influencia o capacidad de persuasión ejercida por medio del Liderazgo (Gerente o administrador) sobre los individuos para la consecución de los objetivos fijados.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600"/>
              <a:buFont typeface="Calibri"/>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Controlar</a:t>
            </a:r>
            <a:r>
              <a:rPr b="0" i="0" lang="en-US" sz="1600" u="none" cap="none" strike="noStrike">
                <a:solidFill>
                  <a:srgbClr val="000000"/>
                </a:solidFill>
                <a:latin typeface="Calibri"/>
                <a:ea typeface="Calibri"/>
                <a:cs typeface="Calibri"/>
                <a:sym typeface="Calibri"/>
              </a:rPr>
              <a:t>: Es la medición del desempeño de lo ejecutado, comparándolo con los objetivos y metas fijados; se detectan los desvíos y se toman las medidas necesarias para corregirlos. El control se realiza a nivel estratégico, nivel táctico y a nivel operativo; la organización entera es evaluada, mediante un sistema de Control de gestión</a:t>
            </a:r>
            <a:endParaRPr b="0" i="0" sz="1400" u="none" cap="none" strike="noStrike">
              <a:solidFill>
                <a:srgbClr val="000000"/>
              </a:solidFill>
              <a:latin typeface="Arial"/>
              <a:ea typeface="Arial"/>
              <a:cs typeface="Arial"/>
              <a:sym typeface="Arial"/>
            </a:endParaRPr>
          </a:p>
        </p:txBody>
      </p:sp>
      <p:pic>
        <p:nvPicPr>
          <p:cNvPr id="178" name="Google Shape;178;p3"/>
          <p:cNvPicPr preferRelativeResize="0"/>
          <p:nvPr/>
        </p:nvPicPr>
        <p:blipFill rotWithShape="1">
          <a:blip r:embed="rId3">
            <a:alphaModFix/>
          </a:blip>
          <a:srcRect b="0" l="0" r="0" t="0"/>
          <a:stretch/>
        </p:blipFill>
        <p:spPr>
          <a:xfrm>
            <a:off x="6372225" y="4614862"/>
            <a:ext cx="1800225" cy="1522412"/>
          </a:xfrm>
          <a:prstGeom prst="rect">
            <a:avLst/>
          </a:prstGeom>
          <a:noFill/>
          <a:ln>
            <a:noFill/>
          </a:ln>
        </p:spPr>
      </p:pic>
      <p:pic>
        <p:nvPicPr>
          <p:cNvPr id="179" name="Google Shape;179;p3"/>
          <p:cNvPicPr preferRelativeResize="0"/>
          <p:nvPr/>
        </p:nvPicPr>
        <p:blipFill rotWithShape="1">
          <a:blip r:embed="rId4">
            <a:alphaModFix/>
          </a:blip>
          <a:srcRect b="0" l="0" r="0" t="0"/>
          <a:stretch/>
        </p:blipFill>
        <p:spPr>
          <a:xfrm>
            <a:off x="5580062" y="1557337"/>
            <a:ext cx="3529012" cy="2663825"/>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4"/>
          <p:cNvSpPr txBox="1"/>
          <p:nvPr/>
        </p:nvSpPr>
        <p:spPr>
          <a:xfrm>
            <a:off x="539750" y="623887"/>
            <a:ext cx="8353425" cy="1076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D2DB9"/>
              </a:buClr>
              <a:buSzPts val="3200"/>
              <a:buFont typeface="Calibri"/>
              <a:buNone/>
            </a:pPr>
            <a:r>
              <a:rPr b="1" i="0" lang="en-US" sz="3200" u="none" cap="none" strike="noStrike">
                <a:solidFill>
                  <a:srgbClr val="2D2DB9"/>
                </a:solidFill>
                <a:latin typeface="Calibri"/>
                <a:ea typeface="Calibri"/>
                <a:cs typeface="Calibri"/>
                <a:sym typeface="Calibri"/>
              </a:rPr>
              <a:t>Importancia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2D2DB9"/>
              </a:buClr>
              <a:buSzPts val="3200"/>
              <a:buFont typeface="Calibri"/>
              <a:buNone/>
            </a:pPr>
            <a:r>
              <a:rPr b="1" i="0" lang="en-US" sz="3200" u="none" cap="none" strike="noStrike">
                <a:solidFill>
                  <a:srgbClr val="2D2DB9"/>
                </a:solidFill>
                <a:latin typeface="Calibri"/>
                <a:ea typeface="Calibri"/>
                <a:cs typeface="Calibri"/>
                <a:sym typeface="Calibri"/>
              </a:rPr>
              <a:t>Proceso Administrativo</a:t>
            </a:r>
            <a:endParaRPr b="0" i="0" sz="1400" u="none" cap="none" strike="noStrike">
              <a:solidFill>
                <a:srgbClr val="000000"/>
              </a:solidFill>
              <a:latin typeface="Arial"/>
              <a:ea typeface="Arial"/>
              <a:cs typeface="Arial"/>
              <a:sym typeface="Arial"/>
            </a:endParaRPr>
          </a:p>
        </p:txBody>
      </p:sp>
      <p:sp>
        <p:nvSpPr>
          <p:cNvPr id="185" name="Google Shape;185;p4"/>
          <p:cNvSpPr txBox="1"/>
          <p:nvPr/>
        </p:nvSpPr>
        <p:spPr>
          <a:xfrm>
            <a:off x="395287" y="1668462"/>
            <a:ext cx="7632700" cy="3416300"/>
          </a:xfrm>
          <a:prstGeom prst="rect">
            <a:avLst/>
          </a:prstGeom>
          <a:noFill/>
          <a:ln>
            <a:noFill/>
          </a:ln>
        </p:spPr>
        <p:txBody>
          <a:bodyPr anchorCtr="0" anchor="ctr"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Una adecuada administración hace que se mejore el nivel de productividad.</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La administración se mantiene al frente de las condiciones cambiantes del medio, ante esta situación proporciona previsión y creatividad.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Indudablemente su gran emblema es el </a:t>
            </a:r>
            <a:r>
              <a:rPr b="0" i="1" lang="en-US" sz="2400" u="sng" cap="none" strike="noStrike">
                <a:solidFill>
                  <a:srgbClr val="000000"/>
                </a:solidFill>
                <a:latin typeface="Calibri"/>
                <a:ea typeface="Calibri"/>
                <a:cs typeface="Calibri"/>
                <a:sym typeface="Calibri"/>
              </a:rPr>
              <a:t>mejoramiento continuo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En la pequeña y mediana empresa la única posibilidad de competir, es aplicando una efectiva administración.</a:t>
            </a:r>
            <a:endParaRPr b="0" i="0" sz="1400" u="none" cap="none" strike="noStrike">
              <a:solidFill>
                <a:srgbClr val="000000"/>
              </a:solidFill>
              <a:latin typeface="Arial"/>
              <a:ea typeface="Arial"/>
              <a:cs typeface="Arial"/>
              <a:sym typeface="Arial"/>
            </a:endParaRPr>
          </a:p>
        </p:txBody>
      </p:sp>
      <p:pic>
        <p:nvPicPr>
          <p:cNvPr id="186" name="Google Shape;186;p4"/>
          <p:cNvPicPr preferRelativeResize="0"/>
          <p:nvPr/>
        </p:nvPicPr>
        <p:blipFill rotWithShape="1">
          <a:blip r:embed="rId3">
            <a:alphaModFix/>
          </a:blip>
          <a:srcRect b="0" l="0" r="0" t="0"/>
          <a:stretch/>
        </p:blipFill>
        <p:spPr>
          <a:xfrm>
            <a:off x="6130925" y="5084762"/>
            <a:ext cx="2617787" cy="1296987"/>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5"/>
          <p:cNvSpPr txBox="1"/>
          <p:nvPr/>
        </p:nvSpPr>
        <p:spPr>
          <a:xfrm>
            <a:off x="539750" y="692150"/>
            <a:ext cx="7704137" cy="101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79646"/>
              </a:buClr>
              <a:buSzPts val="2400"/>
              <a:buFont typeface="Calibri"/>
              <a:buNone/>
            </a:pPr>
            <a:r>
              <a:rPr b="1" i="0" lang="en-US" sz="2400" u="none" cap="none" strike="noStrike">
                <a:solidFill>
                  <a:srgbClr val="F79646"/>
                </a:solidFill>
                <a:latin typeface="Calibri"/>
                <a:ea typeface="Calibri"/>
                <a:cs typeface="Calibri"/>
                <a:sym typeface="Calibri"/>
              </a:rPr>
              <a:t>HABILIDADES GERENCIALES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5"/>
          <p:cNvSpPr txBox="1"/>
          <p:nvPr/>
        </p:nvSpPr>
        <p:spPr>
          <a:xfrm>
            <a:off x="468312" y="1196975"/>
            <a:ext cx="8280400" cy="434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Las habilidades gerenciales o "directivas " son un conjunto de capacidades y conocimientos que una persona posee para realizar las actividades de liderazgo y coordinación en el rol de gerente o líder de un grupo de trabajo u organización.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2000"/>
              <a:buFont typeface="Calibri"/>
              <a:buNone/>
            </a:pPr>
            <a:r>
              <a:rPr b="0" i="0" lang="en-US" sz="2000" u="none" cap="none" strike="noStrike">
                <a:solidFill>
                  <a:srgbClr val="000000"/>
                </a:solidFill>
                <a:latin typeface="Calibri"/>
                <a:ea typeface="Calibri"/>
                <a:cs typeface="Calibri"/>
                <a:sym typeface="Calibri"/>
              </a:rPr>
              <a:t>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Administración del tiempo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Capacidad de análisis del entorno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Capacidad de negociación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Comunicación Asertiva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Orientación al cliente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Orientación a Resultados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Resolución de conflictos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Trabajo en Equipo</a:t>
            </a:r>
            <a:endParaRPr b="0" i="0" sz="1400" u="none" cap="none" strike="noStrike">
              <a:solidFill>
                <a:srgbClr val="000000"/>
              </a:solidFill>
              <a:latin typeface="Arial"/>
              <a:ea typeface="Arial"/>
              <a:cs typeface="Arial"/>
              <a:sym typeface="Arial"/>
            </a:endParaRPr>
          </a:p>
        </p:txBody>
      </p:sp>
      <p:pic>
        <p:nvPicPr>
          <p:cNvPr id="193" name="Google Shape;193;p5"/>
          <p:cNvPicPr preferRelativeResize="0"/>
          <p:nvPr/>
        </p:nvPicPr>
        <p:blipFill rotWithShape="1">
          <a:blip r:embed="rId3">
            <a:alphaModFix/>
          </a:blip>
          <a:srcRect b="0" l="0" r="0" t="0"/>
          <a:stretch/>
        </p:blipFill>
        <p:spPr>
          <a:xfrm>
            <a:off x="5076825" y="3357562"/>
            <a:ext cx="3500437" cy="1966912"/>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6"/>
          <p:cNvSpPr txBox="1"/>
          <p:nvPr/>
        </p:nvSpPr>
        <p:spPr>
          <a:xfrm>
            <a:off x="539750" y="692150"/>
            <a:ext cx="7704137" cy="101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79646"/>
              </a:buClr>
              <a:buSzPts val="2400"/>
              <a:buFont typeface="Calibri"/>
              <a:buNone/>
            </a:pPr>
            <a:r>
              <a:rPr b="1" i="0" lang="en-US" sz="2400" u="none" cap="none" strike="noStrike">
                <a:solidFill>
                  <a:srgbClr val="F79646"/>
                </a:solidFill>
                <a:latin typeface="Calibri"/>
                <a:ea typeface="Calibri"/>
                <a:cs typeface="Calibri"/>
                <a:sym typeface="Calibri"/>
              </a:rPr>
              <a:t>HABILIDADES GERENCIALES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6"/>
          <p:cNvSpPr txBox="1"/>
          <p:nvPr/>
        </p:nvSpPr>
        <p:spPr>
          <a:xfrm>
            <a:off x="684212" y="3067050"/>
            <a:ext cx="8280400" cy="317023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Habilidades Técnicas</a:t>
            </a:r>
            <a:r>
              <a:rPr b="0" i="0" lang="en-US" sz="2000" u="none" cap="none" strike="noStrike">
                <a:solidFill>
                  <a:srgbClr val="000000"/>
                </a:solidFill>
                <a:latin typeface="Calibri"/>
                <a:ea typeface="Calibri"/>
                <a:cs typeface="Calibri"/>
                <a:sym typeface="Calibri"/>
              </a:rPr>
              <a:t>: </a:t>
            </a:r>
            <a:r>
              <a:rPr b="0" i="1" lang="en-US" sz="2000" u="none" cap="none" strike="noStrike">
                <a:solidFill>
                  <a:srgbClr val="000000"/>
                </a:solidFill>
                <a:latin typeface="Calibri"/>
                <a:ea typeface="Calibri"/>
                <a:cs typeface="Calibri"/>
                <a:sym typeface="Calibri"/>
              </a:rPr>
              <a:t>Involucran el conocimiento y </a:t>
            </a:r>
            <a:r>
              <a:rPr b="0" i="1" lang="en-US" sz="2000" u="sng" cap="none" strike="noStrike">
                <a:solidFill>
                  <a:srgbClr val="000000"/>
                </a:solidFill>
                <a:latin typeface="Calibri"/>
                <a:ea typeface="Calibri"/>
                <a:cs typeface="Calibri"/>
                <a:sym typeface="Calibri"/>
              </a:rPr>
              <a:t>experticia</a:t>
            </a:r>
            <a:r>
              <a:rPr b="0" i="1" lang="en-US" sz="2000" u="none" cap="none" strike="noStrike">
                <a:solidFill>
                  <a:srgbClr val="000000"/>
                </a:solidFill>
                <a:latin typeface="Calibri"/>
                <a:ea typeface="Calibri"/>
                <a:cs typeface="Calibri"/>
                <a:sym typeface="Calibri"/>
              </a:rPr>
              <a:t> en determinados procesos, técnicas o herramientas propias del cargo o área especifica que ocupa. </a:t>
            </a:r>
            <a:r>
              <a:rPr b="0" i="0" lang="en-US" sz="2000" u="none" cap="none" strike="noStrike">
                <a:solidFill>
                  <a:srgbClr val="000000"/>
                </a:solidFill>
                <a:latin typeface="Calibri"/>
                <a:ea typeface="Calibri"/>
                <a:cs typeface="Calibri"/>
                <a:sym typeface="Calibri"/>
              </a:rPr>
              <a:t>Este tipo de habilidades van muy relacionadas con el perfil profesional y con la trayectoria que tengan los gerentes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Habilidades Humanas</a:t>
            </a:r>
            <a:r>
              <a:rPr b="0" i="0" lang="en-US" sz="2000" u="none" cap="none" strike="noStrike">
                <a:solidFill>
                  <a:srgbClr val="000000"/>
                </a:solidFill>
                <a:latin typeface="Calibri"/>
                <a:ea typeface="Calibri"/>
                <a:cs typeface="Calibri"/>
                <a:sym typeface="Calibri"/>
              </a:rPr>
              <a:t>: </a:t>
            </a:r>
            <a:r>
              <a:rPr b="0" i="1" lang="en-US" sz="2000" u="none" cap="none" strike="noStrike">
                <a:solidFill>
                  <a:srgbClr val="000000"/>
                </a:solidFill>
                <a:latin typeface="Calibri"/>
                <a:ea typeface="Calibri"/>
                <a:cs typeface="Calibri"/>
                <a:sym typeface="Calibri"/>
              </a:rPr>
              <a:t>Se refiere a la habilidad de interactuar efectivamente con las personas</a:t>
            </a:r>
            <a:r>
              <a:rPr b="0" i="0" lang="en-US" sz="2000" u="none" cap="none" strike="noStrike">
                <a:solidFill>
                  <a:srgbClr val="000000"/>
                </a:solidFill>
                <a:latin typeface="Calibri"/>
                <a:ea typeface="Calibri"/>
                <a:cs typeface="Calibri"/>
                <a:sym typeface="Calibri"/>
              </a:rPr>
              <a:t>. Un gerente interactúa y coopera principalmente con los empleados a su cargo; muchos también tienen que tratar con clientes, proveedores, aliados, etc.</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Calibri"/>
                <a:ea typeface="Calibri"/>
                <a:cs typeface="Calibri"/>
                <a:sym typeface="Calibri"/>
              </a:rPr>
              <a:t>Habilidades Estratégicas o Conceptuales</a:t>
            </a:r>
            <a:r>
              <a:rPr b="0" i="0" lang="en-US" sz="2000" u="none" cap="none" strike="noStrike">
                <a:solidFill>
                  <a:srgbClr val="000000"/>
                </a:solidFill>
                <a:latin typeface="Calibri"/>
                <a:ea typeface="Calibri"/>
                <a:cs typeface="Calibri"/>
                <a:sym typeface="Calibri"/>
              </a:rPr>
              <a:t>: </a:t>
            </a:r>
            <a:r>
              <a:rPr b="0" i="1" lang="en-US" sz="2000" u="none" cap="none" strike="noStrike">
                <a:solidFill>
                  <a:srgbClr val="000000"/>
                </a:solidFill>
                <a:latin typeface="Calibri"/>
                <a:ea typeface="Calibri"/>
                <a:cs typeface="Calibri"/>
                <a:sym typeface="Calibri"/>
              </a:rPr>
              <a:t>Se involucra en la formulación de nuevas ideas, conceptos y en la resolución creativa de problemas , etc .</a:t>
            </a:r>
            <a:endParaRPr b="0" i="0" sz="1400" u="none" cap="none" strike="noStrike">
              <a:solidFill>
                <a:srgbClr val="000000"/>
              </a:solidFill>
              <a:latin typeface="Arial"/>
              <a:ea typeface="Arial"/>
              <a:cs typeface="Arial"/>
              <a:sym typeface="Arial"/>
            </a:endParaRPr>
          </a:p>
        </p:txBody>
      </p:sp>
      <p:pic>
        <p:nvPicPr>
          <p:cNvPr id="200" name="Google Shape;200;p6"/>
          <p:cNvPicPr preferRelativeResize="0"/>
          <p:nvPr/>
        </p:nvPicPr>
        <p:blipFill rotWithShape="1">
          <a:blip r:embed="rId3">
            <a:alphaModFix/>
          </a:blip>
          <a:srcRect b="0" l="0" r="0" t="0"/>
          <a:stretch/>
        </p:blipFill>
        <p:spPr>
          <a:xfrm>
            <a:off x="250825" y="1152525"/>
            <a:ext cx="2393950" cy="1916112"/>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7"/>
          <p:cNvSpPr txBox="1"/>
          <p:nvPr>
            <p:ph type="title"/>
          </p:nvPr>
        </p:nvSpPr>
        <p:spPr>
          <a:xfrm>
            <a:off x="457200" y="836612"/>
            <a:ext cx="8228012" cy="7254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11"/>
              </a:buClr>
              <a:buSzPts val="2400"/>
              <a:buFont typeface="Calibri"/>
              <a:buNone/>
            </a:pPr>
            <a:r>
              <a:rPr b="1" i="0" lang="en-US" sz="2400" u="none">
                <a:solidFill>
                  <a:srgbClr val="C00011"/>
                </a:solidFill>
                <a:latin typeface="Calibri"/>
                <a:ea typeface="Calibri"/>
                <a:cs typeface="Calibri"/>
                <a:sym typeface="Calibri"/>
              </a:rPr>
              <a:t>LA MATRIZ DE STEVEN COVEY Y SU APLICACIÓN A LA PRODUCTIVIDAD</a:t>
            </a:r>
            <a:endParaRPr/>
          </a:p>
        </p:txBody>
      </p:sp>
      <p:pic>
        <p:nvPicPr>
          <p:cNvPr id="206" name="Google Shape;206;p7"/>
          <p:cNvPicPr preferRelativeResize="0"/>
          <p:nvPr/>
        </p:nvPicPr>
        <p:blipFill rotWithShape="1">
          <a:blip r:embed="rId3">
            <a:alphaModFix/>
          </a:blip>
          <a:srcRect b="0" l="0" r="0" t="0"/>
          <a:stretch/>
        </p:blipFill>
        <p:spPr>
          <a:xfrm>
            <a:off x="1116012" y="1676400"/>
            <a:ext cx="6696075" cy="46275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g703a838681_0_0"/>
          <p:cNvPicPr preferRelativeResize="0"/>
          <p:nvPr/>
        </p:nvPicPr>
        <p:blipFill rotWithShape="1">
          <a:blip r:embed="rId3">
            <a:alphaModFix/>
          </a:blip>
          <a:srcRect b="0" l="0" r="0" t="0"/>
          <a:stretch/>
        </p:blipFill>
        <p:spPr>
          <a:xfrm>
            <a:off x="452437" y="1773237"/>
            <a:ext cx="8039100" cy="3971925"/>
          </a:xfrm>
          <a:prstGeom prst="rect">
            <a:avLst/>
          </a:prstGeom>
          <a:noFill/>
          <a:ln>
            <a:noFill/>
          </a:ln>
        </p:spPr>
      </p:pic>
      <p:sp>
        <p:nvSpPr>
          <p:cNvPr id="212" name="Google Shape;212;g703a838681_0_0"/>
          <p:cNvSpPr txBox="1"/>
          <p:nvPr/>
        </p:nvSpPr>
        <p:spPr>
          <a:xfrm>
            <a:off x="415925" y="846137"/>
            <a:ext cx="80757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000"/>
              <a:buFont typeface="Arial"/>
              <a:buNone/>
            </a:pPr>
            <a:r>
              <a:rPr b="1" i="0" lang="en-US" sz="3000" u="none" cap="none" strike="noStrike">
                <a:solidFill>
                  <a:srgbClr val="22228B"/>
                </a:solidFill>
                <a:latin typeface="Arial"/>
                <a:ea typeface="Arial"/>
                <a:cs typeface="Arial"/>
                <a:sym typeface="Arial"/>
              </a:rPr>
              <a:t>Diferencias CIO - CEO</a:t>
            </a:r>
            <a:endParaRPr b="0" i="0" sz="1400" u="none" cap="none" strike="noStrike">
              <a:solidFill>
                <a:srgbClr val="000000"/>
              </a:solidFill>
              <a:latin typeface="Arial"/>
              <a:ea typeface="Arial"/>
              <a:cs typeface="Arial"/>
              <a:sym typeface="Arial"/>
            </a:endParaRPr>
          </a:p>
        </p:txBody>
      </p:sp>
      <p:sp>
        <p:nvSpPr>
          <p:cNvPr id="213" name="Google Shape;213;g703a838681_0_0"/>
          <p:cNvSpPr txBox="1"/>
          <p:nvPr/>
        </p:nvSpPr>
        <p:spPr>
          <a:xfrm>
            <a:off x="3779837" y="6092825"/>
            <a:ext cx="4968900" cy="27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sng" cap="none" strike="noStrike">
                <a:solidFill>
                  <a:schemeClr val="lt1"/>
                </a:solidFill>
                <a:latin typeface="Calibri"/>
                <a:ea typeface="Calibri"/>
                <a:cs typeface="Calibri"/>
                <a:sym typeface="Calibri"/>
                <a:hlinkClick r:id="rId4">
                  <a:extLst>
                    <a:ext uri="{A12FA001-AC4F-418D-AE19-62706E023703}">
                      <ahyp:hlinkClr val="tx"/>
                    </a:ext>
                  </a:extLst>
                </a:hlinkClick>
              </a:rPr>
              <a:t>Fuente: https://www.iebschool.com/blog/ceo-cfo-cio-cto-digital-business/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703a838681_0_6"/>
          <p:cNvSpPr txBox="1"/>
          <p:nvPr/>
        </p:nvSpPr>
        <p:spPr>
          <a:xfrm>
            <a:off x="414337" y="692150"/>
            <a:ext cx="80757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3000"/>
              <a:buFont typeface="Arial"/>
              <a:buNone/>
            </a:pPr>
            <a:r>
              <a:rPr b="1" i="0" lang="en-US" sz="3000" u="none" cap="none" strike="noStrike">
                <a:solidFill>
                  <a:srgbClr val="22228B"/>
                </a:solidFill>
                <a:latin typeface="Arial"/>
                <a:ea typeface="Arial"/>
                <a:cs typeface="Arial"/>
                <a:sym typeface="Arial"/>
              </a:rPr>
              <a:t>Diferencias CIO - CEO</a:t>
            </a:r>
            <a:endParaRPr b="0" i="0" sz="1400" u="none" cap="none" strike="noStrike">
              <a:solidFill>
                <a:srgbClr val="000000"/>
              </a:solidFill>
              <a:latin typeface="Arial"/>
              <a:ea typeface="Arial"/>
              <a:cs typeface="Arial"/>
              <a:sym typeface="Arial"/>
            </a:endParaRPr>
          </a:p>
        </p:txBody>
      </p:sp>
      <p:sp>
        <p:nvSpPr>
          <p:cNvPr id="219" name="Google Shape;219;g703a838681_0_6"/>
          <p:cNvSpPr txBox="1"/>
          <p:nvPr/>
        </p:nvSpPr>
        <p:spPr>
          <a:xfrm>
            <a:off x="395287" y="2636837"/>
            <a:ext cx="8748600" cy="4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1.7 Diferencias CIO- CEO</a:t>
            </a:r>
            <a:endParaRPr b="0" i="0" sz="1400" u="none" cap="none" strike="noStrike">
              <a:solidFill>
                <a:srgbClr val="000000"/>
              </a:solidFill>
              <a:latin typeface="Arial"/>
              <a:ea typeface="Arial"/>
              <a:cs typeface="Arial"/>
              <a:sym typeface="Arial"/>
            </a:endParaRPr>
          </a:p>
        </p:txBody>
      </p:sp>
      <p:pic>
        <p:nvPicPr>
          <p:cNvPr id="220" name="Google Shape;220;g703a838681_0_6"/>
          <p:cNvPicPr preferRelativeResize="0"/>
          <p:nvPr/>
        </p:nvPicPr>
        <p:blipFill rotWithShape="1">
          <a:blip r:embed="rId3">
            <a:alphaModFix/>
          </a:blip>
          <a:srcRect b="0" l="0" r="0" t="0"/>
          <a:stretch/>
        </p:blipFill>
        <p:spPr>
          <a:xfrm>
            <a:off x="414337" y="1557337"/>
            <a:ext cx="8048625" cy="4181475"/>
          </a:xfrm>
          <a:prstGeom prst="rect">
            <a:avLst/>
          </a:prstGeom>
          <a:noFill/>
          <a:ln>
            <a:noFill/>
          </a:ln>
        </p:spPr>
      </p:pic>
      <p:sp>
        <p:nvSpPr>
          <p:cNvPr id="221" name="Google Shape;221;g703a838681_0_6"/>
          <p:cNvSpPr txBox="1"/>
          <p:nvPr/>
        </p:nvSpPr>
        <p:spPr>
          <a:xfrm>
            <a:off x="3779837" y="6092825"/>
            <a:ext cx="4968900" cy="27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sng" cap="none" strike="noStrike">
                <a:solidFill>
                  <a:schemeClr val="lt1"/>
                </a:solidFill>
                <a:latin typeface="Calibri"/>
                <a:ea typeface="Calibri"/>
                <a:cs typeface="Calibri"/>
                <a:sym typeface="Calibri"/>
                <a:hlinkClick r:id="rId4">
                  <a:extLst>
                    <a:ext uri="{A12FA001-AC4F-418D-AE19-62706E023703}">
                      <ahyp:hlinkClr val="tx"/>
                    </a:ext>
                  </a:extLst>
                </a:hlinkClick>
              </a:rPr>
              <a:t>Fuente: https://www.iebschool.com/blog/ceo-cfo-cio-cto-digital-business/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2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22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6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9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0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2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3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7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1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8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4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5_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2010-09-28T21:20:37Z</dcterms:created>
  <dc:creator>Ricardo Cogollo</dc:creator>
</cp:coreProperties>
</file>

<file path=docProps/custom.xml><?xml version="1.0" encoding="utf-8"?>
<Properties xmlns="http://schemas.openxmlformats.org/officeDocument/2006/custom-properties" xmlns:vt="http://schemas.openxmlformats.org/officeDocument/2006/docPropsVTypes"/>
</file>