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Bell M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hvpe86QGDsyA9OvSODOTSqMwaU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llM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ellM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BellMT-italic.fntdata"/><Relationship Id="rId6" Type="http://schemas.openxmlformats.org/officeDocument/2006/relationships/slide" Target="slides/slide1.xml"/><Relationship Id="rId18" Type="http://schemas.openxmlformats.org/officeDocument/2006/relationships/font" Target="fonts/BellM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openxmlformats.org/officeDocument/2006/relationships/oleObject" Target="file:///C:\respaldo\Desktop\My%20Local%20Documents\DOCUMENT\INDUSTRIA%204.0\2017-09-29-Seminario%20IILA-Prochile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openxmlformats.org/officeDocument/2006/relationships/oleObject" Target="file:///C:\respaldo\Desktop\My%20Local%20Documents\DOCUMENT\INDUSTRIA%204.0\2017-09-29-Seminario%20IILA-Prochile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openxmlformats.org/officeDocument/2006/relationships/oleObject" Target="file:///C:\respaldo\Desktop\My%20Local%20Documents\DOCUMENT\INDUSTRIA%204.0\2017-09-29-Seminario%20IILA-Prochile.xlsx" TargetMode="External"/></Relationships>
</file>

<file path=ppt/charts/_rels/chart5.xml.rels><?xml version="1.0" encoding="UTF-8" standalone="yes"?><Relationships xmlns="http://schemas.openxmlformats.org/package/2006/relationships"><Relationship Id="rId1" Type="http://schemas.openxmlformats.org/officeDocument/2006/relationships/oleObject" Target="file:///C:\Users\mplottier\Documents\Per&#237;odo%20de%20Sesiones%202017\Robots%20cost%20versus%20labor%20cos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Sheet1!$A$56</c:f>
              <c:strCache>
                <c:ptCount val="1"/>
                <c:pt idx="0">
                  <c:v>Grado de automatización</c:v>
                </c:pt>
              </c:strCache>
            </c:strRef>
          </c:tx>
          <c:marker>
            <c:symbol val="none"/>
          </c:marker>
          <c:cat>
            <c:numRef>
              <c:f>Sheet1!$C$55:$AL$55</c:f>
              <c:numCache>
                <c:formatCode>General</c:formatCode>
                <c:ptCount val="36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  <c:pt idx="4">
                  <c:v>2019.0</c:v>
                </c:pt>
                <c:pt idx="5">
                  <c:v>2020.0</c:v>
                </c:pt>
                <c:pt idx="6">
                  <c:v>2021.0</c:v>
                </c:pt>
                <c:pt idx="7">
                  <c:v>2022.0</c:v>
                </c:pt>
                <c:pt idx="8">
                  <c:v>2023.0</c:v>
                </c:pt>
                <c:pt idx="9">
                  <c:v>2024.0</c:v>
                </c:pt>
                <c:pt idx="10">
                  <c:v>2025.0</c:v>
                </c:pt>
                <c:pt idx="11">
                  <c:v>2026.0</c:v>
                </c:pt>
                <c:pt idx="12">
                  <c:v>2027.0</c:v>
                </c:pt>
                <c:pt idx="13">
                  <c:v>2028.0</c:v>
                </c:pt>
                <c:pt idx="14">
                  <c:v>2029.0</c:v>
                </c:pt>
                <c:pt idx="15">
                  <c:v>2030.0</c:v>
                </c:pt>
                <c:pt idx="16">
                  <c:v>2031.0</c:v>
                </c:pt>
                <c:pt idx="17">
                  <c:v>2032.0</c:v>
                </c:pt>
                <c:pt idx="18">
                  <c:v>2033.0</c:v>
                </c:pt>
                <c:pt idx="19">
                  <c:v>2034.0</c:v>
                </c:pt>
                <c:pt idx="20">
                  <c:v>2035.0</c:v>
                </c:pt>
                <c:pt idx="21">
                  <c:v>2036.0</c:v>
                </c:pt>
                <c:pt idx="22">
                  <c:v>2037.0</c:v>
                </c:pt>
                <c:pt idx="23">
                  <c:v>2038.0</c:v>
                </c:pt>
                <c:pt idx="24">
                  <c:v>2039.0</c:v>
                </c:pt>
                <c:pt idx="25">
                  <c:v>2040.0</c:v>
                </c:pt>
                <c:pt idx="26">
                  <c:v>2041.0</c:v>
                </c:pt>
                <c:pt idx="27">
                  <c:v>2042.0</c:v>
                </c:pt>
                <c:pt idx="28">
                  <c:v>2043.0</c:v>
                </c:pt>
                <c:pt idx="29">
                  <c:v>2044.0</c:v>
                </c:pt>
                <c:pt idx="30">
                  <c:v>2045.0</c:v>
                </c:pt>
                <c:pt idx="31">
                  <c:v>2046.0</c:v>
                </c:pt>
                <c:pt idx="32">
                  <c:v>2047.0</c:v>
                </c:pt>
                <c:pt idx="33">
                  <c:v>2048.0</c:v>
                </c:pt>
                <c:pt idx="34">
                  <c:v>2049.0</c:v>
                </c:pt>
                <c:pt idx="35">
                  <c:v>2050.0</c:v>
                </c:pt>
              </c:numCache>
            </c:numRef>
          </c:cat>
          <c:val>
            <c:numRef>
              <c:f>Sheet1!$C$56:$AL$56</c:f>
              <c:numCache>
                <c:formatCode>General</c:formatCode>
                <c:ptCount val="36"/>
                <c:pt idx="0">
                  <c:v>3.157630483879783</c:v>
                </c:pt>
                <c:pt idx="1">
                  <c:v>3.300658187853815</c:v>
                </c:pt>
                <c:pt idx="2">
                  <c:v>3.450164459921415</c:v>
                </c:pt>
                <c:pt idx="3">
                  <c:v>3.606442752633188</c:v>
                </c:pt>
                <c:pt idx="4">
                  <c:v>3.769799810736185</c:v>
                </c:pt>
                <c:pt idx="5">
                  <c:v>3.94055627325578</c:v>
                </c:pt>
                <c:pt idx="6">
                  <c:v>4.119047302849517</c:v>
                </c:pt>
                <c:pt idx="7">
                  <c:v>4.30562324366801</c:v>
                </c:pt>
                <c:pt idx="8">
                  <c:v>4.50065030901431</c:v>
                </c:pt>
                <c:pt idx="9">
                  <c:v>4.704511300151378</c:v>
                </c:pt>
                <c:pt idx="10">
                  <c:v>4.917606357668626</c:v>
                </c:pt>
                <c:pt idx="11">
                  <c:v>5.140353746882218</c:v>
                </c:pt>
                <c:pt idx="12">
                  <c:v>5.373190678810856</c:v>
                </c:pt>
                <c:pt idx="13">
                  <c:v>5.616574168338331</c:v>
                </c:pt>
                <c:pt idx="14">
                  <c:v>5.870981931247396</c:v>
                </c:pt>
                <c:pt idx="15">
                  <c:v>6.136913321885488</c:v>
                </c:pt>
                <c:pt idx="16">
                  <c:v>6.414890313302963</c:v>
                </c:pt>
                <c:pt idx="17">
                  <c:v>6.705458521787468</c:v>
                </c:pt>
                <c:pt idx="18">
                  <c:v>7.009188277805654</c:v>
                </c:pt>
                <c:pt idx="19">
                  <c:v>7.326675745454033</c:v>
                </c:pt>
                <c:pt idx="20">
                  <c:v>7.658544092616362</c:v>
                </c:pt>
                <c:pt idx="21">
                  <c:v>8.00544471412449</c:v>
                </c:pt>
                <c:pt idx="22">
                  <c:v>8.368058510323152</c:v>
                </c:pt>
                <c:pt idx="23">
                  <c:v>8.747097223548818</c:v>
                </c:pt>
                <c:pt idx="24">
                  <c:v>9.143304835145181</c:v>
                </c:pt>
                <c:pt idx="25">
                  <c:v>9.557459025758</c:v>
                </c:pt>
                <c:pt idx="26">
                  <c:v>9.990372701775083</c:v>
                </c:pt>
                <c:pt idx="27">
                  <c:v>10.44289559090814</c:v>
                </c:pt>
                <c:pt idx="28">
                  <c:v>10.91591591004726</c:v>
                </c:pt>
                <c:pt idx="29">
                  <c:v>11.41036210866304</c:v>
                </c:pt>
                <c:pt idx="30">
                  <c:v>11.9272046911774</c:v>
                </c:pt>
                <c:pt idx="31">
                  <c:v>12.4674581218801</c:v>
                </c:pt>
                <c:pt idx="32">
                  <c:v>13.03218281613057</c:v>
                </c:pt>
                <c:pt idx="33">
                  <c:v>13.62248722175272</c:v>
                </c:pt>
                <c:pt idx="34">
                  <c:v>14.23952999470853</c:v>
                </c:pt>
                <c:pt idx="35">
                  <c:v>14.88452227332063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4028728"/>
        <c:axId val="2144013848"/>
      </c:lineChart>
      <c:catAx>
        <c:axId val="2144028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44013848"/>
        <c:crosses val="autoZero"/>
        <c:auto val="1"/>
        <c:lblAlgn val="ctr"/>
        <c:lblOffset val="100"/>
        <c:tickLblSkip val="5"/>
        <c:noMultiLvlLbl val="0"/>
      </c:catAx>
      <c:valAx>
        <c:axId val="2144013848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  <a:prstDash val="sysDash"/>
            </a:ln>
          </c:spPr>
        </c:majorGridlines>
        <c:numFmt formatCode="General" sourceLinked="1"/>
        <c:majorTickMark val="out"/>
        <c:minorTickMark val="none"/>
        <c:tickLblPos val="nextTo"/>
        <c:crossAx val="21440287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</c:spPr>
          <c:invertIfNegative val="0"/>
          <c:dLbls>
            <c:dLbl>
              <c:idx val="0"/>
              <c:layout>
                <c:manualLayout>
                  <c:x val="0.00628683615712933"/>
                  <c:y val="-0.003214141819072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txPr>
              <a:bodyPr/>
              <a:lstStyle/>
              <a:p>
                <a:pPr>
                  <a:defRPr sz="1600" b="1"/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IoT!$B$6:$B$16</c:f>
              <c:strCache>
                <c:ptCount val="11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</c:strCache>
            </c:strRef>
          </c:cat>
          <c:val>
            <c:numRef>
              <c:f>IoT!$C$6:$C$16</c:f>
              <c:numCache>
                <c:formatCode>#,##0.##</c:formatCode>
                <c:ptCount val="11"/>
                <c:pt idx="0">
                  <c:v>15.41</c:v>
                </c:pt>
                <c:pt idx="1">
                  <c:v>17.68</c:v>
                </c:pt>
                <c:pt idx="2">
                  <c:v>20.35</c:v>
                </c:pt>
                <c:pt idx="3">
                  <c:v>23.14</c:v>
                </c:pt>
                <c:pt idx="4">
                  <c:v>26.66</c:v>
                </c:pt>
                <c:pt idx="5">
                  <c:v>30.73</c:v>
                </c:pt>
                <c:pt idx="6">
                  <c:v>35.82</c:v>
                </c:pt>
                <c:pt idx="7">
                  <c:v>42.62000000000001</c:v>
                </c:pt>
                <c:pt idx="8">
                  <c:v>51.11</c:v>
                </c:pt>
                <c:pt idx="9">
                  <c:v>62.12000000000001</c:v>
                </c:pt>
                <c:pt idx="10">
                  <c:v>75.44000000000002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0173272"/>
        <c:axId val="2120008632"/>
      </c:barChart>
      <c:catAx>
        <c:axId val="2120173272"/>
        <c:scaling>
          <c:orientation val="minMax"/>
        </c:scaling>
        <c:delete val="0"/>
        <c:axPos val="b"/>
        <c:majorTickMark val="out"/>
        <c:minorTickMark val="none"/>
        <c:tickLblPos val="nextTo"/>
        <c:crossAx val="2120008632"/>
        <c:crosses val="autoZero"/>
        <c:auto val="1"/>
        <c:lblAlgn val="ctr"/>
        <c:lblOffset val="100"/>
        <c:noMultiLvlLbl val="0"/>
      </c:catAx>
      <c:valAx>
        <c:axId val="2120008632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crossAx val="21201732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'Robots industriales'!$B$6</c:f>
              <c:strCache>
                <c:ptCount val="1"/>
                <c:pt idx="0">
                  <c:v>Miles de unidades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dLbls>
            <c:dLbl>
              <c:idx val="11"/>
              <c:layout>
                <c:manualLayout>
                  <c:x val="-0.0219952867242734"/>
                  <c:y val="-0.0128565672762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 b="1"/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'Robots industriales'!$A$7:$A$23</c:f>
              <c:strCache>
                <c:ptCount val="1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</c:strCache>
            </c:strRef>
          </c:cat>
          <c:val>
            <c:numRef>
              <c:f>'Robots industriales'!$B$7:$B$23</c:f>
              <c:numCache>
                <c:formatCode>#,##0</c:formatCode>
                <c:ptCount val="17"/>
                <c:pt idx="0">
                  <c:v>97.0</c:v>
                </c:pt>
                <c:pt idx="1">
                  <c:v>120.0</c:v>
                </c:pt>
                <c:pt idx="2">
                  <c:v>112.0</c:v>
                </c:pt>
                <c:pt idx="3">
                  <c:v>114.0</c:v>
                </c:pt>
                <c:pt idx="4">
                  <c:v>113.0</c:v>
                </c:pt>
                <c:pt idx="5">
                  <c:v>60.0</c:v>
                </c:pt>
                <c:pt idx="6">
                  <c:v>121.0</c:v>
                </c:pt>
                <c:pt idx="7">
                  <c:v>166.0</c:v>
                </c:pt>
                <c:pt idx="8">
                  <c:v>159.0</c:v>
                </c:pt>
                <c:pt idx="9">
                  <c:v>178.0</c:v>
                </c:pt>
                <c:pt idx="10">
                  <c:v>221.0</c:v>
                </c:pt>
                <c:pt idx="11">
                  <c:v>254.0</c:v>
                </c:pt>
                <c:pt idx="12">
                  <c:v>294.0</c:v>
                </c:pt>
                <c:pt idx="13">
                  <c:v>346.0</c:v>
                </c:pt>
                <c:pt idx="14">
                  <c:v>378.0</c:v>
                </c:pt>
                <c:pt idx="15">
                  <c:v>433.0</c:v>
                </c:pt>
                <c:pt idx="16">
                  <c:v>521.0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7397368"/>
        <c:axId val="2047390296"/>
      </c:barChart>
      <c:catAx>
        <c:axId val="2047397368"/>
        <c:scaling>
          <c:orientation val="minMax"/>
        </c:scaling>
        <c:delete val="0"/>
        <c:axPos val="b"/>
        <c:majorTickMark val="out"/>
        <c:minorTickMark val="none"/>
        <c:tickLblPos val="nextTo"/>
        <c:crossAx val="2047390296"/>
        <c:crosses val="autoZero"/>
        <c:auto val="1"/>
        <c:lblAlgn val="ctr"/>
        <c:lblOffset val="100"/>
        <c:tickLblSkip val="2"/>
        <c:noMultiLvlLbl val="0"/>
      </c:catAx>
      <c:valAx>
        <c:axId val="2047390296"/>
        <c:scaling>
          <c:orientation val="minMax"/>
          <c:max val="550.0"/>
          <c:min val="0.0"/>
        </c:scaling>
        <c:delete val="0"/>
        <c:axPos val="l"/>
        <c:numFmt formatCode="#,##0" sourceLinked="1"/>
        <c:majorTickMark val="out"/>
        <c:minorTickMark val="none"/>
        <c:tickLblPos val="nextTo"/>
        <c:crossAx val="2047397368"/>
        <c:crosses val="autoZero"/>
        <c:crossBetween val="between"/>
        <c:majorUnit val="50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'Robots industriales'!$B$33</c:f>
              <c:strCache>
                <c:ptCount val="1"/>
                <c:pt idx="0">
                  <c:v>Miles de unidades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'Robots industriales'!$A$34:$A$40</c:f>
              <c:strCache>
                <c:ptCount val="7"/>
                <c:pt idx="0">
                  <c:v>Industria automotriz</c:v>
                </c:pt>
                <c:pt idx="1">
                  <c:v>Industria eléctrica y electrónica</c:v>
                </c:pt>
                <c:pt idx="2">
                  <c:v>Metalurgia</c:v>
                </c:pt>
                <c:pt idx="3">
                  <c:v>Quimica, caucho y plástico</c:v>
                </c:pt>
                <c:pt idx="4">
                  <c:v>Alimentos</c:v>
                </c:pt>
                <c:pt idx="5">
                  <c:v>Otras</c:v>
                </c:pt>
                <c:pt idx="6">
                  <c:v>No especificada</c:v>
                </c:pt>
              </c:strCache>
            </c:strRef>
          </c:cat>
          <c:val>
            <c:numRef>
              <c:f>'Robots industriales'!$B$34:$B$40</c:f>
              <c:numCache>
                <c:formatCode>#,##0</c:formatCode>
                <c:ptCount val="7"/>
                <c:pt idx="0">
                  <c:v>103.0</c:v>
                </c:pt>
                <c:pt idx="1">
                  <c:v>91.0</c:v>
                </c:pt>
                <c:pt idx="2">
                  <c:v>29.0</c:v>
                </c:pt>
                <c:pt idx="3">
                  <c:v>20.0</c:v>
                </c:pt>
                <c:pt idx="4">
                  <c:v>8.0</c:v>
                </c:pt>
                <c:pt idx="5">
                  <c:v>19.0</c:v>
                </c:pt>
                <c:pt idx="6">
                  <c:v>24.0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4963048"/>
        <c:axId val="-2104960040"/>
      </c:barChart>
      <c:catAx>
        <c:axId val="-2104963048"/>
        <c:scaling>
          <c:orientation val="maxMin"/>
        </c:scaling>
        <c:delete val="0"/>
        <c:axPos val="l"/>
        <c:majorTickMark val="out"/>
        <c:minorTickMark val="none"/>
        <c:tickLblPos val="nextTo"/>
        <c:crossAx val="-2104960040"/>
        <c:crosses val="autoZero"/>
        <c:auto val="1"/>
        <c:lblAlgn val="ctr"/>
        <c:lblOffset val="100"/>
        <c:noMultiLvlLbl val="0"/>
      </c:catAx>
      <c:valAx>
        <c:axId val="-2104960040"/>
        <c:scaling>
          <c:orientation val="minMax"/>
        </c:scaling>
        <c:delete val="0"/>
        <c:axPos val="t"/>
        <c:majorGridlines>
          <c:spPr>
            <a:ln>
              <a:prstDash val="sysDash"/>
            </a:ln>
          </c:spPr>
        </c:majorGridlines>
        <c:numFmt formatCode="#,##0" sourceLinked="1"/>
        <c:majorTickMark val="out"/>
        <c:minorTickMark val="none"/>
        <c:tickLblPos val="nextTo"/>
        <c:crossAx val="-21049630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s-E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2825550271563"/>
          <c:y val="0.0379192876276534"/>
          <c:w val="0.914565629791325"/>
          <c:h val="0.708534589631135"/>
        </c:manualLayout>
      </c:layout>
      <c:areaChart>
        <c:grouping val="standard"/>
        <c:varyColors val="0"/>
        <c:ser>
          <c:idx val="5"/>
          <c:order val="2"/>
          <c:tx>
            <c:strRef>
              <c:f>'Industria automotriz'!$A$9</c:f>
              <c:strCache>
                <c:ptCount val="1"/>
                <c:pt idx="0">
                  <c:v>Costo de un robot soldador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  <a:alpha val="50000"/>
              </a:schemeClr>
            </a:solidFill>
            <a:effectLst/>
          </c:spPr>
          <c:cat>
            <c:numRef>
              <c:f>'Graph simulation'!$B$10:$Q$10</c:f>
              <c:numCache>
                <c:formatCode>General</c:formatCode>
                <c:ptCount val="16"/>
                <c:pt idx="0">
                  <c:v>2016.0</c:v>
                </c:pt>
                <c:pt idx="1">
                  <c:v>2017.0</c:v>
                </c:pt>
                <c:pt idx="2">
                  <c:v>2018.0</c:v>
                </c:pt>
                <c:pt idx="3">
                  <c:v>2019.0</c:v>
                </c:pt>
                <c:pt idx="4">
                  <c:v>2020.0</c:v>
                </c:pt>
                <c:pt idx="5">
                  <c:v>2021.0</c:v>
                </c:pt>
                <c:pt idx="6">
                  <c:v>2022.0</c:v>
                </c:pt>
                <c:pt idx="7">
                  <c:v>2023.0</c:v>
                </c:pt>
                <c:pt idx="8">
                  <c:v>2024.0</c:v>
                </c:pt>
                <c:pt idx="9">
                  <c:v>2025.0</c:v>
                </c:pt>
                <c:pt idx="10">
                  <c:v>2026.0</c:v>
                </c:pt>
                <c:pt idx="11">
                  <c:v>2027.0</c:v>
                </c:pt>
                <c:pt idx="12">
                  <c:v>2028.0</c:v>
                </c:pt>
                <c:pt idx="13">
                  <c:v>2029.0</c:v>
                </c:pt>
                <c:pt idx="14">
                  <c:v>2030.0</c:v>
                </c:pt>
                <c:pt idx="15">
                  <c:v>2031.0</c:v>
                </c:pt>
              </c:numCache>
            </c:numRef>
          </c:cat>
          <c:val>
            <c:numRef>
              <c:f>'Industria automotriz'!$B$9:$S$9</c:f>
              <c:numCache>
                <c:formatCode>General</c:formatCode>
                <c:ptCount val="18"/>
                <c:pt idx="0">
                  <c:v>8.0</c:v>
                </c:pt>
                <c:pt idx="1">
                  <c:v>7.359999999999998</c:v>
                </c:pt>
                <c:pt idx="2">
                  <c:v>6.77120000000003</c:v>
                </c:pt>
                <c:pt idx="3">
                  <c:v>6.229503999999999</c:v>
                </c:pt>
                <c:pt idx="4">
                  <c:v>5.73114368000004</c:v>
                </c:pt>
                <c:pt idx="5">
                  <c:v>5.27265218560005</c:v>
                </c:pt>
                <c:pt idx="6">
                  <c:v>4.850840010752001</c:v>
                </c:pt>
                <c:pt idx="7">
                  <c:v>4.462772809891841</c:v>
                </c:pt>
                <c:pt idx="8">
                  <c:v>4.105750985100494</c:v>
                </c:pt>
                <c:pt idx="9">
                  <c:v>3.777290906292467</c:v>
                </c:pt>
                <c:pt idx="10">
                  <c:v>3.475107633789057</c:v>
                </c:pt>
                <c:pt idx="11">
                  <c:v>3.197099023085934</c:v>
                </c:pt>
                <c:pt idx="12">
                  <c:v>2.94133110123906</c:v>
                </c:pt>
                <c:pt idx="13">
                  <c:v>2.706024613139935</c:v>
                </c:pt>
                <c:pt idx="14">
                  <c:v>2.489542644088737</c:v>
                </c:pt>
                <c:pt idx="15">
                  <c:v>2.290379232561641</c:v>
                </c:pt>
                <c:pt idx="16">
                  <c:v>2.10714889395671</c:v>
                </c:pt>
                <c:pt idx="17">
                  <c:v>1.938576982440173</c:v>
                </c:pt>
              </c:numCache>
            </c:numRef>
          </c:val>
        </c:ser>
        <c:ser>
          <c:idx val="0"/>
          <c:order val="3"/>
          <c:tx>
            <c:strRef>
              <c:f>'Industria automotriz'!$A$13</c:f>
              <c:strCache>
                <c:ptCount val="1"/>
                <c:pt idx="0">
                  <c:v>Cost of robots lower band</c:v>
                </c:pt>
              </c:strCache>
            </c:strRef>
          </c:tx>
          <c:spPr>
            <a:solidFill>
              <a:schemeClr val="bg1"/>
            </a:solidFill>
          </c:spPr>
          <c:val>
            <c:numRef>
              <c:f>'Industria automotriz'!$B$13:$S$13</c:f>
              <c:numCache>
                <c:formatCode>General</c:formatCode>
                <c:ptCount val="18"/>
                <c:pt idx="0">
                  <c:v>8.0</c:v>
                </c:pt>
                <c:pt idx="1">
                  <c:v>6.8</c:v>
                </c:pt>
                <c:pt idx="2">
                  <c:v>5.78</c:v>
                </c:pt>
                <c:pt idx="3">
                  <c:v>4.912999999999998</c:v>
                </c:pt>
                <c:pt idx="4">
                  <c:v>4.17605</c:v>
                </c:pt>
                <c:pt idx="5">
                  <c:v>3.549642499999982</c:v>
                </c:pt>
                <c:pt idx="6">
                  <c:v>3.017196125</c:v>
                </c:pt>
                <c:pt idx="7">
                  <c:v>2.564616706250001</c:v>
                </c:pt>
                <c:pt idx="8">
                  <c:v>2.179924200312511</c:v>
                </c:pt>
                <c:pt idx="9">
                  <c:v>1.852935570265624</c:v>
                </c:pt>
                <c:pt idx="10">
                  <c:v>1.574995234725781</c:v>
                </c:pt>
                <c:pt idx="11">
                  <c:v>1.33874594951692</c:v>
                </c:pt>
                <c:pt idx="12">
                  <c:v>1.137934057089365</c:v>
                </c:pt>
                <c:pt idx="13">
                  <c:v>0.967243948525969</c:v>
                </c:pt>
                <c:pt idx="14">
                  <c:v>0.822157356247075</c:v>
                </c:pt>
                <c:pt idx="15">
                  <c:v>0.698833752810013</c:v>
                </c:pt>
                <c:pt idx="16">
                  <c:v>0.594008689888511</c:v>
                </c:pt>
                <c:pt idx="17">
                  <c:v>0.504907386405234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2565176"/>
        <c:axId val="-2122566328"/>
      </c:areaChart>
      <c:lineChart>
        <c:grouping val="standard"/>
        <c:varyColors val="0"/>
        <c:ser>
          <c:idx val="1"/>
          <c:order val="0"/>
          <c:tx>
            <c:strRef>
              <c:f>'Industria automotriz'!$A$9</c:f>
              <c:strCache>
                <c:ptCount val="1"/>
                <c:pt idx="0">
                  <c:v>Costo de un robot soldador</c:v>
                </c:pt>
              </c:strCache>
            </c:strRef>
          </c:tx>
          <c:marker>
            <c:symbol val="none"/>
          </c:marker>
          <c:cat>
            <c:numRef>
              <c:f>'Industria automotriz'!$B$8:$S$8</c:f>
              <c:numCache>
                <c:formatCode>General</c:formatCode>
                <c:ptCount val="18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  <c:pt idx="4">
                  <c:v>2019.0</c:v>
                </c:pt>
                <c:pt idx="5">
                  <c:v>2020.0</c:v>
                </c:pt>
                <c:pt idx="6">
                  <c:v>2021.0</c:v>
                </c:pt>
                <c:pt idx="7">
                  <c:v>2022.0</c:v>
                </c:pt>
                <c:pt idx="8">
                  <c:v>2023.0</c:v>
                </c:pt>
                <c:pt idx="9">
                  <c:v>2024.0</c:v>
                </c:pt>
                <c:pt idx="10">
                  <c:v>2025.0</c:v>
                </c:pt>
                <c:pt idx="11">
                  <c:v>2026.0</c:v>
                </c:pt>
                <c:pt idx="12">
                  <c:v>2027.0</c:v>
                </c:pt>
                <c:pt idx="13">
                  <c:v>2028.0</c:v>
                </c:pt>
                <c:pt idx="14">
                  <c:v>2029.0</c:v>
                </c:pt>
                <c:pt idx="15">
                  <c:v>2030.0</c:v>
                </c:pt>
                <c:pt idx="16">
                  <c:v>2031.0</c:v>
                </c:pt>
                <c:pt idx="17">
                  <c:v>2032.0</c:v>
                </c:pt>
              </c:numCache>
            </c:numRef>
          </c:cat>
          <c:val>
            <c:numRef>
              <c:f>'Industria automotriz'!$B$9:$S$9</c:f>
              <c:numCache>
                <c:formatCode>General</c:formatCode>
                <c:ptCount val="18"/>
                <c:pt idx="0">
                  <c:v>8.0</c:v>
                </c:pt>
                <c:pt idx="1">
                  <c:v>7.359999999999998</c:v>
                </c:pt>
                <c:pt idx="2">
                  <c:v>6.77120000000003</c:v>
                </c:pt>
                <c:pt idx="3">
                  <c:v>6.229503999999999</c:v>
                </c:pt>
                <c:pt idx="4">
                  <c:v>5.73114368000004</c:v>
                </c:pt>
                <c:pt idx="5">
                  <c:v>5.27265218560005</c:v>
                </c:pt>
                <c:pt idx="6">
                  <c:v>4.850840010752001</c:v>
                </c:pt>
                <c:pt idx="7">
                  <c:v>4.462772809891841</c:v>
                </c:pt>
                <c:pt idx="8">
                  <c:v>4.105750985100494</c:v>
                </c:pt>
                <c:pt idx="9">
                  <c:v>3.777290906292467</c:v>
                </c:pt>
                <c:pt idx="10">
                  <c:v>3.475107633789057</c:v>
                </c:pt>
                <c:pt idx="11">
                  <c:v>3.197099023085934</c:v>
                </c:pt>
                <c:pt idx="12">
                  <c:v>2.94133110123906</c:v>
                </c:pt>
                <c:pt idx="13">
                  <c:v>2.706024613139935</c:v>
                </c:pt>
                <c:pt idx="14">
                  <c:v>2.489542644088737</c:v>
                </c:pt>
                <c:pt idx="15">
                  <c:v>2.290379232561641</c:v>
                </c:pt>
                <c:pt idx="16">
                  <c:v>2.10714889395671</c:v>
                </c:pt>
                <c:pt idx="17">
                  <c:v>1.938576982440173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'Industria automotriz'!$A$10</c:f>
              <c:strCache>
                <c:ptCount val="1"/>
                <c:pt idx="0">
                  <c:v>Costo de la mano de obra en manufactura en México</c:v>
                </c:pt>
              </c:strCache>
            </c:strRef>
          </c:tx>
          <c:marker>
            <c:symbol val="none"/>
          </c:marker>
          <c:cat>
            <c:numRef>
              <c:f>'Industria automotriz'!$B$8:$S$8</c:f>
              <c:numCache>
                <c:formatCode>General</c:formatCode>
                <c:ptCount val="18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  <c:pt idx="4">
                  <c:v>2019.0</c:v>
                </c:pt>
                <c:pt idx="5">
                  <c:v>2020.0</c:v>
                </c:pt>
                <c:pt idx="6">
                  <c:v>2021.0</c:v>
                </c:pt>
                <c:pt idx="7">
                  <c:v>2022.0</c:v>
                </c:pt>
                <c:pt idx="8">
                  <c:v>2023.0</c:v>
                </c:pt>
                <c:pt idx="9">
                  <c:v>2024.0</c:v>
                </c:pt>
                <c:pt idx="10">
                  <c:v>2025.0</c:v>
                </c:pt>
                <c:pt idx="11">
                  <c:v>2026.0</c:v>
                </c:pt>
                <c:pt idx="12">
                  <c:v>2027.0</c:v>
                </c:pt>
                <c:pt idx="13">
                  <c:v>2028.0</c:v>
                </c:pt>
                <c:pt idx="14">
                  <c:v>2029.0</c:v>
                </c:pt>
                <c:pt idx="15">
                  <c:v>2030.0</c:v>
                </c:pt>
                <c:pt idx="16">
                  <c:v>2031.0</c:v>
                </c:pt>
                <c:pt idx="17">
                  <c:v>2032.0</c:v>
                </c:pt>
              </c:numCache>
            </c:numRef>
          </c:cat>
          <c:val>
            <c:numRef>
              <c:f>'Industria automotriz'!$B$10:$S$10</c:f>
              <c:numCache>
                <c:formatCode>General</c:formatCode>
                <c:ptCount val="18"/>
                <c:pt idx="0">
                  <c:v>5.9</c:v>
                </c:pt>
                <c:pt idx="1">
                  <c:v>6.077000000000001</c:v>
                </c:pt>
                <c:pt idx="2">
                  <c:v>6.259310000000001</c:v>
                </c:pt>
                <c:pt idx="3">
                  <c:v>6.447089300000001</c:v>
                </c:pt>
                <c:pt idx="4">
                  <c:v>6.640501978999965</c:v>
                </c:pt>
                <c:pt idx="5">
                  <c:v>6.839717038370002</c:v>
                </c:pt>
                <c:pt idx="6">
                  <c:v>7.044908549521074</c:v>
                </c:pt>
                <c:pt idx="7">
                  <c:v>7.256255806006735</c:v>
                </c:pt>
                <c:pt idx="8">
                  <c:v>7.473943480186958</c:v>
                </c:pt>
                <c:pt idx="9">
                  <c:v>7.698161784592553</c:v>
                </c:pt>
                <c:pt idx="10">
                  <c:v>7.929106638130323</c:v>
                </c:pt>
                <c:pt idx="11">
                  <c:v>8.166979837274254</c:v>
                </c:pt>
                <c:pt idx="12">
                  <c:v>8.411989232392462</c:v>
                </c:pt>
                <c:pt idx="13">
                  <c:v>8.664348909364237</c:v>
                </c:pt>
                <c:pt idx="14">
                  <c:v>8.924279376645163</c:v>
                </c:pt>
                <c:pt idx="15">
                  <c:v>9.192007757944521</c:v>
                </c:pt>
                <c:pt idx="16">
                  <c:v>9.467767990682853</c:v>
                </c:pt>
                <c:pt idx="17">
                  <c:v>9.75180103040334</c:v>
                </c:pt>
              </c:numCache>
            </c:numRef>
          </c:val>
          <c:smooth val="0"/>
        </c:ser>
        <c:ser>
          <c:idx val="3"/>
          <c:order val="4"/>
          <c:tx>
            <c:strRef>
              <c:f>'Industria automotriz'!$A$11</c:f>
              <c:strCache>
                <c:ptCount val="1"/>
                <c:pt idx="0">
                  <c:v>Costo de la mano de obra en manufactura en Brasil</c:v>
                </c:pt>
              </c:strCache>
            </c:strRef>
          </c:tx>
          <c:spPr>
            <a:ln>
              <a:solidFill>
                <a:srgbClr val="00B0F0"/>
              </a:solidFill>
              <a:prstDash val="solid"/>
            </a:ln>
          </c:spPr>
          <c:marker>
            <c:symbol val="none"/>
          </c:marker>
          <c:cat>
            <c:numRef>
              <c:f>'Industria automotriz'!$B$8:$S$8</c:f>
              <c:numCache>
                <c:formatCode>General</c:formatCode>
                <c:ptCount val="18"/>
                <c:pt idx="0">
                  <c:v>2015.0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  <c:pt idx="4">
                  <c:v>2019.0</c:v>
                </c:pt>
                <c:pt idx="5">
                  <c:v>2020.0</c:v>
                </c:pt>
                <c:pt idx="6">
                  <c:v>2021.0</c:v>
                </c:pt>
                <c:pt idx="7">
                  <c:v>2022.0</c:v>
                </c:pt>
                <c:pt idx="8">
                  <c:v>2023.0</c:v>
                </c:pt>
                <c:pt idx="9">
                  <c:v>2024.0</c:v>
                </c:pt>
                <c:pt idx="10">
                  <c:v>2025.0</c:v>
                </c:pt>
                <c:pt idx="11">
                  <c:v>2026.0</c:v>
                </c:pt>
                <c:pt idx="12">
                  <c:v>2027.0</c:v>
                </c:pt>
                <c:pt idx="13">
                  <c:v>2028.0</c:v>
                </c:pt>
                <c:pt idx="14">
                  <c:v>2029.0</c:v>
                </c:pt>
                <c:pt idx="15">
                  <c:v>2030.0</c:v>
                </c:pt>
                <c:pt idx="16">
                  <c:v>2031.0</c:v>
                </c:pt>
                <c:pt idx="17">
                  <c:v>2032.0</c:v>
                </c:pt>
              </c:numCache>
            </c:numRef>
          </c:cat>
          <c:val>
            <c:numRef>
              <c:f>'Industria automotriz'!$B$11:$S$11</c:f>
              <c:numCache>
                <c:formatCode>General</c:formatCode>
                <c:ptCount val="18"/>
                <c:pt idx="0">
                  <c:v>7.970000000000002</c:v>
                </c:pt>
                <c:pt idx="1">
                  <c:v>8.025790000000004</c:v>
                </c:pt>
                <c:pt idx="2">
                  <c:v>8.081970529999997</c:v>
                </c:pt>
                <c:pt idx="3">
                  <c:v>8.138544323710001</c:v>
                </c:pt>
                <c:pt idx="4">
                  <c:v>8.195514133975972</c:v>
                </c:pt>
                <c:pt idx="5">
                  <c:v>8.252882732913796</c:v>
                </c:pt>
                <c:pt idx="6">
                  <c:v>8.31065291204425</c:v>
                </c:pt>
                <c:pt idx="7">
                  <c:v>8.368827482428498</c:v>
                </c:pt>
                <c:pt idx="8">
                  <c:v>8.427409274805526</c:v>
                </c:pt>
                <c:pt idx="9">
                  <c:v>8.486401139729174</c:v>
                </c:pt>
                <c:pt idx="10">
                  <c:v>8.545805947707252</c:v>
                </c:pt>
                <c:pt idx="11">
                  <c:v>8.60562658934124</c:v>
                </c:pt>
                <c:pt idx="12">
                  <c:v>8.665865975466575</c:v>
                </c:pt>
                <c:pt idx="13">
                  <c:v>8.72652703729484</c:v>
                </c:pt>
                <c:pt idx="14">
                  <c:v>8.787612726555901</c:v>
                </c:pt>
                <c:pt idx="15">
                  <c:v>8.8491260156418</c:v>
                </c:pt>
                <c:pt idx="16">
                  <c:v>8.911069897751286</c:v>
                </c:pt>
                <c:pt idx="17">
                  <c:v>8.97344738703555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2565176"/>
        <c:axId val="-2122566328"/>
      </c:lineChart>
      <c:catAx>
        <c:axId val="-2122565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lang="en-US" sz="1400"/>
            </a:pPr>
            <a:endParaRPr lang="es-ES"/>
          </a:p>
        </c:txPr>
        <c:crossAx val="-2122566328"/>
        <c:crosses val="autoZero"/>
        <c:auto val="1"/>
        <c:lblAlgn val="ctr"/>
        <c:lblOffset val="100"/>
        <c:tickLblSkip val="2"/>
        <c:noMultiLvlLbl val="0"/>
      </c:catAx>
      <c:valAx>
        <c:axId val="-2122566328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&quot;$&quot;#,##0" sourceLinked="0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/>
          <a:lstStyle/>
          <a:p>
            <a:pPr>
              <a:defRPr lang="en-US" sz="1400"/>
            </a:pPr>
            <a:endParaRPr lang="es-ES"/>
          </a:p>
        </c:txPr>
        <c:crossAx val="-2122565176"/>
        <c:crosses val="autoZero"/>
        <c:crossBetween val="between"/>
      </c:valAx>
      <c:spPr>
        <a:noFill/>
        <a:ln>
          <a:noFill/>
        </a:ln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layout>
        <c:manualLayout>
          <c:xMode val="edge"/>
          <c:yMode val="edge"/>
          <c:x val="0.00820132013201319"/>
          <c:y val="0.856969155102696"/>
          <c:w val="0.991798679867986"/>
          <c:h val="0.12623376944008"/>
        </c:manualLayout>
      </c:layout>
      <c:overlay val="0"/>
      <c:txPr>
        <a:bodyPr/>
        <a:lstStyle/>
        <a:p>
          <a:pPr>
            <a:defRPr lang="en-US" sz="1200"/>
          </a:pPr>
          <a:endParaRPr lang="es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1143000" y="685800"/>
            <a:ext cx="4573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Este nuevo paradigma plantea el surgimiento de una nueva brecha digital asociada a la difusión de IoT.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En este sentido, la expansión de soluciones IoT puede conducir a un crecimiento transformacional de la economía, aumentando el riesgo de rezago y de desigualdad para quienes no adopten estas tecnologías.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Se espera un mayor expansión de IoT impulsada por la caída del precio de los sensores.</a:t>
            </a:r>
            <a:endParaRPr/>
          </a:p>
        </p:txBody>
      </p:sp>
      <p:sp>
        <p:nvSpPr>
          <p:cNvPr id="239" name="Google Shape;239;p10:notes"/>
          <p:cNvSpPr txBox="1"/>
          <p:nvPr>
            <p:ph idx="12" type="sldNum"/>
          </p:nvPr>
        </p:nvSpPr>
        <p:spPr>
          <a:xfrm>
            <a:off x="3884030" y="8684926"/>
            <a:ext cx="2972421" cy="45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/>
          <p:nvPr>
            <p:ph idx="2" type="sldImg"/>
          </p:nvPr>
        </p:nvSpPr>
        <p:spPr>
          <a:xfrm>
            <a:off x="1144588" y="687388"/>
            <a:ext cx="4568825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 txBox="1"/>
          <p:nvPr>
            <p:ph idx="12" type="sldNum"/>
          </p:nvPr>
        </p:nvSpPr>
        <p:spPr>
          <a:xfrm>
            <a:off x="3884031" y="8684926"/>
            <a:ext cx="2972421" cy="45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9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9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positiva logo principal.png" id="19" name="Google Shape;1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19800" y="2706688"/>
            <a:ext cx="2941638" cy="34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3"/>
          <p:cNvSpPr txBox="1"/>
          <p:nvPr/>
        </p:nvSpPr>
        <p:spPr>
          <a:xfrm>
            <a:off x="2271713" y="6180138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positiva ingsistemas.png" id="21" name="Google Shape;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2138" y="5349875"/>
            <a:ext cx="3990975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 txBox="1"/>
          <p:nvPr>
            <p:ph type="title"/>
          </p:nvPr>
        </p:nvSpPr>
        <p:spPr>
          <a:xfrm>
            <a:off x="101600" y="1555290"/>
            <a:ext cx="8902700" cy="558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101600" y="2426758"/>
            <a:ext cx="495353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101600" y="6496050"/>
            <a:ext cx="1379538" cy="287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191500" y="6491288"/>
            <a:ext cx="81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101600" y="811213"/>
            <a:ext cx="8902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101600" y="6496050"/>
            <a:ext cx="1379538" cy="287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8191500" y="6491288"/>
            <a:ext cx="81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idx="10" type="dt"/>
          </p:nvPr>
        </p:nvSpPr>
        <p:spPr>
          <a:xfrm>
            <a:off x="101600" y="6496050"/>
            <a:ext cx="1379538" cy="287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8191500" y="6491288"/>
            <a:ext cx="81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14:reveal dir="l"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/>
          <p:nvPr>
            <p:ph type="title"/>
          </p:nvPr>
        </p:nvSpPr>
        <p:spPr>
          <a:xfrm>
            <a:off x="101600" y="860778"/>
            <a:ext cx="3363913" cy="5743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" type="body"/>
          </p:nvPr>
        </p:nvSpPr>
        <p:spPr>
          <a:xfrm>
            <a:off x="3575050" y="860778"/>
            <a:ext cx="5111750" cy="5265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24"/>
          <p:cNvSpPr txBox="1"/>
          <p:nvPr>
            <p:ph idx="2" type="body"/>
          </p:nvPr>
        </p:nvSpPr>
        <p:spPr>
          <a:xfrm>
            <a:off x="101600" y="1435100"/>
            <a:ext cx="33639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101600" y="6496050"/>
            <a:ext cx="1379538" cy="287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191500" y="6491288"/>
            <a:ext cx="81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14:reveal dir="l"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/>
          <p:nvPr>
            <p:ph idx="2" type="pic"/>
          </p:nvPr>
        </p:nvSpPr>
        <p:spPr>
          <a:xfrm>
            <a:off x="1792288" y="917221"/>
            <a:ext cx="5486400" cy="3810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25"/>
          <p:cNvSpPr txBox="1"/>
          <p:nvPr>
            <p:ph idx="10" type="dt"/>
          </p:nvPr>
        </p:nvSpPr>
        <p:spPr>
          <a:xfrm>
            <a:off x="101600" y="6496050"/>
            <a:ext cx="1379538" cy="287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1" type="ftr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191500" y="6491288"/>
            <a:ext cx="81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14:reveal dir="l"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/>
        </p:nvSpPr>
        <p:spPr>
          <a:xfrm>
            <a:off x="101600" y="2906713"/>
            <a:ext cx="8902700" cy="446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2600"/>
              <a:buFont typeface="Calibri"/>
              <a:buNone/>
            </a:pPr>
            <a:r>
              <a:rPr b="1" lang="es-CL" sz="2600" cap="none">
                <a:solidFill>
                  <a:srgbClr val="C00011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/>
          </a:p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101600" y="3542421"/>
            <a:ext cx="8902699" cy="42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2" type="body"/>
          </p:nvPr>
        </p:nvSpPr>
        <p:spPr>
          <a:xfrm>
            <a:off x="101601" y="3965575"/>
            <a:ext cx="8902698" cy="366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0" type="dt"/>
          </p:nvPr>
        </p:nvSpPr>
        <p:spPr>
          <a:xfrm>
            <a:off x="101600" y="6496050"/>
            <a:ext cx="1379538" cy="287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1" type="ftr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8191500" y="6491288"/>
            <a:ext cx="81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101600" y="811213"/>
            <a:ext cx="8902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101600" y="1444625"/>
            <a:ext cx="89027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101600" y="6496050"/>
            <a:ext cx="1379538" cy="287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191500" y="6491288"/>
            <a:ext cx="81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14:reveal dir="l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101600" y="811213"/>
            <a:ext cx="8902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101600" y="1600200"/>
            <a:ext cx="428695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3561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101600" y="6496050"/>
            <a:ext cx="1379538" cy="287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191500" y="6491288"/>
            <a:ext cx="81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101600" y="811213"/>
            <a:ext cx="8902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101600" y="1535113"/>
            <a:ext cx="43957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2200"/>
              <a:buNone/>
              <a:defRPr b="0" sz="2200">
                <a:solidFill>
                  <a:srgbClr val="C0001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101600" y="2174875"/>
            <a:ext cx="43957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3592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2200"/>
              <a:buNone/>
              <a:defRPr b="0" sz="2200">
                <a:solidFill>
                  <a:srgbClr val="C0001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3592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101600" y="6496050"/>
            <a:ext cx="1379538" cy="287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191500" y="6491288"/>
            <a:ext cx="81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14:reveal dir="l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Main point">
  <p:cSld name="1_Main 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381000" y="381000"/>
            <a:ext cx="6367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311700" y="1536638"/>
            <a:ext cx="8146500" cy="4533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55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55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pic>
        <p:nvPicPr>
          <p:cNvPr id="52" name="Google Shape;5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504" y="6201963"/>
            <a:ext cx="3168352" cy="633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856" y="6643560"/>
            <a:ext cx="5868144" cy="10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101600" y="811213"/>
            <a:ext cx="8902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6" name="Google Shape;5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95736" y="6624991"/>
            <a:ext cx="6948264" cy="11946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8"/>
          <p:cNvSpPr/>
          <p:nvPr/>
        </p:nvSpPr>
        <p:spPr>
          <a:xfrm>
            <a:off x="3275858" y="6518955"/>
            <a:ext cx="72007" cy="3214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6201963"/>
            <a:ext cx="3168352" cy="633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type="title"/>
          </p:nvPr>
        </p:nvSpPr>
        <p:spPr>
          <a:xfrm>
            <a:off x="101600" y="811213"/>
            <a:ext cx="8902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" type="body"/>
          </p:nvPr>
        </p:nvSpPr>
        <p:spPr>
          <a:xfrm>
            <a:off x="457200" y="1600201"/>
            <a:ext cx="713913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Clr>
                <a:srgbClr val="94D939"/>
              </a:buClr>
              <a:buSzPts val="2000"/>
              <a:buChar char="•"/>
              <a:defRPr/>
            </a:lvl1pPr>
            <a:lvl2pPr indent="-355600" lvl="1" marL="914400" algn="l">
              <a:spcBef>
                <a:spcPts val="0"/>
              </a:spcBef>
              <a:spcAft>
                <a:spcPts val="0"/>
              </a:spcAft>
              <a:buClr>
                <a:srgbClr val="94D939"/>
              </a:buClr>
              <a:buSzPts val="2000"/>
              <a:buChar char="–"/>
              <a:defRPr/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rgbClr val="94D939"/>
              </a:buClr>
              <a:buSzPts val="2000"/>
              <a:buChar char="•"/>
              <a:defRPr/>
            </a:lvl3pPr>
            <a:lvl4pPr indent="-355600" lvl="3" marL="1828800" algn="l">
              <a:spcBef>
                <a:spcPts val="0"/>
              </a:spcBef>
              <a:spcAft>
                <a:spcPts val="0"/>
              </a:spcAft>
              <a:buClr>
                <a:srgbClr val="94D939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Clr>
                <a:srgbClr val="94D939"/>
              </a:buClr>
              <a:buSzPts val="20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2" name="Google Shape;6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504" y="6201963"/>
            <a:ext cx="3168352" cy="633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856" y="6643560"/>
            <a:ext cx="5868144" cy="10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101600" y="6496050"/>
            <a:ext cx="1379538" cy="287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191500" y="6491288"/>
            <a:ext cx="81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14:reveal dir="l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101600" y="6496050"/>
            <a:ext cx="1379538" cy="287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8191500" y="6491288"/>
            <a:ext cx="81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2.png"/><Relationship Id="rId2" Type="http://schemas.openxmlformats.org/officeDocument/2006/relationships/image" Target="../media/image8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positiva Pie.png" id="10" name="Google Shape;10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2700" y="6418263"/>
            <a:ext cx="9180513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positivas Logo.png" id="11" name="Google Shape;1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5" y="5024438"/>
            <a:ext cx="2663825" cy="18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2"/>
          <p:cNvSpPr txBox="1"/>
          <p:nvPr>
            <p:ph idx="1" type="body"/>
          </p:nvPr>
        </p:nvSpPr>
        <p:spPr>
          <a:xfrm>
            <a:off x="101600" y="1444625"/>
            <a:ext cx="89027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0" type="dt"/>
          </p:nvPr>
        </p:nvSpPr>
        <p:spPr>
          <a:xfrm>
            <a:off x="101600" y="6496050"/>
            <a:ext cx="1379538" cy="287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1" type="ftr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191500" y="6491288"/>
            <a:ext cx="81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16" name="Google Shape;16;p12"/>
          <p:cNvSpPr txBox="1"/>
          <p:nvPr>
            <p:ph type="title"/>
          </p:nvPr>
        </p:nvSpPr>
        <p:spPr>
          <a:xfrm>
            <a:off x="101600" y="811213"/>
            <a:ext cx="8902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C000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C0001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C0001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C0001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C0001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C0001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C0001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C0001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C0001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Diapositiva Titulo.png" id="17" name="Google Shape;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8112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mc:AlternateContent>
    <mc:Choice Requires="p14">
      <p:transition spd="slow" p14:dur="1500">
        <p14:reveal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title"/>
          </p:nvPr>
        </p:nvSpPr>
        <p:spPr>
          <a:xfrm>
            <a:off x="395288" y="1357313"/>
            <a:ext cx="8740775" cy="1063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/>
              <a:t>REVOLUCIÓN TECNOLÓGICA E INDUSTRIA 4.0</a:t>
            </a:r>
            <a:br>
              <a:rPr lang="es-CL" sz="2800"/>
            </a:br>
            <a:br>
              <a:rPr lang="es-CL" sz="1400"/>
            </a:br>
            <a:r>
              <a:rPr lang="es-CL" sz="1400"/>
              <a:t>FUENTE:  </a:t>
            </a:r>
            <a:r>
              <a:rPr i="1" lang="es-CL" sz="1400"/>
              <a:t>DIVISIÓN DE DESARROLLO PRODUCTIVO Y EMPRESARIAL</a:t>
            </a:r>
            <a:br>
              <a:rPr i="1" lang="es-CL" sz="1400"/>
            </a:br>
            <a:r>
              <a:rPr i="1" lang="es-CL" sz="1400"/>
              <a:t>CEPAL, NACIONES UNIDAS</a:t>
            </a:r>
            <a:br>
              <a:rPr i="1" lang="es-CL" sz="1400"/>
            </a:br>
            <a:endParaRPr i="1" sz="1400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7419975" y="4144963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/>
              <a:t>IOT: LA NUEVA BRECHA DIGITAL…</a:t>
            </a:r>
            <a:endParaRPr/>
          </a:p>
        </p:txBody>
      </p:sp>
      <p:grpSp>
        <p:nvGrpSpPr>
          <p:cNvPr id="242" name="Google Shape;242;p10"/>
          <p:cNvGrpSpPr/>
          <p:nvPr/>
        </p:nvGrpSpPr>
        <p:grpSpPr>
          <a:xfrm>
            <a:off x="251520" y="1628800"/>
            <a:ext cx="8712968" cy="3717776"/>
            <a:chOff x="-629129" y="1967068"/>
            <a:chExt cx="10025665" cy="4464496"/>
          </a:xfrm>
        </p:grpSpPr>
        <p:pic>
          <p:nvPicPr>
            <p:cNvPr descr="http://vignette3.wikia.nocookie.net/inciclopedia/images/b/b4/Mapamundi.png/revision/20130430135955" id="243" name="Google Shape;243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629129" y="1967068"/>
              <a:ext cx="10025665" cy="44644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10"/>
            <p:cNvSpPr/>
            <p:nvPr/>
          </p:nvSpPr>
          <p:spPr>
            <a:xfrm>
              <a:off x="179511" y="2924944"/>
              <a:ext cx="2174201" cy="1117426"/>
            </a:xfrm>
            <a:prstGeom prst="rect">
              <a:avLst/>
            </a:pr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America del Norte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2014: 6.1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2019: 11.6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4716016" y="2399422"/>
              <a:ext cx="2360531" cy="1029577"/>
            </a:xfrm>
            <a:prstGeom prst="rect">
              <a:avLst/>
            </a:pr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Europa del Este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2014: 2.4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2019: 4.3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2602284" y="2312952"/>
              <a:ext cx="2257748" cy="1260065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Europa Occidental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2014: 4.4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2019: 8.2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1187623" y="4365103"/>
              <a:ext cx="2326084" cy="1147270"/>
            </a:xfrm>
            <a:prstGeom prst="rect">
              <a:avLst/>
            </a:prstGeom>
            <a:solidFill>
              <a:srgbClr val="3F31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America Latina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2014: 2.0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2019: 2.9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3699579" y="3573016"/>
              <a:ext cx="2456597" cy="1224136"/>
            </a:xfrm>
            <a:prstGeom prst="rect">
              <a:avLst/>
            </a:prstGeom>
            <a:solidFill>
              <a:srgbClr val="9748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Africa y Medio Oriente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2014: 1.0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2019: 1.4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6156176" y="3501008"/>
              <a:ext cx="2088232" cy="936104"/>
            </a:xfrm>
            <a:prstGeom prst="rect">
              <a:avLst/>
            </a:prstGeom>
            <a:solidFill>
              <a:srgbClr val="6324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Asia-Pacífico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2014: 1.6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2019: 2.5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10"/>
          <p:cNvSpPr txBox="1"/>
          <p:nvPr/>
        </p:nvSpPr>
        <p:spPr>
          <a:xfrm>
            <a:off x="179514" y="1352490"/>
            <a:ext cx="72880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Número de sensores por habitante en 2014 y proyección a 2019</a:t>
            </a:r>
            <a:endParaRPr b="1"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0"/>
          <p:cNvSpPr txBox="1"/>
          <p:nvPr/>
        </p:nvSpPr>
        <p:spPr>
          <a:xfrm>
            <a:off x="467545" y="6028500"/>
            <a:ext cx="12961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i="0"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CISCO</a:t>
            </a:r>
            <a:endParaRPr i="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200"/>
              <a:t>EL FUTURO YA ESTA AQUÍ: ROBOTS Y EMPLEO</a:t>
            </a:r>
            <a:endParaRPr b="1" sz="3200"/>
          </a:p>
        </p:txBody>
      </p:sp>
      <p:sp>
        <p:nvSpPr>
          <p:cNvPr id="258" name="Google Shape;258;p11"/>
          <p:cNvSpPr/>
          <p:nvPr/>
        </p:nvSpPr>
        <p:spPr>
          <a:xfrm>
            <a:off x="0" y="1144831"/>
            <a:ext cx="9067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Evolución del costo medio de un robot soldador y de la mano de obra manufacturera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(En dólares por hora)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9" name="Google Shape;259;p11"/>
          <p:cNvGraphicFramePr/>
          <p:nvPr/>
        </p:nvGraphicFramePr>
        <p:xfrm>
          <a:off x="609600" y="1772825"/>
          <a:ext cx="8067000" cy="477900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/>
              <a:t>NOS ENFRENTAMOS A UNA NUEVA ETAPA EN LA ORGANIZACIÓN DE LA PRODUCCIÓN</a:t>
            </a:r>
            <a:endParaRPr b="1" sz="2000"/>
          </a:p>
        </p:txBody>
      </p:sp>
      <p:pic>
        <p:nvPicPr>
          <p:cNvPr descr="Evolución de la industria." id="117" name="Google Shape;117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69" y="1447800"/>
            <a:ext cx="8516672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/>
          <p:nvPr/>
        </p:nvSpPr>
        <p:spPr>
          <a:xfrm>
            <a:off x="152400" y="6477000"/>
            <a:ext cx="77724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 </a:t>
            </a:r>
            <a:r>
              <a:rPr i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División de Desarrollo Productivo y Empresarial</a:t>
            </a:r>
            <a:br>
              <a:rPr i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CEPAL, Naciones UnidS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457200" y="685800"/>
            <a:ext cx="8229600" cy="994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LA INFORMACIÓN Y LA ANALÍTICA SON LAS PRINCIPALES CAPACIDADES REQUERIDAS</a:t>
            </a:r>
            <a:endParaRPr b="1"/>
          </a:p>
        </p:txBody>
      </p:sp>
      <p:sp>
        <p:nvSpPr>
          <p:cNvPr id="125" name="Google Shape;125;p3"/>
          <p:cNvSpPr txBox="1"/>
          <p:nvPr>
            <p:ph idx="2" type="body"/>
          </p:nvPr>
        </p:nvSpPr>
        <p:spPr>
          <a:xfrm>
            <a:off x="5257800" y="1908629"/>
            <a:ext cx="3581400" cy="3577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/>
              <a:t>Digitalización e integración de cadenas de valor verticales y horizontales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/>
              <a:t>Digitalización de productos y servicios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/>
              <a:t>Modelos de negocio digitales y acceso al cliente</a:t>
            </a:r>
            <a:endParaRPr/>
          </a:p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Imagen relacionada" id="126" name="Google Shape;12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137" y="1828802"/>
            <a:ext cx="4981465" cy="445191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/>
          <p:nvPr/>
        </p:nvSpPr>
        <p:spPr>
          <a:xfrm>
            <a:off x="3923928" y="6021288"/>
            <a:ext cx="1296144" cy="2880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152400" y="6477000"/>
            <a:ext cx="77724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 </a:t>
            </a:r>
            <a:r>
              <a:rPr i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División de Desarrollo Productivo y Empresarial</a:t>
            </a:r>
            <a:br>
              <a:rPr i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CEPAL, Naciones UnidS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179512" y="685800"/>
            <a:ext cx="8856984" cy="87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600"/>
              <a:t>INDUSTRIA 4.0 COMO PLATAFORMA HABILITANTE DE  TECNOLOGÍAS Y APLICACIONES: ALTAS INVERSIONES, RELACIONES COLABORATIVAS Y ESTÁNDARES DE INTEROPERABILIDAD</a:t>
            </a:r>
            <a:endParaRPr b="1" sz="1600"/>
          </a:p>
        </p:txBody>
      </p:sp>
      <p:graphicFrame>
        <p:nvGraphicFramePr>
          <p:cNvPr id="134" name="Google Shape;134;p4"/>
          <p:cNvGraphicFramePr/>
          <p:nvPr/>
        </p:nvGraphicFramePr>
        <p:xfrm>
          <a:off x="539554" y="1772817"/>
          <a:ext cx="8218487" cy="4525963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35" name="Google Shape;135;p4"/>
          <p:cNvSpPr txBox="1"/>
          <p:nvPr/>
        </p:nvSpPr>
        <p:spPr>
          <a:xfrm>
            <a:off x="971600" y="4321744"/>
            <a:ext cx="13847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 sociales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1651593" y="3717032"/>
            <a:ext cx="1955183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ciber-físicos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independientes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2555776" y="4797152"/>
            <a:ext cx="20699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en tiempo real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2987825" y="3361637"/>
            <a:ext cx="20537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Productos inteligentes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4835806" y="4221088"/>
            <a:ext cx="1734369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autónoma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transporte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572001" y="2756926"/>
            <a:ext cx="1850987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Fabricas totalmente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interconectadas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5208165" y="1700809"/>
            <a:ext cx="26220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 interconexión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sistemas ciber-físicos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(en la fábrica y entre plantas)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6111012" y="3717032"/>
            <a:ext cx="2030223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Producción autónoma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“caótica”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7156064" y="2996952"/>
            <a:ext cx="1772641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Producción flexible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Plug&amp;Produce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 txBox="1"/>
          <p:nvPr/>
        </p:nvSpPr>
        <p:spPr>
          <a:xfrm rot="-5400000">
            <a:off x="-1389854" y="3630215"/>
            <a:ext cx="4032448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Grado de automatización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395536" y="1460781"/>
            <a:ext cx="484632" cy="72008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755578" y="5877272"/>
            <a:ext cx="818441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2015                          2020                             2025                                                        2035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152400" y="6477000"/>
            <a:ext cx="77724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 </a:t>
            </a:r>
            <a:r>
              <a:rPr i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División de Desarrollo Productivo y Empresarial</a:t>
            </a:r>
            <a:br>
              <a:rPr i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CEPAL, Naciones UnidS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457200" y="832115"/>
            <a:ext cx="82296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ACELERADA INCORPORACIÓN DE LA TECNOLOGÍA A LA PRODUCCIÓN</a:t>
            </a:r>
            <a:endParaRPr b="1"/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467544" y="1892829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1400"/>
              <a:buNone/>
            </a:pPr>
            <a:r>
              <a:rPr lang="es-CL" sz="1400"/>
              <a:t>Internet de las Cosas: número de dispositivos conectados en todo el mundo, 2015-2025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1400"/>
              <a:buNone/>
            </a:pPr>
            <a:r>
              <a:rPr b="0" i="1" lang="es-CL" sz="1400"/>
              <a:t>(En miles de millones)</a:t>
            </a:r>
            <a:endParaRPr b="0" i="1" sz="1400"/>
          </a:p>
        </p:txBody>
      </p:sp>
      <p:sp>
        <p:nvSpPr>
          <p:cNvPr id="154" name="Google Shape;154;p5"/>
          <p:cNvSpPr txBox="1"/>
          <p:nvPr>
            <p:ph idx="3" type="body"/>
          </p:nvPr>
        </p:nvSpPr>
        <p:spPr>
          <a:xfrm>
            <a:off x="4644009" y="1892829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1400"/>
              <a:buNone/>
            </a:pPr>
            <a:r>
              <a:rPr lang="es-CL" sz="1400"/>
              <a:t>Ventas de robots industriales en el mundo, 2004-2020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1400"/>
              <a:buNone/>
            </a:pPr>
            <a:r>
              <a:rPr b="0" i="1" lang="es-CL" sz="1400"/>
              <a:t>(En miles de unidades)</a:t>
            </a:r>
            <a:endParaRPr b="0" i="1" sz="1400"/>
          </a:p>
        </p:txBody>
      </p:sp>
      <p:graphicFrame>
        <p:nvGraphicFramePr>
          <p:cNvPr id="155" name="Google Shape;155;p5"/>
          <p:cNvGraphicFramePr/>
          <p:nvPr/>
        </p:nvGraphicFramePr>
        <p:xfrm>
          <a:off x="457200" y="2174875"/>
          <a:ext cx="4040188" cy="3951288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56" name="Google Shape;156;p5"/>
          <p:cNvGraphicFramePr/>
          <p:nvPr/>
        </p:nvGraphicFramePr>
        <p:xfrm>
          <a:off x="4645027" y="2174875"/>
          <a:ext cx="4041775" cy="3951288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157" name="Google Shape;157;p5"/>
          <p:cNvSpPr txBox="1"/>
          <p:nvPr/>
        </p:nvSpPr>
        <p:spPr>
          <a:xfrm>
            <a:off x="5104796" y="6096000"/>
            <a:ext cx="327720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International Federation of Robotics (IFR)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3275857" y="6165304"/>
            <a:ext cx="89869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IHS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type="title"/>
          </p:nvPr>
        </p:nvSpPr>
        <p:spPr>
          <a:xfrm>
            <a:off x="101600" y="811213"/>
            <a:ext cx="8902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600"/>
              <a:t>LA INDUSTRIA AUTOMOTRIZ Y LA ELECTRÓNICA LIDERAN LA INCORPORACIÓN DE AUTOMATIZACIÓN A LA PRODUCCIÓN</a:t>
            </a:r>
            <a:endParaRPr b="1" sz="1600"/>
          </a:p>
        </p:txBody>
      </p:sp>
      <p:graphicFrame>
        <p:nvGraphicFramePr>
          <p:cNvPr id="164" name="Google Shape;164;p6"/>
          <p:cNvGraphicFramePr/>
          <p:nvPr/>
        </p:nvGraphicFramePr>
        <p:xfrm>
          <a:off x="468315" y="2132857"/>
          <a:ext cx="8218487" cy="3744416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65" name="Google Shape;165;p6"/>
          <p:cNvSpPr txBox="1"/>
          <p:nvPr/>
        </p:nvSpPr>
        <p:spPr>
          <a:xfrm>
            <a:off x="1115616" y="1556792"/>
            <a:ext cx="7128792" cy="639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Robots industriales: nuevas instalaciones en todo el mundo por industria, 2016</a:t>
            </a:r>
            <a:endParaRPr/>
          </a:p>
          <a:p>
            <a:pPr indent="0" lvl="0" marL="0" marR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i="1"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(En miles de unidades)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539553" y="5949280"/>
            <a:ext cx="327720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International Federation of Robotics (IFR)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7"/>
          <p:cNvGrpSpPr/>
          <p:nvPr/>
        </p:nvGrpSpPr>
        <p:grpSpPr>
          <a:xfrm>
            <a:off x="7467600" y="1739900"/>
            <a:ext cx="838200" cy="304800"/>
            <a:chOff x="4191000" y="304800"/>
            <a:chExt cx="838200" cy="228600"/>
          </a:xfrm>
        </p:grpSpPr>
        <p:sp>
          <p:nvSpPr>
            <p:cNvPr id="173" name="Google Shape;173;p7"/>
            <p:cNvSpPr/>
            <p:nvPr/>
          </p:nvSpPr>
          <p:spPr>
            <a:xfrm>
              <a:off x="4191000" y="342900"/>
              <a:ext cx="228600" cy="152400"/>
            </a:xfrm>
            <a:prstGeom prst="rect">
              <a:avLst/>
            </a:prstGeom>
            <a:solidFill>
              <a:srgbClr val="4F6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 txBox="1"/>
            <p:nvPr/>
          </p:nvSpPr>
          <p:spPr>
            <a:xfrm>
              <a:off x="4419600" y="3048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Telecomunicaciones</a:t>
              </a:r>
              <a:endParaRPr/>
            </a:p>
          </p:txBody>
        </p:sp>
      </p:grpSp>
      <p:grpSp>
        <p:nvGrpSpPr>
          <p:cNvPr id="175" name="Google Shape;175;p7"/>
          <p:cNvGrpSpPr/>
          <p:nvPr/>
        </p:nvGrpSpPr>
        <p:grpSpPr>
          <a:xfrm>
            <a:off x="7467600" y="3378200"/>
            <a:ext cx="838200" cy="304800"/>
            <a:chOff x="6172200" y="304800"/>
            <a:chExt cx="838200" cy="228600"/>
          </a:xfrm>
        </p:grpSpPr>
        <p:sp>
          <p:nvSpPr>
            <p:cNvPr id="176" name="Google Shape;176;p7"/>
            <p:cNvSpPr/>
            <p:nvPr/>
          </p:nvSpPr>
          <p:spPr>
            <a:xfrm>
              <a:off x="6172200" y="342900"/>
              <a:ext cx="228600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 txBox="1"/>
            <p:nvPr/>
          </p:nvSpPr>
          <p:spPr>
            <a:xfrm>
              <a:off x="6400800" y="3048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Energía</a:t>
              </a:r>
              <a:endParaRPr/>
            </a:p>
          </p:txBody>
        </p:sp>
      </p:grpSp>
      <p:grpSp>
        <p:nvGrpSpPr>
          <p:cNvPr id="178" name="Google Shape;178;p7"/>
          <p:cNvGrpSpPr/>
          <p:nvPr/>
        </p:nvGrpSpPr>
        <p:grpSpPr>
          <a:xfrm>
            <a:off x="7467600" y="3924300"/>
            <a:ext cx="838200" cy="304800"/>
            <a:chOff x="6172200" y="533400"/>
            <a:chExt cx="838200" cy="228600"/>
          </a:xfrm>
        </p:grpSpPr>
        <p:sp>
          <p:nvSpPr>
            <p:cNvPr id="179" name="Google Shape;179;p7"/>
            <p:cNvSpPr/>
            <p:nvPr/>
          </p:nvSpPr>
          <p:spPr>
            <a:xfrm>
              <a:off x="6172200" y="571500"/>
              <a:ext cx="228600" cy="15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 txBox="1"/>
            <p:nvPr/>
          </p:nvSpPr>
          <p:spPr>
            <a:xfrm>
              <a:off x="6400800" y="5334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Industrial</a:t>
              </a:r>
              <a:endParaRPr/>
            </a:p>
          </p:txBody>
        </p:sp>
      </p:grpSp>
      <p:grpSp>
        <p:nvGrpSpPr>
          <p:cNvPr id="181" name="Google Shape;181;p7"/>
          <p:cNvGrpSpPr/>
          <p:nvPr/>
        </p:nvGrpSpPr>
        <p:grpSpPr>
          <a:xfrm>
            <a:off x="7467600" y="2286000"/>
            <a:ext cx="838200" cy="304800"/>
            <a:chOff x="5181600" y="533400"/>
            <a:chExt cx="838200" cy="228600"/>
          </a:xfrm>
        </p:grpSpPr>
        <p:sp>
          <p:nvSpPr>
            <p:cNvPr id="182" name="Google Shape;182;p7"/>
            <p:cNvSpPr/>
            <p:nvPr/>
          </p:nvSpPr>
          <p:spPr>
            <a:xfrm>
              <a:off x="5181600" y="571500"/>
              <a:ext cx="228600" cy="152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 txBox="1"/>
            <p:nvPr/>
          </p:nvSpPr>
          <p:spPr>
            <a:xfrm>
              <a:off x="5410200" y="5334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Financiero</a:t>
              </a:r>
              <a:endParaRPr/>
            </a:p>
          </p:txBody>
        </p:sp>
      </p:grpSp>
      <p:grpSp>
        <p:nvGrpSpPr>
          <p:cNvPr id="184" name="Google Shape;184;p7"/>
          <p:cNvGrpSpPr/>
          <p:nvPr/>
        </p:nvGrpSpPr>
        <p:grpSpPr>
          <a:xfrm>
            <a:off x="7467600" y="2832100"/>
            <a:ext cx="838200" cy="304800"/>
            <a:chOff x="4191000" y="304800"/>
            <a:chExt cx="838200" cy="228600"/>
          </a:xfrm>
        </p:grpSpPr>
        <p:sp>
          <p:nvSpPr>
            <p:cNvPr id="185" name="Google Shape;185;p7"/>
            <p:cNvSpPr/>
            <p:nvPr/>
          </p:nvSpPr>
          <p:spPr>
            <a:xfrm>
              <a:off x="4191000" y="342900"/>
              <a:ext cx="228600" cy="1524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"/>
            <p:cNvSpPr txBox="1"/>
            <p:nvPr/>
          </p:nvSpPr>
          <p:spPr>
            <a:xfrm>
              <a:off x="4419600" y="3048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Salud</a:t>
              </a:r>
              <a:endParaRPr/>
            </a:p>
          </p:txBody>
        </p:sp>
      </p:grpSp>
      <p:grpSp>
        <p:nvGrpSpPr>
          <p:cNvPr id="187" name="Google Shape;187;p7"/>
          <p:cNvGrpSpPr/>
          <p:nvPr/>
        </p:nvGrpSpPr>
        <p:grpSpPr>
          <a:xfrm>
            <a:off x="7467600" y="4470400"/>
            <a:ext cx="838200" cy="304800"/>
            <a:chOff x="4191000" y="533400"/>
            <a:chExt cx="838200" cy="228600"/>
          </a:xfrm>
        </p:grpSpPr>
        <p:sp>
          <p:nvSpPr>
            <p:cNvPr id="188" name="Google Shape;188;p7"/>
            <p:cNvSpPr/>
            <p:nvPr/>
          </p:nvSpPr>
          <p:spPr>
            <a:xfrm>
              <a:off x="4191000" y="571500"/>
              <a:ext cx="228600" cy="1524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"/>
            <p:cNvSpPr txBox="1"/>
            <p:nvPr/>
          </p:nvSpPr>
          <p:spPr>
            <a:xfrm>
              <a:off x="4419600" y="5334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Retail</a:t>
              </a:r>
              <a:endParaRPr/>
            </a:p>
          </p:txBody>
        </p:sp>
      </p:grpSp>
      <p:grpSp>
        <p:nvGrpSpPr>
          <p:cNvPr id="190" name="Google Shape;190;p7"/>
          <p:cNvGrpSpPr/>
          <p:nvPr/>
        </p:nvGrpSpPr>
        <p:grpSpPr>
          <a:xfrm>
            <a:off x="7467600" y="5016500"/>
            <a:ext cx="838200" cy="304800"/>
            <a:chOff x="7162800" y="304800"/>
            <a:chExt cx="838200" cy="228600"/>
          </a:xfrm>
        </p:grpSpPr>
        <p:sp>
          <p:nvSpPr>
            <p:cNvPr id="191" name="Google Shape;191;p7"/>
            <p:cNvSpPr/>
            <p:nvPr/>
          </p:nvSpPr>
          <p:spPr>
            <a:xfrm>
              <a:off x="7162800" y="342900"/>
              <a:ext cx="228600" cy="1524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 txBox="1"/>
            <p:nvPr/>
          </p:nvSpPr>
          <p:spPr>
            <a:xfrm>
              <a:off x="7391400" y="3048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Bienes de consumo</a:t>
              </a:r>
              <a:endParaRPr/>
            </a:p>
          </p:txBody>
        </p:sp>
      </p:grpSp>
      <p:grpSp>
        <p:nvGrpSpPr>
          <p:cNvPr id="193" name="Google Shape;193;p7"/>
          <p:cNvGrpSpPr/>
          <p:nvPr/>
        </p:nvGrpSpPr>
        <p:grpSpPr>
          <a:xfrm>
            <a:off x="7467600" y="5562600"/>
            <a:ext cx="838200" cy="304800"/>
            <a:chOff x="7162800" y="533400"/>
            <a:chExt cx="838200" cy="228600"/>
          </a:xfrm>
        </p:grpSpPr>
        <p:sp>
          <p:nvSpPr>
            <p:cNvPr id="194" name="Google Shape;194;p7"/>
            <p:cNvSpPr/>
            <p:nvPr/>
          </p:nvSpPr>
          <p:spPr>
            <a:xfrm>
              <a:off x="7162800" y="571500"/>
              <a:ext cx="228600" cy="152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"/>
            <p:cNvSpPr txBox="1"/>
            <p:nvPr/>
          </p:nvSpPr>
          <p:spPr>
            <a:xfrm>
              <a:off x="7391400" y="5334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Alimentos y tabaco</a:t>
              </a:r>
              <a:endParaRPr b="1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7"/>
          <p:cNvGrpSpPr/>
          <p:nvPr/>
        </p:nvGrpSpPr>
        <p:grpSpPr>
          <a:xfrm>
            <a:off x="228600" y="1156428"/>
            <a:ext cx="3486472" cy="5472972"/>
            <a:chOff x="84482" y="501431"/>
            <a:chExt cx="3486771" cy="4277730"/>
          </a:xfrm>
        </p:grpSpPr>
        <p:pic>
          <p:nvPicPr>
            <p:cNvPr id="197" name="Google Shape;19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482" y="501431"/>
              <a:ext cx="3486771" cy="4277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7"/>
            <p:cNvSpPr txBox="1"/>
            <p:nvPr/>
          </p:nvSpPr>
          <p:spPr>
            <a:xfrm>
              <a:off x="1524766" y="613995"/>
              <a:ext cx="600697" cy="264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6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2006</a:t>
              </a:r>
              <a:endParaRPr b="1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7"/>
          <p:cNvGrpSpPr/>
          <p:nvPr/>
        </p:nvGrpSpPr>
        <p:grpSpPr>
          <a:xfrm>
            <a:off x="3657600" y="1177034"/>
            <a:ext cx="3810000" cy="5420319"/>
            <a:chOff x="3581401" y="501431"/>
            <a:chExt cx="3657600" cy="4277730"/>
          </a:xfrm>
        </p:grpSpPr>
        <p:pic>
          <p:nvPicPr>
            <p:cNvPr id="200" name="Google Shape;200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81401" y="501431"/>
              <a:ext cx="3657600" cy="4277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7"/>
            <p:cNvSpPr txBox="1"/>
            <p:nvPr/>
          </p:nvSpPr>
          <p:spPr>
            <a:xfrm>
              <a:off x="5119096" y="514350"/>
              <a:ext cx="626537" cy="2914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2017</a:t>
              </a:r>
              <a:endParaRPr/>
            </a:p>
          </p:txBody>
        </p:sp>
      </p:grpSp>
      <p:grpSp>
        <p:nvGrpSpPr>
          <p:cNvPr id="202" name="Google Shape;202;p7"/>
          <p:cNvGrpSpPr/>
          <p:nvPr/>
        </p:nvGrpSpPr>
        <p:grpSpPr>
          <a:xfrm>
            <a:off x="7467600" y="1193800"/>
            <a:ext cx="838200" cy="304800"/>
            <a:chOff x="5181600" y="304800"/>
            <a:chExt cx="838200" cy="228600"/>
          </a:xfrm>
        </p:grpSpPr>
        <p:sp>
          <p:nvSpPr>
            <p:cNvPr id="203" name="Google Shape;203;p7"/>
            <p:cNvSpPr/>
            <p:nvPr/>
          </p:nvSpPr>
          <p:spPr>
            <a:xfrm>
              <a:off x="5181600" y="342900"/>
              <a:ext cx="228600" cy="15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7"/>
            <p:cNvSpPr txBox="1"/>
            <p:nvPr/>
          </p:nvSpPr>
          <p:spPr>
            <a:xfrm>
              <a:off x="5410200" y="3048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endParaRPr/>
            </a:p>
          </p:txBody>
        </p:sp>
      </p:grpSp>
      <p:sp>
        <p:nvSpPr>
          <p:cNvPr id="205" name="Google Shape;205;p7"/>
          <p:cNvSpPr txBox="1"/>
          <p:nvPr/>
        </p:nvSpPr>
        <p:spPr>
          <a:xfrm>
            <a:off x="179512" y="0"/>
            <a:ext cx="86680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3491882" y="6309320"/>
            <a:ext cx="280076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s-CL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CEPAL con base en datos de Bloomberg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-76200" y="769203"/>
            <a:ext cx="750848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dinámica ha llevado a que las empresas de IT tomen el liderazgo a nivel mundial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alización de mercado, 2006-2017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(En miles de millones de dólares)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>
            <p:ph type="title"/>
          </p:nvPr>
        </p:nvSpPr>
        <p:spPr>
          <a:xfrm>
            <a:off x="457200" y="762000"/>
            <a:ext cx="8229600" cy="77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LUCES Y SOMBRAS DE LA INDUSTRIA 4.0</a:t>
            </a:r>
            <a:endParaRPr b="1"/>
          </a:p>
        </p:txBody>
      </p:sp>
      <p:sp>
        <p:nvSpPr>
          <p:cNvPr id="213" name="Google Shape;213;p8"/>
          <p:cNvSpPr txBox="1"/>
          <p:nvPr>
            <p:ph idx="1" type="body"/>
          </p:nvPr>
        </p:nvSpPr>
        <p:spPr>
          <a:xfrm>
            <a:off x="457200" y="1124744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3200"/>
              <a:buNone/>
            </a:pPr>
            <a:r>
              <a:rPr lang="es-CL" sz="3200"/>
              <a:t>Ventajas</a:t>
            </a:r>
            <a:endParaRPr sz="3200"/>
          </a:p>
        </p:txBody>
      </p:sp>
      <p:sp>
        <p:nvSpPr>
          <p:cNvPr id="214" name="Google Shape;214;p8"/>
          <p:cNvSpPr txBox="1"/>
          <p:nvPr>
            <p:ph idx="2" type="body"/>
          </p:nvPr>
        </p:nvSpPr>
        <p:spPr>
          <a:xfrm>
            <a:off x="457200" y="1844824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L" sz="2200"/>
              <a:t>Aumento de la productividad y la competitividad: eficiencia y sostenibilidad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s-CL" sz="1800"/>
              <a:t>Reducción de costos (3,6% anual en los próximos 5 años)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s-CL" sz="1800"/>
              <a:t>Aumento de los ingresos (2,9% anual en igual periodo)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L" sz="2200"/>
              <a:t>Llegada al mercado en menos tiempo: ciclo de vida del producto/innovación más cortos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L" sz="2200"/>
              <a:t>Mayor flexibilidad y adaptabilidad: producción en masa personalizada</a:t>
            </a:r>
            <a:endParaRPr/>
          </a:p>
          <a:p>
            <a:pPr indent="-20193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193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193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15" name="Google Shape;215;p8"/>
          <p:cNvSpPr txBox="1"/>
          <p:nvPr>
            <p:ph idx="3" type="body"/>
          </p:nvPr>
        </p:nvSpPr>
        <p:spPr>
          <a:xfrm>
            <a:off x="4645027" y="1124744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11"/>
              </a:buClr>
              <a:buSzPts val="3200"/>
              <a:buNone/>
            </a:pPr>
            <a:r>
              <a:rPr lang="es-CL" sz="3200"/>
              <a:t>Peligros</a:t>
            </a:r>
            <a:endParaRPr sz="3200"/>
          </a:p>
        </p:txBody>
      </p:sp>
      <p:sp>
        <p:nvSpPr>
          <p:cNvPr id="216" name="Google Shape;216;p8"/>
          <p:cNvSpPr txBox="1"/>
          <p:nvPr>
            <p:ph idx="4" type="body"/>
          </p:nvPr>
        </p:nvSpPr>
        <p:spPr>
          <a:xfrm>
            <a:off x="4645027" y="1844824"/>
            <a:ext cx="4041775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L"/>
              <a:t>Lenta la transición del mundo análogo al digital por la alta inversión requerida (US$ 907 mil millones anuales hasta 2020) 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L"/>
              <a:t>Fuerte concentración de activos, plataformas y estándares tecnológicos.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L"/>
              <a:t>Destrucción y transformación de empleo (rutinario y de calificación media y baja)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s-CL"/>
              <a:t>Alto potencial de automatización (64% en manufacturas)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s-CL"/>
              <a:t>6-12% de los empleos tienen </a:t>
            </a:r>
            <a:r>
              <a:rPr lang="es-CL" u="sng"/>
              <a:t>alto riesgo</a:t>
            </a:r>
            <a:r>
              <a:rPr lang="es-CL"/>
              <a:t> de automatización (OCDE)</a:t>
            </a:r>
            <a:endParaRPr/>
          </a:p>
          <a:p>
            <a:pPr indent="-168275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 txBox="1"/>
          <p:nvPr/>
        </p:nvSpPr>
        <p:spPr>
          <a:xfrm>
            <a:off x="6019800" y="1425176"/>
            <a:ext cx="1295400" cy="33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DEMANDA</a:t>
            </a:r>
            <a:endParaRPr/>
          </a:p>
        </p:txBody>
      </p:sp>
      <p:pic>
        <p:nvPicPr>
          <p:cNvPr id="223" name="Google Shape;2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6446" y="2136376"/>
            <a:ext cx="4222754" cy="375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9"/>
          <p:cNvGrpSpPr/>
          <p:nvPr/>
        </p:nvGrpSpPr>
        <p:grpSpPr>
          <a:xfrm>
            <a:off x="152400" y="2015139"/>
            <a:ext cx="4648200" cy="4122410"/>
            <a:chOff x="152400" y="1657350"/>
            <a:chExt cx="4648200" cy="3091808"/>
          </a:xfrm>
        </p:grpSpPr>
        <p:pic>
          <p:nvPicPr>
            <p:cNvPr id="225" name="Google Shape;225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8600" y="1680877"/>
              <a:ext cx="4572000" cy="29139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9"/>
            <p:cNvSpPr txBox="1"/>
            <p:nvPr/>
          </p:nvSpPr>
          <p:spPr>
            <a:xfrm>
              <a:off x="228600" y="1657350"/>
              <a:ext cx="1178315" cy="19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1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U.S.A: USD 3.350</a:t>
              </a:r>
              <a:endParaRPr b="1" sz="11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 txBox="1"/>
            <p:nvPr/>
          </p:nvSpPr>
          <p:spPr>
            <a:xfrm>
              <a:off x="152400" y="4552950"/>
              <a:ext cx="1659710" cy="19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1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América Latina: USD 13,5</a:t>
              </a:r>
              <a:endParaRPr b="1" sz="11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 txBox="1"/>
            <p:nvPr/>
          </p:nvSpPr>
          <p:spPr>
            <a:xfrm>
              <a:off x="2021872" y="4095750"/>
              <a:ext cx="1129480" cy="19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1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África: USD 73,9</a:t>
              </a:r>
              <a:endParaRPr b="1" sz="11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 txBox="1"/>
            <p:nvPr/>
          </p:nvSpPr>
          <p:spPr>
            <a:xfrm>
              <a:off x="1981200" y="2114550"/>
              <a:ext cx="1165366" cy="19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1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Europa: USD 128</a:t>
              </a:r>
              <a:endParaRPr b="1" sz="11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 txBox="1"/>
            <p:nvPr/>
          </p:nvSpPr>
          <p:spPr>
            <a:xfrm>
              <a:off x="3263514" y="3468529"/>
              <a:ext cx="1103443" cy="19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1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Asia: USD 854,7</a:t>
              </a:r>
              <a:endParaRPr b="1" sz="11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9"/>
          <p:cNvSpPr txBox="1"/>
          <p:nvPr/>
        </p:nvSpPr>
        <p:spPr>
          <a:xfrm>
            <a:off x="990600" y="1405539"/>
            <a:ext cx="2819400" cy="523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OFERTA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L" sz="1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(en miles de millones) </a:t>
            </a:r>
            <a:endParaRPr i="1" sz="1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 txBox="1"/>
          <p:nvPr>
            <p:ph type="title"/>
          </p:nvPr>
        </p:nvSpPr>
        <p:spPr>
          <a:xfrm>
            <a:off x="467544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600"/>
              <a:t>FUERTE ASIMETRÍA EN LA OFERTA Y DEMANDA DE SERVICIOS DIGITALES</a:t>
            </a:r>
            <a:endParaRPr b="1" sz="1600"/>
          </a:p>
        </p:txBody>
      </p:sp>
      <p:sp>
        <p:nvSpPr>
          <p:cNvPr id="233" name="Google Shape;233;p9"/>
          <p:cNvSpPr txBox="1"/>
          <p:nvPr/>
        </p:nvSpPr>
        <p:spPr>
          <a:xfrm>
            <a:off x="107506" y="6093297"/>
            <a:ext cx="12961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i="0"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CEPAL</a:t>
            </a:r>
            <a:endParaRPr i="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611560" y="4221088"/>
            <a:ext cx="1512168" cy="163448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5004048" y="4005064"/>
            <a:ext cx="1512168" cy="163448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2011-08-22T13:16:14Z</dcterms:created>
  <dc:creator>Norma</dc:creator>
</cp:coreProperties>
</file>