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4" r:id="rId6"/>
    <p:sldId id="261"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Principles%20of%20info%20&amp;%20data%20management\Hw\hw4\Total_cases_per_country_Epidemic.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Principles%20of%20info%20&amp;%20data%20management\Hw\hw4\Total_cases_for_non_epidemic_top_10.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Principles%20of%20info%20&amp;%20data%20management\Hw\hw4\Total_deaths_for_non_epidemic_top_10.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Principles%20of%20info%20&amp;%20data%20management\Hw\hw4\Total_deaths_per_country_Epidemic.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Principles%20of%20info%20&amp;%20data%20management\Hw\hw4\Had%20Epidemic_total_death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Principles%20of%20info%20&amp;%20data%20management\Hw\hw4\Had%20Epidemic_total_death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esktop\Principles%20of%20info%20&amp;%20data%20management\Hw\hw4\Had%20Epidemic_total_cases.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dirty="0">
                <a:effectLst/>
              </a:rPr>
              <a:t>Number of Cases for Previous Epidemic Countries</a:t>
            </a:r>
            <a:endParaRPr lang="en-US"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layout>
        <c:manualLayout>
          <c:xMode val="edge"/>
          <c:yMode val="edge"/>
          <c:x val="0.10216629442240847"/>
          <c:y val="1.69635284139100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2926784905483568"/>
          <c:y val="0.13726861414554248"/>
          <c:w val="0.79329396325459323"/>
          <c:h val="0.74350320793234181"/>
        </c:manualLayout>
      </c:layout>
      <c:barChart>
        <c:barDir val="col"/>
        <c:grouping val="clustered"/>
        <c:varyColors val="0"/>
        <c:ser>
          <c:idx val="0"/>
          <c:order val="0"/>
          <c:tx>
            <c:strRef>
              <c:f>Total_cases_per_country_Epidemi!$B$1</c:f>
              <c:strCache>
                <c:ptCount val="1"/>
                <c:pt idx="0">
                  <c:v>total_cases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Total_cases_per_country_Epidemi!$A$2:$A$5</c:f>
              <c:strCache>
                <c:ptCount val="4"/>
                <c:pt idx="0">
                  <c:v>Canada</c:v>
                </c:pt>
                <c:pt idx="1">
                  <c:v>China</c:v>
                </c:pt>
                <c:pt idx="2">
                  <c:v>Singapore</c:v>
                </c:pt>
                <c:pt idx="3">
                  <c:v>Taiwan</c:v>
                </c:pt>
              </c:strCache>
            </c:strRef>
          </c:cat>
          <c:val>
            <c:numRef>
              <c:f>Total_cases_per_country_Epidemi!$B$2:$B$5</c:f>
              <c:numCache>
                <c:formatCode>General</c:formatCode>
                <c:ptCount val="4"/>
                <c:pt idx="0">
                  <c:v>171323</c:v>
                </c:pt>
                <c:pt idx="1">
                  <c:v>90667</c:v>
                </c:pt>
                <c:pt idx="2">
                  <c:v>57830</c:v>
                </c:pt>
                <c:pt idx="3">
                  <c:v>521</c:v>
                </c:pt>
              </c:numCache>
            </c:numRef>
          </c:val>
          <c:extLst>
            <c:ext xmlns:c16="http://schemas.microsoft.com/office/drawing/2014/chart" uri="{C3380CC4-5D6E-409C-BE32-E72D297353CC}">
              <c16:uniqueId val="{00000000-2488-4E59-A8D0-F4907CC7DBB7}"/>
            </c:ext>
          </c:extLst>
        </c:ser>
        <c:dLbls>
          <c:dLblPos val="outEnd"/>
          <c:showLegendKey val="0"/>
          <c:showVal val="1"/>
          <c:showCatName val="0"/>
          <c:showSerName val="0"/>
          <c:showPercent val="0"/>
          <c:showBubbleSize val="0"/>
        </c:dLbls>
        <c:gapWidth val="219"/>
        <c:overlap val="-27"/>
        <c:axId val="464959848"/>
        <c:axId val="466816136"/>
      </c:barChart>
      <c:catAx>
        <c:axId val="464959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816136"/>
        <c:crosses val="autoZero"/>
        <c:auto val="1"/>
        <c:lblAlgn val="ctr"/>
        <c:lblOffset val="100"/>
        <c:noMultiLvlLbl val="0"/>
      </c:catAx>
      <c:valAx>
        <c:axId val="466816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Cases</a:t>
                </a:r>
                <a:endParaRPr lang="en-US"/>
              </a:p>
            </c:rich>
          </c:tx>
          <c:layout>
            <c:manualLayout>
              <c:xMode val="edge"/>
              <c:yMode val="edge"/>
              <c:x val="6.7552177964733994E-3"/>
              <c:y val="0.4061552949472317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4959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Ten Number of Cases for Non Previous Epidemic Countries</a:t>
            </a:r>
            <a:endParaRPr lang="en-US" dirty="0"/>
          </a:p>
        </c:rich>
      </c:tx>
      <c:layout>
        <c:manualLayout>
          <c:xMode val="edge"/>
          <c:yMode val="edge"/>
          <c:x val="0.14967592592592593"/>
          <c:y val="3.21672657292230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[Total_cases_for_non_epidemic_top_10.csv]Total_cases_for_non_epidemic_to!$B$1</c:f>
              <c:strCache>
                <c:ptCount val="1"/>
                <c:pt idx="0">
                  <c:v>total_cases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[Total_cases_for_non_epidemic_top_10.csv]Total_cases_for_non_epidemic_to!$A$2:$A$11</c:f>
              <c:strCache>
                <c:ptCount val="10"/>
                <c:pt idx="0">
                  <c:v>United States</c:v>
                </c:pt>
                <c:pt idx="1">
                  <c:v>India</c:v>
                </c:pt>
                <c:pt idx="2">
                  <c:v>Brazil</c:v>
                </c:pt>
                <c:pt idx="3">
                  <c:v>Russia</c:v>
                </c:pt>
                <c:pt idx="4">
                  <c:v>Colombia</c:v>
                </c:pt>
                <c:pt idx="5">
                  <c:v>Peru</c:v>
                </c:pt>
                <c:pt idx="6">
                  <c:v>Argentina</c:v>
                </c:pt>
                <c:pt idx="7">
                  <c:v>Mexico</c:v>
                </c:pt>
                <c:pt idx="8">
                  <c:v>South Africa</c:v>
                </c:pt>
                <c:pt idx="9">
                  <c:v>France</c:v>
                </c:pt>
              </c:strCache>
            </c:strRef>
          </c:cat>
          <c:val>
            <c:numRef>
              <c:f>[Total_cases_for_non_epidemic_top_10.csv]Total_cases_for_non_epidemic_to!$B$2:$B$11</c:f>
              <c:numCache>
                <c:formatCode>General</c:formatCode>
                <c:ptCount val="10"/>
                <c:pt idx="0">
                  <c:v>7501612</c:v>
                </c:pt>
                <c:pt idx="1">
                  <c:v>6757131</c:v>
                </c:pt>
                <c:pt idx="2">
                  <c:v>4969141</c:v>
                </c:pt>
                <c:pt idx="3">
                  <c:v>1237504</c:v>
                </c:pt>
                <c:pt idx="4">
                  <c:v>869808</c:v>
                </c:pt>
                <c:pt idx="5">
                  <c:v>832929</c:v>
                </c:pt>
                <c:pt idx="6">
                  <c:v>824455</c:v>
                </c:pt>
                <c:pt idx="7">
                  <c:v>769558</c:v>
                </c:pt>
                <c:pt idx="8">
                  <c:v>683242</c:v>
                </c:pt>
                <c:pt idx="9">
                  <c:v>634763</c:v>
                </c:pt>
              </c:numCache>
            </c:numRef>
          </c:val>
          <c:extLst>
            <c:ext xmlns:c16="http://schemas.microsoft.com/office/drawing/2014/chart" uri="{C3380CC4-5D6E-409C-BE32-E72D297353CC}">
              <c16:uniqueId val="{00000000-9CBD-4D74-B0E3-0316FC51164E}"/>
            </c:ext>
          </c:extLst>
        </c:ser>
        <c:dLbls>
          <c:dLblPos val="outEnd"/>
          <c:showLegendKey val="0"/>
          <c:showVal val="1"/>
          <c:showCatName val="0"/>
          <c:showSerName val="0"/>
          <c:showPercent val="0"/>
          <c:showBubbleSize val="0"/>
        </c:dLbls>
        <c:gapWidth val="219"/>
        <c:overlap val="-27"/>
        <c:axId val="458986968"/>
        <c:axId val="458990576"/>
      </c:barChart>
      <c:catAx>
        <c:axId val="458986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990576"/>
        <c:crosses val="autoZero"/>
        <c:auto val="1"/>
        <c:lblAlgn val="ctr"/>
        <c:lblOffset val="100"/>
        <c:noMultiLvlLbl val="0"/>
      </c:catAx>
      <c:valAx>
        <c:axId val="458990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Cases</a:t>
                </a:r>
                <a:endParaRPr lang="en-US"/>
              </a:p>
            </c:rich>
          </c:tx>
          <c:layout>
            <c:manualLayout>
              <c:xMode val="edge"/>
              <c:yMode val="edge"/>
              <c:x val="1.1111111111111113E-2"/>
              <c:y val="0.352773590826807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986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Top Ten Number of Deaths for Non Previous Epidemic Countries</a:t>
            </a:r>
            <a:endParaRPr lang="en-US">
              <a:effectLst/>
            </a:endParaRPr>
          </a:p>
        </c:rich>
      </c:tx>
      <c:layout>
        <c:manualLayout>
          <c:xMode val="edge"/>
          <c:yMode val="edge"/>
          <c:x val="0.16512567457114283"/>
          <c:y val="2.03562308338873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Total_deaths_for_non_epidemic_t!$B$1</c:f>
              <c:strCache>
                <c:ptCount val="1"/>
                <c:pt idx="0">
                  <c:v>total_deaths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Total_deaths_for_non_epidemic_t!$A$2:$A$11</c:f>
              <c:strCache>
                <c:ptCount val="10"/>
                <c:pt idx="0">
                  <c:v>United States</c:v>
                </c:pt>
                <c:pt idx="1">
                  <c:v>Brazil</c:v>
                </c:pt>
                <c:pt idx="2">
                  <c:v>India</c:v>
                </c:pt>
                <c:pt idx="3">
                  <c:v>Mexico</c:v>
                </c:pt>
                <c:pt idx="4">
                  <c:v>United Kingdom</c:v>
                </c:pt>
                <c:pt idx="5">
                  <c:v>Italy</c:v>
                </c:pt>
                <c:pt idx="6">
                  <c:v>Peru</c:v>
                </c:pt>
                <c:pt idx="7">
                  <c:v>France</c:v>
                </c:pt>
                <c:pt idx="8">
                  <c:v>Iran</c:v>
                </c:pt>
                <c:pt idx="9">
                  <c:v>Colombia</c:v>
                </c:pt>
              </c:strCache>
            </c:strRef>
          </c:cat>
          <c:val>
            <c:numRef>
              <c:f>Total_deaths_for_non_epidemic_t!$B$2:$B$11</c:f>
              <c:numCache>
                <c:formatCode>General</c:formatCode>
                <c:ptCount val="10"/>
                <c:pt idx="0">
                  <c:v>210909</c:v>
                </c:pt>
                <c:pt idx="1">
                  <c:v>147494</c:v>
                </c:pt>
                <c:pt idx="2">
                  <c:v>104555</c:v>
                </c:pt>
                <c:pt idx="3">
                  <c:v>79714</c:v>
                </c:pt>
                <c:pt idx="4">
                  <c:v>42445</c:v>
                </c:pt>
                <c:pt idx="5">
                  <c:v>36030</c:v>
                </c:pt>
                <c:pt idx="6">
                  <c:v>32914</c:v>
                </c:pt>
                <c:pt idx="7">
                  <c:v>32365</c:v>
                </c:pt>
                <c:pt idx="8">
                  <c:v>27419</c:v>
                </c:pt>
                <c:pt idx="9">
                  <c:v>27017</c:v>
                </c:pt>
              </c:numCache>
            </c:numRef>
          </c:val>
          <c:extLst>
            <c:ext xmlns:c16="http://schemas.microsoft.com/office/drawing/2014/chart" uri="{C3380CC4-5D6E-409C-BE32-E72D297353CC}">
              <c16:uniqueId val="{00000000-BCAE-4ACB-9F35-5B5D588D48CC}"/>
            </c:ext>
          </c:extLst>
        </c:ser>
        <c:dLbls>
          <c:dLblPos val="outEnd"/>
          <c:showLegendKey val="0"/>
          <c:showVal val="1"/>
          <c:showCatName val="0"/>
          <c:showSerName val="0"/>
          <c:showPercent val="0"/>
          <c:showBubbleSize val="0"/>
        </c:dLbls>
        <c:gapWidth val="219"/>
        <c:overlap val="-27"/>
        <c:axId val="446845800"/>
        <c:axId val="446842192"/>
      </c:barChart>
      <c:catAx>
        <c:axId val="446845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842192"/>
        <c:crosses val="autoZero"/>
        <c:auto val="1"/>
        <c:lblAlgn val="ctr"/>
        <c:lblOffset val="100"/>
        <c:noMultiLvlLbl val="0"/>
      </c:catAx>
      <c:valAx>
        <c:axId val="446842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Number of Deaths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845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a:effectLst/>
              </a:rPr>
              <a:t>Number of Deaths for Previous Epidemic Countries</a:t>
            </a:r>
            <a:endParaRPr lang="en-US">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Total_deaths_per_country_Epidem!$B$1</c:f>
              <c:strCache>
                <c:ptCount val="1"/>
                <c:pt idx="0">
                  <c:v>total_deaths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Total_deaths_per_country_Epidem!$A$2:$A$5</c:f>
              <c:strCache>
                <c:ptCount val="4"/>
                <c:pt idx="0">
                  <c:v>Canada</c:v>
                </c:pt>
                <c:pt idx="1">
                  <c:v>China</c:v>
                </c:pt>
                <c:pt idx="2">
                  <c:v>Singapore</c:v>
                </c:pt>
                <c:pt idx="3">
                  <c:v>Taiwan</c:v>
                </c:pt>
              </c:strCache>
            </c:strRef>
          </c:cat>
          <c:val>
            <c:numRef>
              <c:f>Total_deaths_per_country_Epidem!$B$2:$B$5</c:f>
              <c:numCache>
                <c:formatCode>General</c:formatCode>
                <c:ptCount val="4"/>
                <c:pt idx="0">
                  <c:v>9530</c:v>
                </c:pt>
                <c:pt idx="1">
                  <c:v>4739</c:v>
                </c:pt>
                <c:pt idx="2">
                  <c:v>27</c:v>
                </c:pt>
                <c:pt idx="3">
                  <c:v>7</c:v>
                </c:pt>
              </c:numCache>
            </c:numRef>
          </c:val>
          <c:extLst>
            <c:ext xmlns:c16="http://schemas.microsoft.com/office/drawing/2014/chart" uri="{C3380CC4-5D6E-409C-BE32-E72D297353CC}">
              <c16:uniqueId val="{00000000-3BD7-4AD0-B1D2-1B2FA02DABFF}"/>
            </c:ext>
          </c:extLst>
        </c:ser>
        <c:dLbls>
          <c:dLblPos val="outEnd"/>
          <c:showLegendKey val="0"/>
          <c:showVal val="1"/>
          <c:showCatName val="0"/>
          <c:showSerName val="0"/>
          <c:showPercent val="0"/>
          <c:showBubbleSize val="0"/>
        </c:dLbls>
        <c:gapWidth val="219"/>
        <c:overlap val="-27"/>
        <c:axId val="454602208"/>
        <c:axId val="454601224"/>
      </c:barChart>
      <c:catAx>
        <c:axId val="454602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Countries</a:t>
                </a:r>
              </a:p>
            </c:rich>
          </c:tx>
          <c:layout>
            <c:manualLayout>
              <c:xMode val="edge"/>
              <c:yMode val="edge"/>
              <c:x val="0.44927417533611358"/>
              <c:y val="0.9331489216021909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601224"/>
        <c:crosses val="autoZero"/>
        <c:auto val="1"/>
        <c:lblAlgn val="ctr"/>
        <c:lblOffset val="100"/>
        <c:noMultiLvlLbl val="0"/>
      </c:catAx>
      <c:valAx>
        <c:axId val="454601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Deaths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602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80480118110236198"/>
          <c:y val="0.34800853018372702"/>
          <c:w val="7.8532152230971125E-2"/>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Total</a:t>
            </a:r>
            <a:r>
              <a:rPr lang="en-US" b="1" baseline="0" dirty="0"/>
              <a:t> Number of Deaths per million for all countries who had a Previous Epidemic or didn’t</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'Had Epidemic_total_deaths'!$B$1</c:f>
              <c:strCache>
                <c:ptCount val="1"/>
                <c:pt idx="0">
                  <c:v>sum(Total_cases_per_million)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A92-41A6-9B39-F1489AFD3C7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A92-41A6-9B39-F1489AFD3C7A}"/>
              </c:ext>
            </c:extLst>
          </c:dPt>
          <c:dLbls>
            <c:dLbl>
              <c:idx val="1"/>
              <c:layout>
                <c:manualLayout>
                  <c:x val="6.4498687664042001E-2"/>
                  <c:y val="0.1266462525517643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A92-41A6-9B39-F1489AFD3C7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'Had Epidemic_total_deaths'!$A$2:$A$3</c:f>
              <c:strCache>
                <c:ptCount val="2"/>
                <c:pt idx="0">
                  <c:v>No Population: 6,186,896,005</c:v>
                </c:pt>
                <c:pt idx="1">
                  <c:v>Yes Population: 1,506,733,049</c:v>
                </c:pt>
              </c:strCache>
            </c:strRef>
          </c:cat>
          <c:val>
            <c:numRef>
              <c:f>'Had Epidemic_total_deaths'!$B$2:$B$3</c:f>
              <c:numCache>
                <c:formatCode>#,##0</c:formatCode>
                <c:ptCount val="2"/>
                <c:pt idx="0">
                  <c:v>1192042</c:v>
                </c:pt>
                <c:pt idx="1">
                  <c:v>14509</c:v>
                </c:pt>
              </c:numCache>
            </c:numRef>
          </c:val>
          <c:extLst>
            <c:ext xmlns:c16="http://schemas.microsoft.com/office/drawing/2014/chart" uri="{C3380CC4-5D6E-409C-BE32-E72D297353CC}">
              <c16:uniqueId val="{00000004-3A92-41A6-9B39-F1489AFD3C7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9684208223972"/>
          <c:y val="0.26062372411781859"/>
          <c:w val="0.18371347331583551"/>
          <c:h val="0.4375021872265966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1" i="0" baseline="0" dirty="0">
                <a:effectLst/>
              </a:rPr>
              <a:t>Total Number of Cases per million for all countries who had a Previous Epidemic or didn’t</a:t>
            </a:r>
            <a:endParaRPr lang="en-US"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layout>
        <c:manualLayout>
          <c:xMode val="edge"/>
          <c:yMode val="edge"/>
          <c:x val="0.11663426687813536"/>
          <c:y val="3.6289937679408003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pieChart>
        <c:varyColors val="1"/>
        <c:ser>
          <c:idx val="0"/>
          <c:order val="0"/>
          <c:tx>
            <c:strRef>
              <c:f>'Had Epidemic_total_cases'!$B$1</c:f>
              <c:strCache>
                <c:ptCount val="1"/>
                <c:pt idx="0">
                  <c:v>sum(Total_cases_per_million)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FB-4491-84ED-89CFB12E9FD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FB-4491-84ED-89CFB12E9FD5}"/>
              </c:ext>
            </c:extLst>
          </c:dPt>
          <c:dLbls>
            <c:dLbl>
              <c:idx val="1"/>
              <c:layout>
                <c:manualLayout>
                  <c:x val="4.85454873827963E-2"/>
                  <c:y val="9.677981150340525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FB-4491-84ED-89CFB12E9FD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'Had Epidemic_total_cases'!$A$2:$A$3</c:f>
              <c:strCache>
                <c:ptCount val="2"/>
                <c:pt idx="0">
                  <c:v>No Population: 6,186,896,005</c:v>
                </c:pt>
                <c:pt idx="1">
                  <c:v>Yes Population: 1,506,733,049</c:v>
                </c:pt>
              </c:strCache>
            </c:strRef>
          </c:cat>
          <c:val>
            <c:numRef>
              <c:f>'Had Epidemic_total_cases'!$B$2:$B$3</c:f>
              <c:numCache>
                <c:formatCode>General</c:formatCode>
                <c:ptCount val="2"/>
                <c:pt idx="0">
                  <c:v>1192042</c:v>
                </c:pt>
                <c:pt idx="1">
                  <c:v>14509</c:v>
                </c:pt>
              </c:numCache>
            </c:numRef>
          </c:val>
          <c:extLst>
            <c:ext xmlns:c16="http://schemas.microsoft.com/office/drawing/2014/chart" uri="{C3380CC4-5D6E-409C-BE32-E72D297353CC}">
              <c16:uniqueId val="{00000004-73FB-4491-84ED-89CFB12E9FD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FDBC-1C62-4021-AB40-E69ED0659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C66A07-8DE2-4166-9676-039A286B2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C2B314-E8CF-45A8-A3AE-9EA61575780C}"/>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5" name="Footer Placeholder 4">
            <a:extLst>
              <a:ext uri="{FF2B5EF4-FFF2-40B4-BE49-F238E27FC236}">
                <a16:creationId xmlns:a16="http://schemas.microsoft.com/office/drawing/2014/main" id="{853F5B34-CB2E-43B8-8B52-914E954FB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6C058-27AF-4DD1-9EC1-A31D1418AFCC}"/>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2594530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A9C8-2A26-4ECE-9DE0-CC2BD3D75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4E8FF-AC25-4EB4-B357-4ACF93B89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645AD-DA94-4C87-B022-CAD17773AF5D}"/>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5" name="Footer Placeholder 4">
            <a:extLst>
              <a:ext uri="{FF2B5EF4-FFF2-40B4-BE49-F238E27FC236}">
                <a16:creationId xmlns:a16="http://schemas.microsoft.com/office/drawing/2014/main" id="{E209A5AF-0A41-4E91-8BAF-39C15FE27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EAE01-0E4C-4482-9FA9-1BA9108F08C0}"/>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378098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4FFD2-502B-40CC-9BEF-972EC48165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9B843E-CC6A-4638-A613-873ADAAE9F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F89F3-566E-4FBC-A3EA-9B068A9A8E51}"/>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5" name="Footer Placeholder 4">
            <a:extLst>
              <a:ext uri="{FF2B5EF4-FFF2-40B4-BE49-F238E27FC236}">
                <a16:creationId xmlns:a16="http://schemas.microsoft.com/office/drawing/2014/main" id="{A3E251D1-6831-48B8-8259-890CAAFB4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988F8-6FAB-4D2A-B89E-4A1FC75EE0A1}"/>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3813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8BB2-A587-4F5C-B982-4082C421C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2B693-7B23-45FE-85C0-74F744467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B23DD-7022-460A-BEA7-CD0226E064F1}"/>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5" name="Footer Placeholder 4">
            <a:extLst>
              <a:ext uri="{FF2B5EF4-FFF2-40B4-BE49-F238E27FC236}">
                <a16:creationId xmlns:a16="http://schemas.microsoft.com/office/drawing/2014/main" id="{A06A2136-FD8B-422D-8338-4A58572D6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CE222-90A0-4DEA-963C-C4824E3432A8}"/>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228997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F76C-1F32-4F71-A547-4210C887D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0592E1-B858-4538-912F-131B4406E2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77220B-2AE2-45E6-8D06-65FB13A73E7E}"/>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5" name="Footer Placeholder 4">
            <a:extLst>
              <a:ext uri="{FF2B5EF4-FFF2-40B4-BE49-F238E27FC236}">
                <a16:creationId xmlns:a16="http://schemas.microsoft.com/office/drawing/2014/main" id="{89DC3214-088C-4051-9CF0-D8CA1E964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01E61-1095-4E16-86CF-ED08AEFF4D4F}"/>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81352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1262-40D8-41FE-8375-9605F75A00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F84DE-0730-4E03-8815-10B5B46C77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B1F45-66AE-4008-A3C5-13843CD172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07D89A-3D75-4729-945F-1F46E62871E4}"/>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6" name="Footer Placeholder 5">
            <a:extLst>
              <a:ext uri="{FF2B5EF4-FFF2-40B4-BE49-F238E27FC236}">
                <a16:creationId xmlns:a16="http://schemas.microsoft.com/office/drawing/2014/main" id="{9EB79632-DDDC-444E-90F6-23987AC00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198A4-4C67-4CCF-B7EF-BB8E56351258}"/>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173435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43A8-53F5-43A6-A9D8-AA1D2144E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738D7C-1326-4FC4-BEF9-C57F5699E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DDDCD-03E1-4B11-9E37-61A6ACF01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BB786-D5B4-433C-85CC-C5F369A6C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ACA443-9983-4168-8FB4-801AED4D70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74868C-67A4-4138-B39F-EFBB9AC6457E}"/>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8" name="Footer Placeholder 7">
            <a:extLst>
              <a:ext uri="{FF2B5EF4-FFF2-40B4-BE49-F238E27FC236}">
                <a16:creationId xmlns:a16="http://schemas.microsoft.com/office/drawing/2014/main" id="{A218BFE3-F9B2-45DA-B546-19A97F2D6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662C68-F968-4E0A-8CD5-5872B4A66CA3}"/>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12143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613B-BC58-4443-9BD6-B2A54678A5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C96FA4-32C0-4953-8F1D-DFBB1F3642BC}"/>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4" name="Footer Placeholder 3">
            <a:extLst>
              <a:ext uri="{FF2B5EF4-FFF2-40B4-BE49-F238E27FC236}">
                <a16:creationId xmlns:a16="http://schemas.microsoft.com/office/drawing/2014/main" id="{5B0E023F-2F19-4982-83F3-9BFD69F744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F3182A-6DC4-4768-BFCC-378A9D72D056}"/>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384168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3048B-F2C5-48D8-901C-A9B280E7978C}"/>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3" name="Footer Placeholder 2">
            <a:extLst>
              <a:ext uri="{FF2B5EF4-FFF2-40B4-BE49-F238E27FC236}">
                <a16:creationId xmlns:a16="http://schemas.microsoft.com/office/drawing/2014/main" id="{DF3E6C56-751B-484A-BC54-A864D8CE91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D0BF0-F01F-4B85-909A-5B36E2D4EE76}"/>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275769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0B07-DA04-428A-A0FE-1F4E510BF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31DD93-CEB5-4E5D-A0BE-369D37688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535F2C-72E0-41B1-86D9-04E6F7D3F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C103D-91CD-407F-8EBD-A0D7331C5990}"/>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6" name="Footer Placeholder 5">
            <a:extLst>
              <a:ext uri="{FF2B5EF4-FFF2-40B4-BE49-F238E27FC236}">
                <a16:creationId xmlns:a16="http://schemas.microsoft.com/office/drawing/2014/main" id="{EA9A79A9-DAA0-44E8-B27E-7366DAD5B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7DD85-8427-4419-A70F-FA997E3021C2}"/>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1454483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9D5A-E771-4450-90D6-8A7E45D0B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A7E105-8576-406A-A084-5309C6048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4E7F69-E0C7-4AF3-AD92-B61F09C81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F2318-E4FC-48E2-AEF9-EADA57E90303}"/>
              </a:ext>
            </a:extLst>
          </p:cNvPr>
          <p:cNvSpPr>
            <a:spLocks noGrp="1"/>
          </p:cNvSpPr>
          <p:nvPr>
            <p:ph type="dt" sz="half" idx="10"/>
          </p:nvPr>
        </p:nvSpPr>
        <p:spPr/>
        <p:txBody>
          <a:bodyPr/>
          <a:lstStyle/>
          <a:p>
            <a:fld id="{D0CC1DC5-C3C8-42D0-A68A-C51D27D4289D}" type="datetimeFigureOut">
              <a:rPr lang="en-US" smtClean="0"/>
              <a:t>10/17/2020</a:t>
            </a:fld>
            <a:endParaRPr lang="en-US"/>
          </a:p>
        </p:txBody>
      </p:sp>
      <p:sp>
        <p:nvSpPr>
          <p:cNvPr id="6" name="Footer Placeholder 5">
            <a:extLst>
              <a:ext uri="{FF2B5EF4-FFF2-40B4-BE49-F238E27FC236}">
                <a16:creationId xmlns:a16="http://schemas.microsoft.com/office/drawing/2014/main" id="{CE5BCB1C-E9FD-4FC3-9A5E-FFB325713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542C4-C8F9-4DA8-8848-F7154BA895E9}"/>
              </a:ext>
            </a:extLst>
          </p:cNvPr>
          <p:cNvSpPr>
            <a:spLocks noGrp="1"/>
          </p:cNvSpPr>
          <p:nvPr>
            <p:ph type="sldNum" sz="quarter" idx="12"/>
          </p:nvPr>
        </p:nvSpPr>
        <p:spPr/>
        <p:txBody>
          <a:bodyPr/>
          <a:lstStyle/>
          <a:p>
            <a:fld id="{1961BCB8-14C2-495B-B9FF-5438381C8DA3}" type="slidenum">
              <a:rPr lang="en-US" smtClean="0"/>
              <a:t>‹#›</a:t>
            </a:fld>
            <a:endParaRPr lang="en-US"/>
          </a:p>
        </p:txBody>
      </p:sp>
    </p:spTree>
    <p:extLst>
      <p:ext uri="{BB962C8B-B14F-4D97-AF65-F5344CB8AC3E}">
        <p14:creationId xmlns:p14="http://schemas.microsoft.com/office/powerpoint/2010/main" val="251716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50283D-6B1F-4A93-95A4-52298DB7B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3B016-765F-4CB3-902C-783EF9C24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4EF33-8EE6-4919-875C-0EAC59449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C1DC5-C3C8-42D0-A68A-C51D27D4289D}" type="datetimeFigureOut">
              <a:rPr lang="en-US" smtClean="0"/>
              <a:t>10/17/2020</a:t>
            </a:fld>
            <a:endParaRPr lang="en-US"/>
          </a:p>
        </p:txBody>
      </p:sp>
      <p:sp>
        <p:nvSpPr>
          <p:cNvPr id="5" name="Footer Placeholder 4">
            <a:extLst>
              <a:ext uri="{FF2B5EF4-FFF2-40B4-BE49-F238E27FC236}">
                <a16:creationId xmlns:a16="http://schemas.microsoft.com/office/drawing/2014/main" id="{3D17B31A-A253-4F7C-A77B-0D7488826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38B39B-A301-45A8-BF39-325461AFE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1BCB8-14C2-495B-B9FF-5438381C8DA3}" type="slidenum">
              <a:rPr lang="en-US" smtClean="0"/>
              <a:t>‹#›</a:t>
            </a:fld>
            <a:endParaRPr lang="en-US"/>
          </a:p>
        </p:txBody>
      </p:sp>
    </p:spTree>
    <p:extLst>
      <p:ext uri="{BB962C8B-B14F-4D97-AF65-F5344CB8AC3E}">
        <p14:creationId xmlns:p14="http://schemas.microsoft.com/office/powerpoint/2010/main" val="87591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Yk2p2oyXxTc&amp;ab_channel=CNN" TargetMode="External"/><Relationship Id="rId2" Type="http://schemas.openxmlformats.org/officeDocument/2006/relationships/hyperlink" Target="https://www.who.int/csr/sars/country/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D8C18-7C8A-45F8-91B9-53EDD30E497E}"/>
              </a:ext>
            </a:extLst>
          </p:cNvPr>
          <p:cNvSpPr>
            <a:spLocks noGrp="1"/>
          </p:cNvSpPr>
          <p:nvPr>
            <p:ph type="ctrTitle"/>
          </p:nvPr>
        </p:nvSpPr>
        <p:spPr>
          <a:xfrm>
            <a:off x="795342" y="637953"/>
            <a:ext cx="8272458" cy="3189507"/>
          </a:xfrm>
        </p:spPr>
        <p:txBody>
          <a:bodyPr>
            <a:normAutofit fontScale="90000"/>
          </a:bodyPr>
          <a:lstStyle/>
          <a:p>
            <a:pPr algn="l"/>
            <a:r>
              <a:rPr lang="en-US" sz="6800" dirty="0">
                <a:solidFill>
                  <a:srgbClr val="FFFFFF"/>
                </a:solidFill>
              </a:rPr>
              <a:t>Does a Previous Corona Virus Epidemic Exposure in a Population Give Any Type of Immunity?</a:t>
            </a:r>
          </a:p>
        </p:txBody>
      </p:sp>
      <p:sp>
        <p:nvSpPr>
          <p:cNvPr id="3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857B1A3C-6130-4179-B99D-942738E738F1}"/>
              </a:ext>
            </a:extLst>
          </p:cNvPr>
          <p:cNvSpPr>
            <a:spLocks noGrp="1"/>
          </p:cNvSpPr>
          <p:nvPr>
            <p:ph type="subTitle" idx="1"/>
          </p:nvPr>
        </p:nvSpPr>
        <p:spPr>
          <a:xfrm>
            <a:off x="795342" y="4377268"/>
            <a:ext cx="7970903" cy="1280582"/>
          </a:xfrm>
        </p:spPr>
        <p:txBody>
          <a:bodyPr anchor="t">
            <a:normAutofit/>
          </a:bodyPr>
          <a:lstStyle/>
          <a:p>
            <a:pPr algn="l"/>
            <a:r>
              <a:rPr lang="en-US" sz="3200" dirty="0">
                <a:solidFill>
                  <a:srgbClr val="FEFFFF"/>
                </a:solidFill>
              </a:rPr>
              <a:t>By: Julian Romero</a:t>
            </a:r>
          </a:p>
        </p:txBody>
      </p:sp>
      <p:sp>
        <p:nvSpPr>
          <p:cNvPr id="33"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644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6389-6E45-44A1-97D8-044A4A2E7C3C}"/>
              </a:ext>
            </a:extLst>
          </p:cNvPr>
          <p:cNvSpPr>
            <a:spLocks noGrp="1"/>
          </p:cNvSpPr>
          <p:nvPr>
            <p:ph type="title"/>
          </p:nvPr>
        </p:nvSpPr>
        <p:spPr>
          <a:xfrm>
            <a:off x="213732" y="-110799"/>
            <a:ext cx="10515600" cy="1325563"/>
          </a:xfrm>
        </p:spPr>
        <p:txBody>
          <a:bodyPr/>
          <a:lstStyle/>
          <a:p>
            <a:r>
              <a:rPr lang="en-US" dirty="0"/>
              <a:t>Why ask the question?</a:t>
            </a:r>
          </a:p>
        </p:txBody>
      </p:sp>
      <p:pic>
        <p:nvPicPr>
          <p:cNvPr id="2050" name="Picture 2" descr="Watch as Anthony Fauci hits back at Rand Paul over herd immunity: 'You're  not listening' - MarketWatch">
            <a:extLst>
              <a:ext uri="{FF2B5EF4-FFF2-40B4-BE49-F238E27FC236}">
                <a16:creationId xmlns:a16="http://schemas.microsoft.com/office/drawing/2014/main" id="{CBA1F261-34BF-4160-8349-9F9DB215A2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732" y="3496421"/>
            <a:ext cx="5364804" cy="30156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99CA19-8A07-4652-9B3E-FA3D0A5857A1}"/>
              </a:ext>
            </a:extLst>
          </p:cNvPr>
          <p:cNvSpPr txBox="1"/>
          <p:nvPr/>
        </p:nvSpPr>
        <p:spPr>
          <a:xfrm>
            <a:off x="13010" y="931064"/>
            <a:ext cx="10716322" cy="1200329"/>
          </a:xfrm>
          <a:prstGeom prst="rect">
            <a:avLst/>
          </a:prstGeom>
          <a:noFill/>
        </p:spPr>
        <p:txBody>
          <a:bodyPr wrap="square" rtlCol="0">
            <a:spAutoFit/>
          </a:bodyPr>
          <a:lstStyle/>
          <a:p>
            <a:r>
              <a:rPr lang="en-US" dirty="0"/>
              <a:t>Recently Senator Rand Paul made a statement during a senate meeting where he tried to argue with Dr. Anthony </a:t>
            </a:r>
            <a:r>
              <a:rPr lang="en-US" dirty="0" err="1"/>
              <a:t>Fauci</a:t>
            </a:r>
            <a:r>
              <a:rPr lang="en-US" dirty="0"/>
              <a:t> if man can mitigate pandemics at all. In one of his arguments he states that people are trying to make a false correlation to stricter lockdowns with fewer corona virus deaths and cases as this was apparent with most Asian countries. He gives an alternative reason to this by stating:</a:t>
            </a:r>
          </a:p>
        </p:txBody>
      </p:sp>
      <p:sp>
        <p:nvSpPr>
          <p:cNvPr id="5" name="TextBox 4">
            <a:extLst>
              <a:ext uri="{FF2B5EF4-FFF2-40B4-BE49-F238E27FC236}">
                <a16:creationId xmlns:a16="http://schemas.microsoft.com/office/drawing/2014/main" id="{31DFDCDF-058D-41EA-8E23-EFE9C6360A21}"/>
              </a:ext>
            </a:extLst>
          </p:cNvPr>
          <p:cNvSpPr txBox="1"/>
          <p:nvPr/>
        </p:nvSpPr>
        <p:spPr>
          <a:xfrm>
            <a:off x="0" y="2256628"/>
            <a:ext cx="12032166" cy="861774"/>
          </a:xfrm>
          <a:prstGeom prst="rect">
            <a:avLst/>
          </a:prstGeom>
          <a:noFill/>
        </p:spPr>
        <p:txBody>
          <a:bodyPr wrap="square" rtlCol="0">
            <a:spAutoFit/>
          </a:bodyPr>
          <a:lstStyle/>
          <a:p>
            <a:r>
              <a:rPr lang="en-US" sz="2500" dirty="0"/>
              <a:t>“The population’s in Asian countries may have a higher degree of exposure to previous corona virus colds and therefore have more preexisting immunity.” – Rand Paul</a:t>
            </a:r>
          </a:p>
        </p:txBody>
      </p:sp>
      <p:sp>
        <p:nvSpPr>
          <p:cNvPr id="6" name="TextBox 5">
            <a:extLst>
              <a:ext uri="{FF2B5EF4-FFF2-40B4-BE49-F238E27FC236}">
                <a16:creationId xmlns:a16="http://schemas.microsoft.com/office/drawing/2014/main" id="{C88FF644-1655-479C-82E5-8C633AC52483}"/>
              </a:ext>
            </a:extLst>
          </p:cNvPr>
          <p:cNvSpPr txBox="1"/>
          <p:nvPr/>
        </p:nvSpPr>
        <p:spPr>
          <a:xfrm>
            <a:off x="6395092" y="5865761"/>
            <a:ext cx="5207620" cy="646331"/>
          </a:xfrm>
          <a:prstGeom prst="rect">
            <a:avLst/>
          </a:prstGeom>
          <a:noFill/>
        </p:spPr>
        <p:txBody>
          <a:bodyPr wrap="square" rtlCol="0">
            <a:spAutoFit/>
          </a:bodyPr>
          <a:lstStyle/>
          <a:p>
            <a:r>
              <a:rPr lang="en-US" dirty="0"/>
              <a:t>https://www.youtube.com/watch?v=Yk2p2oyXxTc&amp;ab_channel=CNN</a:t>
            </a:r>
          </a:p>
        </p:txBody>
      </p:sp>
    </p:spTree>
    <p:extLst>
      <p:ext uri="{BB962C8B-B14F-4D97-AF65-F5344CB8AC3E}">
        <p14:creationId xmlns:p14="http://schemas.microsoft.com/office/powerpoint/2010/main" val="392379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5868-0B39-48E9-9EFE-304DF4401A18}"/>
              </a:ext>
            </a:extLst>
          </p:cNvPr>
          <p:cNvSpPr>
            <a:spLocks noGrp="1"/>
          </p:cNvSpPr>
          <p:nvPr>
            <p:ph type="title"/>
          </p:nvPr>
        </p:nvSpPr>
        <p:spPr/>
        <p:txBody>
          <a:bodyPr/>
          <a:lstStyle/>
          <a:p>
            <a:r>
              <a:rPr lang="en-US" dirty="0"/>
              <a:t>What is Rand Paul Talking About?</a:t>
            </a:r>
          </a:p>
        </p:txBody>
      </p:sp>
      <p:sp>
        <p:nvSpPr>
          <p:cNvPr id="3" name="Content Placeholder 2">
            <a:extLst>
              <a:ext uri="{FF2B5EF4-FFF2-40B4-BE49-F238E27FC236}">
                <a16:creationId xmlns:a16="http://schemas.microsoft.com/office/drawing/2014/main" id="{9BB4FCEA-AC8E-4B64-B207-E1D3C87A9A0B}"/>
              </a:ext>
            </a:extLst>
          </p:cNvPr>
          <p:cNvSpPr>
            <a:spLocks noGrp="1"/>
          </p:cNvSpPr>
          <p:nvPr>
            <p:ph idx="1"/>
          </p:nvPr>
        </p:nvSpPr>
        <p:spPr>
          <a:xfrm>
            <a:off x="658091" y="1594140"/>
            <a:ext cx="10515600" cy="4351338"/>
          </a:xfrm>
        </p:spPr>
        <p:txBody>
          <a:bodyPr/>
          <a:lstStyle/>
          <a:p>
            <a:pPr marL="0" indent="0">
              <a:buNone/>
            </a:pPr>
            <a:r>
              <a:rPr lang="en-US" dirty="0"/>
              <a:t>Before the existence of the pandemic of COVID-19. There was a previous corona virus epidemic in 2002-2004 from SARS. This epidemic effected mostly china and parts of Asia. In respect to corona viruses, there are so far three types of corona viruses that give diseases in humans. MERS was never an epidemic so with our study we will concentrate on SARS and compare it to COVID. Let us see if this is true or not.</a:t>
            </a:r>
          </a:p>
        </p:txBody>
      </p:sp>
      <p:pic>
        <p:nvPicPr>
          <p:cNvPr id="4" name="Picture 2" descr="Coronaviruses 101 - Science in the News">
            <a:extLst>
              <a:ext uri="{FF2B5EF4-FFF2-40B4-BE49-F238E27FC236}">
                <a16:creationId xmlns:a16="http://schemas.microsoft.com/office/drawing/2014/main" id="{43C22C35-23ED-49BF-AE40-C088BBF1B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19600"/>
            <a:ext cx="60960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2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A28D36A4-6399-48CB-B152-49F3F87A8FE5}"/>
              </a:ext>
            </a:extLst>
          </p:cNvPr>
          <p:cNvGraphicFramePr>
            <a:graphicFrameLocks/>
          </p:cNvGraphicFramePr>
          <p:nvPr>
            <p:extLst>
              <p:ext uri="{D42A27DB-BD31-4B8C-83A1-F6EECF244321}">
                <p14:modId xmlns:p14="http://schemas.microsoft.com/office/powerpoint/2010/main" val="1049665165"/>
              </p:ext>
            </p:extLst>
          </p:nvPr>
        </p:nvGraphicFramePr>
        <p:xfrm>
          <a:off x="6108700" y="1663700"/>
          <a:ext cx="5410200" cy="43815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173307EF-263A-4FCB-8D2D-4F803BF390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000" kern="1200" dirty="0">
                <a:solidFill>
                  <a:schemeClr val="bg1"/>
                </a:solidFill>
                <a:latin typeface="+mj-lt"/>
                <a:ea typeface="+mj-ea"/>
                <a:cs typeface="+mj-cs"/>
              </a:rPr>
              <a:t>Number of Cases for Previous Epidemic and Non-Epidemic Countries</a:t>
            </a:r>
          </a:p>
        </p:txBody>
      </p:sp>
      <p:graphicFrame>
        <p:nvGraphicFramePr>
          <p:cNvPr id="4" name="Content Placeholder 3">
            <a:extLst>
              <a:ext uri="{FF2B5EF4-FFF2-40B4-BE49-F238E27FC236}">
                <a16:creationId xmlns:a16="http://schemas.microsoft.com/office/drawing/2014/main" id="{435DA04D-0EE3-4599-A596-B8FB6688F907}"/>
              </a:ext>
            </a:extLst>
          </p:cNvPr>
          <p:cNvGraphicFramePr>
            <a:graphicFrameLocks noGrp="1"/>
          </p:cNvGraphicFramePr>
          <p:nvPr>
            <p:ph idx="1"/>
            <p:extLst>
              <p:ext uri="{D42A27DB-BD31-4B8C-83A1-F6EECF244321}">
                <p14:modId xmlns:p14="http://schemas.microsoft.com/office/powerpoint/2010/main" val="1756302473"/>
              </p:ext>
            </p:extLst>
          </p:nvPr>
        </p:nvGraphicFramePr>
        <p:xfrm>
          <a:off x="635000" y="1663700"/>
          <a:ext cx="5410200" cy="43815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66699CEB-21A6-4621-9911-CB064302D072}"/>
              </a:ext>
            </a:extLst>
          </p:cNvPr>
          <p:cNvSpPr txBox="1"/>
          <p:nvPr/>
        </p:nvSpPr>
        <p:spPr>
          <a:xfrm>
            <a:off x="831273" y="6206248"/>
            <a:ext cx="8174182" cy="646331"/>
          </a:xfrm>
          <a:prstGeom prst="rect">
            <a:avLst/>
          </a:prstGeom>
          <a:noFill/>
        </p:spPr>
        <p:txBody>
          <a:bodyPr wrap="square" rtlCol="0">
            <a:spAutoFit/>
          </a:bodyPr>
          <a:lstStyle/>
          <a:p>
            <a:r>
              <a:rPr lang="en-US" dirty="0"/>
              <a:t>Results seem to find that Epidemic countries have less cases than non epidemic countries</a:t>
            </a:r>
          </a:p>
        </p:txBody>
      </p:sp>
    </p:spTree>
    <p:extLst>
      <p:ext uri="{BB962C8B-B14F-4D97-AF65-F5344CB8AC3E}">
        <p14:creationId xmlns:p14="http://schemas.microsoft.com/office/powerpoint/2010/main" val="190485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A0F59F9C-973C-4478-AB6F-2A2E56021494}"/>
              </a:ext>
            </a:extLst>
          </p:cNvPr>
          <p:cNvGraphicFramePr>
            <a:graphicFrameLocks/>
          </p:cNvGraphicFramePr>
          <p:nvPr>
            <p:extLst>
              <p:ext uri="{D42A27DB-BD31-4B8C-83A1-F6EECF244321}">
                <p14:modId xmlns:p14="http://schemas.microsoft.com/office/powerpoint/2010/main" val="3316217475"/>
              </p:ext>
            </p:extLst>
          </p:nvPr>
        </p:nvGraphicFramePr>
        <p:xfrm>
          <a:off x="7277099" y="1663699"/>
          <a:ext cx="4623955" cy="4550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19A16F65-F2C1-4FC5-8813-1F8575C23319}"/>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3200" dirty="0">
                <a:solidFill>
                  <a:schemeClr val="bg1"/>
                </a:solidFill>
              </a:rPr>
              <a:t>Number of Deaths for Previous Epidemic and Non-Epidemic Countries</a:t>
            </a:r>
            <a:endParaRPr lang="en-US" sz="3200" kern="1200" dirty="0">
              <a:solidFill>
                <a:schemeClr val="bg1"/>
              </a:solidFill>
              <a:latin typeface="+mj-lt"/>
              <a:ea typeface="+mj-ea"/>
              <a:cs typeface="+mj-cs"/>
            </a:endParaRPr>
          </a:p>
        </p:txBody>
      </p:sp>
      <p:graphicFrame>
        <p:nvGraphicFramePr>
          <p:cNvPr id="6" name="Content Placeholder 5">
            <a:extLst>
              <a:ext uri="{FF2B5EF4-FFF2-40B4-BE49-F238E27FC236}">
                <a16:creationId xmlns:a16="http://schemas.microsoft.com/office/drawing/2014/main" id="{EC9820B6-A246-4763-98F3-266FBD584AA8}"/>
              </a:ext>
            </a:extLst>
          </p:cNvPr>
          <p:cNvGraphicFramePr>
            <a:graphicFrameLocks noGrp="1"/>
          </p:cNvGraphicFramePr>
          <p:nvPr>
            <p:ph idx="1"/>
            <p:extLst>
              <p:ext uri="{D42A27DB-BD31-4B8C-83A1-F6EECF244321}">
                <p14:modId xmlns:p14="http://schemas.microsoft.com/office/powerpoint/2010/main" val="3349033114"/>
              </p:ext>
            </p:extLst>
          </p:nvPr>
        </p:nvGraphicFramePr>
        <p:xfrm>
          <a:off x="635000" y="1663700"/>
          <a:ext cx="6642100" cy="43815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AA482A8-60C9-4F75-AD9A-F521EB0A1323}"/>
              </a:ext>
            </a:extLst>
          </p:cNvPr>
          <p:cNvSpPr txBox="1"/>
          <p:nvPr/>
        </p:nvSpPr>
        <p:spPr>
          <a:xfrm>
            <a:off x="983673" y="6359236"/>
            <a:ext cx="9462654" cy="646331"/>
          </a:xfrm>
          <a:prstGeom prst="rect">
            <a:avLst/>
          </a:prstGeom>
          <a:noFill/>
        </p:spPr>
        <p:txBody>
          <a:bodyPr wrap="square" rtlCol="0">
            <a:spAutoFit/>
          </a:bodyPr>
          <a:lstStyle/>
          <a:p>
            <a:r>
              <a:rPr lang="en-US" dirty="0"/>
              <a:t>Results seem to find that Epidemic countries have less deaths than non epidemic countries</a:t>
            </a:r>
          </a:p>
          <a:p>
            <a:endParaRPr lang="en-US" dirty="0"/>
          </a:p>
        </p:txBody>
      </p:sp>
    </p:spTree>
    <p:extLst>
      <p:ext uri="{BB962C8B-B14F-4D97-AF65-F5344CB8AC3E}">
        <p14:creationId xmlns:p14="http://schemas.microsoft.com/office/powerpoint/2010/main" val="304072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hart 4">
            <a:extLst>
              <a:ext uri="{FF2B5EF4-FFF2-40B4-BE49-F238E27FC236}">
                <a16:creationId xmlns:a16="http://schemas.microsoft.com/office/drawing/2014/main" id="{18CC3A2D-7A13-4D0C-A1AE-0825C5934397}"/>
              </a:ext>
            </a:extLst>
          </p:cNvPr>
          <p:cNvGraphicFramePr>
            <a:graphicFrameLocks/>
          </p:cNvGraphicFramePr>
          <p:nvPr>
            <p:extLst>
              <p:ext uri="{D42A27DB-BD31-4B8C-83A1-F6EECF244321}">
                <p14:modId xmlns:p14="http://schemas.microsoft.com/office/powerpoint/2010/main" val="3956958822"/>
              </p:ext>
            </p:extLst>
          </p:nvPr>
        </p:nvGraphicFramePr>
        <p:xfrm>
          <a:off x="5097318" y="4114800"/>
          <a:ext cx="6502400" cy="22733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285A235C-95ED-45D2-AB1D-C725B79526D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Total Number per Million of Epidemic and non-Epidemic countries for Cases and Death</a:t>
            </a:r>
          </a:p>
        </p:txBody>
      </p:sp>
      <p:graphicFrame>
        <p:nvGraphicFramePr>
          <p:cNvPr id="8" name="Content Placeholder 7">
            <a:extLst>
              <a:ext uri="{FF2B5EF4-FFF2-40B4-BE49-F238E27FC236}">
                <a16:creationId xmlns:a16="http://schemas.microsoft.com/office/drawing/2014/main" id="{18CC3A2D-7A13-4D0C-A1AE-0825C5934397}"/>
              </a:ext>
            </a:extLst>
          </p:cNvPr>
          <p:cNvGraphicFramePr>
            <a:graphicFrameLocks noGrp="1"/>
          </p:cNvGraphicFramePr>
          <p:nvPr>
            <p:ph idx="1"/>
            <p:extLst>
              <p:ext uri="{D42A27DB-BD31-4B8C-83A1-F6EECF244321}">
                <p14:modId xmlns:p14="http://schemas.microsoft.com/office/powerpoint/2010/main" val="3894383926"/>
              </p:ext>
            </p:extLst>
          </p:nvPr>
        </p:nvGraphicFramePr>
        <p:xfrm>
          <a:off x="5070515" y="2914471"/>
          <a:ext cx="6637389" cy="32056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B79AFFBE-8CDB-44F6-95F2-055D4F48FA55}"/>
              </a:ext>
            </a:extLst>
          </p:cNvPr>
          <p:cNvGraphicFramePr>
            <a:graphicFrameLocks/>
          </p:cNvGraphicFramePr>
          <p:nvPr>
            <p:extLst>
              <p:ext uri="{D42A27DB-BD31-4B8C-83A1-F6EECF244321}">
                <p14:modId xmlns:p14="http://schemas.microsoft.com/office/powerpoint/2010/main" val="1435781490"/>
              </p:ext>
            </p:extLst>
          </p:nvPr>
        </p:nvGraphicFramePr>
        <p:xfrm>
          <a:off x="4658120" y="-93558"/>
          <a:ext cx="6637389" cy="320568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746A9B68-940E-4CC7-9B34-ACB1092E668E}"/>
              </a:ext>
            </a:extLst>
          </p:cNvPr>
          <p:cNvSpPr txBox="1"/>
          <p:nvPr/>
        </p:nvSpPr>
        <p:spPr>
          <a:xfrm>
            <a:off x="5344450" y="5922500"/>
            <a:ext cx="5264727" cy="1200329"/>
          </a:xfrm>
          <a:prstGeom prst="rect">
            <a:avLst/>
          </a:prstGeom>
          <a:noFill/>
        </p:spPr>
        <p:txBody>
          <a:bodyPr wrap="square" rtlCol="0">
            <a:spAutoFit/>
          </a:bodyPr>
          <a:lstStyle/>
          <a:p>
            <a:r>
              <a:rPr lang="en-US" dirty="0"/>
              <a:t>Results seem to find that Epidemic countries have less cases and deaths than non epidemic countries worldwide</a:t>
            </a:r>
          </a:p>
          <a:p>
            <a:endParaRPr lang="en-US" dirty="0"/>
          </a:p>
        </p:txBody>
      </p:sp>
    </p:spTree>
    <p:extLst>
      <p:ext uri="{BB962C8B-B14F-4D97-AF65-F5344CB8AC3E}">
        <p14:creationId xmlns:p14="http://schemas.microsoft.com/office/powerpoint/2010/main" val="369618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F08B-9EDF-44D3-9853-4506B9C5649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3A03E58-3747-47A2-BFB8-79BC9D1F40EC}"/>
              </a:ext>
            </a:extLst>
          </p:cNvPr>
          <p:cNvSpPr>
            <a:spLocks noGrp="1"/>
          </p:cNvSpPr>
          <p:nvPr>
            <p:ph idx="1"/>
          </p:nvPr>
        </p:nvSpPr>
        <p:spPr>
          <a:xfrm>
            <a:off x="332509" y="1454727"/>
            <a:ext cx="11021291" cy="4722236"/>
          </a:xfrm>
        </p:spPr>
        <p:txBody>
          <a:bodyPr>
            <a:normAutofit fontScale="92500" lnSpcReduction="20000"/>
          </a:bodyPr>
          <a:lstStyle/>
          <a:p>
            <a:pPr marL="0" indent="0">
              <a:buNone/>
            </a:pPr>
            <a:r>
              <a:rPr lang="en-US" dirty="0"/>
              <a:t>	It seems from the results that Ron Paul could be on to something, or that he is only looking at data that does not paint the whole picture. For all graphs it can seem that this could be an actual scenario where previous epidemic corona exposure could lead to higher resilience. However, the data itself most likely could have been effected by other factors such as stringency of lockdowns, cardiovascular death rate, diabetes prevalence, etc.  This does raise another point that maybe these populations are more conscious of corona virus diseases due to having an epidemic before and adhere to proven safety guidelines like wearing masks, and social distancing. </a:t>
            </a:r>
          </a:p>
          <a:p>
            <a:pPr marL="0" indent="0">
              <a:buNone/>
            </a:pPr>
            <a:r>
              <a:rPr lang="en-US" dirty="0"/>
              <a:t>	Also the fact that there are so little cases, deaths, number of countries that had a corona virus epidemic can skew the data. More ways of testing this theory would be to test for antibodies that were given from previous corona virus epidemic and see if those patients survive. Perhaps future students can prove this if a new corona virus pandemic comes as they would have endless amount of data to compare it to for a good database project.</a:t>
            </a:r>
          </a:p>
        </p:txBody>
      </p:sp>
    </p:spTree>
    <p:extLst>
      <p:ext uri="{BB962C8B-B14F-4D97-AF65-F5344CB8AC3E}">
        <p14:creationId xmlns:p14="http://schemas.microsoft.com/office/powerpoint/2010/main" val="8640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862A-2860-4374-9A04-21A7A402D132}"/>
              </a:ext>
            </a:extLst>
          </p:cNvPr>
          <p:cNvSpPr>
            <a:spLocks noGrp="1"/>
          </p:cNvSpPr>
          <p:nvPr>
            <p:ph type="title"/>
          </p:nvPr>
        </p:nvSpPr>
        <p:spPr>
          <a:xfrm>
            <a:off x="838200" y="268143"/>
            <a:ext cx="10515600" cy="1325563"/>
          </a:xfrm>
        </p:spPr>
        <p:txBody>
          <a:bodyPr/>
          <a:lstStyle/>
          <a:p>
            <a:r>
              <a:rPr lang="en-US" dirty="0"/>
              <a:t>References</a:t>
            </a:r>
          </a:p>
        </p:txBody>
      </p:sp>
      <p:sp>
        <p:nvSpPr>
          <p:cNvPr id="3" name="Content Placeholder 2">
            <a:extLst>
              <a:ext uri="{FF2B5EF4-FFF2-40B4-BE49-F238E27FC236}">
                <a16:creationId xmlns:a16="http://schemas.microsoft.com/office/drawing/2014/main" id="{0F58CF07-D1D5-4D58-8CC5-C9CCB354725A}"/>
              </a:ext>
            </a:extLst>
          </p:cNvPr>
          <p:cNvSpPr>
            <a:spLocks noGrp="1"/>
          </p:cNvSpPr>
          <p:nvPr>
            <p:ph idx="1"/>
          </p:nvPr>
        </p:nvSpPr>
        <p:spPr/>
        <p:txBody>
          <a:bodyPr/>
          <a:lstStyle/>
          <a:p>
            <a:pPr marL="0" indent="0">
              <a:buNone/>
            </a:pPr>
            <a:r>
              <a:rPr lang="en-US" dirty="0"/>
              <a:t>SARS dataset:</a:t>
            </a:r>
          </a:p>
          <a:p>
            <a:pPr marL="0" indent="0">
              <a:buNone/>
            </a:pPr>
            <a:r>
              <a:rPr lang="en-US" dirty="0">
                <a:hlinkClick r:id="rId2"/>
              </a:rPr>
              <a:t>https://www.who.int/csr/sars/country/en/</a:t>
            </a:r>
            <a:endParaRPr lang="en-US" dirty="0"/>
          </a:p>
          <a:p>
            <a:pPr marL="0" indent="0">
              <a:buNone/>
            </a:pPr>
            <a:endParaRPr lang="en-US" dirty="0"/>
          </a:p>
          <a:p>
            <a:pPr marL="0" indent="0">
              <a:buNone/>
            </a:pPr>
            <a:r>
              <a:rPr lang="en-US" dirty="0"/>
              <a:t>Rand Paul Statement:</a:t>
            </a:r>
          </a:p>
          <a:p>
            <a:pPr marL="0" indent="0">
              <a:buNone/>
            </a:pPr>
            <a:r>
              <a:rPr lang="en-US" dirty="0">
                <a:hlinkClick r:id="rId3"/>
              </a:rPr>
              <a:t>https://www.youtube.com/watch?v=Yk2p2oyXxTc&amp;ab_channel=CNN</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984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645</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Does a Previous Corona Virus Epidemic Exposure in a Population Give Any Type of Immunity?</vt:lpstr>
      <vt:lpstr>Why ask the question?</vt:lpstr>
      <vt:lpstr>What is Rand Paul Talking About?</vt:lpstr>
      <vt:lpstr>Number of Cases for Previous Epidemic and Non-Epidemic Countries</vt:lpstr>
      <vt:lpstr>Number of Deaths for Previous Epidemic and Non-Epidemic Countries</vt:lpstr>
      <vt:lpstr>Total Number per Million of Epidemic and non-Epidemic countries for Cases and Death</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a Previous Corona Virus Epidemic Exposure in a Population Give Any Type of Immunity?</dc:title>
  <dc:creator>Julian Romero</dc:creator>
  <cp:lastModifiedBy>Julian Romero</cp:lastModifiedBy>
  <cp:revision>8</cp:revision>
  <dcterms:created xsi:type="dcterms:W3CDTF">2020-10-17T07:31:34Z</dcterms:created>
  <dcterms:modified xsi:type="dcterms:W3CDTF">2020-10-17T08:43:23Z</dcterms:modified>
</cp:coreProperties>
</file>