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505e116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505e116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505e116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505e116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505e116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505e116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508b70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508b70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50e748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50e748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51ef45d0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51ef45d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4fdc3a63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4fdc3a63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4fdc3a63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4fdc3a63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4fdc3a63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4fdc3a63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4fdc3a63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4fdc3a63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4fdc3a63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4fdc3a63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4fdc3a63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4fdc3a63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4fdc3a63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4fdc3a63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4fdc3a63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4fdc3a63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ses.fi/problemset/task/1723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deforces.com/gym/102644/problem/A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ses.fi/problemset/task/1722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128450" y="2086200"/>
            <a:ext cx="68871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280"/>
              <a:t>Exponenciación matricial</a:t>
            </a:r>
            <a:endParaRPr sz="42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7650" y="55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Recurrencias lineales: caso general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7650" y="1138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De manera general, si tenemos una recurrencia lineal: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a</a:t>
            </a:r>
            <a:r>
              <a:rPr baseline="-25000" lang="es" sz="1500"/>
              <a:t>n</a:t>
            </a:r>
            <a:r>
              <a:rPr lang="es" sz="1500"/>
              <a:t> = c</a:t>
            </a:r>
            <a:r>
              <a:rPr baseline="-25000" lang="es" sz="1500"/>
              <a:t>1</a:t>
            </a:r>
            <a:r>
              <a:rPr lang="es" sz="1500"/>
              <a:t>a</a:t>
            </a:r>
            <a:r>
              <a:rPr baseline="-25000" lang="es" sz="1500"/>
              <a:t>n-1</a:t>
            </a:r>
            <a:r>
              <a:rPr lang="es" sz="1500"/>
              <a:t> + </a:t>
            </a:r>
            <a:r>
              <a:rPr lang="es" sz="1500"/>
              <a:t>c</a:t>
            </a:r>
            <a:r>
              <a:rPr baseline="-25000" lang="es" sz="1500"/>
              <a:t>2</a:t>
            </a:r>
            <a:r>
              <a:rPr lang="es" sz="1500"/>
              <a:t>a</a:t>
            </a:r>
            <a:r>
              <a:rPr baseline="-25000" lang="es" sz="1500"/>
              <a:t>n-2</a:t>
            </a:r>
            <a:r>
              <a:rPr lang="es" sz="1500"/>
              <a:t> + … + c</a:t>
            </a:r>
            <a:r>
              <a:rPr baseline="-25000" lang="es" sz="1500"/>
              <a:t>k</a:t>
            </a:r>
            <a:r>
              <a:rPr lang="es" sz="1500"/>
              <a:t>a</a:t>
            </a:r>
            <a:r>
              <a:rPr baseline="-25000" lang="es" sz="1500"/>
              <a:t>n-k</a:t>
            </a:r>
            <a:endParaRPr baseline="-25000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Con condiciones iniciales: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a</a:t>
            </a:r>
            <a:r>
              <a:rPr baseline="-25000" lang="es" sz="1500"/>
              <a:t>1</a:t>
            </a:r>
            <a:r>
              <a:rPr lang="es" sz="1500"/>
              <a:t> = q</a:t>
            </a:r>
            <a:r>
              <a:rPr baseline="-25000" lang="es" sz="1500"/>
              <a:t>1 </a:t>
            </a:r>
            <a:r>
              <a:rPr lang="es" sz="1500"/>
              <a:t>, a</a:t>
            </a:r>
            <a:r>
              <a:rPr baseline="-25000" lang="es" sz="1500"/>
              <a:t>2</a:t>
            </a:r>
            <a:r>
              <a:rPr lang="es" sz="1500"/>
              <a:t> = q</a:t>
            </a:r>
            <a:r>
              <a:rPr baseline="-25000" lang="es" sz="1500"/>
              <a:t>2 </a:t>
            </a:r>
            <a:r>
              <a:rPr lang="es" sz="1500"/>
              <a:t>, …, a</a:t>
            </a:r>
            <a:r>
              <a:rPr baseline="-25000" lang="es" sz="1500"/>
              <a:t>k</a:t>
            </a:r>
            <a:r>
              <a:rPr lang="es" sz="1500"/>
              <a:t> = q</a:t>
            </a:r>
            <a:r>
              <a:rPr baseline="-25000" lang="es" sz="1500"/>
              <a:t>k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Tenemos: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 </a:t>
            </a:r>
            <a:endParaRPr sz="150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225" y="2935726"/>
            <a:ext cx="6031549" cy="19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57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Conteo de caminos de un grafo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1226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https://cses.fi/problemset/task/1723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Sea </a:t>
            </a:r>
            <a:r>
              <a:rPr b="1" lang="es"/>
              <a:t>V</a:t>
            </a:r>
            <a:r>
              <a:rPr b="1" lang="es"/>
              <a:t> </a:t>
            </a:r>
            <a:r>
              <a:rPr lang="es"/>
              <a:t>la matriz de adyacencia de un grafo sin pesos, la </a:t>
            </a:r>
            <a:r>
              <a:rPr lang="es"/>
              <a:t>exponenciación</a:t>
            </a:r>
            <a:r>
              <a:rPr lang="es"/>
              <a:t> </a:t>
            </a:r>
            <a:r>
              <a:rPr b="1" lang="es"/>
              <a:t>V</a:t>
            </a:r>
            <a:r>
              <a:rPr b="1" baseline="30000" lang="es" sz="1800"/>
              <a:t>k</a:t>
            </a:r>
            <a:r>
              <a:rPr b="1" lang="es"/>
              <a:t> </a:t>
            </a:r>
            <a:r>
              <a:rPr lang="es"/>
              <a:t>nos dará en cada elemento </a:t>
            </a:r>
            <a:r>
              <a:rPr b="1" lang="es"/>
              <a:t>[i, j] </a:t>
            </a:r>
            <a:r>
              <a:rPr lang="es"/>
              <a:t>de la matriz el número de caminos de longitud </a:t>
            </a:r>
            <a:r>
              <a:rPr b="1" lang="es"/>
              <a:t>k </a:t>
            </a:r>
            <a:r>
              <a:rPr lang="es"/>
              <a:t>entre los vértices </a:t>
            </a:r>
            <a:r>
              <a:rPr b="1" lang="es"/>
              <a:t>i </a:t>
            </a:r>
            <a:r>
              <a:rPr lang="es"/>
              <a:t>y </a:t>
            </a:r>
            <a:r>
              <a:rPr b="1" lang="es"/>
              <a:t>j. </a:t>
            </a:r>
            <a:r>
              <a:rPr lang="es"/>
              <a:t>Por ejemplo: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47" y="2264299"/>
            <a:ext cx="3666302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5899" y="2294513"/>
            <a:ext cx="3062250" cy="220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57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Conteo de caminos de un grafo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1226125"/>
            <a:ext cx="7688700" cy="3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50"/>
              <a:t>Si esta matriz la elevamos a una potencia de 4, obtenemos: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250"/>
              <a:t>Esta matriz contiene todos los caminos de t</a:t>
            </a:r>
            <a:r>
              <a:rPr lang="es" sz="3250"/>
              <a:t>amaño</a:t>
            </a:r>
            <a:r>
              <a:rPr lang="es" sz="3250"/>
              <a:t> </a:t>
            </a:r>
            <a:r>
              <a:rPr b="1" lang="es" sz="3250"/>
              <a:t>k</a:t>
            </a:r>
            <a:r>
              <a:rPr lang="es" sz="3250"/>
              <a:t> entre todos los pares de </a:t>
            </a:r>
            <a:r>
              <a:rPr lang="es" sz="3250"/>
              <a:t>vértices</a:t>
            </a:r>
            <a:r>
              <a:rPr lang="es" sz="3250"/>
              <a:t> en el grafo dado. Por ejemplo, </a:t>
            </a:r>
            <a:r>
              <a:rPr lang="es" sz="3250"/>
              <a:t> </a:t>
            </a:r>
            <a:r>
              <a:rPr b="1" lang="es" sz="3250"/>
              <a:t>V</a:t>
            </a:r>
            <a:r>
              <a:rPr b="1" baseline="30000" lang="es" sz="3250"/>
              <a:t>k</a:t>
            </a:r>
            <a:r>
              <a:rPr lang="es" sz="3250"/>
              <a:t>[2, 5] = 2, da como resultado dos caminos, estos caminos son: 2 -&gt; 1 -&gt; 4 -&gt; 2 -&gt; 5 y 2 -&gt; 6 -&gt; 3 -&gt; 2 -&gt; 5.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200" y="1661200"/>
            <a:ext cx="2613199" cy="1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Veamos como se ve de forma intuitiva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025" y="1281912"/>
            <a:ext cx="1769300" cy="146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 rotWithShape="1">
          <a:blip r:embed="rId4">
            <a:alphaModFix/>
          </a:blip>
          <a:srcRect b="1830" l="19154" r="4439" t="-1830"/>
          <a:stretch/>
        </p:blipFill>
        <p:spPr>
          <a:xfrm>
            <a:off x="3614462" y="1209000"/>
            <a:ext cx="1671413" cy="157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4">
            <a:alphaModFix/>
          </a:blip>
          <a:srcRect b="1830" l="19154" r="4439" t="-1830"/>
          <a:stretch/>
        </p:blipFill>
        <p:spPr>
          <a:xfrm>
            <a:off x="1141751" y="1196776"/>
            <a:ext cx="1697399" cy="15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5568650" y="1755025"/>
            <a:ext cx="48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2983500" y="1755025"/>
            <a:ext cx="48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450" y="2892525"/>
            <a:ext cx="3327576" cy="20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673025" y="39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de </a:t>
            </a:r>
            <a:r>
              <a:rPr lang="es"/>
              <a:t>aplicación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https://codeforces.com/gym/102644/problem/A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025" y="1312300"/>
            <a:ext cx="8039374" cy="36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639625" y="1305025"/>
            <a:ext cx="74664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recursiones finalmente quedan así…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Hn = (1-p)*Hn-1 + p*Sn-1,	Sn = p*Hn-1 + (1-p)*Sn-1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Transformadas a matrices quedan así…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832150"/>
            <a:ext cx="7290377" cy="15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7650" y="58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Recordemos algunas operaciones de matrices…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7650" y="1383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Suma de matrices: </a:t>
            </a:r>
            <a:r>
              <a:rPr lang="es" sz="1500"/>
              <a:t>La suma de dos matrices A y B (ambas de tamaño </a:t>
            </a:r>
            <a:r>
              <a:rPr b="1" lang="es" sz="1500"/>
              <a:t>n</a:t>
            </a:r>
            <a:r>
              <a:rPr lang="es" sz="1500"/>
              <a:t>x</a:t>
            </a:r>
            <a:r>
              <a:rPr b="1" lang="es" sz="1500"/>
              <a:t>m</a:t>
            </a:r>
            <a:r>
              <a:rPr lang="es" sz="1500"/>
              <a:t>) es el resultado de sumar cada elemento en una posición [i, j] en </a:t>
            </a:r>
            <a:r>
              <a:rPr b="1" lang="es" sz="1500"/>
              <a:t>A </a:t>
            </a:r>
            <a:r>
              <a:rPr lang="es" sz="1500"/>
              <a:t>con el respectivo elemento en la misma posición en la matriz </a:t>
            </a:r>
            <a:r>
              <a:rPr b="1" lang="es" sz="1500"/>
              <a:t>B</a:t>
            </a:r>
            <a:r>
              <a:rPr lang="es" sz="1500"/>
              <a:t>. Ejemplo: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62" y="2706250"/>
            <a:ext cx="7787676" cy="11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8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Recordemos algunas operaciones de matrices…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209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Multiplicación de matrices</a:t>
            </a:r>
            <a:r>
              <a:rPr b="1" lang="es" sz="1500"/>
              <a:t>: </a:t>
            </a:r>
            <a:r>
              <a:rPr lang="es" sz="1500"/>
              <a:t>La multiplicación de una matriz </a:t>
            </a:r>
            <a:r>
              <a:rPr b="1" lang="es" sz="1500"/>
              <a:t>A</a:t>
            </a:r>
            <a:r>
              <a:rPr lang="es" sz="1500"/>
              <a:t> de tamaño </a:t>
            </a:r>
            <a:r>
              <a:rPr b="1" lang="es" sz="1500"/>
              <a:t>a</a:t>
            </a:r>
            <a:r>
              <a:rPr lang="es" sz="1500"/>
              <a:t>x</a:t>
            </a:r>
            <a:r>
              <a:rPr b="1" lang="es" sz="1500"/>
              <a:t>n </a:t>
            </a:r>
            <a:r>
              <a:rPr lang="es" sz="1500"/>
              <a:t>por una matriz </a:t>
            </a:r>
            <a:r>
              <a:rPr b="1" lang="es" sz="1500"/>
              <a:t>B </a:t>
            </a:r>
            <a:r>
              <a:rPr lang="es" sz="1500"/>
              <a:t>de tamaño </a:t>
            </a:r>
            <a:r>
              <a:rPr b="1" lang="es" sz="1500"/>
              <a:t>n</a:t>
            </a:r>
            <a:r>
              <a:rPr lang="es" sz="1500"/>
              <a:t>x</a:t>
            </a:r>
            <a:r>
              <a:rPr b="1" lang="es" sz="1500"/>
              <a:t>b </a:t>
            </a:r>
            <a:r>
              <a:rPr lang="es" sz="1500"/>
              <a:t>da como resultado una matriz </a:t>
            </a:r>
            <a:r>
              <a:rPr b="1" lang="es" sz="1500"/>
              <a:t>AB </a:t>
            </a:r>
            <a:r>
              <a:rPr lang="es" sz="1500"/>
              <a:t>una matriz de tamaño </a:t>
            </a:r>
            <a:r>
              <a:rPr b="1" lang="es" sz="1500"/>
              <a:t>a</a:t>
            </a:r>
            <a:r>
              <a:rPr lang="es" sz="1500"/>
              <a:t>x</a:t>
            </a:r>
            <a:r>
              <a:rPr b="1" lang="es" sz="1500"/>
              <a:t>b</a:t>
            </a:r>
            <a:r>
              <a:rPr lang="es" sz="1500"/>
              <a:t>. Donde cada posición </a:t>
            </a:r>
            <a:r>
              <a:rPr b="1" lang="es" sz="1500"/>
              <a:t>AB</a:t>
            </a:r>
            <a:r>
              <a:rPr lang="es" sz="1500"/>
              <a:t>[i][j] se calcula de la siguiente forma: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Ejemplo</a:t>
            </a:r>
            <a:r>
              <a:rPr lang="es" sz="1500"/>
              <a:t>:</a:t>
            </a:r>
            <a:endParaRPr sz="15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925" y="2043100"/>
            <a:ext cx="2566125" cy="593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900" y="3189350"/>
            <a:ext cx="7478198" cy="11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56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</a:t>
            </a:r>
            <a:r>
              <a:rPr lang="es"/>
              <a:t>ultiplicación de matrices: O(n</a:t>
            </a:r>
            <a:r>
              <a:rPr baseline="30000" lang="es"/>
              <a:t>3</a:t>
            </a:r>
            <a:r>
              <a:rPr lang="es"/>
              <a:t>)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375" y="1095950"/>
            <a:ext cx="4973242" cy="374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53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Exponenciación de matrices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7650" y="1210950"/>
            <a:ext cx="7688700" cy="1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315"/>
              <a:t>La potencia de una matriz </a:t>
            </a:r>
            <a:r>
              <a:rPr b="1" lang="es" sz="1315"/>
              <a:t>A</a:t>
            </a:r>
            <a:r>
              <a:rPr b="1" baseline="30000" lang="es" sz="1515"/>
              <a:t>k</a:t>
            </a:r>
            <a:r>
              <a:rPr lang="es" sz="1315"/>
              <a:t> solo está definida si la matriz </a:t>
            </a:r>
            <a:r>
              <a:rPr b="1" lang="es" sz="1315"/>
              <a:t>A</a:t>
            </a:r>
            <a:r>
              <a:rPr lang="es" sz="1315"/>
              <a:t> es cuadrada. La definición de exponenciación de matrices es similar al concepto para números reales. Esta exponenciación se puede calcular de forma eficiente aplicando </a:t>
            </a:r>
            <a:r>
              <a:rPr b="1" lang="es" sz="1315"/>
              <a:t>exponenciación</a:t>
            </a:r>
            <a:r>
              <a:rPr b="1" lang="es" sz="1315"/>
              <a:t> binaria.</a:t>
            </a:r>
            <a:endParaRPr sz="13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15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89" y="1985625"/>
            <a:ext cx="2366426" cy="8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727650" y="2836788"/>
            <a:ext cx="768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Por ejemplo: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016" y="3221700"/>
            <a:ext cx="5671560" cy="8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727638" y="4072875"/>
            <a:ext cx="768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Nota</a:t>
            </a:r>
            <a:r>
              <a:rPr b="1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Dado que por lo general estas potencias nos darán números muy grandes, se suelen implementar haciendo las operaciones con módulo un número dado por el problema.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54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Multiplicación</a:t>
            </a:r>
            <a:r>
              <a:rPr lang="es"/>
              <a:t> matricial con </a:t>
            </a:r>
            <a:r>
              <a:rPr lang="es"/>
              <a:t>módulos</a:t>
            </a:r>
            <a:r>
              <a:rPr lang="es"/>
              <a:t>: O(n</a:t>
            </a:r>
            <a:r>
              <a:rPr baseline="30000" lang="es"/>
              <a:t>3</a:t>
            </a:r>
            <a:r>
              <a:rPr lang="es"/>
              <a:t>)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250" y="1135650"/>
            <a:ext cx="5137500" cy="37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54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Exponenciación</a:t>
            </a:r>
            <a:r>
              <a:rPr lang="es"/>
              <a:t> matricial: </a:t>
            </a:r>
            <a:r>
              <a:rPr lang="es"/>
              <a:t>O(n</a:t>
            </a:r>
            <a:r>
              <a:rPr baseline="30000" lang="es"/>
              <a:t>3</a:t>
            </a:r>
            <a:r>
              <a:rPr lang="es"/>
              <a:t> log(exp)) 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950" y="1075450"/>
            <a:ext cx="5798100" cy="376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de la </a:t>
            </a:r>
            <a:r>
              <a:rPr lang="es"/>
              <a:t>exponenciación</a:t>
            </a:r>
            <a:r>
              <a:rPr lang="es"/>
              <a:t> matricial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57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Recurrencias lineales: </a:t>
            </a:r>
            <a:r>
              <a:rPr lang="es"/>
              <a:t>números</a:t>
            </a:r>
            <a:r>
              <a:rPr lang="es"/>
              <a:t> de fibonacci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1149075"/>
            <a:ext cx="76887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https://cses.fi/problemset/task/1722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 ejemplo </a:t>
            </a:r>
            <a:r>
              <a:rPr lang="es"/>
              <a:t>clásico</a:t>
            </a:r>
            <a:r>
              <a:rPr lang="es"/>
              <a:t> de recurrencias lineales son los números de </a:t>
            </a:r>
            <a:r>
              <a:rPr lang="es"/>
              <a:t>fibonacci que se definen de la siguiente forma: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f(0) = 1, f(1)  = 1, f(n) = f(n-1) + f(n-2)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Una forma de calcular el n ésimo número de fibonacci es de esta forma: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850" y="2931025"/>
            <a:ext cx="7466323" cy="17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