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5" r:id="rId7"/>
    <p:sldId id="266" r:id="rId8"/>
    <p:sldId id="267" r:id="rId9"/>
    <p:sldId id="263" r:id="rId10"/>
    <p:sldId id="264" r:id="rId11"/>
    <p:sldId id="268" r:id="rId12"/>
    <p:sldId id="271" r:id="rId13"/>
    <p:sldId id="269" r:id="rId14"/>
    <p:sldId id="270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D5F9F-9DCC-189A-D796-06AD919444A5}" v="708" dt="2021-12-13T15:15:56.340"/>
    <p1510:client id="{4455359E-C1C1-7527-595A-A81BC513A2EE}" v="651" dt="2021-12-13T17:33:23.091"/>
    <p1510:client id="{54468AAE-0B65-C872-6008-744EFB369302}" v="148" dt="2021-12-14T09:45:11.037"/>
    <p1510:client id="{76547F54-E995-5C9D-F459-D5E1F0E9D1AE}" v="43" dt="2021-12-14T14:31:53.989"/>
    <p1510:client id="{A8AA6ADC-CA29-493A-8FE6-F13707B118A8}" v="702" dt="2021-12-14T10:45:10.097"/>
    <p1510:client id="{BD9C0A6E-4138-DA67-4E7C-E995AA9C7EE2}" v="2226" dt="2021-12-13T17:00:31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475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024" y="178567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79999" y="1660226"/>
            <a:ext cx="1039195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cs typeface="Calibri"/>
              </a:rPr>
              <a:t>Cloud Service Provider </a:t>
            </a:r>
            <a:r>
              <a:rPr lang="en-US" sz="4800" dirty="0" err="1">
                <a:solidFill>
                  <a:srgbClr val="C00000"/>
                </a:solidFill>
                <a:cs typeface="Calibri"/>
              </a:rPr>
              <a:t>Evaluierung</a:t>
            </a:r>
            <a:endParaRPr lang="en-US" sz="2800" dirty="0" err="1">
              <a:cs typeface="Calibri" panose="020F0502020204030204"/>
            </a:endParaRPr>
          </a:p>
          <a:p>
            <a:pPr algn="ctr"/>
            <a:r>
              <a:rPr lang="en-US" sz="4800" dirty="0">
                <a:solidFill>
                  <a:srgbClr val="C00000"/>
                </a:solidFill>
                <a:cs typeface="Calibri"/>
              </a:rPr>
              <a:t>auf Basis von </a:t>
            </a:r>
          </a:p>
          <a:p>
            <a:pPr algn="ctr"/>
            <a:r>
              <a:rPr lang="en-US" sz="4800" dirty="0">
                <a:solidFill>
                  <a:srgbClr val="C00000"/>
                </a:solidFill>
                <a:cs typeface="Calibri"/>
              </a:rPr>
              <a:t>Infrastructure as Code </a:t>
            </a:r>
            <a:r>
              <a:rPr lang="en-US" sz="4800" dirty="0" err="1">
                <a:solidFill>
                  <a:srgbClr val="C00000"/>
                </a:solidFill>
                <a:cs typeface="Calibri"/>
              </a:rPr>
              <a:t>Unterstützung</a:t>
            </a:r>
            <a:endParaRPr lang="en-US" sz="4800">
              <a:solidFill>
                <a:srgbClr val="C00000"/>
              </a:solidFill>
              <a:cs typeface="Calibri"/>
            </a:endParaRPr>
          </a:p>
          <a:p>
            <a:pPr algn="ctr"/>
            <a:r>
              <a:rPr lang="en-US" sz="4800" dirty="0">
                <a:solidFill>
                  <a:srgbClr val="C00000"/>
                </a:solidFill>
                <a:cs typeface="Calibri"/>
              </a:rPr>
              <a:t>(</a:t>
            </a:r>
            <a:r>
              <a:rPr lang="en-US" sz="4800" dirty="0" err="1">
                <a:solidFill>
                  <a:srgbClr val="C00000"/>
                </a:solidFill>
                <a:cs typeface="Calibri"/>
              </a:rPr>
              <a:t>mit</a:t>
            </a:r>
            <a:r>
              <a:rPr lang="en-US" sz="4800" dirty="0">
                <a:solidFill>
                  <a:srgbClr val="C00000"/>
                </a:solidFill>
                <a:cs typeface="Calibri"/>
              </a:rPr>
              <a:t> Terraform)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Schallenmüller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1" name="Picture 21" descr="Icon&#10;&#10;Description automatically generated">
            <a:extLst>
              <a:ext uri="{FF2B5EF4-FFF2-40B4-BE49-F238E27FC236}">
                <a16:creationId xmlns:a16="http://schemas.microsoft.com/office/drawing/2014/main" id="{4417D650-8077-432C-B815-35A4CE21E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890" y="4232187"/>
            <a:ext cx="1866182" cy="181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3. Welche Probleme löst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3060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Configuration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 Drift                               =&gt; Versionierter Source Code, </a:t>
            </a:r>
          </a:p>
          <a:p>
            <a:pPr lvl="8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                              deklarative Sprache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Mangelhafte Dokumentation             =&gt; Source Code = Dokumentation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Aufwändige manuelle Änderungen   =&gt; CI/CD</a:t>
            </a:r>
            <a:endParaRPr lang="en-US" sz="2800" dirty="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Fehlende Übersicht                               =&gt; Modularer Code</a:t>
            </a:r>
            <a:endParaRPr lang="en-US" sz="2800" dirty="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Schwierige Reproduzierbarkeit           =&gt; Code wird mehrfach ausgeführt</a:t>
            </a: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10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56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4. Wie funktioniert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IaC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mit Terraform?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11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4A5F476-0ECE-4EAC-9B31-AF99DEDE0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110" y="1644784"/>
            <a:ext cx="7663542" cy="43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8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4. Wie funktioniert </a:t>
            </a:r>
            <a:r>
              <a:rPr lang="de-DE" sz="2800" dirty="0" err="1">
                <a:solidFill>
                  <a:srgbClr val="C0000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 mit Terraform?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12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7C7FD980-DB1B-432C-82AC-8BC6078FC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743" y="2266646"/>
            <a:ext cx="7075714" cy="257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4. Wie funktioniert </a:t>
            </a:r>
            <a:r>
              <a:rPr lang="de-DE" sz="2800" dirty="0" err="1">
                <a:solidFill>
                  <a:srgbClr val="C0000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 mit Terraform?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13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B75BA6E-0310-40BC-91B1-6DD6202901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083" r="-189" b="31462"/>
          <a:stretch/>
        </p:blipFill>
        <p:spPr>
          <a:xfrm>
            <a:off x="3187317" y="1529090"/>
            <a:ext cx="5199114" cy="437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5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4. Wie funktioniert </a:t>
            </a:r>
            <a:r>
              <a:rPr lang="de-DE" sz="2800" dirty="0" err="1">
                <a:solidFill>
                  <a:srgbClr val="C0000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 mit Terraform?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3186407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Demo Terraform</a:t>
            </a: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14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97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5. Aufbau des Untersuchungsobjekts</a:t>
            </a:r>
            <a:endParaRPr lang="de-DE" sz="2800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575321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High-level Aufbau: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15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9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53F792DE-485D-4E15-8C2E-48FDCAAC9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313" y="2113082"/>
            <a:ext cx="7326405" cy="40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42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6. Welche Aspekte sollen untersucht werden?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77787" y="1795277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Cloud Service Provider die untersucht werden sollen: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16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4336FF2-B1E4-4A81-B08B-F33B8C8C7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577" y="2791945"/>
            <a:ext cx="3908611" cy="2204196"/>
          </a:xfrm>
          <a:prstGeom prst="rect">
            <a:avLst/>
          </a:prstGeom>
        </p:spPr>
      </p:pic>
      <p:pic>
        <p:nvPicPr>
          <p:cNvPr id="11" name="Picture 11" descr="Logo&#10;&#10;Description automatically generated">
            <a:extLst>
              <a:ext uri="{FF2B5EF4-FFF2-40B4-BE49-F238E27FC236}">
                <a16:creationId xmlns:a16="http://schemas.microsoft.com/office/drawing/2014/main" id="{EA0A3CDA-4F4F-443A-A633-AD28F7665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5459" y="2528047"/>
            <a:ext cx="2743200" cy="2743200"/>
          </a:xfrm>
          <a:prstGeom prst="rect">
            <a:avLst/>
          </a:prstGeom>
        </p:spPr>
      </p:pic>
      <p:pic>
        <p:nvPicPr>
          <p:cNvPr id="12" name="Picture 12" descr="A picture containing text, vector graphics, tableware, plate&#10;&#10;Description automatically generated">
            <a:extLst>
              <a:ext uri="{FF2B5EF4-FFF2-40B4-BE49-F238E27FC236}">
                <a16:creationId xmlns:a16="http://schemas.microsoft.com/office/drawing/2014/main" id="{163144D6-811E-43A7-9AD8-0260D80FD0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723" y="3289599"/>
            <a:ext cx="274320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1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6. Welche Aspekte sollen untersucht werden?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77787" y="1795277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Grundlage sollen Aspekte der ISO 25010 für Softwarequalität sein.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17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F76755-D3BF-4EC2-A800-C3BE166D2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84" y="2391296"/>
            <a:ext cx="11203638" cy="32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6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384023" y="124808"/>
            <a:ext cx="81059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Weiterführende Themen / Interessante Fragestellungen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77787" y="1795277"/>
            <a:ext cx="11124996" cy="28038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Erweiterung auf andere CSP: IBM Cloud, Open Telekom Cloud, Alibaba Cloud, Oracle Cloud, ...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Vergleich verschiedener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IaC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Tools /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Toolstacks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(Terraform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vs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Pulumi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 err="1">
                <a:solidFill>
                  <a:srgbClr val="002060"/>
                </a:solidFill>
                <a:cs typeface="Calibri"/>
              </a:rPr>
              <a:t>IaC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Testing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in Terraform und anderen Tools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Thema Cloud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Agnostic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: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Expectation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vs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Reality  und wie weit lässt sich "echte" Cloud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Agnostizität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umsetzen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18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976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Welche Fragen sollen beantwortet werden?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324950"/>
            <a:ext cx="11124996" cy="35763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Wie funktioniert manuelles Ressource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Provisioning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 in der Cloud?</a:t>
            </a:r>
            <a:endParaRPr lang="de-DE" sz="2800" dirty="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Was versteht man unter Infrastructure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as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 Code (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)?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Welche Probleme löst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?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Wie funktioniert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 mit Terraform?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Aufbau des Untersuchungsobjekts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Welche Aspekte sollen untersucht werden?</a:t>
            </a:r>
            <a:endParaRPr lang="de-DE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2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20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50833" y="128010"/>
            <a:ext cx="81059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solidFill>
                  <a:srgbClr val="C00000"/>
                </a:solidFill>
                <a:cs typeface="Calibri"/>
              </a:rPr>
              <a:t>Wie funktioniert manuelles Ressource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Provisioning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in der Cloud?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923665"/>
            <a:ext cx="11124996" cy="3835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Kontext: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In der Cloud lassen sich Computer Ressourcen wie Virtuelle Maschinen, Datenbankserver, Netzwerke etc. sehr viel schneller bereitstellen als zuvor.</a:t>
            </a:r>
            <a:endParaRPr lang="de-DE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Anpassungen an Infrastruktur können in der Cloud sehr viel schneller vorgenommen werden.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Cloud Service Provider stellen dazu ein Browserinterface bereit.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3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089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07290" y="128010"/>
            <a:ext cx="81059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Wie funktioniert manuelles Ressource </a:t>
            </a:r>
            <a:r>
              <a:rPr lang="de-DE" sz="2800" dirty="0" err="1">
                <a:solidFill>
                  <a:srgbClr val="C00000"/>
                </a:solidFill>
                <a:ea typeface="+mn-lt"/>
                <a:cs typeface="+mn-lt"/>
              </a:rPr>
              <a:t>Provisioning</a:t>
            </a:r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 in der Cloud?</a:t>
            </a:r>
            <a:endParaRPr lang="de-DE" sz="2800" dirty="0">
              <a:solidFill>
                <a:srgbClr val="C00000"/>
              </a:solidFill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3186407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Demo Google Cloud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Console</a:t>
            </a:r>
            <a:endParaRPr lang="en-US" dirty="0" err="1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4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768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2. Was ist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44802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 panose="020F0502020204030204"/>
              </a:rPr>
              <a:t>Alternativ lassen sich </a:t>
            </a:r>
            <a:r>
              <a:rPr lang="de-DE" sz="2800" dirty="0" err="1">
                <a:solidFill>
                  <a:srgbClr val="002060"/>
                </a:solidFill>
                <a:cs typeface="Calibri" panose="020F0502020204030204"/>
              </a:rPr>
              <a:t>Resourcen</a:t>
            </a:r>
            <a:r>
              <a:rPr lang="de-DE" sz="2800" dirty="0">
                <a:solidFill>
                  <a:srgbClr val="002060"/>
                </a:solidFill>
                <a:cs typeface="Calibri" panose="020F0502020204030204"/>
              </a:rPr>
              <a:t> auch über das Terminal erstellen mit folgendem Befehl: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latin typeface="Consolas"/>
                <a:ea typeface="+mn-lt"/>
                <a:cs typeface="+mn-lt"/>
              </a:rPr>
              <a:t>$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gcloud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compute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instances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create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my-vm</a:t>
            </a:r>
            <a:r>
              <a:rPr lang="de-DE" sz="2800" dirty="0">
                <a:latin typeface="Consolas"/>
                <a:ea typeface="+mn-lt"/>
                <a:cs typeface="+mn-lt"/>
              </a:rPr>
              <a:t> \
    --image=IMAGE_NAME\
    --image-project=IMAGE_PROJECT \
    --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machine</a:t>
            </a:r>
            <a:r>
              <a:rPr lang="de-DE" sz="2800" dirty="0">
                <a:latin typeface="Consolas"/>
                <a:ea typeface="+mn-lt"/>
                <a:cs typeface="+mn-lt"/>
              </a:rPr>
              <a:t>-type=MACHINE_TYPE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Und anpassen:</a:t>
            </a: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latin typeface="Consolas"/>
                <a:ea typeface="+mn-lt"/>
                <a:cs typeface="+mn-lt"/>
              </a:rPr>
              <a:t>$ 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gcloud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compute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instances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set</a:t>
            </a:r>
            <a:r>
              <a:rPr lang="de-DE" sz="2800" dirty="0">
                <a:latin typeface="Consolas"/>
                <a:ea typeface="+mn-lt"/>
                <a:cs typeface="+mn-lt"/>
              </a:rPr>
              <a:t>-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machine</a:t>
            </a:r>
            <a:r>
              <a:rPr lang="de-DE" sz="2800" dirty="0">
                <a:latin typeface="Consolas"/>
                <a:ea typeface="+mn-lt"/>
                <a:cs typeface="+mn-lt"/>
              </a:rPr>
              <a:t>-type VM_NAME \
    --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machine</a:t>
            </a:r>
            <a:r>
              <a:rPr lang="de-DE" sz="2800" dirty="0">
                <a:latin typeface="Consolas"/>
                <a:ea typeface="+mn-lt"/>
                <a:cs typeface="+mn-lt"/>
              </a:rPr>
              <a:t>-type NEW_MACHINE_TYPE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5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311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2. Was versteht man unter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923665"/>
            <a:ext cx="11124996" cy="39641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Infrastructure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as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 Code beschreibt einen Ansatz zur Automatisierung von Infrastruktur basierend auf Praktiken aus der Softwareentwicklung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 err="1">
                <a:solidFill>
                  <a:srgbClr val="002060"/>
                </a:solidFill>
                <a:cs typeface="Calibri"/>
              </a:rPr>
              <a:t>Kief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Morris' Core Practices: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 err="1">
                <a:solidFill>
                  <a:srgbClr val="002060"/>
                </a:solidFill>
                <a:cs typeface="Calibri"/>
              </a:rPr>
              <a:t>Define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everything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code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 err="1">
                <a:solidFill>
                  <a:srgbClr val="002060"/>
                </a:solidFill>
                <a:cs typeface="Calibri"/>
              </a:rPr>
              <a:t>Continously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test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and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deliver</a:t>
            </a: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Small, simple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pieces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6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40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2. Was versteht man unter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923665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7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7F5AC9AC-D0CB-4628-9505-4DD313427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047" y="1346526"/>
            <a:ext cx="8654142" cy="48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3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2. Was versteht man unter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923665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8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9" descr="Diagram&#10;&#10;Description automatically generated">
            <a:extLst>
              <a:ext uri="{FF2B5EF4-FFF2-40B4-BE49-F238E27FC236}">
                <a16:creationId xmlns:a16="http://schemas.microsoft.com/office/drawing/2014/main" id="{10F7E522-5512-4A71-BA4F-F038B74A4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857" y="1398134"/>
            <a:ext cx="5878286" cy="48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6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3. Welche Probleme löst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3060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 panose="020F0502020204030204"/>
              </a:rPr>
              <a:t>Probleme die durch manuelles Infrastruktur </a:t>
            </a:r>
            <a:r>
              <a:rPr lang="de-DE" sz="2800" dirty="0" err="1">
                <a:solidFill>
                  <a:srgbClr val="002060"/>
                </a:solidFill>
                <a:cs typeface="Calibri" panose="020F0502020204030204"/>
              </a:rPr>
              <a:t>Provisioning</a:t>
            </a:r>
            <a:r>
              <a:rPr lang="de-DE" sz="2800" dirty="0">
                <a:solidFill>
                  <a:srgbClr val="002060"/>
                </a:solidFill>
                <a:cs typeface="Calibri" panose="020F0502020204030204"/>
              </a:rPr>
              <a:t> entstehen: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 err="1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Configuration</a:t>
            </a:r>
            <a:r>
              <a:rPr lang="de-DE" sz="2800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 Drift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Mangelhafte Dokumentation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Aufwändige manuelle Änderungen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Fehlende Übersicht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Schwierige Reproduzierbarkeit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9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180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658</cp:revision>
  <dcterms:created xsi:type="dcterms:W3CDTF">2021-12-13T14:24:15Z</dcterms:created>
  <dcterms:modified xsi:type="dcterms:W3CDTF">2021-12-14T15:14:50Z</dcterms:modified>
</cp:coreProperties>
</file>