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5" r:id="rId6"/>
    <p:sldId id="266" r:id="rId7"/>
    <p:sldId id="267" r:id="rId8"/>
    <p:sldId id="263" r:id="rId9"/>
    <p:sldId id="262" r:id="rId10"/>
    <p:sldId id="264" r:id="rId11"/>
    <p:sldId id="268" r:id="rId12"/>
    <p:sldId id="271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D5F9F-9DCC-189A-D796-06AD919444A5}" v="708" dt="2021-12-13T15:15:56.340"/>
    <p1510:client id="{4455359E-C1C1-7527-595A-A81BC513A2EE}" v="651" dt="2021-12-13T17:33:23.091"/>
    <p1510:client id="{54468AAE-0B65-C872-6008-744EFB369302}" v="147" dt="2021-12-14T09:33:23.944"/>
    <p1510:client id="{BD9C0A6E-4138-DA67-4E7C-E995AA9C7EE2}" v="2226" dt="2021-12-13T17:00:31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475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024" y="178567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79999" y="1660226"/>
            <a:ext cx="1039195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cs typeface="Calibri"/>
              </a:rPr>
              <a:t>Cloud Service Provider </a:t>
            </a:r>
            <a:r>
              <a:rPr lang="en-US" sz="4800" dirty="0" err="1">
                <a:solidFill>
                  <a:srgbClr val="C00000"/>
                </a:solidFill>
                <a:cs typeface="Calibri"/>
              </a:rPr>
              <a:t>Evaluierung</a:t>
            </a:r>
            <a:endParaRPr lang="en-US" sz="2800" dirty="0" err="1">
              <a:cs typeface="Calibri" panose="020F0502020204030204"/>
            </a:endParaRPr>
          </a:p>
          <a:p>
            <a:pPr algn="ctr"/>
            <a:r>
              <a:rPr lang="en-US" sz="4800" dirty="0">
                <a:solidFill>
                  <a:srgbClr val="C00000"/>
                </a:solidFill>
                <a:cs typeface="Calibri"/>
              </a:rPr>
              <a:t>auf Basis von </a:t>
            </a:r>
          </a:p>
          <a:p>
            <a:pPr algn="ctr"/>
            <a:r>
              <a:rPr lang="en-US" sz="4800" dirty="0">
                <a:solidFill>
                  <a:srgbClr val="C00000"/>
                </a:solidFill>
                <a:cs typeface="Calibri"/>
              </a:rPr>
              <a:t>Infrastructure as Code </a:t>
            </a:r>
            <a:r>
              <a:rPr lang="en-US" sz="4800" dirty="0" err="1">
                <a:solidFill>
                  <a:srgbClr val="C00000"/>
                </a:solidFill>
                <a:cs typeface="Calibri"/>
              </a:rPr>
              <a:t>Unterstützung</a:t>
            </a:r>
            <a:endParaRPr lang="en-US" sz="4800">
              <a:solidFill>
                <a:srgbClr val="C00000"/>
              </a:solidFill>
              <a:cs typeface="Calibri"/>
            </a:endParaRPr>
          </a:p>
          <a:p>
            <a:pPr algn="ctr"/>
            <a:r>
              <a:rPr lang="en-US" sz="4800" dirty="0">
                <a:solidFill>
                  <a:srgbClr val="C00000"/>
                </a:solidFill>
                <a:cs typeface="Calibri"/>
              </a:rPr>
              <a:t>(</a:t>
            </a:r>
            <a:r>
              <a:rPr lang="en-US" sz="4800" dirty="0" err="1">
                <a:solidFill>
                  <a:srgbClr val="C00000"/>
                </a:solidFill>
                <a:cs typeface="Calibri"/>
              </a:rPr>
              <a:t>mit</a:t>
            </a:r>
            <a:r>
              <a:rPr lang="en-US" sz="4800" dirty="0">
                <a:solidFill>
                  <a:srgbClr val="C00000"/>
                </a:solidFill>
                <a:cs typeface="Calibri"/>
              </a:rPr>
              <a:t> Terraform)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Schallenmüller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1" name="Picture 21" descr="Icon&#10;&#10;Description automatically generated">
            <a:extLst>
              <a:ext uri="{FF2B5EF4-FFF2-40B4-BE49-F238E27FC236}">
                <a16:creationId xmlns:a16="http://schemas.microsoft.com/office/drawing/2014/main" id="{4417D650-8077-432C-B815-35A4CE21E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890" y="4232187"/>
            <a:ext cx="1866182" cy="181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cs typeface="Calibri"/>
              </a:rPr>
              <a:t>3. Welche Probleme löst Infrastructure </a:t>
            </a:r>
            <a:r>
              <a:rPr lang="de-DE" sz="2800" dirty="0" err="1">
                <a:solidFill>
                  <a:srgbClr val="C00000"/>
                </a:solidFill>
                <a:cs typeface="Calibri"/>
              </a:rPr>
              <a:t>as</a:t>
            </a:r>
            <a:r>
              <a:rPr lang="de-DE" sz="2800" dirty="0">
                <a:solidFill>
                  <a:srgbClr val="C00000"/>
                </a:solidFill>
                <a:cs typeface="Calibri"/>
              </a:rPr>
              <a:t> Code?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716836"/>
            <a:ext cx="11124996" cy="3060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de-DE" sz="2800" dirty="0" err="1">
                <a:solidFill>
                  <a:srgbClr val="002060"/>
                </a:solidFill>
                <a:ea typeface="+mn-lt"/>
                <a:cs typeface="+mn-lt"/>
              </a:rPr>
              <a:t>Configuration</a:t>
            </a: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 Drift                               =&gt; Versionierter Source Code, </a:t>
            </a:r>
          </a:p>
          <a:p>
            <a:pPr lvl="8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                              deklarative Sprache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Mangelhafte Dokumentation             =&gt; Source Code = Dokumentation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Aufwändige manuelle Änderungen   =&gt; CI/CD</a:t>
            </a:r>
            <a:endParaRPr lang="en-US" sz="2800" dirty="0"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Fehlende Übersicht                               =&gt; Modularer Code</a:t>
            </a:r>
            <a:endParaRPr lang="en-US" sz="2800" dirty="0"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Schwierige Reproduzierbarkeit           =&gt; Code wird mehrfach ausgeführt</a:t>
            </a:r>
            <a:endParaRPr lang="de-DE" sz="2800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10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56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cs typeface="Calibri"/>
              </a:rPr>
              <a:t>4. Wie funktioniert </a:t>
            </a:r>
            <a:r>
              <a:rPr lang="de-DE" sz="2800" dirty="0" err="1">
                <a:solidFill>
                  <a:srgbClr val="C00000"/>
                </a:solidFill>
                <a:cs typeface="Calibri"/>
              </a:rPr>
              <a:t>IaC</a:t>
            </a:r>
            <a:r>
              <a:rPr lang="de-DE" sz="2800" dirty="0">
                <a:solidFill>
                  <a:srgbClr val="C00000"/>
                </a:solidFill>
                <a:cs typeface="Calibri"/>
              </a:rPr>
              <a:t> mit Terraform?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716836"/>
            <a:ext cx="11124996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2800" dirty="0">
              <a:solidFill>
                <a:srgbClr val="002060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11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4A5F476-0ECE-4EAC-9B31-AF99DEDE0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257" y="1655990"/>
            <a:ext cx="7663542" cy="430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88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ea typeface="+mn-lt"/>
                <a:cs typeface="+mn-lt"/>
              </a:rPr>
              <a:t>4. Wie funktioniert </a:t>
            </a:r>
            <a:r>
              <a:rPr lang="de-DE" sz="2800" dirty="0" err="1">
                <a:solidFill>
                  <a:srgbClr val="C00000"/>
                </a:solidFill>
                <a:ea typeface="+mn-lt"/>
                <a:cs typeface="+mn-lt"/>
              </a:rPr>
              <a:t>IaC</a:t>
            </a:r>
            <a:r>
              <a:rPr lang="de-DE" sz="2800" dirty="0">
                <a:solidFill>
                  <a:srgbClr val="C00000"/>
                </a:solidFill>
                <a:ea typeface="+mn-lt"/>
                <a:cs typeface="+mn-lt"/>
              </a:rPr>
              <a:t> mit Terraform?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716836"/>
            <a:ext cx="11124996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endParaRPr lang="de-DE" sz="2800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12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7C7FD980-DB1B-432C-82AC-8BC6078FC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9743" y="2266646"/>
            <a:ext cx="7075714" cy="257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0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ea typeface="+mn-lt"/>
                <a:cs typeface="+mn-lt"/>
              </a:rPr>
              <a:t>4. Wie funktioniert </a:t>
            </a:r>
            <a:r>
              <a:rPr lang="de-DE" sz="2800" dirty="0" err="1">
                <a:solidFill>
                  <a:srgbClr val="C00000"/>
                </a:solidFill>
                <a:ea typeface="+mn-lt"/>
                <a:cs typeface="+mn-lt"/>
              </a:rPr>
              <a:t>IaC</a:t>
            </a:r>
            <a:r>
              <a:rPr lang="de-DE" sz="2800" dirty="0">
                <a:solidFill>
                  <a:srgbClr val="C00000"/>
                </a:solidFill>
                <a:ea typeface="+mn-lt"/>
                <a:cs typeface="+mn-lt"/>
              </a:rPr>
              <a:t> mit Terraform?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716836"/>
            <a:ext cx="11124996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endParaRPr lang="de-DE" sz="2800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13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B75BA6E-0310-40BC-91B1-6DD620290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5314" y="1553973"/>
            <a:ext cx="3559628" cy="45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58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ea typeface="+mn-lt"/>
                <a:cs typeface="+mn-lt"/>
              </a:rPr>
              <a:t>4. Wie funktioniert </a:t>
            </a:r>
            <a:r>
              <a:rPr lang="de-DE" sz="2800" dirty="0" err="1">
                <a:solidFill>
                  <a:srgbClr val="C00000"/>
                </a:solidFill>
                <a:ea typeface="+mn-lt"/>
                <a:cs typeface="+mn-lt"/>
              </a:rPr>
              <a:t>IaC</a:t>
            </a:r>
            <a:r>
              <a:rPr lang="de-DE" sz="2800" dirty="0">
                <a:solidFill>
                  <a:srgbClr val="C00000"/>
                </a:solidFill>
                <a:ea typeface="+mn-lt"/>
                <a:cs typeface="+mn-lt"/>
              </a:rPr>
              <a:t> mit Terraform?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3186407"/>
            <a:ext cx="11124996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Demo Terraform</a:t>
            </a:r>
            <a:endParaRPr lang="de-DE" sz="2800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14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397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ea typeface="+mn-lt"/>
                <a:cs typeface="+mn-lt"/>
              </a:rPr>
              <a:t>5. Aufbau des Untersuchungsobjekts</a:t>
            </a:r>
            <a:endParaRPr lang="de-DE" sz="2800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575321"/>
            <a:ext cx="11124996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cs typeface="Calibri"/>
              </a:rPr>
              <a:t>High-level Aufbau: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15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254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cs typeface="Calibri"/>
              </a:rPr>
              <a:t>Welche Fragen sollen beantwortet werden?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324950"/>
            <a:ext cx="11124996" cy="35763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2800" dirty="0">
              <a:ea typeface="+mn-lt"/>
              <a:cs typeface="+mn-lt"/>
            </a:endParaRP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Wie funktioniert manuelles Ressource </a:t>
            </a:r>
            <a:r>
              <a:rPr lang="de-DE" sz="2800" dirty="0" err="1">
                <a:solidFill>
                  <a:srgbClr val="002060"/>
                </a:solidFill>
                <a:ea typeface="+mn-lt"/>
                <a:cs typeface="+mn-lt"/>
              </a:rPr>
              <a:t>Provisioning</a:t>
            </a: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 in der Cloud?</a:t>
            </a:r>
            <a:endParaRPr lang="de-DE" sz="2800" dirty="0">
              <a:ea typeface="+mn-lt"/>
              <a:cs typeface="+mn-lt"/>
            </a:endParaRP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Was versteht man unter Infrastructure </a:t>
            </a:r>
            <a:r>
              <a:rPr lang="de-DE" sz="2800" dirty="0" err="1">
                <a:solidFill>
                  <a:srgbClr val="002060"/>
                </a:solidFill>
                <a:ea typeface="+mn-lt"/>
                <a:cs typeface="+mn-lt"/>
              </a:rPr>
              <a:t>as</a:t>
            </a: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 Code (</a:t>
            </a:r>
            <a:r>
              <a:rPr lang="de-DE" sz="2800" dirty="0" err="1">
                <a:solidFill>
                  <a:srgbClr val="002060"/>
                </a:solidFill>
                <a:ea typeface="+mn-lt"/>
                <a:cs typeface="+mn-lt"/>
              </a:rPr>
              <a:t>IaC</a:t>
            </a: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)?</a:t>
            </a:r>
            <a:endParaRPr lang="en-US" sz="2800" dirty="0">
              <a:ea typeface="+mn-lt"/>
              <a:cs typeface="+mn-lt"/>
            </a:endParaRP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Welche Probleme löst </a:t>
            </a:r>
            <a:r>
              <a:rPr lang="de-DE" sz="2800" dirty="0" err="1">
                <a:solidFill>
                  <a:srgbClr val="002060"/>
                </a:solidFill>
                <a:ea typeface="+mn-lt"/>
                <a:cs typeface="+mn-lt"/>
              </a:rPr>
              <a:t>IaC</a:t>
            </a: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?</a:t>
            </a:r>
            <a:endParaRPr lang="en-US" sz="2800" dirty="0">
              <a:ea typeface="+mn-lt"/>
              <a:cs typeface="+mn-lt"/>
            </a:endParaRP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Wie funktioniert </a:t>
            </a:r>
            <a:r>
              <a:rPr lang="de-DE" sz="2800" dirty="0" err="1">
                <a:solidFill>
                  <a:srgbClr val="002060"/>
                </a:solidFill>
                <a:ea typeface="+mn-lt"/>
                <a:cs typeface="+mn-lt"/>
              </a:rPr>
              <a:t>IaC</a:t>
            </a: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 mit Terraform?</a:t>
            </a:r>
            <a:endParaRPr lang="en-US" sz="2800" dirty="0">
              <a:ea typeface="+mn-lt"/>
              <a:cs typeface="+mn-lt"/>
            </a:endParaRP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Aufbau des Untersuchungsobjekts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Welche Aspekte sollen untersucht werden?</a:t>
            </a:r>
            <a:endParaRPr lang="de-DE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2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20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50833" y="128010"/>
            <a:ext cx="810595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de-DE" sz="2800" dirty="0">
                <a:solidFill>
                  <a:srgbClr val="C00000"/>
                </a:solidFill>
                <a:cs typeface="Calibri"/>
              </a:rPr>
              <a:t>Wie funktioniert manuelles Ressource </a:t>
            </a:r>
            <a:r>
              <a:rPr lang="de-DE" sz="2800" dirty="0" err="1">
                <a:solidFill>
                  <a:srgbClr val="C00000"/>
                </a:solidFill>
                <a:cs typeface="Calibri"/>
              </a:rPr>
              <a:t>Provisioning</a:t>
            </a:r>
            <a:r>
              <a:rPr lang="de-DE" sz="2800" dirty="0">
                <a:solidFill>
                  <a:srgbClr val="C00000"/>
                </a:solidFill>
                <a:cs typeface="Calibri"/>
              </a:rPr>
              <a:t> in der Cloud?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923665"/>
            <a:ext cx="11124996" cy="38359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Kontext: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In der Cloud lassen sich Computer Ressourcen wie Virtuelle Maschinen, Datenbankserver, Netzwerke etc. sehr viel schneller bereitstellen als zuvor.</a:t>
            </a:r>
            <a:endParaRPr lang="de-DE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2800" dirty="0">
              <a:solidFill>
                <a:srgbClr val="002060"/>
              </a:solidFill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cs typeface="Calibri"/>
              </a:rPr>
              <a:t>Anpassungen an Infrastruktur können in der Cloud sehr viel schneller vorgenommen werden.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2800" dirty="0">
              <a:solidFill>
                <a:srgbClr val="002060"/>
              </a:solidFill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cs typeface="Calibri"/>
              </a:rPr>
              <a:t>Cloud Service Provider stellen dazu ein Browserinterface bereit.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3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089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07290" y="128010"/>
            <a:ext cx="810595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de-DE" sz="2800" dirty="0">
                <a:solidFill>
                  <a:srgbClr val="C00000"/>
                </a:solidFill>
                <a:ea typeface="+mn-lt"/>
                <a:cs typeface="+mn-lt"/>
              </a:rPr>
              <a:t>Wie funktioniert manuelles Ressource </a:t>
            </a:r>
            <a:r>
              <a:rPr lang="de-DE" sz="2800" dirty="0" err="1">
                <a:solidFill>
                  <a:srgbClr val="C00000"/>
                </a:solidFill>
                <a:ea typeface="+mn-lt"/>
                <a:cs typeface="+mn-lt"/>
              </a:rPr>
              <a:t>Provisioning</a:t>
            </a:r>
            <a:r>
              <a:rPr lang="de-DE" sz="2800" dirty="0">
                <a:solidFill>
                  <a:srgbClr val="C00000"/>
                </a:solidFill>
                <a:ea typeface="+mn-lt"/>
                <a:cs typeface="+mn-lt"/>
              </a:rPr>
              <a:t> in der Cloud?</a:t>
            </a:r>
            <a:endParaRPr lang="de-DE" sz="2800" dirty="0">
              <a:solidFill>
                <a:srgbClr val="C00000"/>
              </a:solidFill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3186407"/>
            <a:ext cx="11124996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Demo Google Cloud </a:t>
            </a:r>
            <a:r>
              <a:rPr lang="de-DE" sz="2800" dirty="0" err="1">
                <a:solidFill>
                  <a:srgbClr val="002060"/>
                </a:solidFill>
                <a:ea typeface="+mn-lt"/>
                <a:cs typeface="+mn-lt"/>
              </a:rPr>
              <a:t>Console</a:t>
            </a:r>
            <a:endParaRPr lang="en-US" dirty="0" err="1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4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768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cs typeface="Calibri"/>
              </a:rPr>
              <a:t>2. Was versteht man unter Infrastructure </a:t>
            </a:r>
            <a:r>
              <a:rPr lang="de-DE" sz="2800" dirty="0" err="1">
                <a:solidFill>
                  <a:srgbClr val="C00000"/>
                </a:solidFill>
                <a:cs typeface="Calibri"/>
              </a:rPr>
              <a:t>as</a:t>
            </a:r>
            <a:r>
              <a:rPr lang="de-DE" sz="2800" dirty="0">
                <a:solidFill>
                  <a:srgbClr val="C00000"/>
                </a:solidFill>
                <a:cs typeface="Calibri"/>
              </a:rPr>
              <a:t> Code?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923665"/>
            <a:ext cx="11124996" cy="39641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Infrastructure </a:t>
            </a:r>
            <a:r>
              <a:rPr lang="de-DE" sz="2800" dirty="0" err="1">
                <a:solidFill>
                  <a:srgbClr val="002060"/>
                </a:solidFill>
                <a:ea typeface="+mn-lt"/>
                <a:cs typeface="+mn-lt"/>
              </a:rPr>
              <a:t>as</a:t>
            </a: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 Code beschreibt einen Ansatz zur Automatisierung von Infrastruktur basierend auf Praktiken aus der Softwareentwicklung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2800" dirty="0">
              <a:solidFill>
                <a:srgbClr val="002060"/>
              </a:solidFill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 err="1">
                <a:solidFill>
                  <a:srgbClr val="002060"/>
                </a:solidFill>
                <a:cs typeface="Calibri"/>
              </a:rPr>
              <a:t>Kief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Morris' Core Practices: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2800" dirty="0">
              <a:solidFill>
                <a:srgbClr val="002060"/>
              </a:solidFill>
              <a:cs typeface="Calibri"/>
            </a:endParaRP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de-DE" sz="2800" dirty="0" err="1">
                <a:solidFill>
                  <a:srgbClr val="002060"/>
                </a:solidFill>
                <a:cs typeface="Calibri"/>
              </a:rPr>
              <a:t>Define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everything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as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code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de-DE" sz="2800" dirty="0" err="1">
                <a:solidFill>
                  <a:srgbClr val="002060"/>
                </a:solidFill>
                <a:cs typeface="Calibri"/>
              </a:rPr>
              <a:t>Continously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test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and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deliver</a:t>
            </a:r>
            <a:endParaRPr lang="de-DE" sz="2800" dirty="0">
              <a:solidFill>
                <a:srgbClr val="002060"/>
              </a:solidFill>
              <a:cs typeface="Calibri"/>
            </a:endParaRP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de-DE" sz="2800" dirty="0">
                <a:solidFill>
                  <a:srgbClr val="002060"/>
                </a:solidFill>
                <a:cs typeface="Calibri"/>
              </a:rPr>
              <a:t>Small, simple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pieces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5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64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cs typeface="Calibri"/>
              </a:rPr>
              <a:t>2. Was versteht man unter Infrastructure </a:t>
            </a:r>
            <a:r>
              <a:rPr lang="de-DE" sz="2800" dirty="0" err="1">
                <a:solidFill>
                  <a:srgbClr val="C00000"/>
                </a:solidFill>
                <a:cs typeface="Calibri"/>
              </a:rPr>
              <a:t>as</a:t>
            </a:r>
            <a:r>
              <a:rPr lang="de-DE" sz="2800" dirty="0">
                <a:solidFill>
                  <a:srgbClr val="C00000"/>
                </a:solidFill>
                <a:cs typeface="Calibri"/>
              </a:rPr>
              <a:t> Code?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923665"/>
            <a:ext cx="11124996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2800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6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7F5AC9AC-D0CB-4628-9505-4DD313427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6047" y="1346526"/>
            <a:ext cx="8654142" cy="485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3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cs typeface="Calibri"/>
              </a:rPr>
              <a:t>2. Was versteht man unter Infrastructure </a:t>
            </a:r>
            <a:r>
              <a:rPr lang="de-DE" sz="2800" dirty="0" err="1">
                <a:solidFill>
                  <a:srgbClr val="C00000"/>
                </a:solidFill>
                <a:cs typeface="Calibri"/>
              </a:rPr>
              <a:t>as</a:t>
            </a:r>
            <a:r>
              <a:rPr lang="de-DE" sz="2800" dirty="0">
                <a:solidFill>
                  <a:srgbClr val="C00000"/>
                </a:solidFill>
                <a:cs typeface="Calibri"/>
              </a:rPr>
              <a:t> Code?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923665"/>
            <a:ext cx="11124996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2800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7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Picture 9" descr="Diagram&#10;&#10;Description automatically generated">
            <a:extLst>
              <a:ext uri="{FF2B5EF4-FFF2-40B4-BE49-F238E27FC236}">
                <a16:creationId xmlns:a16="http://schemas.microsoft.com/office/drawing/2014/main" id="{10F7E522-5512-4A71-BA4F-F038B74A4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6857" y="1398134"/>
            <a:ext cx="5878286" cy="48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6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cs typeface="Calibri"/>
              </a:rPr>
              <a:t>3. Welche Probleme löst Infrastructure </a:t>
            </a:r>
            <a:r>
              <a:rPr lang="de-DE" sz="2800" dirty="0" err="1">
                <a:solidFill>
                  <a:srgbClr val="C00000"/>
                </a:solidFill>
                <a:cs typeface="Calibri"/>
              </a:rPr>
              <a:t>as</a:t>
            </a:r>
            <a:r>
              <a:rPr lang="de-DE" sz="2800" dirty="0">
                <a:solidFill>
                  <a:srgbClr val="C00000"/>
                </a:solidFill>
                <a:cs typeface="Calibri"/>
              </a:rPr>
              <a:t> Code?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716836"/>
            <a:ext cx="11124996" cy="3060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cs typeface="Calibri" panose="020F0502020204030204"/>
              </a:rPr>
              <a:t>Probleme die durch manuelles Infrastruktur </a:t>
            </a:r>
            <a:r>
              <a:rPr lang="de-DE" sz="2800" dirty="0" err="1">
                <a:solidFill>
                  <a:srgbClr val="002060"/>
                </a:solidFill>
                <a:cs typeface="Calibri" panose="020F0502020204030204"/>
              </a:rPr>
              <a:t>Provisioning</a:t>
            </a:r>
            <a:r>
              <a:rPr lang="de-DE" sz="2800" dirty="0">
                <a:solidFill>
                  <a:srgbClr val="002060"/>
                </a:solidFill>
                <a:cs typeface="Calibri" panose="020F0502020204030204"/>
              </a:rPr>
              <a:t> entstehen: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sz="2800" dirty="0" err="1">
                <a:solidFill>
                  <a:srgbClr val="002060"/>
                </a:solidFill>
                <a:latin typeface="Calibri"/>
                <a:ea typeface="+mn-lt"/>
                <a:cs typeface="+mn-lt"/>
              </a:rPr>
              <a:t>Configuration</a:t>
            </a:r>
            <a:r>
              <a:rPr lang="de-DE" sz="2800" dirty="0">
                <a:solidFill>
                  <a:srgbClr val="002060"/>
                </a:solidFill>
                <a:latin typeface="Calibri"/>
                <a:ea typeface="+mn-lt"/>
                <a:cs typeface="+mn-lt"/>
              </a:rPr>
              <a:t> Drift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sz="2800" dirty="0">
                <a:solidFill>
                  <a:srgbClr val="002060"/>
                </a:solidFill>
                <a:latin typeface="Calibri"/>
                <a:ea typeface="+mn-lt"/>
                <a:cs typeface="+mn-lt"/>
              </a:rPr>
              <a:t>Mangelhafte Dokumentation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sz="2800" dirty="0">
                <a:solidFill>
                  <a:srgbClr val="002060"/>
                </a:solidFill>
                <a:latin typeface="Calibri"/>
                <a:ea typeface="+mn-lt"/>
                <a:cs typeface="+mn-lt"/>
              </a:rPr>
              <a:t>Aufwändige manuelle Änderungen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sz="2800" dirty="0">
                <a:solidFill>
                  <a:srgbClr val="002060"/>
                </a:solidFill>
                <a:latin typeface="Calibri"/>
                <a:ea typeface="+mn-lt"/>
                <a:cs typeface="+mn-lt"/>
              </a:rPr>
              <a:t>Fehlende Übersicht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sz="2800" dirty="0">
                <a:solidFill>
                  <a:srgbClr val="002060"/>
                </a:solidFill>
                <a:latin typeface="Calibri"/>
                <a:ea typeface="+mn-lt"/>
                <a:cs typeface="+mn-lt"/>
              </a:rPr>
              <a:t>Schwierige Reproduzierbarkeit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8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180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cs typeface="Calibri"/>
              </a:rPr>
              <a:t>3. Welche Probleme löst Infrastructure </a:t>
            </a:r>
            <a:r>
              <a:rPr lang="de-DE" sz="2800" dirty="0" err="1">
                <a:solidFill>
                  <a:srgbClr val="C00000"/>
                </a:solidFill>
                <a:cs typeface="Calibri"/>
              </a:rPr>
              <a:t>as</a:t>
            </a:r>
            <a:r>
              <a:rPr lang="de-DE" sz="2800" dirty="0">
                <a:solidFill>
                  <a:srgbClr val="C00000"/>
                </a:solidFill>
                <a:cs typeface="Calibri"/>
              </a:rPr>
              <a:t> Code?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716836"/>
            <a:ext cx="11124996" cy="44802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cs typeface="Calibri" panose="020F0502020204030204"/>
              </a:rPr>
              <a:t>Alternativ lassen sich </a:t>
            </a:r>
            <a:r>
              <a:rPr lang="de-DE" sz="2800" dirty="0" err="1">
                <a:solidFill>
                  <a:srgbClr val="002060"/>
                </a:solidFill>
                <a:cs typeface="Calibri" panose="020F0502020204030204"/>
              </a:rPr>
              <a:t>Resourcen</a:t>
            </a:r>
            <a:r>
              <a:rPr lang="de-DE" sz="2800" dirty="0">
                <a:solidFill>
                  <a:srgbClr val="002060"/>
                </a:solidFill>
                <a:cs typeface="Calibri" panose="020F0502020204030204"/>
              </a:rPr>
              <a:t> auch über das Terminal erstellen mit folgendem Befehl: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latin typeface="Consolas"/>
                <a:ea typeface="+mn-lt"/>
                <a:cs typeface="+mn-lt"/>
              </a:rPr>
              <a:t>$ 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gcloud</a:t>
            </a:r>
            <a:r>
              <a:rPr lang="de-DE" sz="2800" dirty="0">
                <a:latin typeface="Consolas"/>
                <a:ea typeface="+mn-lt"/>
                <a:cs typeface="+mn-lt"/>
              </a:rPr>
              <a:t> 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compute</a:t>
            </a:r>
            <a:r>
              <a:rPr lang="de-DE" sz="2800" dirty="0">
                <a:latin typeface="Consolas"/>
                <a:ea typeface="+mn-lt"/>
                <a:cs typeface="+mn-lt"/>
              </a:rPr>
              <a:t> 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instances</a:t>
            </a:r>
            <a:r>
              <a:rPr lang="de-DE" sz="2800" dirty="0">
                <a:latin typeface="Consolas"/>
                <a:ea typeface="+mn-lt"/>
                <a:cs typeface="+mn-lt"/>
              </a:rPr>
              <a:t> 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create</a:t>
            </a:r>
            <a:r>
              <a:rPr lang="de-DE" sz="2800" dirty="0">
                <a:latin typeface="Consolas"/>
                <a:ea typeface="+mn-lt"/>
                <a:cs typeface="+mn-lt"/>
              </a:rPr>
              <a:t> 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my-vm</a:t>
            </a:r>
            <a:r>
              <a:rPr lang="de-DE" sz="2800" dirty="0">
                <a:latin typeface="Consolas"/>
                <a:ea typeface="+mn-lt"/>
                <a:cs typeface="+mn-lt"/>
              </a:rPr>
              <a:t> \
    --image=""\
    --image-project=IMAGE_PROJECT \
    --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machine</a:t>
            </a:r>
            <a:r>
              <a:rPr lang="de-DE" sz="2800" dirty="0">
                <a:latin typeface="Consolas"/>
                <a:ea typeface="+mn-lt"/>
                <a:cs typeface="+mn-lt"/>
              </a:rPr>
              <a:t>-type=MACHINE_TYPE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Und anpassen:</a:t>
            </a:r>
            <a:endParaRPr lang="de-DE" sz="2800" dirty="0">
              <a:solidFill>
                <a:srgbClr val="002060"/>
              </a:solidFill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u="sng" dirty="0">
                <a:latin typeface="Consolas"/>
                <a:ea typeface="+mn-lt"/>
                <a:cs typeface="+mn-lt"/>
              </a:rPr>
              <a:t>$ 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gcloud</a:t>
            </a:r>
            <a:r>
              <a:rPr lang="de-DE" sz="2800" dirty="0">
                <a:latin typeface="Consolas"/>
                <a:ea typeface="+mn-lt"/>
                <a:cs typeface="+mn-lt"/>
              </a:rPr>
              <a:t> 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compute</a:t>
            </a:r>
            <a:r>
              <a:rPr lang="de-DE" sz="2800" dirty="0">
                <a:latin typeface="Consolas"/>
                <a:ea typeface="+mn-lt"/>
                <a:cs typeface="+mn-lt"/>
              </a:rPr>
              <a:t> 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instances</a:t>
            </a:r>
            <a:r>
              <a:rPr lang="de-DE" sz="2800" dirty="0">
                <a:latin typeface="Consolas"/>
                <a:ea typeface="+mn-lt"/>
                <a:cs typeface="+mn-lt"/>
              </a:rPr>
              <a:t> 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set</a:t>
            </a:r>
            <a:r>
              <a:rPr lang="de-DE" sz="2800" dirty="0">
                <a:latin typeface="Consolas"/>
                <a:ea typeface="+mn-lt"/>
                <a:cs typeface="+mn-lt"/>
              </a:rPr>
              <a:t>-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machine</a:t>
            </a:r>
            <a:r>
              <a:rPr lang="de-DE" sz="2800" dirty="0">
                <a:latin typeface="Consolas"/>
                <a:ea typeface="+mn-lt"/>
                <a:cs typeface="+mn-lt"/>
              </a:rPr>
              <a:t>-type VM_NAME \
    --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machine</a:t>
            </a:r>
            <a:r>
              <a:rPr lang="de-DE" sz="2800" dirty="0">
                <a:latin typeface="Consolas"/>
                <a:ea typeface="+mn-lt"/>
                <a:cs typeface="+mn-lt"/>
              </a:rPr>
              <a:t>-type NEW_MACHINE_TYPE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9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311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536</cp:revision>
  <dcterms:created xsi:type="dcterms:W3CDTF">2021-12-13T14:24:15Z</dcterms:created>
  <dcterms:modified xsi:type="dcterms:W3CDTF">2021-12-14T09:33:48Z</dcterms:modified>
</cp:coreProperties>
</file>