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2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338B6E-183E-4BB5-BE5A-622061969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A5E7E5-22F9-44E3-9168-EAF4F8194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FEADA-5DD8-4E1F-B9F6-4AFCF448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E9F5-10DA-45DB-90FA-5425A45880BA}" type="datetimeFigureOut">
              <a:rPr lang="de-DE" smtClean="0"/>
              <a:t>17.01.2019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270740-22E1-4854-98FB-ACD35D5C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BDE45A-0FA5-422A-BC91-33EEF63B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AEA3-32EF-4FFB-AC6F-71A570AD1F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236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B3666B-4D15-4968-9D43-C110EB4A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7C5DAB-B085-43F3-8A8C-D88547410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F677C1-C55B-4C00-9FA7-7FFBBFD27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E9F5-10DA-45DB-90FA-5425A45880BA}" type="datetimeFigureOut">
              <a:rPr lang="de-DE" smtClean="0"/>
              <a:t>17.01.2019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CB2B98-49D8-4D1E-B271-1228D8B9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64370B-184D-4A57-8E84-9F02A4CA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AEA3-32EF-4FFB-AC6F-71A570AD1F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299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BC0803-588B-49DE-986A-14CE4B882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3B4E0E-09FA-4BA6-8554-D13E0706A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7AE026-E7AB-4BBF-95D3-317C579D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E9F5-10DA-45DB-90FA-5425A45880BA}" type="datetimeFigureOut">
              <a:rPr lang="de-DE" smtClean="0"/>
              <a:t>17.01.2019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8AAB26-22B5-4062-BA28-7A6260790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C4BFF3-AF92-4387-82D7-9B66229C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AEA3-32EF-4FFB-AC6F-71A570AD1F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091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1F79C-5350-4F8D-91E0-1CACDF5E9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1395F7-A281-48E7-A079-68C3A4B7F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8F01FB-DBF1-47F7-8E0E-69ADB2B7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E9F5-10DA-45DB-90FA-5425A45880BA}" type="datetimeFigureOut">
              <a:rPr lang="de-DE" smtClean="0"/>
              <a:t>17.01.2019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02853F-A13E-4C6D-B311-B5633BD7C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038F07-C720-43EB-B7BB-B44862C84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AEA3-32EF-4FFB-AC6F-71A570AD1F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48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C50EC-BA36-405B-AC97-B763C4567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4B13D9-D6BE-476E-A2A2-8AF710CFE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6D84FE-4F9E-4327-BA84-8E45F6692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E9F5-10DA-45DB-90FA-5425A45880BA}" type="datetimeFigureOut">
              <a:rPr lang="de-DE" smtClean="0"/>
              <a:t>17.01.2019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E1713D-A8AD-4D2B-B896-565078BF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5ACCF8-18CB-453C-80F9-D88B7C3B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AEA3-32EF-4FFB-AC6F-71A570AD1F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27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242B3-DA2C-4DA3-A3AB-C8A8FFBB5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6217D2-588E-49A4-B3FD-4538B41B5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2CF77B3-FEB7-4A5A-BD7C-BE3345D42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2D1596-5552-4463-AA0D-B318B1AC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E9F5-10DA-45DB-90FA-5425A45880BA}" type="datetimeFigureOut">
              <a:rPr lang="de-DE" smtClean="0"/>
              <a:t>17.01.2019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E7BCBB-E0B6-4467-B394-8FCDE924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62ED11-FA15-483B-8ADB-BEF27C8B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AEA3-32EF-4FFB-AC6F-71A570AD1F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571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585426-2DE0-4F67-9E98-60E00F157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559361-4E7C-4312-BB22-EBBB17E6C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EC7237-0AB8-47EE-823A-F931CB5F7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D09A838-DEA1-433A-AAEC-13F858367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ED087B-FC2F-48E3-8416-1A71EEB80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41F90CE-F169-47A6-8026-E082641F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E9F5-10DA-45DB-90FA-5425A45880BA}" type="datetimeFigureOut">
              <a:rPr lang="de-DE" smtClean="0"/>
              <a:t>17.01.2019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D7EFED8-EED9-474A-A170-06EB8CA10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322422E-6DC9-434F-80C9-1E204C91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AEA3-32EF-4FFB-AC6F-71A570AD1F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469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F2376B-7618-4BD1-9586-540B10B99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BA254F-4C6D-4B04-81B7-A16DDA59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E9F5-10DA-45DB-90FA-5425A45880BA}" type="datetimeFigureOut">
              <a:rPr lang="de-DE" smtClean="0"/>
              <a:t>17.01.2019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0E206C-CEDE-44EF-81A4-06C1639B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2DD36F-04DB-4F5D-BFC1-A7989A16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AEA3-32EF-4FFB-AC6F-71A570AD1F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719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A7761F-8362-4739-808A-DBED96B9F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E9F5-10DA-45DB-90FA-5425A45880BA}" type="datetimeFigureOut">
              <a:rPr lang="de-DE" smtClean="0"/>
              <a:t>17.01.2019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E02D269-077F-4940-B131-BB567C6BA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4712A1-B0B2-4B62-96ED-996FE05D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AEA3-32EF-4FFB-AC6F-71A570AD1F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9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ADF79-3A0C-4FEA-977D-327C40FE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F5CAC0-9EEF-49B6-8947-4D56D9FC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34C2FD-0116-4F89-BEF7-EEDBC5662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607829-779C-4741-9929-E4A30028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E9F5-10DA-45DB-90FA-5425A45880BA}" type="datetimeFigureOut">
              <a:rPr lang="de-DE" smtClean="0"/>
              <a:t>17.01.2019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2730A5-9AA4-48D4-9C51-05E8CA11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9EC464-27DD-41E1-87BE-ED15DDB8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AEA3-32EF-4FFB-AC6F-71A570AD1F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205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3F1F52-90A8-476D-8D74-B5CEEA91F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0F2E2B4-CD69-4BED-8CB6-1C49313D4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2456BB-6DA6-4A4D-BDD0-C23DE4FB5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FC5C15-AF29-433B-BFE5-FAB90E258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E9F5-10DA-45DB-90FA-5425A45880BA}" type="datetimeFigureOut">
              <a:rPr lang="de-DE" smtClean="0"/>
              <a:t>17.01.2019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43BEB0-C93C-4EDC-BEAD-B2C8D894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5E7517-7AC7-4048-B000-DE0AC4A9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AEA3-32EF-4FFB-AC6F-71A570AD1F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130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0091D8-3014-4E81-9477-DBF960AA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094F30-9DF3-4E5E-B7DA-540DB3520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DFE9A-D3EC-412E-9853-4C17A604C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4E9F5-10DA-45DB-90FA-5425A45880BA}" type="datetimeFigureOut">
              <a:rPr lang="de-DE" smtClean="0"/>
              <a:t>17.01.2019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973B8B-8EFC-4372-AF94-CBA84149F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913306-1AE7-4892-908D-6B65CBCDF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BAEA3-32EF-4FFB-AC6F-71A570AD1F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254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C75E3154-1AD6-49AF-85C4-1DDED8321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937" y="2401189"/>
            <a:ext cx="962025" cy="495300"/>
          </a:xfrm>
          <a:prstGeom prst="ellipse">
            <a:avLst/>
          </a:prstGeom>
          <a:solidFill>
            <a:srgbClr val="4F81BD"/>
          </a:solidFill>
          <a:ln w="25400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Startup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6CF504F-F82F-47EF-BF5E-D7D6C8B92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299" y="3372739"/>
            <a:ext cx="1885951" cy="495300"/>
          </a:xfrm>
          <a:prstGeom prst="ellipse">
            <a:avLst/>
          </a:prstGeom>
          <a:solidFill>
            <a:srgbClr val="4F81BD"/>
          </a:solidFill>
          <a:ln w="25400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Fahrbereitschaft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1A2BCD4-4B48-4C53-B077-E09E97357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962" y="4410964"/>
            <a:ext cx="1076325" cy="419100"/>
          </a:xfrm>
          <a:prstGeom prst="ellipse">
            <a:avLst/>
          </a:prstGeom>
          <a:solidFill>
            <a:srgbClr val="4F81BD"/>
          </a:solidFill>
          <a:ln w="25400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Fahren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6D49071-7CAE-4CD1-AD0F-ED833C787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75" y="3467989"/>
            <a:ext cx="876300" cy="400050"/>
          </a:xfrm>
          <a:prstGeom prst="ellipse">
            <a:avLst/>
          </a:prstGeom>
          <a:solidFill>
            <a:srgbClr val="4F81BD"/>
          </a:solidFill>
          <a:ln w="25400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Fehler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Gerade Verbindung mit Pfeil 8">
            <a:extLst>
              <a:ext uri="{FF2B5EF4-FFF2-40B4-BE49-F238E27FC236}">
                <a16:creationId xmlns:a16="http://schemas.microsoft.com/office/drawing/2014/main" id="{F53E4CBE-C8CC-4D25-9168-90B7684384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3625" y="2753614"/>
            <a:ext cx="1219200" cy="723900"/>
          </a:xfrm>
          <a:prstGeom prst="straightConnector1">
            <a:avLst/>
          </a:prstGeom>
          <a:noFill/>
          <a:ln w="19050">
            <a:solidFill>
              <a:srgbClr val="4579B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0" name="Gerade Verbindung mit Pfeil 9">
            <a:extLst>
              <a:ext uri="{FF2B5EF4-FFF2-40B4-BE49-F238E27FC236}">
                <a16:creationId xmlns:a16="http://schemas.microsoft.com/office/drawing/2014/main" id="{07CBFC8D-7945-408F-9199-860E3BA188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00700" y="2934589"/>
            <a:ext cx="46037" cy="447675"/>
          </a:xfrm>
          <a:prstGeom prst="straightConnector1">
            <a:avLst/>
          </a:prstGeom>
          <a:noFill/>
          <a:ln w="19050">
            <a:solidFill>
              <a:srgbClr val="4579B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1" name="Gerade Verbindung mit Pfeil 10">
            <a:extLst>
              <a:ext uri="{FF2B5EF4-FFF2-40B4-BE49-F238E27FC236}">
                <a16:creationId xmlns:a16="http://schemas.microsoft.com/office/drawing/2014/main" id="{D4AC5BDE-3793-4B8E-A180-10AB62921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4025" y="3868039"/>
            <a:ext cx="46037" cy="533400"/>
          </a:xfrm>
          <a:prstGeom prst="straightConnector1">
            <a:avLst/>
          </a:prstGeom>
          <a:noFill/>
          <a:ln w="19050">
            <a:solidFill>
              <a:srgbClr val="4579B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2" name="Gerade Verbindung mit Pfeil 11">
            <a:extLst>
              <a:ext uri="{FF2B5EF4-FFF2-40B4-BE49-F238E27FC236}">
                <a16:creationId xmlns:a16="http://schemas.microsoft.com/office/drawing/2014/main" id="{208A65D8-289E-4E56-9F7E-37324A35E4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3877564"/>
            <a:ext cx="1323975" cy="714375"/>
          </a:xfrm>
          <a:prstGeom prst="straightConnector1">
            <a:avLst/>
          </a:prstGeom>
          <a:noFill/>
          <a:ln w="19050">
            <a:solidFill>
              <a:srgbClr val="4579B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3" name="Gerade Verbindung mit Pfeil 12">
            <a:extLst>
              <a:ext uri="{FF2B5EF4-FFF2-40B4-BE49-F238E27FC236}">
                <a16:creationId xmlns:a16="http://schemas.microsoft.com/office/drawing/2014/main" id="{B6D5D425-CB76-4E32-A967-B31E09C30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1775" y="3620389"/>
            <a:ext cx="628650" cy="47625"/>
          </a:xfrm>
          <a:prstGeom prst="straightConnector1">
            <a:avLst/>
          </a:prstGeom>
          <a:noFill/>
          <a:ln w="19050">
            <a:solidFill>
              <a:srgbClr val="4579B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4" name="Rechteck: diagonal liegende Ecken abgeschnitten 13">
            <a:extLst>
              <a:ext uri="{FF2B5EF4-FFF2-40B4-BE49-F238E27FC236}">
                <a16:creationId xmlns:a16="http://schemas.microsoft.com/office/drawing/2014/main" id="{7A2EFDEC-988A-47A7-9C8A-15A48EBC5A15}"/>
              </a:ext>
            </a:extLst>
          </p:cNvPr>
          <p:cNvSpPr>
            <a:spLocks/>
          </p:cNvSpPr>
          <p:nvPr/>
        </p:nvSpPr>
        <p:spPr bwMode="auto">
          <a:xfrm>
            <a:off x="7439025" y="2058289"/>
            <a:ext cx="3143250" cy="723900"/>
          </a:xfrm>
          <a:custGeom>
            <a:avLst/>
            <a:gdLst>
              <a:gd name="T0" fmla="*/ 0 w 3143250"/>
              <a:gd name="T1" fmla="*/ 0 h 723900"/>
              <a:gd name="T2" fmla="*/ 3022598 w 3143250"/>
              <a:gd name="T3" fmla="*/ 0 h 723900"/>
              <a:gd name="T4" fmla="*/ 3143250 w 3143250"/>
              <a:gd name="T5" fmla="*/ 120652 h 723900"/>
              <a:gd name="T6" fmla="*/ 3143250 w 3143250"/>
              <a:gd name="T7" fmla="*/ 723900 h 723900"/>
              <a:gd name="T8" fmla="*/ 3143250 w 3143250"/>
              <a:gd name="T9" fmla="*/ 723900 h 723900"/>
              <a:gd name="T10" fmla="*/ 120652 w 3143250"/>
              <a:gd name="T11" fmla="*/ 723900 h 723900"/>
              <a:gd name="T12" fmla="*/ 0 w 3143250"/>
              <a:gd name="T13" fmla="*/ 603248 h 723900"/>
              <a:gd name="T14" fmla="*/ 0 w 3143250"/>
              <a:gd name="T15" fmla="*/ 0 h 7239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143250"/>
              <a:gd name="T25" fmla="*/ 0 h 723900"/>
              <a:gd name="T26" fmla="*/ 3143250 w 3143250"/>
              <a:gd name="T27" fmla="*/ 723900 h 7239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143250" h="723900">
                <a:moveTo>
                  <a:pt x="0" y="0"/>
                </a:moveTo>
                <a:lnTo>
                  <a:pt x="3022598" y="0"/>
                </a:lnTo>
                <a:lnTo>
                  <a:pt x="3143250" y="120652"/>
                </a:lnTo>
                <a:lnTo>
                  <a:pt x="3143250" y="723900"/>
                </a:lnTo>
                <a:lnTo>
                  <a:pt x="120652" y="723900"/>
                </a:lnTo>
                <a:lnTo>
                  <a:pt x="0" y="603248"/>
                </a:lnTo>
                <a:lnTo>
                  <a:pt x="0" y="0"/>
                </a:lnTo>
                <a:close/>
              </a:path>
            </a:pathLst>
          </a:custGeom>
          <a:solidFill>
            <a:srgbClr val="EAF1D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Lädt alle Ressourcen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Checkt auf Fehler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Initialisiert alle Startwerte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Gerader Verbinder 14">
            <a:extLst>
              <a:ext uri="{FF2B5EF4-FFF2-40B4-BE49-F238E27FC236}">
                <a16:creationId xmlns:a16="http://schemas.microsoft.com/office/drawing/2014/main" id="{6B22AA62-AF4D-48BB-9F35-E1F110ED11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6425" y="2372614"/>
            <a:ext cx="1752600" cy="19050"/>
          </a:xfrm>
          <a:prstGeom prst="line">
            <a:avLst/>
          </a:prstGeom>
          <a:noFill/>
          <a:ln w="9525">
            <a:solidFill>
              <a:srgbClr val="4579B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7B6A7F0C-CE7C-4F15-B2C0-18C80180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040" y="-1737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 dirty="0"/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22B420C4-AF10-4259-A581-ECE612D20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040" y="28346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 dirty="0"/>
          </a:p>
        </p:txBody>
      </p:sp>
      <p:sp>
        <p:nvSpPr>
          <p:cNvPr id="18" name="Rechteck: diagonal liegende Ecken abgeschnitten 13">
            <a:extLst>
              <a:ext uri="{FF2B5EF4-FFF2-40B4-BE49-F238E27FC236}">
                <a16:creationId xmlns:a16="http://schemas.microsoft.com/office/drawing/2014/main" id="{E7C47BA6-A17D-4CD5-B183-2FAD0201DB4F}"/>
              </a:ext>
            </a:extLst>
          </p:cNvPr>
          <p:cNvSpPr>
            <a:spLocks/>
          </p:cNvSpPr>
          <p:nvPr/>
        </p:nvSpPr>
        <p:spPr bwMode="auto">
          <a:xfrm>
            <a:off x="1178429" y="2572639"/>
            <a:ext cx="3143250" cy="723900"/>
          </a:xfrm>
          <a:custGeom>
            <a:avLst/>
            <a:gdLst>
              <a:gd name="T0" fmla="*/ 0 w 3143250"/>
              <a:gd name="T1" fmla="*/ 0 h 723900"/>
              <a:gd name="T2" fmla="*/ 3022598 w 3143250"/>
              <a:gd name="T3" fmla="*/ 0 h 723900"/>
              <a:gd name="T4" fmla="*/ 3143250 w 3143250"/>
              <a:gd name="T5" fmla="*/ 120652 h 723900"/>
              <a:gd name="T6" fmla="*/ 3143250 w 3143250"/>
              <a:gd name="T7" fmla="*/ 723900 h 723900"/>
              <a:gd name="T8" fmla="*/ 3143250 w 3143250"/>
              <a:gd name="T9" fmla="*/ 723900 h 723900"/>
              <a:gd name="T10" fmla="*/ 120652 w 3143250"/>
              <a:gd name="T11" fmla="*/ 723900 h 723900"/>
              <a:gd name="T12" fmla="*/ 0 w 3143250"/>
              <a:gd name="T13" fmla="*/ 603248 h 723900"/>
              <a:gd name="T14" fmla="*/ 0 w 3143250"/>
              <a:gd name="T15" fmla="*/ 0 h 7239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143250"/>
              <a:gd name="T25" fmla="*/ 0 h 723900"/>
              <a:gd name="T26" fmla="*/ 3143250 w 3143250"/>
              <a:gd name="T27" fmla="*/ 723900 h 7239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143250" h="723900">
                <a:moveTo>
                  <a:pt x="0" y="0"/>
                </a:moveTo>
                <a:lnTo>
                  <a:pt x="3022598" y="0"/>
                </a:lnTo>
                <a:lnTo>
                  <a:pt x="3143250" y="120652"/>
                </a:lnTo>
                <a:lnTo>
                  <a:pt x="3143250" y="723900"/>
                </a:lnTo>
                <a:lnTo>
                  <a:pt x="120652" y="723900"/>
                </a:lnTo>
                <a:lnTo>
                  <a:pt x="0" y="603248"/>
                </a:lnTo>
                <a:lnTo>
                  <a:pt x="0" y="0"/>
                </a:lnTo>
                <a:close/>
              </a:path>
            </a:pathLst>
          </a:custGeom>
          <a:solidFill>
            <a:srgbClr val="EAF1D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Wartet auf Startsignal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Kontrolliert in regelmäßigen Abständen auf Fehler?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Gerader Verbinder 18">
            <a:extLst>
              <a:ext uri="{FF2B5EF4-FFF2-40B4-BE49-F238E27FC236}">
                <a16:creationId xmlns:a16="http://schemas.microsoft.com/office/drawing/2014/main" id="{6E9C1232-88A0-4B31-8835-E895FE2EEBC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26254" y="3296539"/>
            <a:ext cx="1860044" cy="323850"/>
          </a:xfrm>
          <a:prstGeom prst="line">
            <a:avLst/>
          </a:prstGeom>
          <a:noFill/>
          <a:ln w="9525">
            <a:solidFill>
              <a:srgbClr val="4579B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20" name="Rechteck: diagonal liegende Ecken abgeschnitten 13">
            <a:extLst>
              <a:ext uri="{FF2B5EF4-FFF2-40B4-BE49-F238E27FC236}">
                <a16:creationId xmlns:a16="http://schemas.microsoft.com/office/drawing/2014/main" id="{726C582E-1CAE-4E80-98A4-20F8F6D64EB0}"/>
              </a:ext>
            </a:extLst>
          </p:cNvPr>
          <p:cNvSpPr>
            <a:spLocks/>
          </p:cNvSpPr>
          <p:nvPr/>
        </p:nvSpPr>
        <p:spPr bwMode="auto">
          <a:xfrm>
            <a:off x="1010155" y="4106164"/>
            <a:ext cx="3143250" cy="723900"/>
          </a:xfrm>
          <a:custGeom>
            <a:avLst/>
            <a:gdLst>
              <a:gd name="T0" fmla="*/ 0 w 3143250"/>
              <a:gd name="T1" fmla="*/ 0 h 723900"/>
              <a:gd name="T2" fmla="*/ 3022598 w 3143250"/>
              <a:gd name="T3" fmla="*/ 0 h 723900"/>
              <a:gd name="T4" fmla="*/ 3143250 w 3143250"/>
              <a:gd name="T5" fmla="*/ 120652 h 723900"/>
              <a:gd name="T6" fmla="*/ 3143250 w 3143250"/>
              <a:gd name="T7" fmla="*/ 723900 h 723900"/>
              <a:gd name="T8" fmla="*/ 3143250 w 3143250"/>
              <a:gd name="T9" fmla="*/ 723900 h 723900"/>
              <a:gd name="T10" fmla="*/ 120652 w 3143250"/>
              <a:gd name="T11" fmla="*/ 723900 h 723900"/>
              <a:gd name="T12" fmla="*/ 0 w 3143250"/>
              <a:gd name="T13" fmla="*/ 603248 h 723900"/>
              <a:gd name="T14" fmla="*/ 0 w 3143250"/>
              <a:gd name="T15" fmla="*/ 0 h 7239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143250"/>
              <a:gd name="T25" fmla="*/ 0 h 723900"/>
              <a:gd name="T26" fmla="*/ 3143250 w 3143250"/>
              <a:gd name="T27" fmla="*/ 723900 h 7239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143250" h="723900">
                <a:moveTo>
                  <a:pt x="0" y="0"/>
                </a:moveTo>
                <a:lnTo>
                  <a:pt x="3022598" y="0"/>
                </a:lnTo>
                <a:lnTo>
                  <a:pt x="3143250" y="120652"/>
                </a:lnTo>
                <a:lnTo>
                  <a:pt x="3143250" y="723900"/>
                </a:lnTo>
                <a:lnTo>
                  <a:pt x="120652" y="723900"/>
                </a:lnTo>
                <a:lnTo>
                  <a:pt x="0" y="603248"/>
                </a:lnTo>
                <a:lnTo>
                  <a:pt x="0" y="0"/>
                </a:lnTo>
                <a:close/>
              </a:path>
            </a:pathLst>
          </a:custGeom>
          <a:solidFill>
            <a:srgbClr val="EAF1D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Siehe nächste Folie</a:t>
            </a:r>
          </a:p>
        </p:txBody>
      </p:sp>
      <p:sp>
        <p:nvSpPr>
          <p:cNvPr id="21" name="Gerader Verbinder 20">
            <a:extLst>
              <a:ext uri="{FF2B5EF4-FFF2-40B4-BE49-F238E27FC236}">
                <a16:creationId xmlns:a16="http://schemas.microsoft.com/office/drawing/2014/main" id="{AC11F414-40CE-48C4-91FE-DFE1BBEF6A3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03940" y="4515739"/>
            <a:ext cx="930022" cy="76200"/>
          </a:xfrm>
          <a:prstGeom prst="line">
            <a:avLst/>
          </a:prstGeom>
          <a:noFill/>
          <a:ln w="9525">
            <a:solidFill>
              <a:srgbClr val="4579B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F3284F9-A5D5-4099-9CF7-C7CE1B7E89C2}"/>
              </a:ext>
            </a:extLst>
          </p:cNvPr>
          <p:cNvSpPr/>
          <p:nvPr/>
        </p:nvSpPr>
        <p:spPr>
          <a:xfrm>
            <a:off x="5581586" y="4077589"/>
            <a:ext cx="800166" cy="18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/>
              <a:t>Aktion: Start</a:t>
            </a:r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6CC0A040-657D-4BA8-A71E-483560C634BE}"/>
              </a:ext>
            </a:extLst>
          </p:cNvPr>
          <p:cNvSpPr txBox="1">
            <a:spLocks/>
          </p:cNvSpPr>
          <p:nvPr/>
        </p:nvSpPr>
        <p:spPr>
          <a:xfrm>
            <a:off x="838200" y="443405"/>
            <a:ext cx="10515600" cy="10851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/>
              <a:t>Allgemein </a:t>
            </a:r>
            <a:r>
              <a:rPr lang="de-DE" sz="1800" dirty="0"/>
              <a:t>- Zustandsdiagramm</a:t>
            </a:r>
          </a:p>
        </p:txBody>
      </p:sp>
    </p:spTree>
    <p:extLst>
      <p:ext uri="{BB962C8B-B14F-4D97-AF65-F5344CB8AC3E}">
        <p14:creationId xmlns:p14="http://schemas.microsoft.com/office/powerpoint/2010/main" val="188003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096D4-C721-4325-8C15-9644B57DA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346"/>
            <a:ext cx="10515600" cy="1325563"/>
          </a:xfrm>
        </p:spPr>
        <p:txBody>
          <a:bodyPr/>
          <a:lstStyle/>
          <a:p>
            <a:r>
              <a:rPr lang="de-DE" dirty="0"/>
              <a:t>Fahren </a:t>
            </a:r>
            <a:r>
              <a:rPr lang="de-DE" sz="1800" dirty="0"/>
              <a:t>- Zustandsdiagramm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9A113E4-2A4D-441D-AF6F-91FD6950916A}"/>
              </a:ext>
            </a:extLst>
          </p:cNvPr>
          <p:cNvSpPr/>
          <p:nvPr/>
        </p:nvSpPr>
        <p:spPr>
          <a:xfrm>
            <a:off x="4855464" y="2256568"/>
            <a:ext cx="1673352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Einlesen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48DE806-4D68-48BB-BAC4-38FE82A49814}"/>
              </a:ext>
            </a:extLst>
          </p:cNvPr>
          <p:cNvSpPr/>
          <p:nvPr/>
        </p:nvSpPr>
        <p:spPr>
          <a:xfrm>
            <a:off x="4796028" y="3192304"/>
            <a:ext cx="1792224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Berechnen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CC8A5ED-542D-4665-9D4A-52FFC3500AE3}"/>
              </a:ext>
            </a:extLst>
          </p:cNvPr>
          <p:cNvSpPr/>
          <p:nvPr/>
        </p:nvSpPr>
        <p:spPr>
          <a:xfrm>
            <a:off x="4796028" y="4209288"/>
            <a:ext cx="1792224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Ausgeben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9A4E3AD-ADD6-4AAB-B91D-24491A5AE3C3}"/>
              </a:ext>
            </a:extLst>
          </p:cNvPr>
          <p:cNvSpPr/>
          <p:nvPr/>
        </p:nvSpPr>
        <p:spPr>
          <a:xfrm>
            <a:off x="7360920" y="3192304"/>
            <a:ext cx="1655064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Fehler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9854D66-5582-4647-8CC0-D1D5559AA8CE}"/>
              </a:ext>
            </a:extLst>
          </p:cNvPr>
          <p:cNvCxnSpPr>
            <a:stCxn id="6" idx="6"/>
            <a:endCxn id="7" idx="4"/>
          </p:cNvCxnSpPr>
          <p:nvPr/>
        </p:nvCxnSpPr>
        <p:spPr>
          <a:xfrm flipV="1">
            <a:off x="6588252" y="3558064"/>
            <a:ext cx="1600200" cy="834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0F7DB66-84D0-42DD-90CA-950080066628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6588252" y="3375184"/>
            <a:ext cx="772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06384F5-F2E8-4DF9-AC1E-CAD358C5BD3A}"/>
              </a:ext>
            </a:extLst>
          </p:cNvPr>
          <p:cNvCxnSpPr>
            <a:stCxn id="4" idx="6"/>
            <a:endCxn id="7" idx="0"/>
          </p:cNvCxnSpPr>
          <p:nvPr/>
        </p:nvCxnSpPr>
        <p:spPr>
          <a:xfrm>
            <a:off x="6528816" y="2439448"/>
            <a:ext cx="1659636" cy="752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673E66E-DAE8-4ADE-A4E0-88894C57F0E0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5692140" y="2622328"/>
            <a:ext cx="0" cy="569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E612212-FF8C-4F8F-BD2F-EF9A0D46F35F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5692140" y="3558064"/>
            <a:ext cx="0" cy="65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: diagonal liegende Ecken abgeschnitten 13">
            <a:extLst>
              <a:ext uri="{FF2B5EF4-FFF2-40B4-BE49-F238E27FC236}">
                <a16:creationId xmlns:a16="http://schemas.microsoft.com/office/drawing/2014/main" id="{6B8FEE76-59D3-4DFE-A72D-B0E72F48E494}"/>
              </a:ext>
            </a:extLst>
          </p:cNvPr>
          <p:cNvSpPr>
            <a:spLocks/>
          </p:cNvSpPr>
          <p:nvPr/>
        </p:nvSpPr>
        <p:spPr bwMode="auto">
          <a:xfrm>
            <a:off x="884682" y="1975612"/>
            <a:ext cx="3143250" cy="723900"/>
          </a:xfrm>
          <a:custGeom>
            <a:avLst/>
            <a:gdLst>
              <a:gd name="T0" fmla="*/ 0 w 3143250"/>
              <a:gd name="T1" fmla="*/ 0 h 723900"/>
              <a:gd name="T2" fmla="*/ 3022598 w 3143250"/>
              <a:gd name="T3" fmla="*/ 0 h 723900"/>
              <a:gd name="T4" fmla="*/ 3143250 w 3143250"/>
              <a:gd name="T5" fmla="*/ 120652 h 723900"/>
              <a:gd name="T6" fmla="*/ 3143250 w 3143250"/>
              <a:gd name="T7" fmla="*/ 723900 h 723900"/>
              <a:gd name="T8" fmla="*/ 3143250 w 3143250"/>
              <a:gd name="T9" fmla="*/ 723900 h 723900"/>
              <a:gd name="T10" fmla="*/ 120652 w 3143250"/>
              <a:gd name="T11" fmla="*/ 723900 h 723900"/>
              <a:gd name="T12" fmla="*/ 0 w 3143250"/>
              <a:gd name="T13" fmla="*/ 603248 h 723900"/>
              <a:gd name="T14" fmla="*/ 0 w 3143250"/>
              <a:gd name="T15" fmla="*/ 0 h 7239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143250"/>
              <a:gd name="T25" fmla="*/ 0 h 723900"/>
              <a:gd name="T26" fmla="*/ 3143250 w 3143250"/>
              <a:gd name="T27" fmla="*/ 723900 h 7239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143250" h="723900">
                <a:moveTo>
                  <a:pt x="0" y="0"/>
                </a:moveTo>
                <a:lnTo>
                  <a:pt x="3022598" y="0"/>
                </a:lnTo>
                <a:lnTo>
                  <a:pt x="3143250" y="120652"/>
                </a:lnTo>
                <a:lnTo>
                  <a:pt x="3143250" y="723900"/>
                </a:lnTo>
                <a:lnTo>
                  <a:pt x="120652" y="723900"/>
                </a:lnTo>
                <a:lnTo>
                  <a:pt x="0" y="603248"/>
                </a:lnTo>
                <a:lnTo>
                  <a:pt x="0" y="0"/>
                </a:lnTo>
                <a:close/>
              </a:path>
            </a:pathLst>
          </a:custGeom>
          <a:solidFill>
            <a:srgbClr val="EAF1D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Alle Daten von Simulation oder Real holen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latin typeface="Arial" panose="020B0604020202020204" pitchFamily="34" charset="0"/>
              </a:rPr>
              <a:t>Daten validieren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Daten abstrahieren</a:t>
            </a:r>
          </a:p>
        </p:txBody>
      </p:sp>
      <p:sp>
        <p:nvSpPr>
          <p:cNvPr id="25" name="Rechteck: diagonal liegende Ecken abgeschnitten 13">
            <a:extLst>
              <a:ext uri="{FF2B5EF4-FFF2-40B4-BE49-F238E27FC236}">
                <a16:creationId xmlns:a16="http://schemas.microsoft.com/office/drawing/2014/main" id="{C7AF4AAD-3816-4302-8F5D-2576DA974F97}"/>
              </a:ext>
            </a:extLst>
          </p:cNvPr>
          <p:cNvSpPr>
            <a:spLocks/>
          </p:cNvSpPr>
          <p:nvPr/>
        </p:nvSpPr>
        <p:spPr bwMode="auto">
          <a:xfrm>
            <a:off x="917829" y="2988040"/>
            <a:ext cx="3143250" cy="723900"/>
          </a:xfrm>
          <a:custGeom>
            <a:avLst/>
            <a:gdLst>
              <a:gd name="T0" fmla="*/ 0 w 3143250"/>
              <a:gd name="T1" fmla="*/ 0 h 723900"/>
              <a:gd name="T2" fmla="*/ 3022598 w 3143250"/>
              <a:gd name="T3" fmla="*/ 0 h 723900"/>
              <a:gd name="T4" fmla="*/ 3143250 w 3143250"/>
              <a:gd name="T5" fmla="*/ 120652 h 723900"/>
              <a:gd name="T6" fmla="*/ 3143250 w 3143250"/>
              <a:gd name="T7" fmla="*/ 723900 h 723900"/>
              <a:gd name="T8" fmla="*/ 3143250 w 3143250"/>
              <a:gd name="T9" fmla="*/ 723900 h 723900"/>
              <a:gd name="T10" fmla="*/ 120652 w 3143250"/>
              <a:gd name="T11" fmla="*/ 723900 h 723900"/>
              <a:gd name="T12" fmla="*/ 0 w 3143250"/>
              <a:gd name="T13" fmla="*/ 603248 h 723900"/>
              <a:gd name="T14" fmla="*/ 0 w 3143250"/>
              <a:gd name="T15" fmla="*/ 0 h 7239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143250"/>
              <a:gd name="T25" fmla="*/ 0 h 723900"/>
              <a:gd name="T26" fmla="*/ 3143250 w 3143250"/>
              <a:gd name="T27" fmla="*/ 723900 h 7239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143250" h="723900">
                <a:moveTo>
                  <a:pt x="0" y="0"/>
                </a:moveTo>
                <a:lnTo>
                  <a:pt x="3022598" y="0"/>
                </a:lnTo>
                <a:lnTo>
                  <a:pt x="3143250" y="120652"/>
                </a:lnTo>
                <a:lnTo>
                  <a:pt x="3143250" y="723900"/>
                </a:lnTo>
                <a:lnTo>
                  <a:pt x="120652" y="723900"/>
                </a:lnTo>
                <a:lnTo>
                  <a:pt x="0" y="603248"/>
                </a:lnTo>
                <a:lnTo>
                  <a:pt x="0" y="0"/>
                </a:lnTo>
                <a:close/>
              </a:path>
            </a:pathLst>
          </a:custGeom>
          <a:solidFill>
            <a:srgbClr val="EAF1D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Nächste Aktion anhand von Daten berechnen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hteck: diagonal liegende Ecken abgeschnitten 13">
            <a:extLst>
              <a:ext uri="{FF2B5EF4-FFF2-40B4-BE49-F238E27FC236}">
                <a16:creationId xmlns:a16="http://schemas.microsoft.com/office/drawing/2014/main" id="{61A71E79-3901-4EBE-86EA-1381D128FF8C}"/>
              </a:ext>
            </a:extLst>
          </p:cNvPr>
          <p:cNvSpPr>
            <a:spLocks/>
          </p:cNvSpPr>
          <p:nvPr/>
        </p:nvSpPr>
        <p:spPr bwMode="auto">
          <a:xfrm>
            <a:off x="880110" y="4033631"/>
            <a:ext cx="3143250" cy="723900"/>
          </a:xfrm>
          <a:custGeom>
            <a:avLst/>
            <a:gdLst>
              <a:gd name="T0" fmla="*/ 0 w 3143250"/>
              <a:gd name="T1" fmla="*/ 0 h 723900"/>
              <a:gd name="T2" fmla="*/ 3022598 w 3143250"/>
              <a:gd name="T3" fmla="*/ 0 h 723900"/>
              <a:gd name="T4" fmla="*/ 3143250 w 3143250"/>
              <a:gd name="T5" fmla="*/ 120652 h 723900"/>
              <a:gd name="T6" fmla="*/ 3143250 w 3143250"/>
              <a:gd name="T7" fmla="*/ 723900 h 723900"/>
              <a:gd name="T8" fmla="*/ 3143250 w 3143250"/>
              <a:gd name="T9" fmla="*/ 723900 h 723900"/>
              <a:gd name="T10" fmla="*/ 120652 w 3143250"/>
              <a:gd name="T11" fmla="*/ 723900 h 723900"/>
              <a:gd name="T12" fmla="*/ 0 w 3143250"/>
              <a:gd name="T13" fmla="*/ 603248 h 723900"/>
              <a:gd name="T14" fmla="*/ 0 w 3143250"/>
              <a:gd name="T15" fmla="*/ 0 h 7239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143250"/>
              <a:gd name="T25" fmla="*/ 0 h 723900"/>
              <a:gd name="T26" fmla="*/ 3143250 w 3143250"/>
              <a:gd name="T27" fmla="*/ 723900 h 7239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143250" h="723900">
                <a:moveTo>
                  <a:pt x="0" y="0"/>
                </a:moveTo>
                <a:lnTo>
                  <a:pt x="3022598" y="0"/>
                </a:lnTo>
                <a:lnTo>
                  <a:pt x="3143250" y="120652"/>
                </a:lnTo>
                <a:lnTo>
                  <a:pt x="3143250" y="723900"/>
                </a:lnTo>
                <a:lnTo>
                  <a:pt x="120652" y="723900"/>
                </a:lnTo>
                <a:lnTo>
                  <a:pt x="0" y="603248"/>
                </a:lnTo>
                <a:lnTo>
                  <a:pt x="0" y="0"/>
                </a:lnTo>
                <a:close/>
              </a:path>
            </a:pathLst>
          </a:custGeom>
          <a:solidFill>
            <a:srgbClr val="EAF1D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Nächste Aktion auf Simulation oder Real ausgeben</a:t>
            </a:r>
            <a:r>
              <a:rPr lang="de-DE" altLang="de-DE" sz="1200" dirty="0">
                <a:latin typeface="Arial" panose="020B0604020202020204" pitchFamily="34" charset="0"/>
              </a:rPr>
              <a:t> (high-level </a:t>
            </a:r>
            <a:r>
              <a:rPr lang="de-DE" altLang="de-DE" sz="1200" dirty="0">
                <a:latin typeface="Arial" panose="020B0604020202020204" pitchFamily="34" charset="0"/>
                <a:sym typeface="Wingdings" panose="05000000000000000000" pitchFamily="2" charset="2"/>
              </a:rPr>
              <a:t> low-level)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22A7300F-CB0B-4ACD-8585-92D5BC47590F}"/>
              </a:ext>
            </a:extLst>
          </p:cNvPr>
          <p:cNvCxnSpPr>
            <a:stCxn id="24" idx="2"/>
            <a:endCxn id="4" idx="2"/>
          </p:cNvCxnSpPr>
          <p:nvPr/>
        </p:nvCxnSpPr>
        <p:spPr>
          <a:xfrm>
            <a:off x="4027932" y="2096264"/>
            <a:ext cx="827532" cy="343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FBA0BF1-C2D7-4DF5-ABA7-3C3485D76CCA}"/>
              </a:ext>
            </a:extLst>
          </p:cNvPr>
          <p:cNvCxnSpPr>
            <a:stCxn id="25" idx="2"/>
            <a:endCxn id="5" idx="2"/>
          </p:cNvCxnSpPr>
          <p:nvPr/>
        </p:nvCxnSpPr>
        <p:spPr>
          <a:xfrm>
            <a:off x="4061079" y="3108692"/>
            <a:ext cx="734949" cy="266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CC09E9F1-AE15-478A-B3FB-54117E376665}"/>
              </a:ext>
            </a:extLst>
          </p:cNvPr>
          <p:cNvCxnSpPr>
            <a:stCxn id="26" idx="2"/>
            <a:endCxn id="6" idx="2"/>
          </p:cNvCxnSpPr>
          <p:nvPr/>
        </p:nvCxnSpPr>
        <p:spPr>
          <a:xfrm>
            <a:off x="4023360" y="4154283"/>
            <a:ext cx="772668" cy="237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32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0D360-D199-4E05-9E73-5972EAB65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313"/>
            <a:ext cx="10515600" cy="913448"/>
          </a:xfrm>
        </p:spPr>
        <p:txBody>
          <a:bodyPr/>
          <a:lstStyle/>
          <a:p>
            <a:r>
              <a:rPr lang="de-DE" dirty="0"/>
              <a:t>StartUp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92AAAE5-3756-4D07-B78C-7448A440E4D1}"/>
              </a:ext>
            </a:extLst>
          </p:cNvPr>
          <p:cNvSpPr txBox="1"/>
          <p:nvPr/>
        </p:nvSpPr>
        <p:spPr>
          <a:xfrm>
            <a:off x="838200" y="2215277"/>
            <a:ext cx="525780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Simulation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Init windows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600" dirty="0"/>
              <a:t>Pause Simulation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Init Zeichen Objekte</a:t>
            </a:r>
          </a:p>
          <a:p>
            <a:pPr marL="1085850" lvl="2" indent="-171450" fontAlgn="ctr">
              <a:buFont typeface="Arial" panose="020B0604020202020204" pitchFamily="34" charset="0"/>
              <a:buChar char="•"/>
            </a:pPr>
            <a:r>
              <a:rPr lang="de-DE" sz="1200" dirty="0"/>
              <a:t>Mäher</a:t>
            </a:r>
          </a:p>
          <a:p>
            <a:pPr marL="1085850" lvl="2" indent="-171450" fontAlgn="ctr">
              <a:buFont typeface="Arial" panose="020B0604020202020204" pitchFamily="34" charset="0"/>
              <a:buChar char="•"/>
            </a:pPr>
            <a:r>
              <a:rPr lang="de-DE" sz="1200" dirty="0"/>
              <a:t>Grundstück </a:t>
            </a:r>
          </a:p>
          <a:p>
            <a:pPr marL="1085850" lvl="2" indent="-171450" fontAlgn="ctr">
              <a:buFont typeface="Arial" panose="020B0604020202020204" pitchFamily="34" charset="0"/>
              <a:buChar char="•"/>
            </a:pPr>
            <a:r>
              <a:rPr lang="de-DE" sz="1200" dirty="0"/>
              <a:t>Wiese</a:t>
            </a:r>
          </a:p>
          <a:p>
            <a:pPr marL="1085850" lvl="2" indent="-171450" fontAlgn="ctr">
              <a:buFont typeface="Arial" panose="020B0604020202020204" pitchFamily="34" charset="0"/>
              <a:buChar char="•"/>
            </a:pPr>
            <a:r>
              <a:rPr lang="de-DE" sz="1200" dirty="0"/>
              <a:t>Hindernis</a:t>
            </a:r>
          </a:p>
          <a:p>
            <a:pPr marL="1085850" lvl="2" indent="-171450" fontAlgn="ctr">
              <a:buFont typeface="Arial" panose="020B0604020202020204" pitchFamily="34" charset="0"/>
              <a:buChar char="•"/>
            </a:pPr>
            <a:r>
              <a:rPr lang="de-DE" sz="1200" dirty="0"/>
              <a:t>(Ladestation)</a:t>
            </a:r>
          </a:p>
          <a:p>
            <a:pPr marL="1085850" lvl="2" indent="-171450" fontAlgn="ctr">
              <a:buFont typeface="Arial" panose="020B0604020202020204" pitchFamily="34" charset="0"/>
              <a:buChar char="•"/>
            </a:pPr>
            <a:r>
              <a:rPr lang="de-DE" sz="1200" dirty="0"/>
              <a:t>(bewegliche Objekte)</a:t>
            </a:r>
            <a:endParaRPr lang="de-DE" dirty="0"/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1F9F501-C4AD-496B-A5F6-3F790332E574}"/>
              </a:ext>
            </a:extLst>
          </p:cNvPr>
          <p:cNvSpPr txBox="1"/>
          <p:nvPr/>
        </p:nvSpPr>
        <p:spPr>
          <a:xfrm>
            <a:off x="6096000" y="3507938"/>
            <a:ext cx="5257800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600" dirty="0"/>
              <a:t>Init Sensoren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600" dirty="0"/>
              <a:t>Init RealMower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600" dirty="0"/>
              <a:t>…</a:t>
            </a:r>
            <a:endParaRPr lang="de-DE" sz="20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58217B7-618C-4623-AC12-E505EBF4FEC1}"/>
              </a:ext>
            </a:extLst>
          </p:cNvPr>
          <p:cNvSpPr txBox="1"/>
          <p:nvPr/>
        </p:nvSpPr>
        <p:spPr>
          <a:xfrm>
            <a:off x="838200" y="4800600"/>
            <a:ext cx="10515600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Init abstrakte Objekte (Mäher Objekt von Real/Simulation)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Mäher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3317275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: diagonal liegende Ecken abgerundet 10">
            <a:extLst>
              <a:ext uri="{FF2B5EF4-FFF2-40B4-BE49-F238E27FC236}">
                <a16:creationId xmlns:a16="http://schemas.microsoft.com/office/drawing/2014/main" id="{12BE33D7-A48D-42DE-8145-EDEEDF6B51DB}"/>
              </a:ext>
            </a:extLst>
          </p:cNvPr>
          <p:cNvSpPr/>
          <p:nvPr/>
        </p:nvSpPr>
        <p:spPr>
          <a:xfrm>
            <a:off x="4130040" y="3815576"/>
            <a:ext cx="6074664" cy="2402344"/>
          </a:xfrm>
          <a:prstGeom prst="round2Diag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/>
              <a:t>Simulation</a:t>
            </a:r>
          </a:p>
        </p:txBody>
      </p:sp>
      <p:sp>
        <p:nvSpPr>
          <p:cNvPr id="10" name="Rechteck: diagonal liegende Ecken abgerundet 9">
            <a:extLst>
              <a:ext uri="{FF2B5EF4-FFF2-40B4-BE49-F238E27FC236}">
                <a16:creationId xmlns:a16="http://schemas.microsoft.com/office/drawing/2014/main" id="{49E0676F-C68F-49A3-A97E-ED05B39AE7BB}"/>
              </a:ext>
            </a:extLst>
          </p:cNvPr>
          <p:cNvSpPr/>
          <p:nvPr/>
        </p:nvSpPr>
        <p:spPr>
          <a:xfrm>
            <a:off x="165683" y="3997085"/>
            <a:ext cx="3623447" cy="2402344"/>
          </a:xfrm>
          <a:prstGeom prst="round2Diag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Real</a:t>
            </a:r>
          </a:p>
        </p:txBody>
      </p:sp>
      <p:sp>
        <p:nvSpPr>
          <p:cNvPr id="9" name="Rechteck: diagonal liegende Ecken abgerundet 8">
            <a:extLst>
              <a:ext uri="{FF2B5EF4-FFF2-40B4-BE49-F238E27FC236}">
                <a16:creationId xmlns:a16="http://schemas.microsoft.com/office/drawing/2014/main" id="{ACF4D00E-0335-4089-9FD5-C0EC1328CB6F}"/>
              </a:ext>
            </a:extLst>
          </p:cNvPr>
          <p:cNvSpPr/>
          <p:nvPr/>
        </p:nvSpPr>
        <p:spPr>
          <a:xfrm>
            <a:off x="466344" y="1353312"/>
            <a:ext cx="6281928" cy="2297640"/>
          </a:xfrm>
          <a:prstGeom prst="round2Diag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Core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5E4F38-F5E0-4457-A766-590A65C3A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809"/>
          </a:xfrm>
        </p:spPr>
        <p:txBody>
          <a:bodyPr/>
          <a:lstStyle/>
          <a:p>
            <a:r>
              <a:rPr lang="de-DE" dirty="0"/>
              <a:t>Klassendiagramm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4213A1C-B3CD-473E-B5E2-C1B91958B015}"/>
              </a:ext>
            </a:extLst>
          </p:cNvPr>
          <p:cNvSpPr/>
          <p:nvPr/>
        </p:nvSpPr>
        <p:spPr>
          <a:xfrm>
            <a:off x="2563368" y="1417640"/>
            <a:ext cx="2279904" cy="716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Mower (abstract)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9FEB5A3-4DF0-4EA2-A1EC-BF36B8A6B1CC}"/>
              </a:ext>
            </a:extLst>
          </p:cNvPr>
          <p:cNvSpPr/>
          <p:nvPr/>
        </p:nvSpPr>
        <p:spPr>
          <a:xfrm>
            <a:off x="4404360" y="4104596"/>
            <a:ext cx="2279904" cy="354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SimulationMower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50A5722-8214-44AB-8E00-A94A63DE1A0A}"/>
              </a:ext>
            </a:extLst>
          </p:cNvPr>
          <p:cNvSpPr/>
          <p:nvPr/>
        </p:nvSpPr>
        <p:spPr>
          <a:xfrm>
            <a:off x="1168316" y="4096512"/>
            <a:ext cx="2279904" cy="384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RealMower</a:t>
            </a:r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CA85D736-A2E9-479B-A466-F0DFAD12DB93}"/>
              </a:ext>
            </a:extLst>
          </p:cNvPr>
          <p:cNvSpPr/>
          <p:nvPr/>
        </p:nvSpPr>
        <p:spPr>
          <a:xfrm rot="12256186">
            <a:off x="1991801" y="3634954"/>
            <a:ext cx="269799" cy="471277"/>
          </a:xfrm>
          <a:prstGeom prst="down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17154F33-F203-475B-BAFD-C14950FAB120}"/>
              </a:ext>
            </a:extLst>
          </p:cNvPr>
          <p:cNvSpPr/>
          <p:nvPr/>
        </p:nvSpPr>
        <p:spPr>
          <a:xfrm rot="9078292">
            <a:off x="5245611" y="3634030"/>
            <a:ext cx="269799" cy="470973"/>
          </a:xfrm>
          <a:prstGeom prst="down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B56D356-0A4A-40B4-8FFB-FF1F0A14E0BD}"/>
              </a:ext>
            </a:extLst>
          </p:cNvPr>
          <p:cNvSpPr txBox="1"/>
          <p:nvPr/>
        </p:nvSpPr>
        <p:spPr>
          <a:xfrm>
            <a:off x="2563368" y="2188891"/>
            <a:ext cx="33406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Rotate_wheel(wheel, deg) (abstract)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Get_sensor_data() (abstract)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Turn_mower_knife_on/off() (abstract?)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Drive_forward(distance)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Turn(side, </a:t>
            </a:r>
            <a:r>
              <a:rPr lang="de-DE" sz="1200" dirty="0" err="1"/>
              <a:t>deg</a:t>
            </a:r>
            <a:r>
              <a:rPr lang="de-DE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Update()</a:t>
            </a: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FAA38D8-25B7-40B3-A5B5-BF66984673C3}"/>
              </a:ext>
            </a:extLst>
          </p:cNvPr>
          <p:cNvSpPr txBox="1"/>
          <p:nvPr/>
        </p:nvSpPr>
        <p:spPr>
          <a:xfrm>
            <a:off x="1168316" y="4736592"/>
            <a:ext cx="218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Rotate_wheel(wheel, deg)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Get_sensor_data()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1EDC219-33F8-47DA-B39E-AD9744D48A84}"/>
              </a:ext>
            </a:extLst>
          </p:cNvPr>
          <p:cNvSpPr txBox="1"/>
          <p:nvPr/>
        </p:nvSpPr>
        <p:spPr>
          <a:xfrm>
            <a:off x="4404360" y="4718304"/>
            <a:ext cx="2069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Rotate_wheel(wheel, deg)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Get_sensor_data()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Render</a:t>
            </a:r>
          </a:p>
        </p:txBody>
      </p:sp>
    </p:spTree>
    <p:extLst>
      <p:ext uri="{BB962C8B-B14F-4D97-AF65-F5344CB8AC3E}">
        <p14:creationId xmlns:p14="http://schemas.microsoft.com/office/powerpoint/2010/main" val="101565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BF901-F077-4A73-BD59-042B4981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283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Mower</a:t>
            </a:r>
            <a:r>
              <a:rPr lang="de-DE" dirty="0"/>
              <a:t> - Maße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6380F15-C4A0-484A-BBC4-889DED59E036}"/>
              </a:ext>
            </a:extLst>
          </p:cNvPr>
          <p:cNvSpPr/>
          <p:nvPr/>
        </p:nvSpPr>
        <p:spPr>
          <a:xfrm>
            <a:off x="4462272" y="1865376"/>
            <a:ext cx="2176272" cy="3794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6F96DB0-4F9A-4E6C-AFEC-F43098FF42C6}"/>
              </a:ext>
            </a:extLst>
          </p:cNvPr>
          <p:cNvSpPr/>
          <p:nvPr/>
        </p:nvSpPr>
        <p:spPr>
          <a:xfrm>
            <a:off x="6638544" y="3259836"/>
            <a:ext cx="530352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95FFB49-7AD7-4B39-9635-244291C48A43}"/>
              </a:ext>
            </a:extLst>
          </p:cNvPr>
          <p:cNvSpPr/>
          <p:nvPr/>
        </p:nvSpPr>
        <p:spPr>
          <a:xfrm>
            <a:off x="3931920" y="3259836"/>
            <a:ext cx="530352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0A2ACC73-1319-4656-82F4-37BB03FA35D9}"/>
              </a:ext>
            </a:extLst>
          </p:cNvPr>
          <p:cNvSpPr/>
          <p:nvPr/>
        </p:nvSpPr>
        <p:spPr>
          <a:xfrm>
            <a:off x="5189220" y="1865376"/>
            <a:ext cx="722376" cy="53949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D01582A-CFFC-4778-80C6-7B1FB5E2FE2F}"/>
              </a:ext>
            </a:extLst>
          </p:cNvPr>
          <p:cNvCxnSpPr>
            <a:cxnSpLocks/>
          </p:cNvCxnSpPr>
          <p:nvPr/>
        </p:nvCxnSpPr>
        <p:spPr>
          <a:xfrm>
            <a:off x="3931920" y="1407559"/>
            <a:ext cx="32369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5A36B83-3117-4EBB-8B44-A3F35F24379B}"/>
              </a:ext>
            </a:extLst>
          </p:cNvPr>
          <p:cNvCxnSpPr>
            <a:cxnSpLocks/>
          </p:cNvCxnSpPr>
          <p:nvPr/>
        </p:nvCxnSpPr>
        <p:spPr>
          <a:xfrm>
            <a:off x="7572053" y="1865376"/>
            <a:ext cx="1" cy="37947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42265691-1D4F-43D8-94E1-907C0B5E29A4}"/>
              </a:ext>
            </a:extLst>
          </p:cNvPr>
          <p:cNvCxnSpPr>
            <a:cxnSpLocks/>
          </p:cNvCxnSpPr>
          <p:nvPr/>
        </p:nvCxnSpPr>
        <p:spPr>
          <a:xfrm flipV="1">
            <a:off x="3734759" y="3259836"/>
            <a:ext cx="0" cy="5029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D304FA7-0B40-4A97-97C7-FCF51A173006}"/>
              </a:ext>
            </a:extLst>
          </p:cNvPr>
          <p:cNvCxnSpPr/>
          <p:nvPr/>
        </p:nvCxnSpPr>
        <p:spPr>
          <a:xfrm>
            <a:off x="4197096" y="1762044"/>
            <a:ext cx="27066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A9315F0-1ACB-4014-814E-3BF7CAF6BA4B}"/>
              </a:ext>
            </a:extLst>
          </p:cNvPr>
          <p:cNvSpPr txBox="1"/>
          <p:nvPr/>
        </p:nvSpPr>
        <p:spPr>
          <a:xfrm>
            <a:off x="4895362" y="1067858"/>
            <a:ext cx="120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WIDTH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F865475-C292-4598-B9C6-543632E39D7C}"/>
              </a:ext>
            </a:extLst>
          </p:cNvPr>
          <p:cNvSpPr txBox="1"/>
          <p:nvPr/>
        </p:nvSpPr>
        <p:spPr>
          <a:xfrm rot="5400000">
            <a:off x="7213519" y="3618371"/>
            <a:ext cx="108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LENGTH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171CD11-ABEF-433C-A0D1-AAA6A5D80271}"/>
              </a:ext>
            </a:extLst>
          </p:cNvPr>
          <p:cNvSpPr txBox="1"/>
          <p:nvPr/>
        </p:nvSpPr>
        <p:spPr>
          <a:xfrm>
            <a:off x="4676180" y="1444379"/>
            <a:ext cx="196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WHEEL_DISTANCE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5A7D61F-A471-4598-B149-F568F9DFA684}"/>
              </a:ext>
            </a:extLst>
          </p:cNvPr>
          <p:cNvSpPr txBox="1"/>
          <p:nvPr/>
        </p:nvSpPr>
        <p:spPr>
          <a:xfrm rot="5400000">
            <a:off x="2588291" y="3496142"/>
            <a:ext cx="179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WHEEL_RADIUS</a:t>
            </a:r>
          </a:p>
        </p:txBody>
      </p:sp>
      <p:sp>
        <p:nvSpPr>
          <p:cNvPr id="26" name="Stern: 4 Zacken 25">
            <a:extLst>
              <a:ext uri="{FF2B5EF4-FFF2-40B4-BE49-F238E27FC236}">
                <a16:creationId xmlns:a16="http://schemas.microsoft.com/office/drawing/2014/main" id="{CA7AA579-23CD-4E2D-A90D-174406ABB660}"/>
              </a:ext>
            </a:extLst>
          </p:cNvPr>
          <p:cNvSpPr/>
          <p:nvPr/>
        </p:nvSpPr>
        <p:spPr>
          <a:xfrm>
            <a:off x="5166181" y="3385566"/>
            <a:ext cx="658999" cy="754380"/>
          </a:xfrm>
          <a:prstGeom prst="star4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6673CA8-765C-420E-AB1D-8069CA1AB3C7}"/>
              </a:ext>
            </a:extLst>
          </p:cNvPr>
          <p:cNvCxnSpPr>
            <a:cxnSpLocks/>
          </p:cNvCxnSpPr>
          <p:nvPr/>
        </p:nvCxnSpPr>
        <p:spPr>
          <a:xfrm flipH="1">
            <a:off x="3846718" y="3803037"/>
            <a:ext cx="1648964" cy="1149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32A53CEB-7945-43E0-943F-3D53CD714372}"/>
              </a:ext>
            </a:extLst>
          </p:cNvPr>
          <p:cNvSpPr txBox="1"/>
          <p:nvPr/>
        </p:nvSpPr>
        <p:spPr>
          <a:xfrm>
            <a:off x="2445260" y="4936808"/>
            <a:ext cx="1573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CENTER</a:t>
            </a:r>
          </a:p>
          <a:p>
            <a:r>
              <a:rPr lang="de-DE" dirty="0"/>
              <a:t>(</a:t>
            </a:r>
            <a:r>
              <a:rPr lang="de-DE" dirty="0" err="1"/>
              <a:t>self.x</a:t>
            </a:r>
            <a:r>
              <a:rPr lang="de-DE" dirty="0"/>
              <a:t>, </a:t>
            </a:r>
            <a:r>
              <a:rPr lang="de-DE" dirty="0" err="1"/>
              <a:t>self.y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917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0894E3-AA79-4235-93D2-5304DA709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659"/>
            <a:ext cx="10515600" cy="425097"/>
          </a:xfrm>
        </p:spPr>
        <p:txBody>
          <a:bodyPr>
            <a:normAutofit fontScale="90000"/>
          </a:bodyPr>
          <a:lstStyle/>
          <a:p>
            <a:r>
              <a:rPr lang="de-DE" dirty="0"/>
              <a:t>Rotation </a:t>
            </a:r>
            <a:r>
              <a:rPr lang="de-DE" dirty="0" err="1"/>
              <a:t>mower</a:t>
            </a:r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0BD220B-DCE5-4B06-A792-706A03B18CCB}"/>
              </a:ext>
            </a:extLst>
          </p:cNvPr>
          <p:cNvGrpSpPr/>
          <p:nvPr/>
        </p:nvGrpSpPr>
        <p:grpSpPr>
          <a:xfrm rot="2162271">
            <a:off x="1817933" y="2630310"/>
            <a:ext cx="2246940" cy="3255603"/>
            <a:chOff x="3931920" y="1865376"/>
            <a:chExt cx="3236976" cy="379476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E736858F-76E7-4285-AB8B-5E3A02077ED3}"/>
                </a:ext>
              </a:extLst>
            </p:cNvPr>
            <p:cNvSpPr/>
            <p:nvPr/>
          </p:nvSpPr>
          <p:spPr>
            <a:xfrm>
              <a:off x="4462272" y="1865376"/>
              <a:ext cx="2176272" cy="3794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327B3C0F-6333-4967-A7E7-29A4A08C1A5C}"/>
                </a:ext>
              </a:extLst>
            </p:cNvPr>
            <p:cNvSpPr/>
            <p:nvPr/>
          </p:nvSpPr>
          <p:spPr>
            <a:xfrm>
              <a:off x="6638544" y="3259836"/>
              <a:ext cx="530352" cy="1005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71665B1-2868-450C-A3D0-FD59E2E1B986}"/>
                </a:ext>
              </a:extLst>
            </p:cNvPr>
            <p:cNvSpPr/>
            <p:nvPr/>
          </p:nvSpPr>
          <p:spPr>
            <a:xfrm>
              <a:off x="3931920" y="3259836"/>
              <a:ext cx="530352" cy="1005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Gleichschenkliges Dreieck 6">
              <a:extLst>
                <a:ext uri="{FF2B5EF4-FFF2-40B4-BE49-F238E27FC236}">
                  <a16:creationId xmlns:a16="http://schemas.microsoft.com/office/drawing/2014/main" id="{3919B493-A40E-4ECE-9275-6820AF608087}"/>
                </a:ext>
              </a:extLst>
            </p:cNvPr>
            <p:cNvSpPr/>
            <p:nvPr/>
          </p:nvSpPr>
          <p:spPr>
            <a:xfrm>
              <a:off x="5189220" y="1865376"/>
              <a:ext cx="722376" cy="539496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Stern: 4 Zacken 7">
              <a:extLst>
                <a:ext uri="{FF2B5EF4-FFF2-40B4-BE49-F238E27FC236}">
                  <a16:creationId xmlns:a16="http://schemas.microsoft.com/office/drawing/2014/main" id="{22EA0CEB-E969-4F75-AA9B-40866A10BAC9}"/>
                </a:ext>
              </a:extLst>
            </p:cNvPr>
            <p:cNvSpPr/>
            <p:nvPr/>
          </p:nvSpPr>
          <p:spPr>
            <a:xfrm>
              <a:off x="5166181" y="3385566"/>
              <a:ext cx="658999" cy="754380"/>
            </a:xfrm>
            <a:prstGeom prst="star4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8A677E3-4C8B-442C-A6A8-B216ACBC7DD0}"/>
              </a:ext>
            </a:extLst>
          </p:cNvPr>
          <p:cNvCxnSpPr>
            <a:cxnSpLocks/>
          </p:cNvCxnSpPr>
          <p:nvPr/>
        </p:nvCxnSpPr>
        <p:spPr>
          <a:xfrm flipV="1">
            <a:off x="3683543" y="3920786"/>
            <a:ext cx="668134" cy="91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8ED0D96C-116F-46D6-878B-2B62798F270A}"/>
              </a:ext>
            </a:extLst>
          </p:cNvPr>
          <p:cNvCxnSpPr>
            <a:cxnSpLocks/>
          </p:cNvCxnSpPr>
          <p:nvPr/>
        </p:nvCxnSpPr>
        <p:spPr>
          <a:xfrm>
            <a:off x="2181779" y="3705445"/>
            <a:ext cx="1519249" cy="110533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AF663F51-01C2-466F-962B-A5ECBE9EBDDB}"/>
              </a:ext>
            </a:extLst>
          </p:cNvPr>
          <p:cNvCxnSpPr/>
          <p:nvPr/>
        </p:nvCxnSpPr>
        <p:spPr>
          <a:xfrm>
            <a:off x="2181779" y="3705445"/>
            <a:ext cx="2169898" cy="21534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Bogen 21">
            <a:extLst>
              <a:ext uri="{FF2B5EF4-FFF2-40B4-BE49-F238E27FC236}">
                <a16:creationId xmlns:a16="http://schemas.microsoft.com/office/drawing/2014/main" id="{3EB4002F-73AC-488C-A4A1-204A51D04B17}"/>
              </a:ext>
            </a:extLst>
          </p:cNvPr>
          <p:cNvSpPr/>
          <p:nvPr/>
        </p:nvSpPr>
        <p:spPr>
          <a:xfrm>
            <a:off x="2552850" y="3673135"/>
            <a:ext cx="356938" cy="648146"/>
          </a:xfrm>
          <a:prstGeom prst="arc">
            <a:avLst>
              <a:gd name="adj1" fmla="val 18377079"/>
              <a:gd name="adj2" fmla="val 325337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144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Breitbild</PresentationFormat>
  <Paragraphs>67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Fahren - Zustandsdiagramm</vt:lpstr>
      <vt:lpstr>StartUp</vt:lpstr>
      <vt:lpstr>Klassendiagramm</vt:lpstr>
      <vt:lpstr>Mower - Maße</vt:lpstr>
      <vt:lpstr>Rotation mower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</dc:creator>
  <cp:lastModifiedBy>Julian</cp:lastModifiedBy>
  <cp:revision>12</cp:revision>
  <dcterms:created xsi:type="dcterms:W3CDTF">2019-01-04T10:53:48Z</dcterms:created>
  <dcterms:modified xsi:type="dcterms:W3CDTF">2019-01-17T16:03:56Z</dcterms:modified>
</cp:coreProperties>
</file>