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339090"/>
            <a:ext cx="59366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17" y="263144"/>
            <a:ext cx="53117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155" y="1489963"/>
            <a:ext cx="4577080" cy="280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www.netacad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436" y="2778379"/>
            <a:ext cx="5782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Module 1: Networking</a:t>
            </a:r>
            <a:r>
              <a:rPr sz="3600" spc="-170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AEE8FA"/>
                </a:solidFill>
                <a:latin typeface="Arial"/>
                <a:cs typeface="Arial"/>
              </a:rPr>
              <a:t>Today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3979875"/>
            <a:ext cx="19939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sz="1200" spc="-114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98298"/>
            <a:ext cx="200850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Network</a:t>
            </a:r>
            <a:r>
              <a:rPr sz="1600" spc="-15" dirty="0"/>
              <a:t> Trends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Recent</a:t>
            </a:r>
            <a:r>
              <a:rPr spc="-80" dirty="0"/>
              <a:t> </a:t>
            </a:r>
            <a:r>
              <a:rPr spc="-2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1436" y="965708"/>
            <a:ext cx="3216275" cy="297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role of the </a:t>
            </a:r>
            <a:r>
              <a:rPr sz="1500" spc="-5" dirty="0">
                <a:latin typeface="Arial"/>
                <a:cs typeface="Arial"/>
              </a:rPr>
              <a:t>network </a:t>
            </a:r>
            <a:r>
              <a:rPr sz="1500" dirty="0">
                <a:latin typeface="Arial"/>
                <a:cs typeface="Arial"/>
              </a:rPr>
              <a:t>must adjust  </a:t>
            </a:r>
            <a:r>
              <a:rPr sz="1500" spc="-5" dirty="0">
                <a:latin typeface="Arial"/>
                <a:cs typeface="Arial"/>
              </a:rPr>
              <a:t>and continually </a:t>
            </a:r>
            <a:r>
              <a:rPr sz="1500" dirty="0">
                <a:latin typeface="Arial"/>
                <a:cs typeface="Arial"/>
              </a:rPr>
              <a:t>transform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order to  </a:t>
            </a:r>
            <a:r>
              <a:rPr sz="1500" spc="-5" dirty="0">
                <a:latin typeface="Arial"/>
                <a:cs typeface="Arial"/>
              </a:rPr>
              <a:t>be able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keep up with </a:t>
            </a:r>
            <a:r>
              <a:rPr sz="1500" dirty="0">
                <a:latin typeface="Arial"/>
                <a:cs typeface="Arial"/>
              </a:rPr>
              <a:t>new  technologies and end user </a:t>
            </a:r>
            <a:r>
              <a:rPr sz="1500" spc="-5" dirty="0">
                <a:latin typeface="Arial"/>
                <a:cs typeface="Arial"/>
              </a:rPr>
              <a:t>devices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  they constantly </a:t>
            </a:r>
            <a:r>
              <a:rPr sz="1500" spc="-5" dirty="0">
                <a:latin typeface="Arial"/>
                <a:cs typeface="Arial"/>
              </a:rPr>
              <a:t>come </a:t>
            </a:r>
            <a:r>
              <a:rPr sz="1500" dirty="0">
                <a:latin typeface="Arial"/>
                <a:cs typeface="Arial"/>
              </a:rPr>
              <a:t>to the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market.</a:t>
            </a:r>
            <a:endParaRPr sz="1500">
              <a:latin typeface="Arial"/>
              <a:cs typeface="Arial"/>
            </a:endParaRPr>
          </a:p>
          <a:p>
            <a:pPr marL="12700" marR="135255">
              <a:lnSpc>
                <a:spcPct val="100000"/>
              </a:lnSpc>
              <a:spcBef>
                <a:spcPts val="1200"/>
              </a:spcBef>
            </a:pPr>
            <a:r>
              <a:rPr sz="1500" spc="-5" dirty="0">
                <a:latin typeface="Arial"/>
                <a:cs typeface="Arial"/>
              </a:rPr>
              <a:t>Several new networking </a:t>
            </a:r>
            <a:r>
              <a:rPr sz="1500" dirty="0">
                <a:latin typeface="Arial"/>
                <a:cs typeface="Arial"/>
              </a:rPr>
              <a:t>trends that  </a:t>
            </a:r>
            <a:r>
              <a:rPr sz="1500" spc="-5" dirty="0">
                <a:latin typeface="Arial"/>
                <a:cs typeface="Arial"/>
              </a:rPr>
              <a:t>effect </a:t>
            </a:r>
            <a:r>
              <a:rPr sz="1500" dirty="0">
                <a:latin typeface="Arial"/>
                <a:cs typeface="Arial"/>
              </a:rPr>
              <a:t>organizations </a:t>
            </a:r>
            <a:r>
              <a:rPr sz="1500" spc="-5" dirty="0">
                <a:latin typeface="Arial"/>
                <a:cs typeface="Arial"/>
              </a:rPr>
              <a:t>and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consumers: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Bring </a:t>
            </a:r>
            <a:r>
              <a:rPr sz="1400" spc="-35" dirty="0">
                <a:latin typeface="Arial"/>
                <a:cs typeface="Arial"/>
              </a:rPr>
              <a:t>Your </a:t>
            </a:r>
            <a:r>
              <a:rPr sz="1400" spc="-5" dirty="0">
                <a:latin typeface="Arial"/>
                <a:cs typeface="Arial"/>
              </a:rPr>
              <a:t>Own Device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(BYOD)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Online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collaboration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Video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Cloud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68" y="798576"/>
            <a:ext cx="5172456" cy="3724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98298"/>
            <a:ext cx="315976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Network</a:t>
            </a:r>
            <a:r>
              <a:rPr sz="1600" spc="-10" dirty="0"/>
              <a:t> </a:t>
            </a:r>
            <a:r>
              <a:rPr sz="1600" spc="-15" dirty="0"/>
              <a:t>Trends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Bring </a:t>
            </a:r>
            <a:r>
              <a:rPr spc="-60" dirty="0"/>
              <a:t>Your </a:t>
            </a:r>
            <a:r>
              <a:rPr dirty="0"/>
              <a:t>Own</a:t>
            </a:r>
            <a:r>
              <a:rPr spc="-20" dirty="0"/>
              <a:t> </a:t>
            </a:r>
            <a:r>
              <a:rPr spc="-5" dirty="0"/>
              <a:t>Device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1436" y="303021"/>
            <a:ext cx="3173730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Bring </a:t>
            </a:r>
            <a:r>
              <a:rPr sz="1500" spc="-40" dirty="0">
                <a:latin typeface="Arial"/>
                <a:cs typeface="Arial"/>
              </a:rPr>
              <a:t>Your </a:t>
            </a:r>
            <a:r>
              <a:rPr sz="1500" spc="-10" dirty="0">
                <a:latin typeface="Arial"/>
                <a:cs typeface="Arial"/>
              </a:rPr>
              <a:t>Own </a:t>
            </a:r>
            <a:r>
              <a:rPr sz="1500" spc="-5" dirty="0">
                <a:latin typeface="Arial"/>
                <a:cs typeface="Arial"/>
              </a:rPr>
              <a:t>Device (BYOD)  allows </a:t>
            </a:r>
            <a:r>
              <a:rPr sz="1500" dirty="0">
                <a:latin typeface="Arial"/>
                <a:cs typeface="Arial"/>
              </a:rPr>
              <a:t>users to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their </a:t>
            </a:r>
            <a:r>
              <a:rPr sz="1500" spc="-10" dirty="0">
                <a:latin typeface="Arial"/>
                <a:cs typeface="Arial"/>
              </a:rPr>
              <a:t>own </a:t>
            </a:r>
            <a:r>
              <a:rPr sz="1500" spc="-5" dirty="0">
                <a:latin typeface="Arial"/>
                <a:cs typeface="Arial"/>
              </a:rPr>
              <a:t>devices  giving them more </a:t>
            </a:r>
            <a:r>
              <a:rPr sz="1500" dirty="0">
                <a:latin typeface="Arial"/>
                <a:cs typeface="Arial"/>
              </a:rPr>
              <a:t>opportunities </a:t>
            </a:r>
            <a:r>
              <a:rPr sz="1500" spc="-5" dirty="0">
                <a:latin typeface="Arial"/>
                <a:cs typeface="Arial"/>
              </a:rPr>
              <a:t>and  </a:t>
            </a:r>
            <a:r>
              <a:rPr sz="1500" dirty="0">
                <a:latin typeface="Arial"/>
                <a:cs typeface="Arial"/>
              </a:rPr>
              <a:t>greater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flexibility.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500" spc="-10" dirty="0">
                <a:latin typeface="Arial"/>
                <a:cs typeface="Arial"/>
              </a:rPr>
              <a:t>BYOD </a:t>
            </a:r>
            <a:r>
              <a:rPr sz="1500" spc="-5" dirty="0">
                <a:latin typeface="Arial"/>
                <a:cs typeface="Arial"/>
              </a:rPr>
              <a:t>allows </a:t>
            </a:r>
            <a:r>
              <a:rPr sz="1500" dirty="0">
                <a:latin typeface="Arial"/>
                <a:cs typeface="Arial"/>
              </a:rPr>
              <a:t>end </a:t>
            </a:r>
            <a:r>
              <a:rPr sz="1500" spc="-5" dirty="0">
                <a:latin typeface="Arial"/>
                <a:cs typeface="Arial"/>
              </a:rPr>
              <a:t>users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10" dirty="0">
                <a:latin typeface="Arial"/>
                <a:cs typeface="Arial"/>
              </a:rPr>
              <a:t>have </a:t>
            </a:r>
            <a:r>
              <a:rPr sz="1500" spc="-5" dirty="0">
                <a:latin typeface="Arial"/>
                <a:cs typeface="Arial"/>
              </a:rPr>
              <a:t>the  </a:t>
            </a:r>
            <a:r>
              <a:rPr sz="1500" dirty="0">
                <a:latin typeface="Arial"/>
                <a:cs typeface="Arial"/>
              </a:rPr>
              <a:t>freedom to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personal tools to  </a:t>
            </a:r>
            <a:r>
              <a:rPr sz="1500" spc="-5" dirty="0">
                <a:latin typeface="Arial"/>
                <a:cs typeface="Arial"/>
              </a:rPr>
              <a:t>access </a:t>
            </a:r>
            <a:r>
              <a:rPr sz="1500" dirty="0">
                <a:latin typeface="Arial"/>
                <a:cs typeface="Arial"/>
              </a:rPr>
              <a:t>information </a:t>
            </a:r>
            <a:r>
              <a:rPr sz="1500" spc="-5" dirty="0">
                <a:latin typeface="Arial"/>
                <a:cs typeface="Arial"/>
              </a:rPr>
              <a:t>and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communicate  using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their: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Laptops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Netbooks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25" dirty="0">
                <a:latin typeface="Arial"/>
                <a:cs typeface="Arial"/>
              </a:rPr>
              <a:t>Tablets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Smartphones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E-readers</a:t>
            </a:r>
            <a:endParaRPr sz="1400">
              <a:latin typeface="Arial"/>
              <a:cs typeface="Arial"/>
            </a:endParaRPr>
          </a:p>
          <a:p>
            <a:pPr marL="12700" marR="220345">
              <a:lnSpc>
                <a:spcPct val="100000"/>
              </a:lnSpc>
              <a:spcBef>
                <a:spcPts val="905"/>
              </a:spcBef>
            </a:pPr>
            <a:r>
              <a:rPr sz="1500" spc="-10" dirty="0">
                <a:latin typeface="Arial"/>
                <a:cs typeface="Arial"/>
              </a:rPr>
              <a:t>BYOD </a:t>
            </a:r>
            <a:r>
              <a:rPr sz="1500" spc="-5" dirty="0">
                <a:latin typeface="Arial"/>
                <a:cs typeface="Arial"/>
              </a:rPr>
              <a:t>means any device, with </a:t>
            </a:r>
            <a:r>
              <a:rPr sz="1500" dirty="0">
                <a:latin typeface="Arial"/>
                <a:cs typeface="Arial"/>
              </a:rPr>
              <a:t>any  </a:t>
            </a:r>
            <a:r>
              <a:rPr sz="1500" spc="-5" dirty="0">
                <a:latin typeface="Arial"/>
                <a:cs typeface="Arial"/>
              </a:rPr>
              <a:t>ownership, used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anywhere.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63" y="894588"/>
            <a:ext cx="5114544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98298"/>
            <a:ext cx="278511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Network</a:t>
            </a:r>
            <a:r>
              <a:rPr sz="1600" spc="-10" dirty="0"/>
              <a:t> </a:t>
            </a:r>
            <a:r>
              <a:rPr sz="1600" spc="-15" dirty="0"/>
              <a:t>Trends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Online</a:t>
            </a:r>
            <a:r>
              <a:rPr spc="-30" dirty="0"/>
              <a:t> </a:t>
            </a:r>
            <a:r>
              <a:rPr spc="-5" dirty="0"/>
              <a:t>Collaboration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7378" y="713359"/>
            <a:ext cx="3265804" cy="367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Collaborate </a:t>
            </a:r>
            <a:r>
              <a:rPr sz="1500" spc="-5" dirty="0">
                <a:latin typeface="Arial"/>
                <a:cs typeface="Arial"/>
              </a:rPr>
              <a:t>and work with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others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over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network </a:t>
            </a:r>
            <a:r>
              <a:rPr sz="1500" dirty="0">
                <a:latin typeface="Arial"/>
                <a:cs typeface="Arial"/>
              </a:rPr>
              <a:t>on joint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Collaboration tools including </a:t>
            </a:r>
            <a:r>
              <a:rPr sz="1500" spc="-5" dirty="0">
                <a:latin typeface="Arial"/>
                <a:cs typeface="Arial"/>
              </a:rPr>
              <a:t>Cisco  WebEx (shown in </a:t>
            </a:r>
            <a:r>
              <a:rPr sz="1500" dirty="0">
                <a:latin typeface="Arial"/>
                <a:cs typeface="Arial"/>
              </a:rPr>
              <a:t>the figure) </a:t>
            </a:r>
            <a:r>
              <a:rPr sz="1500" spc="-5" dirty="0">
                <a:latin typeface="Arial"/>
                <a:cs typeface="Arial"/>
              </a:rPr>
              <a:t>gives  users a </a:t>
            </a:r>
            <a:r>
              <a:rPr sz="1500" spc="-10" dirty="0">
                <a:latin typeface="Arial"/>
                <a:cs typeface="Arial"/>
              </a:rPr>
              <a:t>way </a:t>
            </a:r>
            <a:r>
              <a:rPr sz="1500" dirty="0">
                <a:latin typeface="Arial"/>
                <a:cs typeface="Arial"/>
              </a:rPr>
              <a:t>to instantly </a:t>
            </a:r>
            <a:r>
              <a:rPr sz="1500" spc="-5" dirty="0">
                <a:latin typeface="Arial"/>
                <a:cs typeface="Arial"/>
              </a:rPr>
              <a:t>connect and  </a:t>
            </a:r>
            <a:r>
              <a:rPr sz="1500" dirty="0">
                <a:latin typeface="Arial"/>
                <a:cs typeface="Arial"/>
              </a:rPr>
              <a:t>interact.</a:t>
            </a:r>
            <a:endParaRPr sz="1500">
              <a:latin typeface="Arial"/>
              <a:cs typeface="Arial"/>
            </a:endParaRPr>
          </a:p>
          <a:p>
            <a:pPr marL="182880" marR="146685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Collaboration </a:t>
            </a:r>
            <a:r>
              <a:rPr sz="1500" spc="-5" dirty="0">
                <a:latin typeface="Arial"/>
                <a:cs typeface="Arial"/>
              </a:rPr>
              <a:t>is a </a:t>
            </a:r>
            <a:r>
              <a:rPr sz="1500" spc="-10" dirty="0">
                <a:latin typeface="Arial"/>
                <a:cs typeface="Arial"/>
              </a:rPr>
              <a:t>very </a:t>
            </a:r>
            <a:r>
              <a:rPr sz="1500" dirty="0">
                <a:latin typeface="Arial"/>
                <a:cs typeface="Arial"/>
              </a:rPr>
              <a:t>high priority  for businesses </a:t>
            </a:r>
            <a:r>
              <a:rPr sz="1500" spc="-5" dirty="0">
                <a:latin typeface="Arial"/>
                <a:cs typeface="Arial"/>
              </a:rPr>
              <a:t>and in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education.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Cisco Webex </a:t>
            </a:r>
            <a:r>
              <a:rPr sz="1500" spc="-35" dirty="0">
                <a:latin typeface="Arial"/>
                <a:cs typeface="Arial"/>
              </a:rPr>
              <a:t>Teams </a:t>
            </a:r>
            <a:r>
              <a:rPr sz="1500" dirty="0">
                <a:latin typeface="Arial"/>
                <a:cs typeface="Arial"/>
              </a:rPr>
              <a:t>is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multifunctional </a:t>
            </a:r>
            <a:r>
              <a:rPr sz="1500" dirty="0">
                <a:latin typeface="Arial"/>
                <a:cs typeface="Arial"/>
              </a:rPr>
              <a:t>collaboration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tool.</a:t>
            </a:r>
            <a:endParaRPr sz="15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89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send instant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messages</a:t>
            </a:r>
            <a:endParaRPr sz="14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post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post </a:t>
            </a:r>
            <a:r>
              <a:rPr sz="1400" spc="-5" dirty="0">
                <a:latin typeface="Arial"/>
                <a:cs typeface="Arial"/>
              </a:rPr>
              <a:t>videos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1202436"/>
            <a:ext cx="4835652" cy="271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44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7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67086"/>
                </a:solidFill>
                <a:latin typeface="Arial"/>
                <a:cs typeface="Arial"/>
              </a:rPr>
              <a:t>Trends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300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Video</a:t>
            </a:r>
            <a:r>
              <a:rPr spc="-20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074" y="677671"/>
            <a:ext cx="7275195" cy="2007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3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15" dirty="0">
                <a:latin typeface="Arial"/>
                <a:cs typeface="Arial"/>
              </a:rPr>
              <a:t>Video </a:t>
            </a:r>
            <a:r>
              <a:rPr sz="1800" spc="-5" dirty="0">
                <a:latin typeface="Arial"/>
                <a:cs typeface="Arial"/>
              </a:rPr>
              <a:t>calls are made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anyone, </a:t>
            </a:r>
            <a:r>
              <a:rPr sz="1800" spc="-5" dirty="0">
                <a:latin typeface="Arial"/>
                <a:cs typeface="Arial"/>
              </a:rPr>
              <a:t>regardless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they are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located.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15" dirty="0">
                <a:latin typeface="Arial"/>
                <a:cs typeface="Arial"/>
              </a:rPr>
              <a:t>Video </a:t>
            </a:r>
            <a:r>
              <a:rPr sz="1800" spc="-5" dirty="0">
                <a:latin typeface="Arial"/>
                <a:cs typeface="Arial"/>
              </a:rPr>
              <a:t>conferencing is a </a:t>
            </a:r>
            <a:r>
              <a:rPr sz="1800" spc="-10" dirty="0">
                <a:latin typeface="Arial"/>
                <a:cs typeface="Arial"/>
              </a:rPr>
              <a:t>powerful </a:t>
            </a:r>
            <a:r>
              <a:rPr sz="1800" spc="-5" dirty="0">
                <a:latin typeface="Arial"/>
                <a:cs typeface="Arial"/>
              </a:rPr>
              <a:t>tool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communicating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others.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15" dirty="0">
                <a:latin typeface="Arial"/>
                <a:cs typeface="Arial"/>
              </a:rPr>
              <a:t>Video </a:t>
            </a:r>
            <a:r>
              <a:rPr sz="1800" spc="-5" dirty="0">
                <a:latin typeface="Arial"/>
                <a:cs typeface="Arial"/>
              </a:rPr>
              <a:t>is becoming a critical requirement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effective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collaboration.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5" dirty="0">
                <a:latin typeface="Arial"/>
                <a:cs typeface="Arial"/>
              </a:rPr>
              <a:t>Cisco </a:t>
            </a:r>
            <a:r>
              <a:rPr sz="1800" spc="-20" dirty="0">
                <a:latin typeface="Arial"/>
                <a:cs typeface="Arial"/>
              </a:rPr>
              <a:t>TelePresence </a:t>
            </a:r>
            <a:r>
              <a:rPr sz="1800" spc="-10" dirty="0">
                <a:latin typeface="Arial"/>
                <a:cs typeface="Arial"/>
              </a:rPr>
              <a:t>powers </a:t>
            </a:r>
            <a:r>
              <a:rPr sz="1800" spc="-5" dirty="0">
                <a:latin typeface="Arial"/>
                <a:cs typeface="Arial"/>
              </a:rPr>
              <a:t>is one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working </a:t>
            </a:r>
            <a:r>
              <a:rPr sz="1800" spc="-15" dirty="0">
                <a:latin typeface="Arial"/>
                <a:cs typeface="Arial"/>
              </a:rPr>
              <a:t>where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everyone,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everywhere</a:t>
            </a:r>
            <a:r>
              <a:rPr sz="1500" spc="-1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217" y="98298"/>
            <a:ext cx="144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7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67086"/>
                </a:solidFill>
                <a:latin typeface="Arial"/>
                <a:cs typeface="Arial"/>
              </a:rPr>
              <a:t>Trends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460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Video </a:t>
            </a:r>
            <a:r>
              <a:rPr dirty="0"/>
              <a:t>– </a:t>
            </a:r>
            <a:r>
              <a:rPr spc="-5" dirty="0"/>
              <a:t>Cisco </a:t>
            </a:r>
            <a:r>
              <a:rPr spc="-15" dirty="0"/>
              <a:t>WebEx </a:t>
            </a:r>
            <a:r>
              <a:rPr dirty="0"/>
              <a:t>for</a:t>
            </a:r>
            <a:r>
              <a:rPr spc="45" dirty="0"/>
              <a:t> </a:t>
            </a:r>
            <a:r>
              <a:rPr spc="-10" dirty="0"/>
              <a:t>Huddles</a:t>
            </a:r>
          </a:p>
        </p:txBody>
      </p:sp>
      <p:sp>
        <p:nvSpPr>
          <p:cNvPr id="5" name="object 5"/>
          <p:cNvSpPr/>
          <p:nvPr/>
        </p:nvSpPr>
        <p:spPr>
          <a:xfrm>
            <a:off x="1210055" y="798576"/>
            <a:ext cx="6810756" cy="386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214629"/>
            <a:ext cx="238061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Network</a:t>
            </a:r>
            <a:r>
              <a:rPr sz="1600" spc="-10" dirty="0"/>
              <a:t> </a:t>
            </a:r>
            <a:r>
              <a:rPr sz="1600" spc="-15" dirty="0"/>
              <a:t>Trends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Cloud</a:t>
            </a:r>
            <a:r>
              <a:rPr spc="-35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217" y="939962"/>
            <a:ext cx="8602345" cy="22567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 spc="-5" dirty="0">
                <a:latin typeface="Arial"/>
                <a:cs typeface="Arial"/>
              </a:rPr>
              <a:t>Cloud computing allows </a:t>
            </a:r>
            <a:r>
              <a:rPr sz="1500" dirty="0">
                <a:latin typeface="Arial"/>
                <a:cs typeface="Arial"/>
              </a:rPr>
              <a:t>us to store personal files </a:t>
            </a:r>
            <a:r>
              <a:rPr sz="1500" spc="-5" dirty="0">
                <a:latin typeface="Arial"/>
                <a:cs typeface="Arial"/>
              </a:rPr>
              <a:t>or backup our data on servers </a:t>
            </a:r>
            <a:r>
              <a:rPr sz="1500" spc="-10" dirty="0">
                <a:latin typeface="Arial"/>
                <a:cs typeface="Arial"/>
              </a:rPr>
              <a:t>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internet.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Applications can also be accessed using the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Cloud.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Allows </a:t>
            </a:r>
            <a:r>
              <a:rPr sz="1400" dirty="0">
                <a:latin typeface="Arial"/>
                <a:cs typeface="Arial"/>
              </a:rPr>
              <a:t>businesses to </a:t>
            </a:r>
            <a:r>
              <a:rPr sz="1400" spc="-5" dirty="0">
                <a:latin typeface="Arial"/>
                <a:cs typeface="Arial"/>
              </a:rPr>
              <a:t>deliver </a:t>
            </a:r>
            <a:r>
              <a:rPr sz="1400" dirty="0">
                <a:latin typeface="Arial"/>
                <a:cs typeface="Arial"/>
              </a:rPr>
              <a:t>to any </a:t>
            </a:r>
            <a:r>
              <a:rPr sz="1400" spc="-5" dirty="0">
                <a:latin typeface="Arial"/>
                <a:cs typeface="Arial"/>
              </a:rPr>
              <a:t>device anywhere </a:t>
            </a:r>
            <a:r>
              <a:rPr sz="1400" dirty="0">
                <a:latin typeface="Arial"/>
                <a:cs typeface="Arial"/>
              </a:rPr>
              <a:t>in the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world.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B"/>
              </a:buClr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B"/>
              </a:buClr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Cloud computing is made </a:t>
            </a:r>
            <a:r>
              <a:rPr sz="1500" dirty="0">
                <a:latin typeface="Arial"/>
                <a:cs typeface="Arial"/>
              </a:rPr>
              <a:t>possible </a:t>
            </a:r>
            <a:r>
              <a:rPr sz="1500" spc="-5" dirty="0">
                <a:latin typeface="Arial"/>
                <a:cs typeface="Arial"/>
              </a:rPr>
              <a:t>by </a:t>
            </a:r>
            <a:r>
              <a:rPr sz="1500" dirty="0">
                <a:latin typeface="Arial"/>
                <a:cs typeface="Arial"/>
              </a:rPr>
              <a:t>data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centers.</a:t>
            </a:r>
            <a:endParaRPr sz="15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Smaller companies that can’t afford their </a:t>
            </a:r>
            <a:r>
              <a:rPr sz="1400" spc="-10" dirty="0">
                <a:latin typeface="Arial"/>
                <a:cs typeface="Arial"/>
              </a:rPr>
              <a:t>own </a:t>
            </a:r>
            <a:r>
              <a:rPr sz="1400" spc="-5" dirty="0">
                <a:latin typeface="Arial"/>
                <a:cs typeface="Arial"/>
              </a:rPr>
              <a:t>data centers, lease server and storage services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larger  </a:t>
            </a:r>
            <a:r>
              <a:rPr sz="1400" dirty="0">
                <a:latin typeface="Arial"/>
                <a:cs typeface="Arial"/>
              </a:rPr>
              <a:t>data center </a:t>
            </a:r>
            <a:r>
              <a:rPr sz="1400" spc="-5" dirty="0">
                <a:latin typeface="Arial"/>
                <a:cs typeface="Arial"/>
              </a:rPr>
              <a:t>organizations </a:t>
            </a:r>
            <a:r>
              <a:rPr sz="1400" dirty="0">
                <a:latin typeface="Arial"/>
                <a:cs typeface="Arial"/>
              </a:rPr>
              <a:t>in the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Cloud.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235458"/>
            <a:ext cx="144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7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67086"/>
                </a:solidFill>
                <a:latin typeface="Arial"/>
                <a:cs typeface="Arial"/>
              </a:rPr>
              <a:t>Trends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476503"/>
            <a:ext cx="339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Cloud Computing</a:t>
            </a:r>
            <a:r>
              <a:rPr spc="-1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995255"/>
            <a:ext cx="8564245" cy="35998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00" spc="-5" dirty="0">
                <a:latin typeface="Arial"/>
                <a:cs typeface="Arial"/>
              </a:rPr>
              <a:t>Four types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Clouds:</a:t>
            </a:r>
            <a:endParaRPr sz="15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Public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Clouds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5"/>
              </a:spcBef>
              <a:buChar char="•"/>
              <a:tabLst>
                <a:tab pos="444500" algn="l"/>
              </a:tabLst>
            </a:pPr>
            <a:r>
              <a:rPr sz="1600" spc="-10" dirty="0">
                <a:latin typeface="Arial"/>
                <a:cs typeface="Arial"/>
              </a:rPr>
              <a:t>Available </a:t>
            </a:r>
            <a:r>
              <a:rPr sz="1600" spc="-5" dirty="0">
                <a:latin typeface="Arial"/>
                <a:cs typeface="Arial"/>
              </a:rPr>
              <a:t>to the general public through a pay-per-use model or for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free.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Private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Clouds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10" dirty="0">
                <a:latin typeface="Arial"/>
                <a:cs typeface="Arial"/>
              </a:rPr>
              <a:t>Intended </a:t>
            </a:r>
            <a:r>
              <a:rPr sz="1600" spc="-5" dirty="0">
                <a:latin typeface="Arial"/>
                <a:cs typeface="Arial"/>
              </a:rPr>
              <a:t>for a specific organization or entity such as the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government.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10" dirty="0">
                <a:latin typeface="Arial"/>
                <a:cs typeface="Arial"/>
              </a:rPr>
              <a:t>Hybrid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Clouds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Made up of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or more Cloud </a:t>
            </a:r>
            <a:r>
              <a:rPr sz="1600" spc="-10" dirty="0">
                <a:latin typeface="Arial"/>
                <a:cs typeface="Arial"/>
              </a:rPr>
              <a:t>types </a:t>
            </a:r>
            <a:r>
              <a:rPr sz="1600" spc="-5" dirty="0">
                <a:latin typeface="Arial"/>
                <a:cs typeface="Arial"/>
              </a:rPr>
              <a:t>– for example, part custom and part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public.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Each part remains a distinctive object but both are connected using the same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architecture.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Custom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Clouds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Built to meet the needs of a specific </a:t>
            </a:r>
            <a:r>
              <a:rPr sz="1600" spc="-20" dirty="0">
                <a:latin typeface="Arial"/>
                <a:cs typeface="Arial"/>
              </a:rPr>
              <a:t>industry, </a:t>
            </a:r>
            <a:r>
              <a:rPr sz="1600" spc="-5" dirty="0">
                <a:latin typeface="Arial"/>
                <a:cs typeface="Arial"/>
              </a:rPr>
              <a:t>such as healthcare or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media.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Can be private 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public.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44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7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67086"/>
                </a:solidFill>
                <a:latin typeface="Arial"/>
                <a:cs typeface="Arial"/>
              </a:rPr>
              <a:t>Trends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431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Technology </a:t>
            </a:r>
            <a:r>
              <a:rPr spc="-20" dirty="0"/>
              <a:t>Trends </a:t>
            </a:r>
            <a:r>
              <a:rPr spc="-5" dirty="0"/>
              <a:t>in </a:t>
            </a:r>
            <a:r>
              <a:rPr dirty="0"/>
              <a:t>the</a:t>
            </a:r>
            <a:r>
              <a:rPr spc="-5" dirty="0"/>
              <a:t> Home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9794" y="827659"/>
            <a:ext cx="3309620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196215" indent="-21526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Smart home technology is a  growing trend that allows  technology to be integrated into  every-day appliances </a:t>
            </a:r>
            <a:r>
              <a:rPr sz="1600" spc="-10" dirty="0">
                <a:latin typeface="Arial"/>
                <a:cs typeface="Arial"/>
              </a:rPr>
              <a:t>which  </a:t>
            </a:r>
            <a:r>
              <a:rPr sz="1600" spc="-5" dirty="0">
                <a:latin typeface="Arial"/>
                <a:cs typeface="Arial"/>
              </a:rPr>
              <a:t>allows them to interconnect </a:t>
            </a:r>
            <a:r>
              <a:rPr sz="1600" spc="-10" dirty="0">
                <a:latin typeface="Arial"/>
                <a:cs typeface="Arial"/>
              </a:rPr>
              <a:t>with  </a:t>
            </a:r>
            <a:r>
              <a:rPr sz="1600" spc="-5" dirty="0">
                <a:latin typeface="Arial"/>
                <a:cs typeface="Arial"/>
              </a:rPr>
              <a:t>other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 marL="227329" marR="5080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Ovens might know </a:t>
            </a:r>
            <a:r>
              <a:rPr sz="1600" spc="-10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time to  cook a meal for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by  communicating </a:t>
            </a:r>
            <a:r>
              <a:rPr sz="1600" spc="-10" dirty="0">
                <a:latin typeface="Arial"/>
                <a:cs typeface="Arial"/>
              </a:rPr>
              <a:t>with your </a:t>
            </a:r>
            <a:r>
              <a:rPr sz="1600" spc="-5" dirty="0">
                <a:latin typeface="Arial"/>
                <a:cs typeface="Arial"/>
              </a:rPr>
              <a:t>calendar  on </a:t>
            </a:r>
            <a:r>
              <a:rPr sz="1600" spc="-10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time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are scheduled  to be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home.</a:t>
            </a:r>
            <a:endParaRPr sz="1600">
              <a:latin typeface="Arial"/>
              <a:cs typeface="Arial"/>
            </a:endParaRPr>
          </a:p>
          <a:p>
            <a:pPr marL="227329" marR="19558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Smart home technology is  currently being developed for all  rooms within 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house.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68" y="798576"/>
            <a:ext cx="4797552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217" y="98298"/>
            <a:ext cx="297370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67086"/>
                </a:solidFill>
                <a:latin typeface="Arial"/>
                <a:cs typeface="Arial"/>
              </a:rPr>
              <a:t>Trends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solidFill>
                  <a:srgbClr val="367086"/>
                </a:solidFill>
                <a:latin typeface="Arial"/>
                <a:cs typeface="Arial"/>
              </a:rPr>
              <a:t>Powerline</a:t>
            </a:r>
            <a:r>
              <a:rPr sz="2400" spc="-1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7086"/>
                </a:solidFill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834" y="158953"/>
            <a:ext cx="2870835" cy="432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40005" indent="-21526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Powerline networking can  allow devices to connect to a  LAN where data network  cables or wireless  communications are not a  viable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option.</a:t>
            </a:r>
            <a:endParaRPr sz="1600">
              <a:latin typeface="Arial"/>
              <a:cs typeface="Arial"/>
            </a:endParaRPr>
          </a:p>
          <a:p>
            <a:pPr marL="227329" marR="5080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Using a standard powerline  </a:t>
            </a:r>
            <a:r>
              <a:rPr sz="1600" spc="-15" dirty="0">
                <a:latin typeface="Arial"/>
                <a:cs typeface="Arial"/>
              </a:rPr>
              <a:t>adapter, </a:t>
            </a:r>
            <a:r>
              <a:rPr sz="1600" spc="-5" dirty="0">
                <a:latin typeface="Arial"/>
                <a:cs typeface="Arial"/>
              </a:rPr>
              <a:t>devices can connect  to the LAN wherever there is  an electrical outlet by  sending data on certain  frequencies.</a:t>
            </a:r>
            <a:endParaRPr sz="1600">
              <a:latin typeface="Arial"/>
              <a:cs typeface="Arial"/>
            </a:endParaRPr>
          </a:p>
          <a:p>
            <a:pPr marL="227329" marR="116839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Powerline networking is  especially useful </a:t>
            </a:r>
            <a:r>
              <a:rPr sz="1600" spc="-10" dirty="0">
                <a:latin typeface="Arial"/>
                <a:cs typeface="Arial"/>
              </a:rPr>
              <a:t>when  </a:t>
            </a:r>
            <a:r>
              <a:rPr sz="1600" spc="-5" dirty="0">
                <a:latin typeface="Arial"/>
                <a:cs typeface="Arial"/>
              </a:rPr>
              <a:t>wireless access points  cannot reach all the devices  in 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home.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68" y="901171"/>
            <a:ext cx="5307459" cy="274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98298"/>
            <a:ext cx="276923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Network</a:t>
            </a:r>
            <a:r>
              <a:rPr sz="1600" spc="-10" dirty="0"/>
              <a:t> </a:t>
            </a:r>
            <a:r>
              <a:rPr sz="1600" spc="-15" dirty="0"/>
              <a:t>Trends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Wireless</a:t>
            </a:r>
            <a:r>
              <a:rPr spc="-20" dirty="0"/>
              <a:t> </a:t>
            </a:r>
            <a:r>
              <a:rPr spc="-5" dirty="0"/>
              <a:t>Broadband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0204" y="826134"/>
            <a:ext cx="3185160" cy="3091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6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In addition to </a:t>
            </a:r>
            <a:r>
              <a:rPr sz="1400" spc="-5" dirty="0">
                <a:latin typeface="Arial"/>
                <a:cs typeface="Arial"/>
              </a:rPr>
              <a:t>DSL </a:t>
            </a:r>
            <a:r>
              <a:rPr sz="1400" dirty="0">
                <a:latin typeface="Arial"/>
                <a:cs typeface="Arial"/>
              </a:rPr>
              <a:t>and cable, </a:t>
            </a:r>
            <a:r>
              <a:rPr sz="1400" spc="-5" dirty="0">
                <a:latin typeface="Arial"/>
                <a:cs typeface="Arial"/>
              </a:rPr>
              <a:t>wireless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 another option used to connect homes  and </a:t>
            </a:r>
            <a:r>
              <a:rPr sz="1400" spc="-5" dirty="0">
                <a:latin typeface="Arial"/>
                <a:cs typeface="Arial"/>
              </a:rPr>
              <a:t>small </a:t>
            </a:r>
            <a:r>
              <a:rPr sz="1400" dirty="0">
                <a:latin typeface="Arial"/>
                <a:cs typeface="Arial"/>
              </a:rPr>
              <a:t>businesses to the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internet.</a:t>
            </a:r>
            <a:endParaRPr sz="1400">
              <a:latin typeface="Arial"/>
              <a:cs typeface="Arial"/>
            </a:endParaRPr>
          </a:p>
          <a:p>
            <a:pPr marL="300355" marR="5080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00990" algn="l"/>
              </a:tabLst>
            </a:pPr>
            <a:r>
              <a:rPr sz="1200" spc="-5" dirty="0">
                <a:latin typeface="Arial"/>
                <a:cs typeface="Arial"/>
              </a:rPr>
              <a:t>More commonly </a:t>
            </a:r>
            <a:r>
              <a:rPr sz="1200" dirty="0">
                <a:latin typeface="Arial"/>
                <a:cs typeface="Arial"/>
              </a:rPr>
              <a:t>found </a:t>
            </a:r>
            <a:r>
              <a:rPr sz="1200" spc="-5" dirty="0">
                <a:latin typeface="Arial"/>
                <a:cs typeface="Arial"/>
              </a:rPr>
              <a:t>in rural  environments, a </a:t>
            </a:r>
            <a:r>
              <a:rPr sz="1200" dirty="0">
                <a:latin typeface="Arial"/>
                <a:cs typeface="Arial"/>
              </a:rPr>
              <a:t>Wireless Internet </a:t>
            </a:r>
            <a:r>
              <a:rPr sz="1200" spc="-5" dirty="0">
                <a:latin typeface="Arial"/>
                <a:cs typeface="Arial"/>
              </a:rPr>
              <a:t>Service  Provider </a:t>
            </a:r>
            <a:r>
              <a:rPr sz="1200" spc="5" dirty="0">
                <a:latin typeface="Arial"/>
                <a:cs typeface="Arial"/>
              </a:rPr>
              <a:t>(WISP) </a:t>
            </a:r>
            <a:r>
              <a:rPr sz="1200" spc="-5" dirty="0">
                <a:latin typeface="Arial"/>
                <a:cs typeface="Arial"/>
              </a:rPr>
              <a:t>is an </a:t>
            </a:r>
            <a:r>
              <a:rPr sz="1200" dirty="0">
                <a:latin typeface="Arial"/>
                <a:cs typeface="Arial"/>
              </a:rPr>
              <a:t>ISP that </a:t>
            </a:r>
            <a:r>
              <a:rPr sz="1200" spc="-5" dirty="0">
                <a:latin typeface="Arial"/>
                <a:cs typeface="Arial"/>
              </a:rPr>
              <a:t>connects  subscribers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designated access </a:t>
            </a:r>
            <a:r>
              <a:rPr sz="1200" dirty="0">
                <a:latin typeface="Arial"/>
                <a:cs typeface="Arial"/>
              </a:rPr>
              <a:t>points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  hotspots.</a:t>
            </a:r>
            <a:endParaRPr sz="1200">
              <a:latin typeface="Arial"/>
              <a:cs typeface="Arial"/>
            </a:endParaRPr>
          </a:p>
          <a:p>
            <a:pPr marL="300355" marR="31115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00990" algn="l"/>
              </a:tabLst>
            </a:pPr>
            <a:r>
              <a:rPr sz="1200" dirty="0">
                <a:latin typeface="Arial"/>
                <a:cs typeface="Arial"/>
              </a:rPr>
              <a:t>Wireless </a:t>
            </a:r>
            <a:r>
              <a:rPr sz="1200" spc="-5" dirty="0">
                <a:latin typeface="Arial"/>
                <a:cs typeface="Arial"/>
              </a:rPr>
              <a:t>broadband is another solution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 the home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small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businesses.</a:t>
            </a:r>
            <a:endParaRPr sz="1200">
              <a:latin typeface="Arial"/>
              <a:cs typeface="Arial"/>
            </a:endParaRPr>
          </a:p>
          <a:p>
            <a:pPr marL="372110" lvl="1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72745" algn="l"/>
              </a:tabLst>
            </a:pPr>
            <a:r>
              <a:rPr sz="1100" spc="-5" dirty="0">
                <a:latin typeface="Arial"/>
                <a:cs typeface="Arial"/>
              </a:rPr>
              <a:t>Uses </a:t>
            </a:r>
            <a:r>
              <a:rPr sz="1100" dirty="0">
                <a:latin typeface="Arial"/>
                <a:cs typeface="Arial"/>
              </a:rPr>
              <a:t>the same </a:t>
            </a:r>
            <a:r>
              <a:rPr sz="1100" spc="-5" dirty="0">
                <a:latin typeface="Arial"/>
                <a:cs typeface="Arial"/>
              </a:rPr>
              <a:t>cellular </a:t>
            </a:r>
            <a:r>
              <a:rPr sz="1100" dirty="0">
                <a:latin typeface="Arial"/>
                <a:cs typeface="Arial"/>
              </a:rPr>
              <a:t>technology used by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phone.</a:t>
            </a:r>
            <a:endParaRPr sz="1100">
              <a:latin typeface="Arial"/>
              <a:cs typeface="Arial"/>
            </a:endParaRPr>
          </a:p>
          <a:p>
            <a:pPr marL="372110" marR="186690" lvl="1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72745" algn="l"/>
              </a:tabLst>
            </a:pP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antenna </a:t>
            </a:r>
            <a:r>
              <a:rPr sz="1100" spc="-5" dirty="0">
                <a:latin typeface="Arial"/>
                <a:cs typeface="Arial"/>
              </a:rPr>
              <a:t>is installed outside </a:t>
            </a:r>
            <a:r>
              <a:rPr sz="1100" dirty="0">
                <a:latin typeface="Arial"/>
                <a:cs typeface="Arial"/>
              </a:rPr>
              <a:t>the house  </a:t>
            </a:r>
            <a:r>
              <a:rPr sz="1100" spc="-5" dirty="0">
                <a:latin typeface="Arial"/>
                <a:cs typeface="Arial"/>
              </a:rPr>
              <a:t>providing wireless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wired connectivity </a:t>
            </a:r>
            <a:r>
              <a:rPr sz="1100" spc="5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devices </a:t>
            </a:r>
            <a:r>
              <a:rPr sz="1100" dirty="0">
                <a:latin typeface="Arial"/>
                <a:cs typeface="Arial"/>
              </a:rPr>
              <a:t>in 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8" y="798576"/>
            <a:ext cx="4762500" cy="356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4907"/>
            <a:ext cx="253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8104" y="681355"/>
            <a:ext cx="52101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sz="1400" b="1" spc="-5" dirty="0">
                <a:solidFill>
                  <a:srgbClr val="57575B"/>
                </a:solidFill>
                <a:latin typeface="Arial"/>
                <a:cs typeface="Arial"/>
              </a:rPr>
              <a:t>Title: </a:t>
            </a:r>
            <a:r>
              <a:rPr sz="1400" spc="-5" dirty="0">
                <a:solidFill>
                  <a:srgbClr val="57575B"/>
                </a:solidFill>
                <a:latin typeface="Arial"/>
                <a:cs typeface="Arial"/>
              </a:rPr>
              <a:t>Networking</a:t>
            </a:r>
            <a:r>
              <a:rPr sz="1400" spc="-145" dirty="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57575B"/>
                </a:solidFill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sz="1400" b="1" spc="-5" dirty="0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sz="1400" spc="-5" dirty="0">
                <a:solidFill>
                  <a:srgbClr val="57575B"/>
                </a:solidFill>
                <a:latin typeface="Arial"/>
                <a:cs typeface="Arial"/>
              </a:rPr>
              <a:t>: Explain </a:t>
            </a:r>
            <a:r>
              <a:rPr sz="1400" dirty="0">
                <a:solidFill>
                  <a:srgbClr val="57575B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57575B"/>
                </a:solidFill>
                <a:latin typeface="Arial"/>
                <a:cs typeface="Arial"/>
              </a:rPr>
              <a:t>advances </a:t>
            </a:r>
            <a:r>
              <a:rPr sz="1400" dirty="0">
                <a:solidFill>
                  <a:srgbClr val="57575B"/>
                </a:solidFill>
                <a:latin typeface="Arial"/>
                <a:cs typeface="Arial"/>
              </a:rPr>
              <a:t>in modern</a:t>
            </a:r>
            <a:r>
              <a:rPr sz="1400" spc="-80" dirty="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7575B"/>
                </a:solidFill>
                <a:latin typeface="Arial"/>
                <a:cs typeface="Arial"/>
              </a:rPr>
              <a:t>technologies.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89438"/>
              </p:ext>
            </p:extLst>
          </p:nvPr>
        </p:nvGraphicFramePr>
        <p:xfrm>
          <a:off x="416979" y="1619250"/>
          <a:ext cx="8263890" cy="276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54"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 Title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 Objective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Affect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our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Lives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how networks affect our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daily</a:t>
                      </a:r>
                      <a:r>
                        <a:rPr sz="1100" spc="-6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lives.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79"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how host and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 devices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1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4"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 Representations and</a:t>
                      </a:r>
                      <a:r>
                        <a:rPr sz="11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Topologies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network representations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how they are used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 network</a:t>
                      </a:r>
                      <a:r>
                        <a:rPr sz="1100" spc="-1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topologies.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Compare the characteristics of common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types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51"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Internet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how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LANs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WANs interconnect to the</a:t>
                      </a:r>
                      <a:r>
                        <a:rPr sz="1100" spc="-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internet.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Reliable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Networks</a:t>
                      </a:r>
                      <a:endParaRPr sz="11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dirty="0">
                          <a:solidFill>
                            <a:srgbClr val="57575B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Describe the four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basic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requirements of a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reliable</a:t>
                      </a:r>
                      <a:r>
                        <a:rPr sz="1100" spc="-130" dirty="0">
                          <a:solidFill>
                            <a:srgbClr val="57575B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network.</a:t>
                      </a:r>
                      <a:endParaRPr sz="11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526"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Trends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how trends such as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BYOD, online collaboration, video,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cloud</a:t>
                      </a:r>
                      <a:r>
                        <a:rPr sz="110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computing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are changing the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way </a:t>
                      </a:r>
                      <a:r>
                        <a:rPr sz="11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we</a:t>
                      </a:r>
                      <a:r>
                        <a:rPr sz="1100" spc="-4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interact.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731"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Identify some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basic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security threats and solution </a:t>
                      </a:r>
                      <a:r>
                        <a:rPr sz="110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100" spc="-19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715"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Professional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85"/>
                        </a:lnSpc>
                      </a:pP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employment opportunities in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networking</a:t>
                      </a:r>
                      <a:r>
                        <a:rPr sz="1100" spc="-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field.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471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1.8 Network</a:t>
            </a:r>
            <a:r>
              <a:rPr sz="4000" spc="-15" dirty="0">
                <a:solidFill>
                  <a:srgbClr val="AEE8FA"/>
                </a:solidFill>
              </a:rPr>
              <a:t> </a:t>
            </a:r>
            <a:r>
              <a:rPr sz="4000" dirty="0">
                <a:solidFill>
                  <a:srgbClr val="AEE8FA"/>
                </a:solidFill>
              </a:rPr>
              <a:t>Security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56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223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110" dirty="0"/>
              <a:t> </a:t>
            </a:r>
            <a:r>
              <a:rPr dirty="0"/>
              <a:t>Threats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09640" y="389890"/>
            <a:ext cx="3230245" cy="415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149225" indent="-21526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Network security is an integral  part of networking regardless of  the size of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227329" marR="5080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The network security that is  implemented must take into  account the environment </a:t>
            </a:r>
            <a:r>
              <a:rPr sz="1600" spc="-10" dirty="0">
                <a:latin typeface="Arial"/>
                <a:cs typeface="Arial"/>
              </a:rPr>
              <a:t>while  </a:t>
            </a:r>
            <a:r>
              <a:rPr sz="1600" spc="-5" dirty="0">
                <a:latin typeface="Arial"/>
                <a:cs typeface="Arial"/>
              </a:rPr>
              <a:t>securing the data, but still  allowing for quality of service that  is expected of 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227329" marR="10795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Securing a network involves  many protocols, technologies,  devices, tools, and techniques in  order to secure data and mitigate  threats.</a:t>
            </a:r>
            <a:endParaRPr sz="1600">
              <a:latin typeface="Arial"/>
              <a:cs typeface="Arial"/>
            </a:endParaRPr>
          </a:p>
          <a:p>
            <a:pPr marL="227329" marR="80645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Arial"/>
                <a:cs typeface="Arial"/>
              </a:rPr>
              <a:t>Threat vectors might be external  or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internal.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947" y="1322832"/>
            <a:ext cx="4765474" cy="292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56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325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dirty="0"/>
              <a:t>Threats</a:t>
            </a:r>
            <a:r>
              <a:rPr spc="-75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3440" y="230060"/>
            <a:ext cx="3232785" cy="44310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Arial"/>
                <a:cs typeface="Arial"/>
              </a:rPr>
              <a:t>External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Threats: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Viruses, worms, 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Trojan</a:t>
            </a:r>
            <a:endParaRPr sz="16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horses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10" dirty="0">
                <a:latin typeface="Arial"/>
                <a:cs typeface="Arial"/>
              </a:rPr>
              <a:t>Spyware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adware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Zero-day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attacks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Threat Actor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attacks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Denial of service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attacks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Data interception 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theft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Identity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theft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00" spc="-5" dirty="0">
                <a:latin typeface="Arial"/>
                <a:cs typeface="Arial"/>
              </a:rPr>
              <a:t>Internal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Threats: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lost or stolen devices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accidental misuse by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employees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malicious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employees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947" y="1322832"/>
            <a:ext cx="4765474" cy="292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56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40" dirty="0"/>
              <a:t> </a:t>
            </a:r>
            <a:r>
              <a:rPr spc="-5" dirty="0"/>
              <a:t>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1375" y="946530"/>
            <a:ext cx="4046220" cy="231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Security must be implemented in multiple  </a:t>
            </a:r>
            <a:r>
              <a:rPr sz="1600" spc="-10" dirty="0">
                <a:latin typeface="Arial"/>
                <a:cs typeface="Arial"/>
              </a:rPr>
              <a:t>layers </a:t>
            </a:r>
            <a:r>
              <a:rPr sz="1600" spc="-5" dirty="0">
                <a:latin typeface="Arial"/>
                <a:cs typeface="Arial"/>
              </a:rPr>
              <a:t>using more than one security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solution.</a:t>
            </a:r>
            <a:endParaRPr sz="1600">
              <a:latin typeface="Arial"/>
              <a:cs typeface="Arial"/>
            </a:endParaRPr>
          </a:p>
          <a:p>
            <a:pPr marL="12700" marR="2641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Network security components for home or  small </a:t>
            </a:r>
            <a:r>
              <a:rPr sz="1600" spc="-10" dirty="0">
                <a:latin typeface="Arial"/>
                <a:cs typeface="Arial"/>
              </a:rPr>
              <a:t>office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network:</a:t>
            </a:r>
            <a:endParaRPr sz="1600">
              <a:latin typeface="Arial"/>
              <a:cs typeface="Arial"/>
            </a:endParaRPr>
          </a:p>
          <a:p>
            <a:pPr marL="169545" marR="459740" indent="-169545" algn="r">
              <a:lnSpc>
                <a:spcPct val="100000"/>
              </a:lnSpc>
              <a:spcBef>
                <a:spcPts val="900"/>
              </a:spcBef>
              <a:buChar char="•"/>
              <a:tabLst>
                <a:tab pos="169545" algn="l"/>
              </a:tabLst>
            </a:pPr>
            <a:r>
              <a:rPr sz="1600" spc="-5" dirty="0">
                <a:latin typeface="Arial"/>
                <a:cs typeface="Arial"/>
              </a:rPr>
              <a:t>Antivirus and antispyware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  <a:p>
            <a:pPr marR="434975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should be installed on end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 marL="443865" marR="344805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Firewall filtering used to block  unauthorized access to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68" y="880872"/>
            <a:ext cx="4262628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56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348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Solutions</a:t>
            </a:r>
            <a:r>
              <a:rPr spc="-1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4280" y="1061719"/>
            <a:ext cx="4309110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Larger networks have additional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requirements: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Dedicated firewall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Access control lists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(ACL)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600" spc="-5" dirty="0">
                <a:latin typeface="Arial"/>
                <a:cs typeface="Arial"/>
              </a:rPr>
              <a:t>Intrusion prevention systems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(IPS)</a:t>
            </a:r>
            <a:endParaRPr sz="16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00990" algn="l"/>
              </a:tabLst>
            </a:pPr>
            <a:r>
              <a:rPr sz="1600" spc="-10" dirty="0">
                <a:latin typeface="Arial"/>
                <a:cs typeface="Arial"/>
              </a:rPr>
              <a:t>Virtual </a:t>
            </a:r>
            <a:r>
              <a:rPr sz="1600" spc="-5" dirty="0">
                <a:latin typeface="Arial"/>
                <a:cs typeface="Arial"/>
              </a:rPr>
              <a:t>private networks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(VPN)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The study of network security starts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 clear  understanding of the underlying switching and  routing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infrastructure.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68" y="943355"/>
            <a:ext cx="4224528" cy="348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5261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1.9 The </a:t>
            </a:r>
            <a:r>
              <a:rPr sz="4000" dirty="0">
                <a:solidFill>
                  <a:srgbClr val="AEE8FA"/>
                </a:solidFill>
              </a:rPr>
              <a:t>IT</a:t>
            </a:r>
            <a:r>
              <a:rPr sz="4000" spc="-135" dirty="0">
                <a:solidFill>
                  <a:srgbClr val="AEE8FA"/>
                </a:solidFill>
              </a:rPr>
              <a:t> </a:t>
            </a:r>
            <a:r>
              <a:rPr sz="4000" spc="-5" dirty="0">
                <a:solidFill>
                  <a:srgbClr val="AEE8FA"/>
                </a:solidFill>
              </a:rPr>
              <a:t>Professional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202437"/>
            <a:ext cx="178308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The IT</a:t>
            </a:r>
            <a:r>
              <a:rPr sz="1600" spc="-60" dirty="0"/>
              <a:t> </a:t>
            </a:r>
            <a:r>
              <a:rPr sz="1600" spc="-5" dirty="0"/>
              <a:t>Professional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10" dirty="0"/>
              <a:t>CCNA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2488" y="394207"/>
            <a:ext cx="3281045" cy="394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939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The Cisco </a:t>
            </a:r>
            <a:r>
              <a:rPr sz="1400" dirty="0">
                <a:latin typeface="Arial"/>
                <a:cs typeface="Arial"/>
              </a:rPr>
              <a:t>Certified </a:t>
            </a: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Associate  </a:t>
            </a:r>
            <a:r>
              <a:rPr sz="1400" spc="-5" dirty="0">
                <a:latin typeface="Arial"/>
                <a:cs typeface="Arial"/>
              </a:rPr>
              <a:t>(CCNA)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certification:</a:t>
            </a:r>
            <a:endParaRPr sz="1400">
              <a:latin typeface="Arial"/>
              <a:cs typeface="Arial"/>
            </a:endParaRPr>
          </a:p>
          <a:p>
            <a:pPr marL="300355" marR="33655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00990" algn="l"/>
              </a:tabLst>
            </a:pPr>
            <a:r>
              <a:rPr sz="1200" spc="-5" dirty="0">
                <a:latin typeface="Arial"/>
                <a:cs typeface="Arial"/>
              </a:rPr>
              <a:t>demonstrates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have a knowledge </a:t>
            </a:r>
            <a:r>
              <a:rPr sz="1200" dirty="0">
                <a:latin typeface="Arial"/>
                <a:cs typeface="Arial"/>
              </a:rPr>
              <a:t>of  </a:t>
            </a:r>
            <a:r>
              <a:rPr sz="1200" spc="-5" dirty="0">
                <a:latin typeface="Arial"/>
                <a:cs typeface="Arial"/>
              </a:rPr>
              <a:t>foundational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technologies</a:t>
            </a:r>
            <a:endParaRPr sz="1200">
              <a:latin typeface="Arial"/>
              <a:cs typeface="Arial"/>
            </a:endParaRPr>
          </a:p>
          <a:p>
            <a:pPr marL="300355" marR="5080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300990" algn="l"/>
              </a:tabLst>
            </a:pPr>
            <a:r>
              <a:rPr sz="1200" spc="-5" dirty="0">
                <a:latin typeface="Arial"/>
                <a:cs typeface="Arial"/>
              </a:rPr>
              <a:t>ensures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dirty="0">
                <a:latin typeface="Arial"/>
                <a:cs typeface="Arial"/>
              </a:rPr>
              <a:t>stay </a:t>
            </a:r>
            <a:r>
              <a:rPr sz="1200" spc="-5" dirty="0">
                <a:latin typeface="Arial"/>
                <a:cs typeface="Arial"/>
              </a:rPr>
              <a:t>relevant with skills needed  </a:t>
            </a:r>
            <a:r>
              <a:rPr sz="1200" dirty="0">
                <a:latin typeface="Arial"/>
                <a:cs typeface="Arial"/>
              </a:rPr>
              <a:t>for the </a:t>
            </a:r>
            <a:r>
              <a:rPr sz="1200" spc="-5" dirty="0">
                <a:latin typeface="Arial"/>
                <a:cs typeface="Arial"/>
              </a:rPr>
              <a:t>adoption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next-generation  technologies.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new </a:t>
            </a:r>
            <a:r>
              <a:rPr sz="1400" spc="-5" dirty="0">
                <a:latin typeface="Arial"/>
                <a:cs typeface="Arial"/>
              </a:rPr>
              <a:t>CCNA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focus:</a:t>
            </a:r>
            <a:endParaRPr sz="1400">
              <a:latin typeface="Arial"/>
              <a:cs typeface="Arial"/>
            </a:endParaRPr>
          </a:p>
          <a:p>
            <a:pPr marL="300355" indent="-169545">
              <a:lnSpc>
                <a:spcPct val="100000"/>
              </a:lnSpc>
              <a:spcBef>
                <a:spcPts val="610"/>
              </a:spcBef>
              <a:buChar char="•"/>
              <a:tabLst>
                <a:tab pos="300990" algn="l"/>
              </a:tabLst>
            </a:pPr>
            <a:r>
              <a:rPr sz="1200" dirty="0">
                <a:latin typeface="Arial"/>
                <a:cs typeface="Arial"/>
              </a:rPr>
              <a:t>IP foundation and security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topics</a:t>
            </a:r>
            <a:endParaRPr sz="1200">
              <a:latin typeface="Arial"/>
              <a:cs typeface="Arial"/>
            </a:endParaRPr>
          </a:p>
          <a:p>
            <a:pPr marL="300355" marR="28511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300990" algn="l"/>
              </a:tabLst>
            </a:pPr>
            <a:r>
              <a:rPr sz="1200" dirty="0">
                <a:latin typeface="Arial"/>
                <a:cs typeface="Arial"/>
              </a:rPr>
              <a:t>Wireless, </a:t>
            </a:r>
            <a:r>
              <a:rPr sz="1200" spc="-5" dirty="0">
                <a:latin typeface="Arial"/>
                <a:cs typeface="Arial"/>
              </a:rPr>
              <a:t>virtualization, automation, and  network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programmability.</a:t>
            </a:r>
            <a:endParaRPr sz="1200">
              <a:latin typeface="Arial"/>
              <a:cs typeface="Arial"/>
            </a:endParaRPr>
          </a:p>
          <a:p>
            <a:pPr marL="12700" marR="328295">
              <a:lnSpc>
                <a:spcPct val="100000"/>
              </a:lnSpc>
              <a:spcBef>
                <a:spcPts val="595"/>
              </a:spcBef>
            </a:pPr>
            <a:r>
              <a:rPr sz="1400" spc="-5" dirty="0">
                <a:latin typeface="Arial"/>
                <a:cs typeface="Arial"/>
              </a:rPr>
              <a:t>New DevNet certifications </a:t>
            </a:r>
            <a:r>
              <a:rPr sz="1400" dirty="0">
                <a:latin typeface="Arial"/>
                <a:cs typeface="Arial"/>
              </a:rPr>
              <a:t>at the  associate, specialist and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professional  </a:t>
            </a:r>
            <a:r>
              <a:rPr sz="1400" spc="-5" dirty="0">
                <a:latin typeface="Arial"/>
                <a:cs typeface="Arial"/>
              </a:rPr>
              <a:t>levels,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validate your software  development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skills.</a:t>
            </a:r>
            <a:endParaRPr sz="1400">
              <a:latin typeface="Arial"/>
              <a:cs typeface="Arial"/>
            </a:endParaRPr>
          </a:p>
          <a:p>
            <a:pPr marL="12700" marR="64769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Specialist </a:t>
            </a:r>
            <a:r>
              <a:rPr sz="1400" spc="-5" dirty="0">
                <a:latin typeface="Arial"/>
                <a:cs typeface="Arial"/>
              </a:rPr>
              <a:t>certification validate your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skills  in line </a:t>
            </a:r>
            <a:r>
              <a:rPr sz="1400" spc="-5" dirty="0">
                <a:latin typeface="Arial"/>
                <a:cs typeface="Arial"/>
              </a:rPr>
              <a:t>with your </a:t>
            </a:r>
            <a:r>
              <a:rPr sz="1400" dirty="0">
                <a:latin typeface="Arial"/>
                <a:cs typeface="Arial"/>
              </a:rPr>
              <a:t>job role and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68" y="1278636"/>
            <a:ext cx="5372100" cy="2450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182372"/>
            <a:ext cx="178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The IT</a:t>
            </a:r>
            <a:r>
              <a:rPr sz="1600" spc="-6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Professional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423417"/>
            <a:ext cx="228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Networking</a:t>
            </a:r>
            <a:r>
              <a:rPr spc="-25" dirty="0"/>
              <a:t> </a:t>
            </a:r>
            <a:r>
              <a:rPr spc="-5" dirty="0"/>
              <a:t>Jobs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3178" y="1267205"/>
            <a:ext cx="3688079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At </a:t>
            </a:r>
            <a:r>
              <a:rPr sz="1500" u="sng" spc="-10" dirty="0">
                <a:solidFill>
                  <a:srgbClr val="38C5F4"/>
                </a:solidFill>
                <a:uFill>
                  <a:solidFill>
                    <a:srgbClr val="38C5F4"/>
                  </a:solidFill>
                </a:uFill>
                <a:latin typeface="Arial"/>
                <a:cs typeface="Arial"/>
                <a:hlinkClick r:id="rId2"/>
              </a:rPr>
              <a:t>www.netacad.com</a:t>
            </a:r>
            <a:r>
              <a:rPr sz="1500" spc="-10" dirty="0">
                <a:solidFill>
                  <a:srgbClr val="38C5F4"/>
                </a:solidFill>
                <a:latin typeface="Arial"/>
                <a:cs typeface="Arial"/>
                <a:hlinkClick r:id="rId2"/>
              </a:rPr>
              <a:t>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can click </a:t>
            </a:r>
            <a:r>
              <a:rPr sz="1500" dirty="0">
                <a:latin typeface="Arial"/>
                <a:cs typeface="Arial"/>
              </a:rPr>
              <a:t>the  Careers </a:t>
            </a:r>
            <a:r>
              <a:rPr sz="1500" spc="-5" dirty="0">
                <a:latin typeface="Arial"/>
                <a:cs typeface="Arial"/>
              </a:rPr>
              <a:t>menu and </a:t>
            </a:r>
            <a:r>
              <a:rPr sz="1500" dirty="0">
                <a:latin typeface="Arial"/>
                <a:cs typeface="Arial"/>
              </a:rPr>
              <a:t>then select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Employment  </a:t>
            </a:r>
            <a:r>
              <a:rPr sz="1500" dirty="0">
                <a:latin typeface="Arial"/>
                <a:cs typeface="Arial"/>
              </a:rPr>
              <a:t>opportunities.</a:t>
            </a:r>
            <a:endParaRPr sz="1500">
              <a:latin typeface="Arial"/>
              <a:cs typeface="Arial"/>
            </a:endParaRPr>
          </a:p>
          <a:p>
            <a:pPr marL="370205" marR="262890" indent="-215265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Find employment opportunities by  using the </a:t>
            </a:r>
            <a:r>
              <a:rPr sz="1600" spc="-35" dirty="0">
                <a:latin typeface="Arial"/>
                <a:cs typeface="Arial"/>
              </a:rPr>
              <a:t>Talent </a:t>
            </a:r>
            <a:r>
              <a:rPr sz="1600" spc="-5" dirty="0">
                <a:latin typeface="Arial"/>
                <a:cs typeface="Arial"/>
              </a:rPr>
              <a:t>Bridge Matching  Engine.</a:t>
            </a:r>
            <a:endParaRPr sz="1600">
              <a:latin typeface="Arial"/>
              <a:cs typeface="Arial"/>
            </a:endParaRPr>
          </a:p>
          <a:p>
            <a:pPr marL="370205" marR="1651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Search for jobs with </a:t>
            </a:r>
            <a:r>
              <a:rPr sz="1600" dirty="0">
                <a:latin typeface="Arial"/>
                <a:cs typeface="Arial"/>
              </a:rPr>
              <a:t>Cisco, </a:t>
            </a:r>
            <a:r>
              <a:rPr sz="1600" spc="-5" dirty="0">
                <a:latin typeface="Arial"/>
                <a:cs typeface="Arial"/>
              </a:rPr>
              <a:t>Cisco  partners and distributors seeking  Cisco Networking Academy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students  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alumni.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" y="1237488"/>
            <a:ext cx="4643628" cy="2938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230886"/>
            <a:ext cx="761301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The IT</a:t>
            </a:r>
            <a:r>
              <a:rPr sz="1600" spc="-25" dirty="0"/>
              <a:t> </a:t>
            </a:r>
            <a:r>
              <a:rPr sz="1600" spc="-5" dirty="0"/>
              <a:t>Professional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Lab </a:t>
            </a:r>
            <a:r>
              <a:rPr dirty="0"/>
              <a:t>– </a:t>
            </a:r>
            <a:r>
              <a:rPr spc="-5" dirty="0"/>
              <a:t>Researching </a:t>
            </a:r>
            <a:r>
              <a:rPr dirty="0"/>
              <a:t>IT </a:t>
            </a:r>
            <a:r>
              <a:rPr spc="-5" dirty="0"/>
              <a:t>and Networking Job</a:t>
            </a:r>
            <a:r>
              <a:rPr spc="75" dirty="0"/>
              <a:t> </a:t>
            </a:r>
            <a:r>
              <a:rPr spc="-5" dirty="0"/>
              <a:t>Opportunities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217" y="1203996"/>
            <a:ext cx="4465320" cy="9912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 dirty="0">
                <a:latin typeface="Arial"/>
                <a:cs typeface="Arial"/>
              </a:rPr>
              <a:t>In this lab,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complete the </a:t>
            </a:r>
            <a:r>
              <a:rPr sz="1500" spc="-5" dirty="0">
                <a:latin typeface="Arial"/>
                <a:cs typeface="Arial"/>
              </a:rPr>
              <a:t>following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objectives: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Research Job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Opportunities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Reflect 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Research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925"/>
            <a:ext cx="6657340" cy="1356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spc="-5" dirty="0">
                <a:solidFill>
                  <a:srgbClr val="AEE8FA"/>
                </a:solidFill>
              </a:rPr>
              <a:t>1.10 Module Practice and  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4968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1.6 Reliable</a:t>
            </a:r>
            <a:r>
              <a:rPr sz="4000" spc="5" dirty="0">
                <a:solidFill>
                  <a:srgbClr val="AEE8FA"/>
                </a:solidFill>
              </a:rPr>
              <a:t> </a:t>
            </a:r>
            <a:r>
              <a:rPr sz="4000" spc="-5" dirty="0">
                <a:solidFill>
                  <a:srgbClr val="AEE8FA"/>
                </a:solidFill>
              </a:rPr>
              <a:t>Networks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2349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0" dirty="0"/>
              <a:t>did </a:t>
            </a:r>
            <a:r>
              <a:rPr dirty="0"/>
              <a:t>I </a:t>
            </a:r>
            <a:r>
              <a:rPr spc="-5" dirty="0"/>
              <a:t>learn in </a:t>
            </a:r>
            <a:r>
              <a:rPr dirty="0"/>
              <a:t>this</a:t>
            </a:r>
            <a:r>
              <a:rPr spc="-20" dirty="0"/>
              <a:t> </a:t>
            </a:r>
            <a:r>
              <a:rPr spc="-5" dirty="0"/>
              <a:t>module?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868" y="753516"/>
            <a:ext cx="8204200" cy="3242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7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Through the use of networks,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are connected like never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before.</a:t>
            </a:r>
            <a:endParaRPr sz="1600">
              <a:latin typeface="Arial"/>
              <a:cs typeface="Arial"/>
            </a:endParaRPr>
          </a:p>
          <a:p>
            <a:pPr marL="181610" marR="81089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computers that are connected to a network and participate directly in network  communication are classified 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hosts.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Diagrams of networks often use symbols to represent the different devices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connections that make up 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A diagram provides an easy </a:t>
            </a:r>
            <a:r>
              <a:rPr sz="1600" spc="-10" dirty="0">
                <a:latin typeface="Arial"/>
                <a:cs typeface="Arial"/>
              </a:rPr>
              <a:t>way </a:t>
            </a:r>
            <a:r>
              <a:rPr sz="1600" spc="-5" dirty="0">
                <a:latin typeface="Arial"/>
                <a:cs typeface="Arial"/>
              </a:rPr>
              <a:t>to understand how devices connect in a large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types of network infrastructures are Local Area Networks (LANs), and </a:t>
            </a:r>
            <a:r>
              <a:rPr sz="1600" dirty="0">
                <a:latin typeface="Arial"/>
                <a:cs typeface="Arial"/>
              </a:rPr>
              <a:t>Wide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Area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Networks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(WANs).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SOHO internet connections include cable, DSL, </a:t>
            </a:r>
            <a:r>
              <a:rPr sz="1600" spc="-15" dirty="0">
                <a:latin typeface="Arial"/>
                <a:cs typeface="Arial"/>
              </a:rPr>
              <a:t>Cellular, </a:t>
            </a:r>
            <a:r>
              <a:rPr sz="1600" spc="-5" dirty="0">
                <a:latin typeface="Arial"/>
                <a:cs typeface="Arial"/>
              </a:rPr>
              <a:t>Satellite, and </a:t>
            </a:r>
            <a:r>
              <a:rPr sz="1600" dirty="0">
                <a:latin typeface="Arial"/>
                <a:cs typeface="Arial"/>
              </a:rPr>
              <a:t>Dial-up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telephone.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Business internet connections include Dedicated Leased Line, Metro Ethernet,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Business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DSL, 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Satellite.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22098"/>
            <a:ext cx="2349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0" dirty="0"/>
              <a:t>did </a:t>
            </a:r>
            <a:r>
              <a:rPr dirty="0"/>
              <a:t>I </a:t>
            </a:r>
            <a:r>
              <a:rPr spc="-5" dirty="0"/>
              <a:t>learn in </a:t>
            </a:r>
            <a:r>
              <a:rPr dirty="0"/>
              <a:t>this </a:t>
            </a:r>
            <a:r>
              <a:rPr spc="-5" dirty="0"/>
              <a:t>module?</a:t>
            </a:r>
            <a:r>
              <a:rPr dirty="0"/>
              <a:t> 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345" y="717042"/>
            <a:ext cx="8487410" cy="333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646430" indent="-169545">
              <a:lnSpc>
                <a:spcPct val="100000"/>
              </a:lnSpc>
              <a:spcBef>
                <a:spcPts val="95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Network architecture refers to the technologies that support the infrastructure and the  programmed services and rules, or protocols, that move data across the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181610" marR="44704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There are four basic characteristics of network architecture: Fault </a:t>
            </a:r>
            <a:r>
              <a:rPr sz="1600" spc="-25" dirty="0">
                <a:latin typeface="Arial"/>
                <a:cs typeface="Arial"/>
              </a:rPr>
              <a:t>Tolerance, </a:t>
            </a:r>
            <a:r>
              <a:rPr sz="1600" spc="-15" dirty="0">
                <a:latin typeface="Arial"/>
                <a:cs typeface="Arial"/>
              </a:rPr>
              <a:t>Scalability,  </a:t>
            </a:r>
            <a:r>
              <a:rPr sz="1600" spc="-5" dirty="0">
                <a:latin typeface="Arial"/>
                <a:cs typeface="Arial"/>
              </a:rPr>
              <a:t>Quality of Service (QoS), and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Security.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Recent networking trends that </a:t>
            </a:r>
            <a:r>
              <a:rPr sz="1600" spc="-10" dirty="0">
                <a:latin typeface="Arial"/>
                <a:cs typeface="Arial"/>
              </a:rPr>
              <a:t>affect </a:t>
            </a:r>
            <a:r>
              <a:rPr sz="1600" spc="-5" dirty="0">
                <a:latin typeface="Arial"/>
                <a:cs typeface="Arial"/>
              </a:rPr>
              <a:t>organizations and consumers: Bring </a:t>
            </a:r>
            <a:r>
              <a:rPr sz="1600" spc="-45" dirty="0">
                <a:latin typeface="Arial"/>
                <a:cs typeface="Arial"/>
              </a:rPr>
              <a:t>Your </a:t>
            </a:r>
            <a:r>
              <a:rPr sz="1600" spc="-15" dirty="0">
                <a:latin typeface="Arial"/>
                <a:cs typeface="Arial"/>
              </a:rPr>
              <a:t>Own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(BYOD), </a:t>
            </a:r>
            <a:r>
              <a:rPr sz="1600" spc="-5" dirty="0">
                <a:latin typeface="Arial"/>
                <a:cs typeface="Arial"/>
              </a:rPr>
              <a:t>online collaboration, video communications, and cloud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computing.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There are several common external and internal threats to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networks.</a:t>
            </a:r>
            <a:endParaRPr sz="1600">
              <a:latin typeface="Arial"/>
              <a:cs typeface="Arial"/>
            </a:endParaRPr>
          </a:p>
          <a:p>
            <a:pPr marL="181610" marR="2159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Larger networks and corporate networks use antivirus, antispyware, and firewall filtering, but  they also have other security requirements: Dedicated firewall systems, Access control lists  (ACL), Intrusion prevention systems (IPS), and Virtual private networks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(VPN)</a:t>
            </a:r>
            <a:endParaRPr sz="1600">
              <a:latin typeface="Arial"/>
              <a:cs typeface="Arial"/>
            </a:endParaRPr>
          </a:p>
          <a:p>
            <a:pPr marL="181610" marR="508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 Cisco Certified Network Associate (CCNA) certification demonstrates </a:t>
            </a:r>
            <a:r>
              <a:rPr sz="1600" spc="-10" dirty="0">
                <a:latin typeface="Arial"/>
                <a:cs typeface="Arial"/>
              </a:rPr>
              <a:t>your </a:t>
            </a:r>
            <a:r>
              <a:rPr sz="1600" spc="-5" dirty="0">
                <a:latin typeface="Arial"/>
                <a:cs typeface="Arial"/>
              </a:rPr>
              <a:t>knowledge of  foundational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technologies.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555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Reliable</a:t>
            </a:r>
            <a:r>
              <a:rPr sz="1600" spc="-8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283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</a:t>
            </a:r>
            <a:r>
              <a:rPr spc="-13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2905" y="824611"/>
            <a:ext cx="3933825" cy="295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8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Network Architecture refers to the  technologies that support the infrastructure  that moves data across the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There are four basic characteristics that the  underlying architectures need to address to  meet user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expectations: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Fault</a:t>
            </a:r>
            <a:r>
              <a:rPr sz="1600" spc="-25" dirty="0">
                <a:latin typeface="Arial"/>
                <a:cs typeface="Arial"/>
              </a:rPr>
              <a:t> Tolerance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Scalability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Quality of Service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(QoS)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055" y="824483"/>
            <a:ext cx="3773424" cy="3724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48260"/>
            <a:ext cx="1555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Reliable</a:t>
            </a:r>
            <a:r>
              <a:rPr sz="1600" spc="-8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289052"/>
            <a:ext cx="210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Fault</a:t>
            </a:r>
            <a:r>
              <a:rPr spc="-90" dirty="0"/>
              <a:t> </a:t>
            </a:r>
            <a:r>
              <a:rPr spc="-35" dirty="0"/>
              <a:t>Tolerance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431" y="727710"/>
            <a:ext cx="3907154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fault tolerant network limits the impact of  a failure by limiting the number of affected  devices. Multiple paths are required for  fault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tolerance.</a:t>
            </a:r>
            <a:endParaRPr sz="1600">
              <a:latin typeface="Arial"/>
              <a:cs typeface="Arial"/>
            </a:endParaRPr>
          </a:p>
          <a:p>
            <a:pPr marL="12700" marR="1758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Reliable networks provide redundancy by  implementing a packet switched network:</a:t>
            </a:r>
            <a:endParaRPr sz="16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Packet switching </a:t>
            </a:r>
            <a:r>
              <a:rPr sz="1600" dirty="0">
                <a:latin typeface="Arial"/>
                <a:cs typeface="Arial"/>
              </a:rPr>
              <a:t>splits </a:t>
            </a:r>
            <a:r>
              <a:rPr sz="1600" spc="-5" dirty="0">
                <a:latin typeface="Arial"/>
                <a:cs typeface="Arial"/>
              </a:rPr>
              <a:t>traffic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into</a:t>
            </a: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packets that are routed over 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370840" marR="11938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Each packet could theoretically take a  different path to the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destination.</a:t>
            </a:r>
            <a:endParaRPr sz="1600">
              <a:latin typeface="Arial"/>
              <a:cs typeface="Arial"/>
            </a:endParaRPr>
          </a:p>
          <a:p>
            <a:pPr marL="12700" marR="297180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latin typeface="Arial"/>
                <a:cs typeface="Arial"/>
              </a:rPr>
              <a:t>This is not possible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circuit-switched  networks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establish dedicated  circuits.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08347" y="755904"/>
            <a:ext cx="4741499" cy="3080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98298"/>
            <a:ext cx="1555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Reliable</a:t>
            </a:r>
            <a:r>
              <a:rPr sz="1600" spc="-8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" y="339090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</a:t>
            </a:r>
            <a:r>
              <a:rPr spc="-15" dirty="0"/>
              <a:t>a</a:t>
            </a:r>
            <a:r>
              <a:rPr spc="-5" dirty="0"/>
              <a:t>l</a:t>
            </a:r>
            <a:r>
              <a:rPr spc="-15" dirty="0"/>
              <a:t>a</a:t>
            </a:r>
            <a:r>
              <a:rPr spc="-5" dirty="0"/>
              <a:t>b</a:t>
            </a:r>
            <a:r>
              <a:rPr spc="-15" dirty="0"/>
              <a:t>i</a:t>
            </a:r>
            <a:r>
              <a:rPr spc="-5" dirty="0"/>
              <a:t>l</a:t>
            </a:r>
            <a:r>
              <a:rPr spc="-15" dirty="0"/>
              <a:t>i</a:t>
            </a:r>
            <a:r>
              <a:rPr dirty="0"/>
              <a:t>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1800" y="1238250"/>
            <a:ext cx="3171825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scalable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expand  quickly and easily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support  </a:t>
            </a: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users and applications  </a:t>
            </a:r>
            <a:r>
              <a:rPr sz="1800" spc="-10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impacting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performance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existing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users.</a:t>
            </a:r>
            <a:endParaRPr sz="1800">
              <a:latin typeface="Arial"/>
              <a:cs typeface="Arial"/>
            </a:endParaRPr>
          </a:p>
          <a:p>
            <a:pPr marL="12700" marR="12827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designers follow  accepted standards and  protocols in order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networks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scalable.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68" y="1040709"/>
            <a:ext cx="5222077" cy="3547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98298"/>
            <a:ext cx="241236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Reliable</a:t>
            </a:r>
            <a:r>
              <a:rPr sz="1600" spc="-30" dirty="0"/>
              <a:t> </a:t>
            </a:r>
            <a:r>
              <a:rPr sz="1600" spc="-5" dirty="0"/>
              <a:t>Network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Quality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217" y="827659"/>
            <a:ext cx="344868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274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Voice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spc="-10" dirty="0">
                <a:latin typeface="Arial"/>
                <a:cs typeface="Arial"/>
              </a:rPr>
              <a:t>live </a:t>
            </a:r>
            <a:r>
              <a:rPr sz="1500" spc="-5" dirty="0">
                <a:latin typeface="Arial"/>
                <a:cs typeface="Arial"/>
              </a:rPr>
              <a:t>video </a:t>
            </a:r>
            <a:r>
              <a:rPr sz="1500" dirty="0">
                <a:latin typeface="Arial"/>
                <a:cs typeface="Arial"/>
              </a:rPr>
              <a:t>transmissions  require higher </a:t>
            </a:r>
            <a:r>
              <a:rPr sz="1500" spc="-5" dirty="0">
                <a:latin typeface="Arial"/>
                <a:cs typeface="Arial"/>
              </a:rPr>
              <a:t>expectations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those  </a:t>
            </a:r>
            <a:r>
              <a:rPr sz="1500" spc="-5" dirty="0">
                <a:latin typeface="Arial"/>
                <a:cs typeface="Arial"/>
              </a:rPr>
              <a:t>services </a:t>
            </a:r>
            <a:r>
              <a:rPr sz="1500" dirty="0">
                <a:latin typeface="Arial"/>
                <a:cs typeface="Arial"/>
              </a:rPr>
              <a:t>being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delivered.</a:t>
            </a:r>
            <a:endParaRPr sz="1500">
              <a:latin typeface="Arial"/>
              <a:cs typeface="Arial"/>
            </a:endParaRPr>
          </a:p>
          <a:p>
            <a:pPr marL="12700" marR="40005">
              <a:lnSpc>
                <a:spcPct val="100000"/>
              </a:lnSpc>
              <a:spcBef>
                <a:spcPts val="1200"/>
              </a:spcBef>
            </a:pPr>
            <a:r>
              <a:rPr sz="1500" spc="-5" dirty="0">
                <a:latin typeface="Arial"/>
                <a:cs typeface="Arial"/>
              </a:rPr>
              <a:t>Have </a:t>
            </a:r>
            <a:r>
              <a:rPr sz="1500" spc="-10" dirty="0">
                <a:latin typeface="Arial"/>
                <a:cs typeface="Arial"/>
              </a:rPr>
              <a:t>you ever </a:t>
            </a:r>
            <a:r>
              <a:rPr sz="1500" spc="-5" dirty="0">
                <a:latin typeface="Arial"/>
                <a:cs typeface="Arial"/>
              </a:rPr>
              <a:t>watched a </a:t>
            </a:r>
            <a:r>
              <a:rPr sz="1500" spc="-10" dirty="0">
                <a:latin typeface="Arial"/>
                <a:cs typeface="Arial"/>
              </a:rPr>
              <a:t>live </a:t>
            </a:r>
            <a:r>
              <a:rPr sz="1500" spc="-5" dirty="0">
                <a:latin typeface="Arial"/>
                <a:cs typeface="Arial"/>
              </a:rPr>
              <a:t>video with  </a:t>
            </a:r>
            <a:r>
              <a:rPr sz="1500" dirty="0">
                <a:latin typeface="Arial"/>
                <a:cs typeface="Arial"/>
              </a:rPr>
              <a:t>constant breaks </a:t>
            </a:r>
            <a:r>
              <a:rPr sz="1500" spc="-5" dirty="0">
                <a:latin typeface="Arial"/>
                <a:cs typeface="Arial"/>
              </a:rPr>
              <a:t>and pauses? This is  caused when there is a </a:t>
            </a:r>
            <a:r>
              <a:rPr sz="1500" dirty="0">
                <a:latin typeface="Arial"/>
                <a:cs typeface="Arial"/>
              </a:rPr>
              <a:t>higher </a:t>
            </a:r>
            <a:r>
              <a:rPr sz="1500" spc="-5" dirty="0">
                <a:latin typeface="Arial"/>
                <a:cs typeface="Arial"/>
              </a:rPr>
              <a:t>demand  </a:t>
            </a:r>
            <a:r>
              <a:rPr sz="1500" dirty="0">
                <a:latin typeface="Arial"/>
                <a:cs typeface="Arial"/>
              </a:rPr>
              <a:t>for </a:t>
            </a:r>
            <a:r>
              <a:rPr sz="1500" spc="-5" dirty="0">
                <a:latin typeface="Arial"/>
                <a:cs typeface="Arial"/>
              </a:rPr>
              <a:t>bandwidth </a:t>
            </a:r>
            <a:r>
              <a:rPr sz="1500" dirty="0">
                <a:latin typeface="Arial"/>
                <a:cs typeface="Arial"/>
              </a:rPr>
              <a:t>than </a:t>
            </a:r>
            <a:r>
              <a:rPr sz="1500" spc="-5" dirty="0">
                <a:latin typeface="Arial"/>
                <a:cs typeface="Arial"/>
              </a:rPr>
              <a:t>available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QoS  </a:t>
            </a:r>
            <a:r>
              <a:rPr sz="1500" spc="-5" dirty="0">
                <a:latin typeface="Arial"/>
                <a:cs typeface="Arial"/>
              </a:rPr>
              <a:t>isn’t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configured.</a:t>
            </a:r>
            <a:endParaRPr sz="15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Quality of </a:t>
            </a:r>
            <a:r>
              <a:rPr sz="1500" spc="-5" dirty="0">
                <a:latin typeface="Arial"/>
                <a:cs typeface="Arial"/>
              </a:rPr>
              <a:t>Service (QoS) </a:t>
            </a:r>
            <a:r>
              <a:rPr sz="1500" dirty="0">
                <a:latin typeface="Arial"/>
                <a:cs typeface="Arial"/>
              </a:rPr>
              <a:t>is the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primary  mechanism used to ensure reliable  delivery of content for all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users.</a:t>
            </a:r>
            <a:endParaRPr sz="1500">
              <a:latin typeface="Arial"/>
              <a:cs typeface="Arial"/>
            </a:endParaRPr>
          </a:p>
          <a:p>
            <a:pPr marL="182880" marR="10350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5" dirty="0">
                <a:latin typeface="Arial"/>
                <a:cs typeface="Arial"/>
              </a:rPr>
              <a:t>With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QoS policy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place, the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router  can more easily manage the flow of  data and </a:t>
            </a:r>
            <a:r>
              <a:rPr sz="1500" spc="-5" dirty="0">
                <a:latin typeface="Arial"/>
                <a:cs typeface="Arial"/>
              </a:rPr>
              <a:t>voice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traffic.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6867" y="798576"/>
            <a:ext cx="5073728" cy="381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98298"/>
            <a:ext cx="232981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Reliable</a:t>
            </a:r>
            <a:r>
              <a:rPr sz="1600" spc="-30" dirty="0"/>
              <a:t> </a:t>
            </a:r>
            <a:r>
              <a:rPr sz="1600" spc="-5" dirty="0"/>
              <a:t>Network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Network</a:t>
            </a:r>
            <a:r>
              <a:rPr spc="-2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4210" y="161035"/>
            <a:ext cx="3422015" cy="452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There are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dirty="0">
                <a:latin typeface="Arial"/>
                <a:cs typeface="Arial"/>
              </a:rPr>
              <a:t>main </a:t>
            </a:r>
            <a:r>
              <a:rPr sz="1500" spc="-5" dirty="0">
                <a:latin typeface="Arial"/>
                <a:cs typeface="Arial"/>
              </a:rPr>
              <a:t>types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network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security that must be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addressed:</a:t>
            </a:r>
            <a:endParaRPr sz="15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500" spc="-5" dirty="0">
                <a:latin typeface="Arial"/>
                <a:cs typeface="Arial"/>
              </a:rPr>
              <a:t>Network infrastructure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security</a:t>
            </a:r>
            <a:endParaRPr sz="15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595"/>
              </a:spcBef>
              <a:buChar char="•"/>
              <a:tabLst>
                <a:tab pos="444500" algn="l"/>
              </a:tabLst>
            </a:pPr>
            <a:r>
              <a:rPr sz="1400" spc="-5" dirty="0">
                <a:latin typeface="Arial"/>
                <a:cs typeface="Arial"/>
              </a:rPr>
              <a:t>Physical </a:t>
            </a:r>
            <a:r>
              <a:rPr sz="1400" dirty="0">
                <a:latin typeface="Arial"/>
                <a:cs typeface="Arial"/>
              </a:rPr>
              <a:t>security of </a:t>
            </a: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400" spc="-5" dirty="0">
                <a:latin typeface="Arial"/>
                <a:cs typeface="Arial"/>
              </a:rPr>
              <a:t>Preventing </a:t>
            </a:r>
            <a:r>
              <a:rPr sz="1400" dirty="0">
                <a:latin typeface="Arial"/>
                <a:cs typeface="Arial"/>
              </a:rPr>
              <a:t>unauthorized access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1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Information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Security</a:t>
            </a:r>
            <a:endParaRPr sz="1500">
              <a:latin typeface="Arial"/>
              <a:cs typeface="Arial"/>
            </a:endParaRPr>
          </a:p>
          <a:p>
            <a:pPr marL="443865" marR="151765" lvl="1" indent="-169545">
              <a:lnSpc>
                <a:spcPct val="100000"/>
              </a:lnSpc>
              <a:spcBef>
                <a:spcPts val="590"/>
              </a:spcBef>
              <a:buChar char="•"/>
              <a:tabLst>
                <a:tab pos="444500" algn="l"/>
              </a:tabLst>
            </a:pPr>
            <a:r>
              <a:rPr sz="1400" dirty="0">
                <a:latin typeface="Arial"/>
                <a:cs typeface="Arial"/>
              </a:rPr>
              <a:t>Protection of the information or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  </a:t>
            </a:r>
            <a:r>
              <a:rPr sz="1400" spc="-5" dirty="0">
                <a:latin typeface="Arial"/>
                <a:cs typeface="Arial"/>
              </a:rPr>
              <a:t>transmitted over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00" spc="-5" dirty="0">
                <a:latin typeface="Arial"/>
                <a:cs typeface="Arial"/>
              </a:rPr>
              <a:t>Three goals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network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security:</a:t>
            </a:r>
            <a:endParaRPr sz="1500">
              <a:latin typeface="Arial"/>
              <a:cs typeface="Arial"/>
            </a:endParaRPr>
          </a:p>
          <a:p>
            <a:pPr marL="370205" marR="672465" indent="-215265">
              <a:lnSpc>
                <a:spcPct val="100000"/>
              </a:lnSpc>
              <a:spcBef>
                <a:spcPts val="89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Confidentiality – only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intended  recipients can read the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Integrity – assurance that the data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not be altered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during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transmission</a:t>
            </a:r>
            <a:endParaRPr sz="1400">
              <a:latin typeface="Arial"/>
              <a:cs typeface="Arial"/>
            </a:endParaRPr>
          </a:p>
          <a:p>
            <a:pPr marL="370205" marR="136525" indent="-215265" algn="just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sz="1400" spc="-5" dirty="0">
                <a:latin typeface="Arial"/>
                <a:cs typeface="Arial"/>
              </a:rPr>
              <a:t>Availability </a:t>
            </a:r>
            <a:r>
              <a:rPr sz="1400" dirty="0">
                <a:latin typeface="Arial"/>
                <a:cs typeface="Arial"/>
              </a:rPr>
              <a:t>– assurance of timely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 reliable access to data for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authorized  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68" y="989075"/>
            <a:ext cx="4951135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4434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1.7 Network</a:t>
            </a:r>
            <a:r>
              <a:rPr sz="4000" spc="-65" dirty="0">
                <a:solidFill>
                  <a:srgbClr val="AEE8FA"/>
                </a:solidFill>
              </a:rPr>
              <a:t> </a:t>
            </a:r>
            <a:r>
              <a:rPr sz="4000" spc="-30" dirty="0">
                <a:solidFill>
                  <a:srgbClr val="AEE8FA"/>
                </a:solidFill>
              </a:rPr>
              <a:t>Trends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8C5F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2364</Words>
  <Application>Microsoft Office PowerPoint</Application>
  <PresentationFormat>On-screen Show (16:9)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PowerPoint Presentation</vt:lpstr>
      <vt:lpstr>Module Objectives</vt:lpstr>
      <vt:lpstr>1.6 Reliable Networks</vt:lpstr>
      <vt:lpstr>Network Architecture</vt:lpstr>
      <vt:lpstr>Fault Tolerance</vt:lpstr>
      <vt:lpstr>Scalability</vt:lpstr>
      <vt:lpstr>Reliable Network Quality of Service</vt:lpstr>
      <vt:lpstr>Reliable Network Network Security</vt:lpstr>
      <vt:lpstr>1.7 Network Trends</vt:lpstr>
      <vt:lpstr>Network Trends Recent Trends</vt:lpstr>
      <vt:lpstr>Network Trends Bring Your Own Device</vt:lpstr>
      <vt:lpstr>Network Trends Online Collaboration</vt:lpstr>
      <vt:lpstr>Video Communication</vt:lpstr>
      <vt:lpstr>Video – Cisco WebEx for Huddles</vt:lpstr>
      <vt:lpstr>Network Trends Cloud Computing</vt:lpstr>
      <vt:lpstr>Cloud Computing (Cont.)</vt:lpstr>
      <vt:lpstr>Technology Trends in the Home</vt:lpstr>
      <vt:lpstr>PowerPoint Presentation</vt:lpstr>
      <vt:lpstr>Network Trends Wireless Broadband</vt:lpstr>
      <vt:lpstr>1.8 Network Security</vt:lpstr>
      <vt:lpstr>Security Threats</vt:lpstr>
      <vt:lpstr>Security Threats (Cont.)</vt:lpstr>
      <vt:lpstr>Security Solutions</vt:lpstr>
      <vt:lpstr>Security Solutions (Cont.)</vt:lpstr>
      <vt:lpstr>1.9 The IT Professional</vt:lpstr>
      <vt:lpstr>The IT Professional CCNA</vt:lpstr>
      <vt:lpstr>Networking Jobs</vt:lpstr>
      <vt:lpstr>The IT Professional Lab – Researching IT and Networking Job Opportunities</vt:lpstr>
      <vt:lpstr>1.10 Module Practice and  Quiz</vt:lpstr>
      <vt:lpstr>What did I learn in this module?</vt:lpstr>
      <vt:lpstr>What did I learn in this module?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 </cp:lastModifiedBy>
  <cp:revision>2</cp:revision>
  <dcterms:created xsi:type="dcterms:W3CDTF">2021-09-09T10:25:49Z</dcterms:created>
  <dcterms:modified xsi:type="dcterms:W3CDTF">2021-09-14T08:40:09Z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2021-09-09T00:00:00Z</vt:filetime>
  </property>
</Properties>
</file>