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93344"/>
            <a:ext cx="898652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3670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3670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9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07492" y="4715255"/>
            <a:ext cx="341630" cy="181610"/>
          </a:xfrm>
          <a:custGeom>
            <a:avLst/>
            <a:gdLst/>
            <a:ahLst/>
            <a:cxnLst/>
            <a:rect l="l" t="t" r="r" b="b"/>
            <a:pathLst>
              <a:path w="341630" h="181610">
                <a:moveTo>
                  <a:pt x="15240" y="51460"/>
                </a:moveTo>
                <a:lnTo>
                  <a:pt x="11658" y="48768"/>
                </a:lnTo>
                <a:lnTo>
                  <a:pt x="3581" y="48768"/>
                </a:lnTo>
                <a:lnTo>
                  <a:pt x="0" y="51460"/>
                </a:lnTo>
                <a:lnTo>
                  <a:pt x="0" y="75666"/>
                </a:lnTo>
                <a:lnTo>
                  <a:pt x="3581" y="79248"/>
                </a:lnTo>
                <a:lnTo>
                  <a:pt x="11658" y="79248"/>
                </a:lnTo>
                <a:lnTo>
                  <a:pt x="15240" y="75666"/>
                </a:lnTo>
                <a:lnTo>
                  <a:pt x="15240" y="51460"/>
                </a:lnTo>
                <a:close/>
              </a:path>
              <a:path w="341630" h="181610">
                <a:moveTo>
                  <a:pt x="56388" y="31597"/>
                </a:moveTo>
                <a:lnTo>
                  <a:pt x="52806" y="28956"/>
                </a:lnTo>
                <a:lnTo>
                  <a:pt x="44729" y="28956"/>
                </a:lnTo>
                <a:lnTo>
                  <a:pt x="41148" y="31597"/>
                </a:lnTo>
                <a:lnTo>
                  <a:pt x="41148" y="75717"/>
                </a:lnTo>
                <a:lnTo>
                  <a:pt x="44729" y="79248"/>
                </a:lnTo>
                <a:lnTo>
                  <a:pt x="52806" y="79248"/>
                </a:lnTo>
                <a:lnTo>
                  <a:pt x="56388" y="75717"/>
                </a:lnTo>
                <a:lnTo>
                  <a:pt x="56388" y="31597"/>
                </a:lnTo>
                <a:close/>
              </a:path>
              <a:path w="341630" h="181610">
                <a:moveTo>
                  <a:pt x="76200" y="120688"/>
                </a:moveTo>
                <a:lnTo>
                  <a:pt x="74409" y="120688"/>
                </a:lnTo>
                <a:lnTo>
                  <a:pt x="69024" y="118872"/>
                </a:lnTo>
                <a:lnTo>
                  <a:pt x="61861" y="118872"/>
                </a:lnTo>
                <a:lnTo>
                  <a:pt x="49390" y="121145"/>
                </a:lnTo>
                <a:lnTo>
                  <a:pt x="39433" y="127482"/>
                </a:lnTo>
                <a:lnTo>
                  <a:pt x="32854" y="137210"/>
                </a:lnTo>
                <a:lnTo>
                  <a:pt x="30480" y="149656"/>
                </a:lnTo>
                <a:lnTo>
                  <a:pt x="32981" y="163017"/>
                </a:lnTo>
                <a:lnTo>
                  <a:pt x="39776" y="172986"/>
                </a:lnTo>
                <a:lnTo>
                  <a:pt x="49758" y="179209"/>
                </a:lnTo>
                <a:lnTo>
                  <a:pt x="61861" y="181356"/>
                </a:lnTo>
                <a:lnTo>
                  <a:pt x="69024" y="181356"/>
                </a:lnTo>
                <a:lnTo>
                  <a:pt x="74409" y="179539"/>
                </a:lnTo>
                <a:lnTo>
                  <a:pt x="76200" y="179539"/>
                </a:lnTo>
                <a:lnTo>
                  <a:pt x="76200" y="165963"/>
                </a:lnTo>
                <a:lnTo>
                  <a:pt x="76200" y="163245"/>
                </a:lnTo>
                <a:lnTo>
                  <a:pt x="75298" y="163245"/>
                </a:lnTo>
                <a:lnTo>
                  <a:pt x="69926" y="165963"/>
                </a:lnTo>
                <a:lnTo>
                  <a:pt x="52895" y="165963"/>
                </a:lnTo>
                <a:lnTo>
                  <a:pt x="46621" y="158711"/>
                </a:lnTo>
                <a:lnTo>
                  <a:pt x="46621" y="140601"/>
                </a:lnTo>
                <a:lnTo>
                  <a:pt x="52895" y="133362"/>
                </a:lnTo>
                <a:lnTo>
                  <a:pt x="70815" y="133362"/>
                </a:lnTo>
                <a:lnTo>
                  <a:pt x="75298" y="136982"/>
                </a:lnTo>
                <a:lnTo>
                  <a:pt x="76200" y="136982"/>
                </a:lnTo>
                <a:lnTo>
                  <a:pt x="76200" y="133362"/>
                </a:lnTo>
                <a:lnTo>
                  <a:pt x="76200" y="120688"/>
                </a:lnTo>
                <a:close/>
              </a:path>
              <a:path w="341630" h="181610">
                <a:moveTo>
                  <a:pt x="97536" y="3568"/>
                </a:moveTo>
                <a:lnTo>
                  <a:pt x="93954" y="0"/>
                </a:lnTo>
                <a:lnTo>
                  <a:pt x="85877" y="0"/>
                </a:lnTo>
                <a:lnTo>
                  <a:pt x="82296" y="3568"/>
                </a:lnTo>
                <a:lnTo>
                  <a:pt x="82296" y="90919"/>
                </a:lnTo>
                <a:lnTo>
                  <a:pt x="85877" y="94488"/>
                </a:lnTo>
                <a:lnTo>
                  <a:pt x="93954" y="94488"/>
                </a:lnTo>
                <a:lnTo>
                  <a:pt x="97536" y="90919"/>
                </a:lnTo>
                <a:lnTo>
                  <a:pt x="97536" y="3568"/>
                </a:lnTo>
                <a:close/>
              </a:path>
              <a:path w="341630" h="181610">
                <a:moveTo>
                  <a:pt x="111252" y="120396"/>
                </a:moveTo>
                <a:lnTo>
                  <a:pt x="97536" y="120396"/>
                </a:lnTo>
                <a:lnTo>
                  <a:pt x="97536" y="179832"/>
                </a:lnTo>
                <a:lnTo>
                  <a:pt x="111252" y="179832"/>
                </a:lnTo>
                <a:lnTo>
                  <a:pt x="111252" y="120396"/>
                </a:lnTo>
                <a:close/>
              </a:path>
              <a:path w="341630" h="181610">
                <a:moveTo>
                  <a:pt x="137160" y="31597"/>
                </a:moveTo>
                <a:lnTo>
                  <a:pt x="133578" y="28956"/>
                </a:lnTo>
                <a:lnTo>
                  <a:pt x="125501" y="28956"/>
                </a:lnTo>
                <a:lnTo>
                  <a:pt x="121920" y="31597"/>
                </a:lnTo>
                <a:lnTo>
                  <a:pt x="121920" y="75717"/>
                </a:lnTo>
                <a:lnTo>
                  <a:pt x="125501" y="79248"/>
                </a:lnTo>
                <a:lnTo>
                  <a:pt x="133578" y="79248"/>
                </a:lnTo>
                <a:lnTo>
                  <a:pt x="137160" y="75717"/>
                </a:lnTo>
                <a:lnTo>
                  <a:pt x="137160" y="31597"/>
                </a:lnTo>
                <a:close/>
              </a:path>
              <a:path w="341630" h="181610">
                <a:moveTo>
                  <a:pt x="172212" y="153289"/>
                </a:moveTo>
                <a:lnTo>
                  <a:pt x="167741" y="146939"/>
                </a:lnTo>
                <a:lnTo>
                  <a:pt x="157899" y="143319"/>
                </a:lnTo>
                <a:lnTo>
                  <a:pt x="154317" y="142417"/>
                </a:lnTo>
                <a:lnTo>
                  <a:pt x="151638" y="141516"/>
                </a:lnTo>
                <a:lnTo>
                  <a:pt x="147167" y="140601"/>
                </a:lnTo>
                <a:lnTo>
                  <a:pt x="147167" y="133362"/>
                </a:lnTo>
                <a:lnTo>
                  <a:pt x="150749" y="131546"/>
                </a:lnTo>
                <a:lnTo>
                  <a:pt x="161480" y="131546"/>
                </a:lnTo>
                <a:lnTo>
                  <a:pt x="167741" y="133362"/>
                </a:lnTo>
                <a:lnTo>
                  <a:pt x="168630" y="133362"/>
                </a:lnTo>
                <a:lnTo>
                  <a:pt x="168630" y="131546"/>
                </a:lnTo>
                <a:lnTo>
                  <a:pt x="168630" y="120688"/>
                </a:lnTo>
                <a:lnTo>
                  <a:pt x="167741" y="120688"/>
                </a:lnTo>
                <a:lnTo>
                  <a:pt x="161480" y="118872"/>
                </a:lnTo>
                <a:lnTo>
                  <a:pt x="153428" y="118872"/>
                </a:lnTo>
                <a:lnTo>
                  <a:pt x="144259" y="120192"/>
                </a:lnTo>
                <a:lnTo>
                  <a:pt x="137210" y="123964"/>
                </a:lnTo>
                <a:lnTo>
                  <a:pt x="132664" y="129959"/>
                </a:lnTo>
                <a:lnTo>
                  <a:pt x="131064" y="137883"/>
                </a:lnTo>
                <a:lnTo>
                  <a:pt x="131064" y="147853"/>
                </a:lnTo>
                <a:lnTo>
                  <a:pt x="138214" y="152374"/>
                </a:lnTo>
                <a:lnTo>
                  <a:pt x="147167" y="155092"/>
                </a:lnTo>
                <a:lnTo>
                  <a:pt x="148056" y="155994"/>
                </a:lnTo>
                <a:lnTo>
                  <a:pt x="149847" y="155994"/>
                </a:lnTo>
                <a:lnTo>
                  <a:pt x="157010" y="159626"/>
                </a:lnTo>
                <a:lnTo>
                  <a:pt x="157010" y="165963"/>
                </a:lnTo>
                <a:lnTo>
                  <a:pt x="153428" y="167767"/>
                </a:lnTo>
                <a:lnTo>
                  <a:pt x="139115" y="167767"/>
                </a:lnTo>
                <a:lnTo>
                  <a:pt x="132854" y="165963"/>
                </a:lnTo>
                <a:lnTo>
                  <a:pt x="131953" y="165963"/>
                </a:lnTo>
                <a:lnTo>
                  <a:pt x="131953" y="179539"/>
                </a:lnTo>
                <a:lnTo>
                  <a:pt x="140004" y="181356"/>
                </a:lnTo>
                <a:lnTo>
                  <a:pt x="148056" y="181356"/>
                </a:lnTo>
                <a:lnTo>
                  <a:pt x="156730" y="180289"/>
                </a:lnTo>
                <a:lnTo>
                  <a:pt x="164490" y="176834"/>
                </a:lnTo>
                <a:lnTo>
                  <a:pt x="170065" y="170662"/>
                </a:lnTo>
                <a:lnTo>
                  <a:pt x="170738" y="167767"/>
                </a:lnTo>
                <a:lnTo>
                  <a:pt x="172212" y="161429"/>
                </a:lnTo>
                <a:lnTo>
                  <a:pt x="172212" y="153289"/>
                </a:lnTo>
                <a:close/>
              </a:path>
              <a:path w="341630" h="181610">
                <a:moveTo>
                  <a:pt x="178308" y="51460"/>
                </a:moveTo>
                <a:lnTo>
                  <a:pt x="174726" y="48768"/>
                </a:lnTo>
                <a:lnTo>
                  <a:pt x="166649" y="48768"/>
                </a:lnTo>
                <a:lnTo>
                  <a:pt x="163068" y="51460"/>
                </a:lnTo>
                <a:lnTo>
                  <a:pt x="163068" y="75666"/>
                </a:lnTo>
                <a:lnTo>
                  <a:pt x="166649" y="79248"/>
                </a:lnTo>
                <a:lnTo>
                  <a:pt x="174726" y="79248"/>
                </a:lnTo>
                <a:lnTo>
                  <a:pt x="178308" y="75666"/>
                </a:lnTo>
                <a:lnTo>
                  <a:pt x="178308" y="51460"/>
                </a:lnTo>
                <a:close/>
              </a:path>
              <a:path w="341630" h="181610">
                <a:moveTo>
                  <a:pt x="219456" y="31597"/>
                </a:moveTo>
                <a:lnTo>
                  <a:pt x="215874" y="28956"/>
                </a:lnTo>
                <a:lnTo>
                  <a:pt x="207797" y="28956"/>
                </a:lnTo>
                <a:lnTo>
                  <a:pt x="204216" y="31597"/>
                </a:lnTo>
                <a:lnTo>
                  <a:pt x="204216" y="75717"/>
                </a:lnTo>
                <a:lnTo>
                  <a:pt x="207797" y="79248"/>
                </a:lnTo>
                <a:lnTo>
                  <a:pt x="215874" y="79248"/>
                </a:lnTo>
                <a:lnTo>
                  <a:pt x="219456" y="75717"/>
                </a:lnTo>
                <a:lnTo>
                  <a:pt x="219456" y="31597"/>
                </a:lnTo>
                <a:close/>
              </a:path>
              <a:path w="341630" h="181610">
                <a:moveTo>
                  <a:pt x="231648" y="120688"/>
                </a:moveTo>
                <a:lnTo>
                  <a:pt x="229920" y="120688"/>
                </a:lnTo>
                <a:lnTo>
                  <a:pt x="224713" y="118872"/>
                </a:lnTo>
                <a:lnTo>
                  <a:pt x="217779" y="118872"/>
                </a:lnTo>
                <a:lnTo>
                  <a:pt x="205727" y="121145"/>
                </a:lnTo>
                <a:lnTo>
                  <a:pt x="196113" y="127482"/>
                </a:lnTo>
                <a:lnTo>
                  <a:pt x="189750" y="137210"/>
                </a:lnTo>
                <a:lnTo>
                  <a:pt x="187452" y="149656"/>
                </a:lnTo>
                <a:lnTo>
                  <a:pt x="189865" y="163017"/>
                </a:lnTo>
                <a:lnTo>
                  <a:pt x="196443" y="172986"/>
                </a:lnTo>
                <a:lnTo>
                  <a:pt x="206095" y="179209"/>
                </a:lnTo>
                <a:lnTo>
                  <a:pt x="217779" y="181356"/>
                </a:lnTo>
                <a:lnTo>
                  <a:pt x="224713" y="181356"/>
                </a:lnTo>
                <a:lnTo>
                  <a:pt x="229920" y="179539"/>
                </a:lnTo>
                <a:lnTo>
                  <a:pt x="231648" y="179539"/>
                </a:lnTo>
                <a:lnTo>
                  <a:pt x="231648" y="165963"/>
                </a:lnTo>
                <a:lnTo>
                  <a:pt x="231648" y="163245"/>
                </a:lnTo>
                <a:lnTo>
                  <a:pt x="230784" y="163245"/>
                </a:lnTo>
                <a:lnTo>
                  <a:pt x="226453" y="165963"/>
                </a:lnTo>
                <a:lnTo>
                  <a:pt x="209118" y="165963"/>
                </a:lnTo>
                <a:lnTo>
                  <a:pt x="203047" y="158711"/>
                </a:lnTo>
                <a:lnTo>
                  <a:pt x="203047" y="140601"/>
                </a:lnTo>
                <a:lnTo>
                  <a:pt x="209981" y="133362"/>
                </a:lnTo>
                <a:lnTo>
                  <a:pt x="226453" y="133362"/>
                </a:lnTo>
                <a:lnTo>
                  <a:pt x="230784" y="136982"/>
                </a:lnTo>
                <a:lnTo>
                  <a:pt x="231648" y="136982"/>
                </a:lnTo>
                <a:lnTo>
                  <a:pt x="231648" y="133362"/>
                </a:lnTo>
                <a:lnTo>
                  <a:pt x="231648" y="120688"/>
                </a:lnTo>
                <a:close/>
              </a:path>
              <a:path w="341630" h="181610">
                <a:moveTo>
                  <a:pt x="259080" y="3568"/>
                </a:moveTo>
                <a:lnTo>
                  <a:pt x="255498" y="0"/>
                </a:lnTo>
                <a:lnTo>
                  <a:pt x="247421" y="0"/>
                </a:lnTo>
                <a:lnTo>
                  <a:pt x="243840" y="3568"/>
                </a:lnTo>
                <a:lnTo>
                  <a:pt x="243840" y="90919"/>
                </a:lnTo>
                <a:lnTo>
                  <a:pt x="247421" y="94488"/>
                </a:lnTo>
                <a:lnTo>
                  <a:pt x="255498" y="94488"/>
                </a:lnTo>
                <a:lnTo>
                  <a:pt x="259080" y="90919"/>
                </a:lnTo>
                <a:lnTo>
                  <a:pt x="259080" y="3568"/>
                </a:lnTo>
                <a:close/>
              </a:path>
              <a:path w="341630" h="181610">
                <a:moveTo>
                  <a:pt x="300228" y="31597"/>
                </a:moveTo>
                <a:lnTo>
                  <a:pt x="296646" y="28956"/>
                </a:lnTo>
                <a:lnTo>
                  <a:pt x="288569" y="28956"/>
                </a:lnTo>
                <a:lnTo>
                  <a:pt x="284988" y="31597"/>
                </a:lnTo>
                <a:lnTo>
                  <a:pt x="284988" y="75717"/>
                </a:lnTo>
                <a:lnTo>
                  <a:pt x="288569" y="79248"/>
                </a:lnTo>
                <a:lnTo>
                  <a:pt x="296646" y="79248"/>
                </a:lnTo>
                <a:lnTo>
                  <a:pt x="300228" y="75717"/>
                </a:lnTo>
                <a:lnTo>
                  <a:pt x="300228" y="31597"/>
                </a:lnTo>
                <a:close/>
              </a:path>
              <a:path w="341630" h="181610">
                <a:moveTo>
                  <a:pt x="309359" y="149656"/>
                </a:moveTo>
                <a:lnTo>
                  <a:pt x="307174" y="137604"/>
                </a:lnTo>
                <a:lnTo>
                  <a:pt x="305066" y="134264"/>
                </a:lnTo>
                <a:lnTo>
                  <a:pt x="300990" y="127825"/>
                </a:lnTo>
                <a:lnTo>
                  <a:pt x="293700" y="122872"/>
                </a:lnTo>
                <a:lnTo>
                  <a:pt x="293700" y="141516"/>
                </a:lnTo>
                <a:lnTo>
                  <a:pt x="293700" y="158711"/>
                </a:lnTo>
                <a:lnTo>
                  <a:pt x="287604" y="165963"/>
                </a:lnTo>
                <a:lnTo>
                  <a:pt x="270179" y="165963"/>
                </a:lnTo>
                <a:lnTo>
                  <a:pt x="264083" y="158711"/>
                </a:lnTo>
                <a:lnTo>
                  <a:pt x="264083" y="141516"/>
                </a:lnTo>
                <a:lnTo>
                  <a:pt x="270179" y="134264"/>
                </a:lnTo>
                <a:lnTo>
                  <a:pt x="287604" y="134264"/>
                </a:lnTo>
                <a:lnTo>
                  <a:pt x="293700" y="141516"/>
                </a:lnTo>
                <a:lnTo>
                  <a:pt x="293700" y="122872"/>
                </a:lnTo>
                <a:lnTo>
                  <a:pt x="291363" y="121272"/>
                </a:lnTo>
                <a:lnTo>
                  <a:pt x="278892" y="118872"/>
                </a:lnTo>
                <a:lnTo>
                  <a:pt x="266407" y="121272"/>
                </a:lnTo>
                <a:lnTo>
                  <a:pt x="256794" y="127825"/>
                </a:lnTo>
                <a:lnTo>
                  <a:pt x="250596" y="137604"/>
                </a:lnTo>
                <a:lnTo>
                  <a:pt x="248412" y="149656"/>
                </a:lnTo>
                <a:lnTo>
                  <a:pt x="250596" y="161874"/>
                </a:lnTo>
                <a:lnTo>
                  <a:pt x="256794" y="171970"/>
                </a:lnTo>
                <a:lnTo>
                  <a:pt x="266407" y="178828"/>
                </a:lnTo>
                <a:lnTo>
                  <a:pt x="278892" y="181356"/>
                </a:lnTo>
                <a:lnTo>
                  <a:pt x="291363" y="178828"/>
                </a:lnTo>
                <a:lnTo>
                  <a:pt x="300990" y="171970"/>
                </a:lnTo>
                <a:lnTo>
                  <a:pt x="304660" y="165963"/>
                </a:lnTo>
                <a:lnTo>
                  <a:pt x="307174" y="161874"/>
                </a:lnTo>
                <a:lnTo>
                  <a:pt x="309359" y="149656"/>
                </a:lnTo>
                <a:close/>
              </a:path>
              <a:path w="341630" h="181610">
                <a:moveTo>
                  <a:pt x="341376" y="51460"/>
                </a:moveTo>
                <a:lnTo>
                  <a:pt x="337794" y="48768"/>
                </a:lnTo>
                <a:lnTo>
                  <a:pt x="329717" y="48768"/>
                </a:lnTo>
                <a:lnTo>
                  <a:pt x="326136" y="51460"/>
                </a:lnTo>
                <a:lnTo>
                  <a:pt x="326136" y="75666"/>
                </a:lnTo>
                <a:lnTo>
                  <a:pt x="329717" y="79248"/>
                </a:lnTo>
                <a:lnTo>
                  <a:pt x="337794" y="79248"/>
                </a:lnTo>
                <a:lnTo>
                  <a:pt x="341376" y="75666"/>
                </a:lnTo>
                <a:lnTo>
                  <a:pt x="341376" y="51460"/>
                </a:lnTo>
                <a:close/>
              </a:path>
            </a:pathLst>
          </a:custGeom>
          <a:solidFill>
            <a:srgbClr val="086C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3670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7492" y="4715255"/>
            <a:ext cx="341630" cy="181610"/>
          </a:xfrm>
          <a:custGeom>
            <a:avLst/>
            <a:gdLst/>
            <a:ahLst/>
            <a:cxnLst/>
            <a:rect l="l" t="t" r="r" b="b"/>
            <a:pathLst>
              <a:path w="341630" h="181610">
                <a:moveTo>
                  <a:pt x="15240" y="51460"/>
                </a:moveTo>
                <a:lnTo>
                  <a:pt x="11658" y="48768"/>
                </a:lnTo>
                <a:lnTo>
                  <a:pt x="3581" y="48768"/>
                </a:lnTo>
                <a:lnTo>
                  <a:pt x="0" y="51460"/>
                </a:lnTo>
                <a:lnTo>
                  <a:pt x="0" y="75666"/>
                </a:lnTo>
                <a:lnTo>
                  <a:pt x="3581" y="79248"/>
                </a:lnTo>
                <a:lnTo>
                  <a:pt x="11658" y="79248"/>
                </a:lnTo>
                <a:lnTo>
                  <a:pt x="15240" y="75666"/>
                </a:lnTo>
                <a:lnTo>
                  <a:pt x="15240" y="51460"/>
                </a:lnTo>
                <a:close/>
              </a:path>
              <a:path w="341630" h="181610">
                <a:moveTo>
                  <a:pt x="56388" y="31597"/>
                </a:moveTo>
                <a:lnTo>
                  <a:pt x="52806" y="28956"/>
                </a:lnTo>
                <a:lnTo>
                  <a:pt x="44729" y="28956"/>
                </a:lnTo>
                <a:lnTo>
                  <a:pt x="41148" y="31597"/>
                </a:lnTo>
                <a:lnTo>
                  <a:pt x="41148" y="75717"/>
                </a:lnTo>
                <a:lnTo>
                  <a:pt x="44729" y="79248"/>
                </a:lnTo>
                <a:lnTo>
                  <a:pt x="52806" y="79248"/>
                </a:lnTo>
                <a:lnTo>
                  <a:pt x="56388" y="75717"/>
                </a:lnTo>
                <a:lnTo>
                  <a:pt x="56388" y="31597"/>
                </a:lnTo>
                <a:close/>
              </a:path>
              <a:path w="341630" h="181610">
                <a:moveTo>
                  <a:pt x="76200" y="120688"/>
                </a:moveTo>
                <a:lnTo>
                  <a:pt x="74409" y="120688"/>
                </a:lnTo>
                <a:lnTo>
                  <a:pt x="69024" y="118872"/>
                </a:lnTo>
                <a:lnTo>
                  <a:pt x="61861" y="118872"/>
                </a:lnTo>
                <a:lnTo>
                  <a:pt x="49390" y="121145"/>
                </a:lnTo>
                <a:lnTo>
                  <a:pt x="39433" y="127482"/>
                </a:lnTo>
                <a:lnTo>
                  <a:pt x="32854" y="137210"/>
                </a:lnTo>
                <a:lnTo>
                  <a:pt x="30480" y="149656"/>
                </a:lnTo>
                <a:lnTo>
                  <a:pt x="32981" y="163017"/>
                </a:lnTo>
                <a:lnTo>
                  <a:pt x="39776" y="172986"/>
                </a:lnTo>
                <a:lnTo>
                  <a:pt x="49758" y="179209"/>
                </a:lnTo>
                <a:lnTo>
                  <a:pt x="61861" y="181356"/>
                </a:lnTo>
                <a:lnTo>
                  <a:pt x="69024" y="181356"/>
                </a:lnTo>
                <a:lnTo>
                  <a:pt x="74409" y="179539"/>
                </a:lnTo>
                <a:lnTo>
                  <a:pt x="76200" y="179539"/>
                </a:lnTo>
                <a:lnTo>
                  <a:pt x="76200" y="165963"/>
                </a:lnTo>
                <a:lnTo>
                  <a:pt x="76200" y="163245"/>
                </a:lnTo>
                <a:lnTo>
                  <a:pt x="75298" y="163245"/>
                </a:lnTo>
                <a:lnTo>
                  <a:pt x="69926" y="165963"/>
                </a:lnTo>
                <a:lnTo>
                  <a:pt x="52895" y="165963"/>
                </a:lnTo>
                <a:lnTo>
                  <a:pt x="46621" y="158711"/>
                </a:lnTo>
                <a:lnTo>
                  <a:pt x="46621" y="140601"/>
                </a:lnTo>
                <a:lnTo>
                  <a:pt x="52895" y="133362"/>
                </a:lnTo>
                <a:lnTo>
                  <a:pt x="70815" y="133362"/>
                </a:lnTo>
                <a:lnTo>
                  <a:pt x="75298" y="136982"/>
                </a:lnTo>
                <a:lnTo>
                  <a:pt x="76200" y="136982"/>
                </a:lnTo>
                <a:lnTo>
                  <a:pt x="76200" y="133362"/>
                </a:lnTo>
                <a:lnTo>
                  <a:pt x="76200" y="120688"/>
                </a:lnTo>
                <a:close/>
              </a:path>
              <a:path w="341630" h="181610">
                <a:moveTo>
                  <a:pt x="97536" y="3568"/>
                </a:moveTo>
                <a:lnTo>
                  <a:pt x="93954" y="0"/>
                </a:lnTo>
                <a:lnTo>
                  <a:pt x="85877" y="0"/>
                </a:lnTo>
                <a:lnTo>
                  <a:pt x="82296" y="3568"/>
                </a:lnTo>
                <a:lnTo>
                  <a:pt x="82296" y="90919"/>
                </a:lnTo>
                <a:lnTo>
                  <a:pt x="85877" y="94488"/>
                </a:lnTo>
                <a:lnTo>
                  <a:pt x="93954" y="94488"/>
                </a:lnTo>
                <a:lnTo>
                  <a:pt x="97536" y="90919"/>
                </a:lnTo>
                <a:lnTo>
                  <a:pt x="97536" y="3568"/>
                </a:lnTo>
                <a:close/>
              </a:path>
              <a:path w="341630" h="181610">
                <a:moveTo>
                  <a:pt x="111252" y="120396"/>
                </a:moveTo>
                <a:lnTo>
                  <a:pt x="97536" y="120396"/>
                </a:lnTo>
                <a:lnTo>
                  <a:pt x="97536" y="179832"/>
                </a:lnTo>
                <a:lnTo>
                  <a:pt x="111252" y="179832"/>
                </a:lnTo>
                <a:lnTo>
                  <a:pt x="111252" y="120396"/>
                </a:lnTo>
                <a:close/>
              </a:path>
              <a:path w="341630" h="181610">
                <a:moveTo>
                  <a:pt x="137160" y="31597"/>
                </a:moveTo>
                <a:lnTo>
                  <a:pt x="133578" y="28956"/>
                </a:lnTo>
                <a:lnTo>
                  <a:pt x="125501" y="28956"/>
                </a:lnTo>
                <a:lnTo>
                  <a:pt x="121920" y="31597"/>
                </a:lnTo>
                <a:lnTo>
                  <a:pt x="121920" y="75717"/>
                </a:lnTo>
                <a:lnTo>
                  <a:pt x="125501" y="79248"/>
                </a:lnTo>
                <a:lnTo>
                  <a:pt x="133578" y="79248"/>
                </a:lnTo>
                <a:lnTo>
                  <a:pt x="137160" y="75717"/>
                </a:lnTo>
                <a:lnTo>
                  <a:pt x="137160" y="31597"/>
                </a:lnTo>
                <a:close/>
              </a:path>
              <a:path w="341630" h="181610">
                <a:moveTo>
                  <a:pt x="172212" y="153289"/>
                </a:moveTo>
                <a:lnTo>
                  <a:pt x="167741" y="146939"/>
                </a:lnTo>
                <a:lnTo>
                  <a:pt x="157899" y="143319"/>
                </a:lnTo>
                <a:lnTo>
                  <a:pt x="154317" y="142417"/>
                </a:lnTo>
                <a:lnTo>
                  <a:pt x="151638" y="141516"/>
                </a:lnTo>
                <a:lnTo>
                  <a:pt x="147167" y="140601"/>
                </a:lnTo>
                <a:lnTo>
                  <a:pt x="147167" y="133362"/>
                </a:lnTo>
                <a:lnTo>
                  <a:pt x="150749" y="131546"/>
                </a:lnTo>
                <a:lnTo>
                  <a:pt x="161480" y="131546"/>
                </a:lnTo>
                <a:lnTo>
                  <a:pt x="167741" y="133362"/>
                </a:lnTo>
                <a:lnTo>
                  <a:pt x="168630" y="133362"/>
                </a:lnTo>
                <a:lnTo>
                  <a:pt x="168630" y="131546"/>
                </a:lnTo>
                <a:lnTo>
                  <a:pt x="168630" y="120688"/>
                </a:lnTo>
                <a:lnTo>
                  <a:pt x="167741" y="120688"/>
                </a:lnTo>
                <a:lnTo>
                  <a:pt x="161480" y="118872"/>
                </a:lnTo>
                <a:lnTo>
                  <a:pt x="153428" y="118872"/>
                </a:lnTo>
                <a:lnTo>
                  <a:pt x="144259" y="120192"/>
                </a:lnTo>
                <a:lnTo>
                  <a:pt x="137210" y="123964"/>
                </a:lnTo>
                <a:lnTo>
                  <a:pt x="132664" y="129959"/>
                </a:lnTo>
                <a:lnTo>
                  <a:pt x="131064" y="137883"/>
                </a:lnTo>
                <a:lnTo>
                  <a:pt x="131064" y="147853"/>
                </a:lnTo>
                <a:lnTo>
                  <a:pt x="138214" y="152374"/>
                </a:lnTo>
                <a:lnTo>
                  <a:pt x="147167" y="155092"/>
                </a:lnTo>
                <a:lnTo>
                  <a:pt x="148056" y="155994"/>
                </a:lnTo>
                <a:lnTo>
                  <a:pt x="149847" y="155994"/>
                </a:lnTo>
                <a:lnTo>
                  <a:pt x="157010" y="159626"/>
                </a:lnTo>
                <a:lnTo>
                  <a:pt x="157010" y="165963"/>
                </a:lnTo>
                <a:lnTo>
                  <a:pt x="153428" y="167767"/>
                </a:lnTo>
                <a:lnTo>
                  <a:pt x="139115" y="167767"/>
                </a:lnTo>
                <a:lnTo>
                  <a:pt x="132854" y="165963"/>
                </a:lnTo>
                <a:lnTo>
                  <a:pt x="131953" y="165963"/>
                </a:lnTo>
                <a:lnTo>
                  <a:pt x="131953" y="179539"/>
                </a:lnTo>
                <a:lnTo>
                  <a:pt x="140004" y="181356"/>
                </a:lnTo>
                <a:lnTo>
                  <a:pt x="148056" y="181356"/>
                </a:lnTo>
                <a:lnTo>
                  <a:pt x="156730" y="180289"/>
                </a:lnTo>
                <a:lnTo>
                  <a:pt x="164490" y="176834"/>
                </a:lnTo>
                <a:lnTo>
                  <a:pt x="170065" y="170662"/>
                </a:lnTo>
                <a:lnTo>
                  <a:pt x="170738" y="167767"/>
                </a:lnTo>
                <a:lnTo>
                  <a:pt x="172212" y="161429"/>
                </a:lnTo>
                <a:lnTo>
                  <a:pt x="172212" y="153289"/>
                </a:lnTo>
                <a:close/>
              </a:path>
              <a:path w="341630" h="181610">
                <a:moveTo>
                  <a:pt x="178308" y="51460"/>
                </a:moveTo>
                <a:lnTo>
                  <a:pt x="174726" y="48768"/>
                </a:lnTo>
                <a:lnTo>
                  <a:pt x="166649" y="48768"/>
                </a:lnTo>
                <a:lnTo>
                  <a:pt x="163068" y="51460"/>
                </a:lnTo>
                <a:lnTo>
                  <a:pt x="163068" y="75666"/>
                </a:lnTo>
                <a:lnTo>
                  <a:pt x="166649" y="79248"/>
                </a:lnTo>
                <a:lnTo>
                  <a:pt x="174726" y="79248"/>
                </a:lnTo>
                <a:lnTo>
                  <a:pt x="178308" y="75666"/>
                </a:lnTo>
                <a:lnTo>
                  <a:pt x="178308" y="51460"/>
                </a:lnTo>
                <a:close/>
              </a:path>
              <a:path w="341630" h="181610">
                <a:moveTo>
                  <a:pt x="219456" y="31597"/>
                </a:moveTo>
                <a:lnTo>
                  <a:pt x="215874" y="28956"/>
                </a:lnTo>
                <a:lnTo>
                  <a:pt x="207797" y="28956"/>
                </a:lnTo>
                <a:lnTo>
                  <a:pt x="204216" y="31597"/>
                </a:lnTo>
                <a:lnTo>
                  <a:pt x="204216" y="75717"/>
                </a:lnTo>
                <a:lnTo>
                  <a:pt x="207797" y="79248"/>
                </a:lnTo>
                <a:lnTo>
                  <a:pt x="215874" y="79248"/>
                </a:lnTo>
                <a:lnTo>
                  <a:pt x="219456" y="75717"/>
                </a:lnTo>
                <a:lnTo>
                  <a:pt x="219456" y="31597"/>
                </a:lnTo>
                <a:close/>
              </a:path>
              <a:path w="341630" h="181610">
                <a:moveTo>
                  <a:pt x="231648" y="120688"/>
                </a:moveTo>
                <a:lnTo>
                  <a:pt x="229920" y="120688"/>
                </a:lnTo>
                <a:lnTo>
                  <a:pt x="224713" y="118872"/>
                </a:lnTo>
                <a:lnTo>
                  <a:pt x="217779" y="118872"/>
                </a:lnTo>
                <a:lnTo>
                  <a:pt x="205727" y="121145"/>
                </a:lnTo>
                <a:lnTo>
                  <a:pt x="196113" y="127482"/>
                </a:lnTo>
                <a:lnTo>
                  <a:pt x="189750" y="137210"/>
                </a:lnTo>
                <a:lnTo>
                  <a:pt x="187452" y="149656"/>
                </a:lnTo>
                <a:lnTo>
                  <a:pt x="189865" y="163017"/>
                </a:lnTo>
                <a:lnTo>
                  <a:pt x="196443" y="172986"/>
                </a:lnTo>
                <a:lnTo>
                  <a:pt x="206095" y="179209"/>
                </a:lnTo>
                <a:lnTo>
                  <a:pt x="217779" y="181356"/>
                </a:lnTo>
                <a:lnTo>
                  <a:pt x="224713" y="181356"/>
                </a:lnTo>
                <a:lnTo>
                  <a:pt x="229920" y="179539"/>
                </a:lnTo>
                <a:lnTo>
                  <a:pt x="231648" y="179539"/>
                </a:lnTo>
                <a:lnTo>
                  <a:pt x="231648" y="165963"/>
                </a:lnTo>
                <a:lnTo>
                  <a:pt x="231648" y="163245"/>
                </a:lnTo>
                <a:lnTo>
                  <a:pt x="230784" y="163245"/>
                </a:lnTo>
                <a:lnTo>
                  <a:pt x="226453" y="165963"/>
                </a:lnTo>
                <a:lnTo>
                  <a:pt x="209118" y="165963"/>
                </a:lnTo>
                <a:lnTo>
                  <a:pt x="203047" y="158711"/>
                </a:lnTo>
                <a:lnTo>
                  <a:pt x="203047" y="140601"/>
                </a:lnTo>
                <a:lnTo>
                  <a:pt x="209981" y="133362"/>
                </a:lnTo>
                <a:lnTo>
                  <a:pt x="226453" y="133362"/>
                </a:lnTo>
                <a:lnTo>
                  <a:pt x="230784" y="136982"/>
                </a:lnTo>
                <a:lnTo>
                  <a:pt x="231648" y="136982"/>
                </a:lnTo>
                <a:lnTo>
                  <a:pt x="231648" y="133362"/>
                </a:lnTo>
                <a:lnTo>
                  <a:pt x="231648" y="120688"/>
                </a:lnTo>
                <a:close/>
              </a:path>
              <a:path w="341630" h="181610">
                <a:moveTo>
                  <a:pt x="259080" y="3568"/>
                </a:moveTo>
                <a:lnTo>
                  <a:pt x="255498" y="0"/>
                </a:lnTo>
                <a:lnTo>
                  <a:pt x="247421" y="0"/>
                </a:lnTo>
                <a:lnTo>
                  <a:pt x="243840" y="3568"/>
                </a:lnTo>
                <a:lnTo>
                  <a:pt x="243840" y="90919"/>
                </a:lnTo>
                <a:lnTo>
                  <a:pt x="247421" y="94488"/>
                </a:lnTo>
                <a:lnTo>
                  <a:pt x="255498" y="94488"/>
                </a:lnTo>
                <a:lnTo>
                  <a:pt x="259080" y="90919"/>
                </a:lnTo>
                <a:lnTo>
                  <a:pt x="259080" y="3568"/>
                </a:lnTo>
                <a:close/>
              </a:path>
              <a:path w="341630" h="181610">
                <a:moveTo>
                  <a:pt x="300228" y="31597"/>
                </a:moveTo>
                <a:lnTo>
                  <a:pt x="296646" y="28956"/>
                </a:lnTo>
                <a:lnTo>
                  <a:pt x="288569" y="28956"/>
                </a:lnTo>
                <a:lnTo>
                  <a:pt x="284988" y="31597"/>
                </a:lnTo>
                <a:lnTo>
                  <a:pt x="284988" y="75717"/>
                </a:lnTo>
                <a:lnTo>
                  <a:pt x="288569" y="79248"/>
                </a:lnTo>
                <a:lnTo>
                  <a:pt x="296646" y="79248"/>
                </a:lnTo>
                <a:lnTo>
                  <a:pt x="300228" y="75717"/>
                </a:lnTo>
                <a:lnTo>
                  <a:pt x="300228" y="31597"/>
                </a:lnTo>
                <a:close/>
              </a:path>
              <a:path w="341630" h="181610">
                <a:moveTo>
                  <a:pt x="309359" y="149656"/>
                </a:moveTo>
                <a:lnTo>
                  <a:pt x="307174" y="137604"/>
                </a:lnTo>
                <a:lnTo>
                  <a:pt x="305066" y="134264"/>
                </a:lnTo>
                <a:lnTo>
                  <a:pt x="300990" y="127825"/>
                </a:lnTo>
                <a:lnTo>
                  <a:pt x="293700" y="122872"/>
                </a:lnTo>
                <a:lnTo>
                  <a:pt x="293700" y="141516"/>
                </a:lnTo>
                <a:lnTo>
                  <a:pt x="293700" y="158711"/>
                </a:lnTo>
                <a:lnTo>
                  <a:pt x="287604" y="165963"/>
                </a:lnTo>
                <a:lnTo>
                  <a:pt x="270179" y="165963"/>
                </a:lnTo>
                <a:lnTo>
                  <a:pt x="264083" y="158711"/>
                </a:lnTo>
                <a:lnTo>
                  <a:pt x="264083" y="141516"/>
                </a:lnTo>
                <a:lnTo>
                  <a:pt x="270179" y="134264"/>
                </a:lnTo>
                <a:lnTo>
                  <a:pt x="287604" y="134264"/>
                </a:lnTo>
                <a:lnTo>
                  <a:pt x="293700" y="141516"/>
                </a:lnTo>
                <a:lnTo>
                  <a:pt x="293700" y="122872"/>
                </a:lnTo>
                <a:lnTo>
                  <a:pt x="291363" y="121272"/>
                </a:lnTo>
                <a:lnTo>
                  <a:pt x="278892" y="118872"/>
                </a:lnTo>
                <a:lnTo>
                  <a:pt x="266407" y="121272"/>
                </a:lnTo>
                <a:lnTo>
                  <a:pt x="256794" y="127825"/>
                </a:lnTo>
                <a:lnTo>
                  <a:pt x="250596" y="137604"/>
                </a:lnTo>
                <a:lnTo>
                  <a:pt x="248412" y="149656"/>
                </a:lnTo>
                <a:lnTo>
                  <a:pt x="250596" y="161874"/>
                </a:lnTo>
                <a:lnTo>
                  <a:pt x="256794" y="171970"/>
                </a:lnTo>
                <a:lnTo>
                  <a:pt x="266407" y="178828"/>
                </a:lnTo>
                <a:lnTo>
                  <a:pt x="278892" y="181356"/>
                </a:lnTo>
                <a:lnTo>
                  <a:pt x="291363" y="178828"/>
                </a:lnTo>
                <a:lnTo>
                  <a:pt x="300990" y="171970"/>
                </a:lnTo>
                <a:lnTo>
                  <a:pt x="304660" y="165963"/>
                </a:lnTo>
                <a:lnTo>
                  <a:pt x="307174" y="161874"/>
                </a:lnTo>
                <a:lnTo>
                  <a:pt x="309359" y="149656"/>
                </a:lnTo>
                <a:close/>
              </a:path>
              <a:path w="341630" h="181610">
                <a:moveTo>
                  <a:pt x="341376" y="51460"/>
                </a:moveTo>
                <a:lnTo>
                  <a:pt x="337794" y="48768"/>
                </a:lnTo>
                <a:lnTo>
                  <a:pt x="329717" y="48768"/>
                </a:lnTo>
                <a:lnTo>
                  <a:pt x="326136" y="51460"/>
                </a:lnTo>
                <a:lnTo>
                  <a:pt x="326136" y="75666"/>
                </a:lnTo>
                <a:lnTo>
                  <a:pt x="329717" y="79248"/>
                </a:lnTo>
                <a:lnTo>
                  <a:pt x="337794" y="79248"/>
                </a:lnTo>
                <a:lnTo>
                  <a:pt x="341376" y="75666"/>
                </a:lnTo>
                <a:lnTo>
                  <a:pt x="341376" y="51460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98298"/>
            <a:ext cx="429260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3670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572" y="1063244"/>
            <a:ext cx="5868670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17184" y="4768295"/>
            <a:ext cx="2496184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48116" y="4769239"/>
            <a:ext cx="16192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7804" y="676655"/>
              <a:ext cx="35560" cy="139065"/>
            </a:xfrm>
            <a:custGeom>
              <a:avLst/>
              <a:gdLst/>
              <a:ahLst/>
              <a:cxnLst/>
              <a:rect l="l" t="t" r="r" b="b"/>
              <a:pathLst>
                <a:path w="35559" h="139065">
                  <a:moveTo>
                    <a:pt x="35051" y="0"/>
                  </a:moveTo>
                  <a:lnTo>
                    <a:pt x="0" y="0"/>
                  </a:lnTo>
                  <a:lnTo>
                    <a:pt x="0" y="138684"/>
                  </a:lnTo>
                  <a:lnTo>
                    <a:pt x="35051" y="138684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8116" y="675131"/>
              <a:ext cx="105156" cy="1447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3880" y="675131"/>
              <a:ext cx="106679" cy="14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1372" y="675131"/>
              <a:ext cx="144780" cy="144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8576" y="675131"/>
              <a:ext cx="94487" cy="1447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2252" y="394715"/>
              <a:ext cx="797560" cy="220979"/>
            </a:xfrm>
            <a:custGeom>
              <a:avLst/>
              <a:gdLst/>
              <a:ahLst/>
              <a:cxnLst/>
              <a:rect l="l" t="t" r="r" b="b"/>
              <a:pathLst>
                <a:path w="797560" h="220979">
                  <a:moveTo>
                    <a:pt x="35052" y="120650"/>
                  </a:moveTo>
                  <a:lnTo>
                    <a:pt x="26809" y="114300"/>
                  </a:lnTo>
                  <a:lnTo>
                    <a:pt x="8242" y="114300"/>
                  </a:lnTo>
                  <a:lnTo>
                    <a:pt x="0" y="120650"/>
                  </a:lnTo>
                  <a:lnTo>
                    <a:pt x="0" y="177546"/>
                  </a:lnTo>
                  <a:lnTo>
                    <a:pt x="8242" y="185928"/>
                  </a:lnTo>
                  <a:lnTo>
                    <a:pt x="26809" y="185928"/>
                  </a:lnTo>
                  <a:lnTo>
                    <a:pt x="35052" y="177546"/>
                  </a:lnTo>
                  <a:lnTo>
                    <a:pt x="35052" y="120650"/>
                  </a:lnTo>
                  <a:close/>
                </a:path>
                <a:path w="797560" h="220979">
                  <a:moveTo>
                    <a:pt x="129540" y="73279"/>
                  </a:moveTo>
                  <a:lnTo>
                    <a:pt x="121297" y="67056"/>
                  </a:lnTo>
                  <a:lnTo>
                    <a:pt x="102730" y="67056"/>
                  </a:lnTo>
                  <a:lnTo>
                    <a:pt x="94488" y="73279"/>
                  </a:lnTo>
                  <a:lnTo>
                    <a:pt x="94488" y="177546"/>
                  </a:lnTo>
                  <a:lnTo>
                    <a:pt x="102730" y="185928"/>
                  </a:lnTo>
                  <a:lnTo>
                    <a:pt x="121297" y="185928"/>
                  </a:lnTo>
                  <a:lnTo>
                    <a:pt x="129540" y="177546"/>
                  </a:lnTo>
                  <a:lnTo>
                    <a:pt x="129540" y="73279"/>
                  </a:lnTo>
                  <a:close/>
                </a:path>
                <a:path w="797560" h="220979">
                  <a:moveTo>
                    <a:pt x="225552" y="8382"/>
                  </a:moveTo>
                  <a:lnTo>
                    <a:pt x="217309" y="0"/>
                  </a:lnTo>
                  <a:lnTo>
                    <a:pt x="198742" y="0"/>
                  </a:lnTo>
                  <a:lnTo>
                    <a:pt x="190500" y="8382"/>
                  </a:lnTo>
                  <a:lnTo>
                    <a:pt x="190500" y="212598"/>
                  </a:lnTo>
                  <a:lnTo>
                    <a:pt x="198742" y="220980"/>
                  </a:lnTo>
                  <a:lnTo>
                    <a:pt x="206997" y="220980"/>
                  </a:lnTo>
                  <a:lnTo>
                    <a:pt x="214236" y="219519"/>
                  </a:lnTo>
                  <a:lnTo>
                    <a:pt x="220141" y="215493"/>
                  </a:lnTo>
                  <a:lnTo>
                    <a:pt x="224091" y="209524"/>
                  </a:lnTo>
                  <a:lnTo>
                    <a:pt x="225552" y="202184"/>
                  </a:lnTo>
                  <a:lnTo>
                    <a:pt x="225552" y="8382"/>
                  </a:lnTo>
                  <a:close/>
                </a:path>
                <a:path w="797560" h="220979">
                  <a:moveTo>
                    <a:pt x="320040" y="73279"/>
                  </a:moveTo>
                  <a:lnTo>
                    <a:pt x="311797" y="67056"/>
                  </a:lnTo>
                  <a:lnTo>
                    <a:pt x="293230" y="67056"/>
                  </a:lnTo>
                  <a:lnTo>
                    <a:pt x="284988" y="73279"/>
                  </a:lnTo>
                  <a:lnTo>
                    <a:pt x="284988" y="177546"/>
                  </a:lnTo>
                  <a:lnTo>
                    <a:pt x="293230" y="185928"/>
                  </a:lnTo>
                  <a:lnTo>
                    <a:pt x="311797" y="185928"/>
                  </a:lnTo>
                  <a:lnTo>
                    <a:pt x="320040" y="177546"/>
                  </a:lnTo>
                  <a:lnTo>
                    <a:pt x="320040" y="73279"/>
                  </a:lnTo>
                  <a:close/>
                </a:path>
                <a:path w="797560" h="220979">
                  <a:moveTo>
                    <a:pt x="416052" y="120650"/>
                  </a:moveTo>
                  <a:lnTo>
                    <a:pt x="407809" y="114300"/>
                  </a:lnTo>
                  <a:lnTo>
                    <a:pt x="389242" y="114300"/>
                  </a:lnTo>
                  <a:lnTo>
                    <a:pt x="381000" y="120650"/>
                  </a:lnTo>
                  <a:lnTo>
                    <a:pt x="381000" y="177546"/>
                  </a:lnTo>
                  <a:lnTo>
                    <a:pt x="389242" y="185928"/>
                  </a:lnTo>
                  <a:lnTo>
                    <a:pt x="407809" y="185928"/>
                  </a:lnTo>
                  <a:lnTo>
                    <a:pt x="416052" y="177546"/>
                  </a:lnTo>
                  <a:lnTo>
                    <a:pt x="416052" y="120650"/>
                  </a:lnTo>
                  <a:close/>
                </a:path>
                <a:path w="797560" h="220979">
                  <a:moveTo>
                    <a:pt x="510540" y="73279"/>
                  </a:moveTo>
                  <a:lnTo>
                    <a:pt x="502297" y="67056"/>
                  </a:lnTo>
                  <a:lnTo>
                    <a:pt x="483730" y="67056"/>
                  </a:lnTo>
                  <a:lnTo>
                    <a:pt x="475488" y="73279"/>
                  </a:lnTo>
                  <a:lnTo>
                    <a:pt x="475488" y="177546"/>
                  </a:lnTo>
                  <a:lnTo>
                    <a:pt x="483730" y="185928"/>
                  </a:lnTo>
                  <a:lnTo>
                    <a:pt x="502297" y="185928"/>
                  </a:lnTo>
                  <a:lnTo>
                    <a:pt x="510540" y="177546"/>
                  </a:lnTo>
                  <a:lnTo>
                    <a:pt x="510540" y="73279"/>
                  </a:lnTo>
                  <a:close/>
                </a:path>
                <a:path w="797560" h="220979">
                  <a:moveTo>
                    <a:pt x="606552" y="8382"/>
                  </a:moveTo>
                  <a:lnTo>
                    <a:pt x="598309" y="0"/>
                  </a:lnTo>
                  <a:lnTo>
                    <a:pt x="579742" y="0"/>
                  </a:lnTo>
                  <a:lnTo>
                    <a:pt x="571500" y="8382"/>
                  </a:lnTo>
                  <a:lnTo>
                    <a:pt x="571500" y="202184"/>
                  </a:lnTo>
                  <a:lnTo>
                    <a:pt x="572947" y="209524"/>
                  </a:lnTo>
                  <a:lnTo>
                    <a:pt x="576910" y="215493"/>
                  </a:lnTo>
                  <a:lnTo>
                    <a:pt x="582803" y="219519"/>
                  </a:lnTo>
                  <a:lnTo>
                    <a:pt x="590054" y="220980"/>
                  </a:lnTo>
                  <a:lnTo>
                    <a:pt x="598309" y="220980"/>
                  </a:lnTo>
                  <a:lnTo>
                    <a:pt x="606552" y="212598"/>
                  </a:lnTo>
                  <a:lnTo>
                    <a:pt x="606552" y="8382"/>
                  </a:lnTo>
                  <a:close/>
                </a:path>
                <a:path w="797560" h="220979">
                  <a:moveTo>
                    <a:pt x="701040" y="73279"/>
                  </a:moveTo>
                  <a:lnTo>
                    <a:pt x="692797" y="67056"/>
                  </a:lnTo>
                  <a:lnTo>
                    <a:pt x="674230" y="67056"/>
                  </a:lnTo>
                  <a:lnTo>
                    <a:pt x="665988" y="73279"/>
                  </a:lnTo>
                  <a:lnTo>
                    <a:pt x="665988" y="177546"/>
                  </a:lnTo>
                  <a:lnTo>
                    <a:pt x="674230" y="185928"/>
                  </a:lnTo>
                  <a:lnTo>
                    <a:pt x="692797" y="185928"/>
                  </a:lnTo>
                  <a:lnTo>
                    <a:pt x="701040" y="177546"/>
                  </a:lnTo>
                  <a:lnTo>
                    <a:pt x="701040" y="73279"/>
                  </a:lnTo>
                  <a:close/>
                </a:path>
                <a:path w="797560" h="220979">
                  <a:moveTo>
                    <a:pt x="797052" y="120650"/>
                  </a:moveTo>
                  <a:lnTo>
                    <a:pt x="788797" y="114300"/>
                  </a:lnTo>
                  <a:lnTo>
                    <a:pt x="770242" y="114300"/>
                  </a:lnTo>
                  <a:lnTo>
                    <a:pt x="762000" y="120650"/>
                  </a:lnTo>
                  <a:lnTo>
                    <a:pt x="762000" y="177546"/>
                  </a:lnTo>
                  <a:lnTo>
                    <a:pt x="770242" y="185928"/>
                  </a:lnTo>
                  <a:lnTo>
                    <a:pt x="788797" y="185928"/>
                  </a:lnTo>
                  <a:lnTo>
                    <a:pt x="797052" y="177546"/>
                  </a:lnTo>
                  <a:lnTo>
                    <a:pt x="797052" y="12065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8436" y="3979875"/>
            <a:ext cx="2070100" cy="3822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sz="1200" spc="-5" dirty="0">
                <a:solidFill>
                  <a:srgbClr val="AEE8FA"/>
                </a:solidFill>
                <a:latin typeface="Arial"/>
                <a:cs typeface="Arial"/>
              </a:rPr>
              <a:t>Introductions </a:t>
            </a:r>
            <a:r>
              <a:rPr sz="1200" dirty="0">
                <a:solidFill>
                  <a:srgbClr val="AEE8FA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AEE8FA"/>
                </a:solidFill>
                <a:latin typeface="Arial"/>
                <a:cs typeface="Arial"/>
              </a:rPr>
              <a:t>Networks</a:t>
            </a:r>
            <a:r>
              <a:rPr sz="1200" spc="-50" dirty="0">
                <a:solidFill>
                  <a:srgbClr val="AEE8F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AEE8FA"/>
                </a:solidFill>
                <a:latin typeface="Arial"/>
                <a:cs typeface="Arial"/>
              </a:rPr>
              <a:t>v7.0  </a:t>
            </a:r>
            <a:r>
              <a:rPr sz="1200" dirty="0">
                <a:solidFill>
                  <a:srgbClr val="AEE8FA"/>
                </a:solidFill>
                <a:latin typeface="Arial"/>
                <a:cs typeface="Arial"/>
              </a:rPr>
              <a:t>(ITN)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436" y="2284602"/>
            <a:ext cx="563880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dirty="0">
                <a:solidFill>
                  <a:srgbClr val="AEE8FA"/>
                </a:solidFill>
                <a:latin typeface="Arial"/>
                <a:cs typeface="Arial"/>
              </a:rPr>
              <a:t>Module 2: </a:t>
            </a:r>
            <a:r>
              <a:rPr sz="3600" spc="-5" dirty="0">
                <a:solidFill>
                  <a:srgbClr val="AEE8FA"/>
                </a:solidFill>
                <a:latin typeface="Arial"/>
                <a:cs typeface="Arial"/>
              </a:rPr>
              <a:t>Basic Switch</a:t>
            </a:r>
            <a:r>
              <a:rPr sz="3600" spc="-60" dirty="0">
                <a:solidFill>
                  <a:srgbClr val="AEE8FA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AEE8FA"/>
                </a:solidFill>
                <a:latin typeface="Arial"/>
                <a:cs typeface="Arial"/>
              </a:rPr>
              <a:t>and  End Device</a:t>
            </a:r>
            <a:r>
              <a:rPr sz="3600" spc="-30" dirty="0">
                <a:solidFill>
                  <a:srgbClr val="AEE8FA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EE8FA"/>
                </a:solidFill>
                <a:latin typeface="Arial"/>
                <a:cs typeface="Arial"/>
              </a:rPr>
              <a:t>Configuration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298"/>
            <a:ext cx="1393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IOS</a:t>
            </a:r>
            <a:r>
              <a:rPr sz="1600" spc="-3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Navigation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39090"/>
            <a:ext cx="6656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Configuration Mode and Subconfiguration</a:t>
            </a:r>
            <a:r>
              <a:rPr sz="2400" spc="140" dirty="0"/>
              <a:t> </a:t>
            </a:r>
            <a:r>
              <a:rPr sz="2400" spc="-5" dirty="0"/>
              <a:t>Modes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02309" y="1216304"/>
            <a:ext cx="2915285" cy="346011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b="1" spc="-10" dirty="0">
                <a:latin typeface="Arial"/>
                <a:cs typeface="Arial"/>
              </a:rPr>
              <a:t>Global </a:t>
            </a:r>
            <a:r>
              <a:rPr sz="1600" b="1" spc="-5" dirty="0">
                <a:latin typeface="Arial"/>
                <a:cs typeface="Arial"/>
              </a:rPr>
              <a:t>Configuration</a:t>
            </a:r>
            <a:r>
              <a:rPr sz="1600" b="1" spc="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Mode:</a:t>
            </a:r>
            <a:endParaRPr sz="1600">
              <a:latin typeface="Arial"/>
              <a:cs typeface="Arial"/>
            </a:endParaRPr>
          </a:p>
          <a:p>
            <a:pPr marL="370840" marR="38100" indent="-215265">
              <a:lnSpc>
                <a:spcPct val="100000"/>
              </a:lnSpc>
              <a:spcBef>
                <a:spcPts val="395"/>
              </a:spcBef>
              <a:buClr>
                <a:srgbClr val="57575B"/>
              </a:buClr>
              <a:buChar char="•"/>
              <a:tabLst>
                <a:tab pos="370205" algn="l"/>
                <a:tab pos="371475" algn="l"/>
              </a:tabLst>
            </a:pPr>
            <a:r>
              <a:rPr sz="1600" spc="-5" dirty="0">
                <a:latin typeface="Arial"/>
                <a:cs typeface="Arial"/>
              </a:rPr>
              <a:t>Used to </a:t>
            </a:r>
            <a:r>
              <a:rPr sz="1600" dirty="0">
                <a:latin typeface="Arial"/>
                <a:cs typeface="Arial"/>
              </a:rPr>
              <a:t>access  configuration </a:t>
            </a:r>
            <a:r>
              <a:rPr sz="1600" spc="-5" dirty="0">
                <a:latin typeface="Arial"/>
                <a:cs typeface="Arial"/>
              </a:rPr>
              <a:t>options on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  device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7575B"/>
              </a:buClr>
              <a:buFont typeface="Arial"/>
              <a:buChar char="•"/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Line Configuration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Mode:</a:t>
            </a:r>
            <a:endParaRPr sz="1600">
              <a:latin typeface="Arial"/>
              <a:cs typeface="Arial"/>
            </a:endParaRPr>
          </a:p>
          <a:p>
            <a:pPr marL="370840" marR="75565" indent="-215265">
              <a:lnSpc>
                <a:spcPct val="100000"/>
              </a:lnSpc>
              <a:spcBef>
                <a:spcPts val="395"/>
              </a:spcBef>
              <a:buClr>
                <a:srgbClr val="57575B"/>
              </a:buClr>
              <a:buChar char="•"/>
              <a:tabLst>
                <a:tab pos="370205" algn="l"/>
                <a:tab pos="371475" algn="l"/>
              </a:tabLst>
            </a:pPr>
            <a:r>
              <a:rPr sz="1600" spc="-5" dirty="0">
                <a:latin typeface="Arial"/>
                <a:cs typeface="Arial"/>
              </a:rPr>
              <a:t>Used to configure console,  SSH, </a:t>
            </a:r>
            <a:r>
              <a:rPr sz="1600" spc="-35" dirty="0">
                <a:latin typeface="Arial"/>
                <a:cs typeface="Arial"/>
              </a:rPr>
              <a:t>Telnet </a:t>
            </a:r>
            <a:r>
              <a:rPr sz="1600" spc="-5" dirty="0">
                <a:latin typeface="Arial"/>
                <a:cs typeface="Arial"/>
              </a:rPr>
              <a:t>or AUX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access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7575B"/>
              </a:buClr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600" b="1" spc="-5" dirty="0">
                <a:latin typeface="Arial"/>
                <a:cs typeface="Arial"/>
              </a:rPr>
              <a:t>Interface Configuration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Mode:</a:t>
            </a:r>
            <a:endParaRPr sz="1600">
              <a:latin typeface="Arial"/>
              <a:cs typeface="Arial"/>
            </a:endParaRPr>
          </a:p>
          <a:p>
            <a:pPr marL="370840" marR="150495" indent="-215265">
              <a:lnSpc>
                <a:spcPct val="100000"/>
              </a:lnSpc>
              <a:spcBef>
                <a:spcPts val="414"/>
              </a:spcBef>
              <a:buClr>
                <a:srgbClr val="57575B"/>
              </a:buClr>
              <a:buChar char="•"/>
              <a:tabLst>
                <a:tab pos="370205" algn="l"/>
                <a:tab pos="371475" algn="l"/>
              </a:tabLst>
            </a:pPr>
            <a:r>
              <a:rPr sz="1600" spc="-5" dirty="0">
                <a:latin typeface="Arial"/>
                <a:cs typeface="Arial"/>
              </a:rPr>
              <a:t>Used to configure a switch  port or router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interface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63540" y="1421891"/>
            <a:ext cx="2857500" cy="775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63540" y="2598420"/>
            <a:ext cx="2857500" cy="774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63540" y="3773423"/>
            <a:ext cx="2857500" cy="7757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344"/>
            <a:ext cx="584771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IOS</a:t>
            </a:r>
            <a:r>
              <a:rPr spc="15" dirty="0"/>
              <a:t> </a:t>
            </a:r>
            <a:r>
              <a:rPr spc="-5" dirty="0"/>
              <a:t>Navigation</a:t>
            </a:r>
          </a:p>
          <a:p>
            <a:pPr marL="12700">
              <a:lnSpc>
                <a:spcPts val="2870"/>
              </a:lnSpc>
            </a:pPr>
            <a:r>
              <a:rPr sz="2400" spc="-15" dirty="0"/>
              <a:t>Video </a:t>
            </a:r>
            <a:r>
              <a:rPr sz="2400" dirty="0"/>
              <a:t>– IOS </a:t>
            </a:r>
            <a:r>
              <a:rPr sz="2400" spc="-5" dirty="0"/>
              <a:t>CLI Primary Command</a:t>
            </a:r>
            <a:r>
              <a:rPr sz="2400" spc="50" dirty="0"/>
              <a:t> </a:t>
            </a:r>
            <a:r>
              <a:rPr sz="2400" spc="-5" dirty="0"/>
              <a:t>Modes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572" y="948944"/>
            <a:ext cx="2898140" cy="13214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spc="-5" dirty="0">
                <a:latin typeface="Arial"/>
                <a:cs typeface="Arial"/>
              </a:rPr>
              <a:t>This video will cover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following: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9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dirty="0">
                <a:latin typeface="Arial"/>
                <a:cs typeface="Arial"/>
              </a:rPr>
              <a:t>User </a:t>
            </a:r>
            <a:r>
              <a:rPr sz="1500" spc="-5" dirty="0">
                <a:latin typeface="Arial"/>
                <a:cs typeface="Arial"/>
              </a:rPr>
              <a:t>EXEC mode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spc="-5" dirty="0">
                <a:latin typeface="Arial"/>
                <a:cs typeface="Arial"/>
              </a:rPr>
              <a:t>Privilege </a:t>
            </a:r>
            <a:r>
              <a:rPr sz="1500" spc="-10" dirty="0">
                <a:latin typeface="Arial"/>
                <a:cs typeface="Arial"/>
              </a:rPr>
              <a:t>EXEC</a:t>
            </a:r>
            <a:r>
              <a:rPr sz="1500" spc="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mode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spc="-5" dirty="0">
                <a:latin typeface="Arial"/>
                <a:cs typeface="Arial"/>
              </a:rPr>
              <a:t>Global </a:t>
            </a:r>
            <a:r>
              <a:rPr sz="1500" dirty="0">
                <a:latin typeface="Arial"/>
                <a:cs typeface="Arial"/>
              </a:rPr>
              <a:t>Config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mode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298"/>
            <a:ext cx="4345940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IOS</a:t>
            </a:r>
            <a:r>
              <a:rPr spc="15" dirty="0"/>
              <a:t> </a:t>
            </a:r>
            <a:r>
              <a:rPr spc="-5" dirty="0"/>
              <a:t>Navigation</a:t>
            </a:r>
          </a:p>
          <a:p>
            <a:pPr marL="12700">
              <a:lnSpc>
                <a:spcPts val="2870"/>
              </a:lnSpc>
            </a:pPr>
            <a:r>
              <a:rPr sz="2400" spc="-5" dirty="0"/>
              <a:t>Navigation Between </a:t>
            </a:r>
            <a:r>
              <a:rPr sz="2400" dirty="0"/>
              <a:t>IOS </a:t>
            </a:r>
            <a:r>
              <a:rPr sz="2400" spc="-5" dirty="0"/>
              <a:t>Modes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13156" y="804708"/>
            <a:ext cx="3785235" cy="3764279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45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183515" algn="l"/>
              </a:tabLst>
            </a:pPr>
            <a:r>
              <a:rPr sz="1500" b="1" spc="-5" dirty="0">
                <a:latin typeface="Arial"/>
                <a:cs typeface="Arial"/>
              </a:rPr>
              <a:t>Privileged EXEC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Mode:</a:t>
            </a:r>
            <a:endParaRPr sz="1500">
              <a:latin typeface="Arial"/>
              <a:cs typeface="Arial"/>
            </a:endParaRPr>
          </a:p>
          <a:p>
            <a:pPr marL="370840" marR="5080" lvl="1" indent="-215265">
              <a:lnSpc>
                <a:spcPct val="100000"/>
              </a:lnSpc>
              <a:spcBef>
                <a:spcPts val="894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400" spc="-8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move </a:t>
            </a:r>
            <a:r>
              <a:rPr sz="1400" dirty="0">
                <a:latin typeface="Arial"/>
                <a:cs typeface="Arial"/>
              </a:rPr>
              <a:t>from user EXEC </a:t>
            </a:r>
            <a:r>
              <a:rPr sz="1400" spc="-5" dirty="0">
                <a:latin typeface="Arial"/>
                <a:cs typeface="Arial"/>
              </a:rPr>
              <a:t>mode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privilege  </a:t>
            </a:r>
            <a:r>
              <a:rPr sz="1400" dirty="0">
                <a:latin typeface="Arial"/>
                <a:cs typeface="Arial"/>
              </a:rPr>
              <a:t>EXEC mode, use the </a:t>
            </a:r>
            <a:r>
              <a:rPr sz="1400" b="1" spc="-5" dirty="0">
                <a:latin typeface="Arial"/>
                <a:cs typeface="Arial"/>
              </a:rPr>
              <a:t>enabled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command.</a:t>
            </a:r>
            <a:endParaRPr sz="14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005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183515" algn="l"/>
              </a:tabLst>
            </a:pPr>
            <a:r>
              <a:rPr sz="1500" b="1" spc="-5" dirty="0">
                <a:latin typeface="Arial"/>
                <a:cs typeface="Arial"/>
              </a:rPr>
              <a:t>Global Configuration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Mode:</a:t>
            </a:r>
            <a:endParaRPr sz="1500">
              <a:latin typeface="Arial"/>
              <a:cs typeface="Arial"/>
            </a:endParaRPr>
          </a:p>
          <a:p>
            <a:pPr marL="370840" marR="121920" lvl="1" indent="-215265">
              <a:lnSpc>
                <a:spcPct val="100000"/>
              </a:lnSpc>
              <a:spcBef>
                <a:spcPts val="905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400" spc="-8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move </a:t>
            </a:r>
            <a:r>
              <a:rPr sz="1400" dirty="0">
                <a:latin typeface="Arial"/>
                <a:cs typeface="Arial"/>
              </a:rPr>
              <a:t>in and out of global </a:t>
            </a:r>
            <a:r>
              <a:rPr sz="1400" spc="-5" dirty="0">
                <a:latin typeface="Arial"/>
                <a:cs typeface="Arial"/>
              </a:rPr>
              <a:t>configuration  </a:t>
            </a:r>
            <a:r>
              <a:rPr sz="1400" dirty="0">
                <a:latin typeface="Arial"/>
                <a:cs typeface="Arial"/>
              </a:rPr>
              <a:t>mode, use the </a:t>
            </a:r>
            <a:r>
              <a:rPr sz="1400" b="1" spc="-5" dirty="0">
                <a:latin typeface="Arial"/>
                <a:cs typeface="Arial"/>
              </a:rPr>
              <a:t>configure </a:t>
            </a:r>
            <a:r>
              <a:rPr sz="1400" b="1" dirty="0">
                <a:latin typeface="Arial"/>
                <a:cs typeface="Arial"/>
              </a:rPr>
              <a:t>terminal  </a:t>
            </a:r>
            <a:r>
              <a:rPr sz="1400" spc="-5" dirty="0">
                <a:latin typeface="Arial"/>
                <a:cs typeface="Arial"/>
              </a:rPr>
              <a:t>command. </a:t>
            </a:r>
            <a:r>
              <a:rPr sz="1400" spc="-8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return to </a:t>
            </a:r>
            <a:r>
              <a:rPr sz="1400" spc="-5" dirty="0">
                <a:latin typeface="Arial"/>
                <a:cs typeface="Arial"/>
              </a:rPr>
              <a:t>privilege </a:t>
            </a:r>
            <a:r>
              <a:rPr sz="1400" dirty="0">
                <a:latin typeface="Arial"/>
                <a:cs typeface="Arial"/>
              </a:rPr>
              <a:t>EXEC  </a:t>
            </a:r>
            <a:r>
              <a:rPr sz="1400" spc="-5" dirty="0">
                <a:latin typeface="Arial"/>
                <a:cs typeface="Arial"/>
              </a:rPr>
              <a:t>mode, </a:t>
            </a:r>
            <a:r>
              <a:rPr sz="1400" dirty="0">
                <a:latin typeface="Arial"/>
                <a:cs typeface="Arial"/>
              </a:rPr>
              <a:t>use the </a:t>
            </a:r>
            <a:r>
              <a:rPr sz="1400" b="1" dirty="0">
                <a:latin typeface="Arial"/>
                <a:cs typeface="Arial"/>
              </a:rPr>
              <a:t>exit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command.</a:t>
            </a:r>
            <a:endParaRPr sz="14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900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183515" algn="l"/>
              </a:tabLst>
            </a:pPr>
            <a:r>
              <a:rPr sz="1500" b="1" spc="-5" dirty="0">
                <a:latin typeface="Arial"/>
                <a:cs typeface="Arial"/>
              </a:rPr>
              <a:t>Line Configuration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Mode:</a:t>
            </a:r>
            <a:endParaRPr sz="1500">
              <a:latin typeface="Arial"/>
              <a:cs typeface="Arial"/>
            </a:endParaRPr>
          </a:p>
          <a:p>
            <a:pPr marL="370840" marR="165100" lvl="1" indent="-215265">
              <a:lnSpc>
                <a:spcPct val="100000"/>
              </a:lnSpc>
              <a:spcBef>
                <a:spcPts val="9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400" spc="-8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move </a:t>
            </a:r>
            <a:r>
              <a:rPr sz="1400" dirty="0">
                <a:latin typeface="Arial"/>
                <a:cs typeface="Arial"/>
              </a:rPr>
              <a:t>in and out of line </a:t>
            </a:r>
            <a:r>
              <a:rPr sz="1400" spc="-5" dirty="0">
                <a:latin typeface="Arial"/>
                <a:cs typeface="Arial"/>
              </a:rPr>
              <a:t>configuration  </a:t>
            </a:r>
            <a:r>
              <a:rPr sz="1400" dirty="0">
                <a:latin typeface="Arial"/>
                <a:cs typeface="Arial"/>
              </a:rPr>
              <a:t>mode, use the </a:t>
            </a:r>
            <a:r>
              <a:rPr sz="1400" b="1" spc="-5" dirty="0">
                <a:latin typeface="Arial"/>
                <a:cs typeface="Arial"/>
              </a:rPr>
              <a:t>line </a:t>
            </a:r>
            <a:r>
              <a:rPr sz="1400" spc="-5" dirty="0">
                <a:latin typeface="Arial"/>
                <a:cs typeface="Arial"/>
              </a:rPr>
              <a:t>command followed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  the management line </a:t>
            </a:r>
            <a:r>
              <a:rPr sz="1400" spc="-5" dirty="0">
                <a:latin typeface="Arial"/>
                <a:cs typeface="Arial"/>
              </a:rPr>
              <a:t>type. </a:t>
            </a:r>
            <a:r>
              <a:rPr sz="1400" spc="-80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return to  global </a:t>
            </a:r>
            <a:r>
              <a:rPr sz="1400" spc="-5" dirty="0">
                <a:latin typeface="Arial"/>
                <a:cs typeface="Arial"/>
              </a:rPr>
              <a:t>configuration </a:t>
            </a:r>
            <a:r>
              <a:rPr sz="1400" dirty="0">
                <a:latin typeface="Arial"/>
                <a:cs typeface="Arial"/>
              </a:rPr>
              <a:t>mode, use the </a:t>
            </a:r>
            <a:r>
              <a:rPr sz="1400" b="1" dirty="0">
                <a:latin typeface="Arial"/>
                <a:cs typeface="Arial"/>
              </a:rPr>
              <a:t>exit  </a:t>
            </a:r>
            <a:r>
              <a:rPr sz="1400" spc="-5" dirty="0">
                <a:latin typeface="Arial"/>
                <a:cs typeface="Arial"/>
              </a:rPr>
              <a:t>command.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5191" y="1019555"/>
            <a:ext cx="2907791" cy="54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22520" y="2119883"/>
            <a:ext cx="2991612" cy="55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3376" y="3528059"/>
            <a:ext cx="30099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298"/>
            <a:ext cx="5363210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IOS</a:t>
            </a:r>
            <a:r>
              <a:rPr spc="15" dirty="0"/>
              <a:t> </a:t>
            </a:r>
            <a:r>
              <a:rPr spc="-5" dirty="0"/>
              <a:t>Navigation</a:t>
            </a:r>
          </a:p>
          <a:p>
            <a:pPr marL="12700">
              <a:lnSpc>
                <a:spcPts val="2870"/>
              </a:lnSpc>
            </a:pPr>
            <a:r>
              <a:rPr sz="2400" spc="-5" dirty="0"/>
              <a:t>Navigation Between </a:t>
            </a:r>
            <a:r>
              <a:rPr sz="2400" dirty="0"/>
              <a:t>IOS </a:t>
            </a:r>
            <a:r>
              <a:rPr sz="2400" spc="-5" dirty="0"/>
              <a:t>Modes</a:t>
            </a:r>
            <a:r>
              <a:rPr sz="2400" spc="10" dirty="0"/>
              <a:t> </a:t>
            </a:r>
            <a:r>
              <a:rPr sz="2400" dirty="0"/>
              <a:t>(Cont.)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13156" y="804708"/>
            <a:ext cx="3949700" cy="298831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500" b="1" spc="-5" dirty="0">
                <a:latin typeface="Arial"/>
                <a:cs typeface="Arial"/>
              </a:rPr>
              <a:t>Subconfiguration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Modes:</a:t>
            </a:r>
            <a:endParaRPr sz="1500">
              <a:latin typeface="Arial"/>
              <a:cs typeface="Arial"/>
            </a:endParaRPr>
          </a:p>
          <a:p>
            <a:pPr marL="370840" marR="34290" indent="-215265">
              <a:lnSpc>
                <a:spcPct val="100000"/>
              </a:lnSpc>
              <a:spcBef>
                <a:spcPts val="894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400" spc="-8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move </a:t>
            </a:r>
            <a:r>
              <a:rPr sz="1400" dirty="0">
                <a:latin typeface="Arial"/>
                <a:cs typeface="Arial"/>
              </a:rPr>
              <a:t>out of any </a:t>
            </a:r>
            <a:r>
              <a:rPr sz="1400" spc="-5" dirty="0">
                <a:latin typeface="Arial"/>
                <a:cs typeface="Arial"/>
              </a:rPr>
              <a:t>subconfiguration mode </a:t>
            </a:r>
            <a:r>
              <a:rPr sz="1400" dirty="0">
                <a:latin typeface="Arial"/>
                <a:cs typeface="Arial"/>
              </a:rPr>
              <a:t>to  get back to global </a:t>
            </a:r>
            <a:r>
              <a:rPr sz="1400" spc="-5" dirty="0">
                <a:latin typeface="Arial"/>
                <a:cs typeface="Arial"/>
              </a:rPr>
              <a:t>configuration </a:t>
            </a:r>
            <a:r>
              <a:rPr sz="1400" dirty="0">
                <a:latin typeface="Arial"/>
                <a:cs typeface="Arial"/>
              </a:rPr>
              <a:t>mode, use  the </a:t>
            </a:r>
            <a:r>
              <a:rPr sz="1400" b="1" dirty="0">
                <a:latin typeface="Arial"/>
                <a:cs typeface="Arial"/>
              </a:rPr>
              <a:t>exit </a:t>
            </a:r>
            <a:r>
              <a:rPr sz="1400" spc="-5" dirty="0">
                <a:latin typeface="Arial"/>
                <a:cs typeface="Arial"/>
              </a:rPr>
              <a:t>command. </a:t>
            </a:r>
            <a:r>
              <a:rPr sz="1400" spc="-8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return to </a:t>
            </a:r>
            <a:r>
              <a:rPr sz="1400" spc="-5" dirty="0">
                <a:latin typeface="Arial"/>
                <a:cs typeface="Arial"/>
              </a:rPr>
              <a:t>privilege  </a:t>
            </a:r>
            <a:r>
              <a:rPr sz="1400" spc="5" dirty="0">
                <a:latin typeface="Arial"/>
                <a:cs typeface="Arial"/>
              </a:rPr>
              <a:t>EXEC </a:t>
            </a:r>
            <a:r>
              <a:rPr sz="1400" spc="-5" dirty="0">
                <a:latin typeface="Arial"/>
                <a:cs typeface="Arial"/>
              </a:rPr>
              <a:t>mode, </a:t>
            </a:r>
            <a:r>
              <a:rPr sz="1400" dirty="0">
                <a:latin typeface="Arial"/>
                <a:cs typeface="Arial"/>
              </a:rPr>
              <a:t>use the </a:t>
            </a:r>
            <a:r>
              <a:rPr sz="1400" b="1" dirty="0">
                <a:latin typeface="Arial"/>
                <a:cs typeface="Arial"/>
              </a:rPr>
              <a:t>end </a:t>
            </a:r>
            <a:r>
              <a:rPr sz="1400" dirty="0">
                <a:latin typeface="Arial"/>
                <a:cs typeface="Arial"/>
              </a:rPr>
              <a:t>command or key  </a:t>
            </a:r>
            <a:r>
              <a:rPr sz="1400" spc="-5" dirty="0">
                <a:latin typeface="Arial"/>
                <a:cs typeface="Arial"/>
              </a:rPr>
              <a:t>combination </a:t>
            </a:r>
            <a:r>
              <a:rPr sz="1400" b="1" spc="-5" dirty="0">
                <a:latin typeface="Arial"/>
                <a:cs typeface="Arial"/>
              </a:rPr>
              <a:t>Ctrl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+Z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7575B"/>
              </a:buClr>
              <a:buFont typeface="Arial"/>
              <a:buChar char="•"/>
            </a:pPr>
            <a:endParaRPr sz="1500">
              <a:latin typeface="Arial"/>
              <a:cs typeface="Arial"/>
            </a:endParaRPr>
          </a:p>
          <a:p>
            <a:pPr marL="370840" marR="5080" indent="-215265">
              <a:lnSpc>
                <a:spcPct val="100000"/>
              </a:lnSpc>
              <a:spcBef>
                <a:spcPts val="1155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400" spc="-8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move </a:t>
            </a:r>
            <a:r>
              <a:rPr sz="1400" dirty="0">
                <a:latin typeface="Arial"/>
                <a:cs typeface="Arial"/>
              </a:rPr>
              <a:t>directly from one </a:t>
            </a:r>
            <a:r>
              <a:rPr sz="1400" spc="-5" dirty="0">
                <a:latin typeface="Arial"/>
                <a:cs typeface="Arial"/>
              </a:rPr>
              <a:t>subconfiguration  </a:t>
            </a:r>
            <a:r>
              <a:rPr sz="1400" dirty="0">
                <a:latin typeface="Arial"/>
                <a:cs typeface="Arial"/>
              </a:rPr>
              <a:t>mode to </a:t>
            </a:r>
            <a:r>
              <a:rPr sz="1400" spc="-10" dirty="0">
                <a:latin typeface="Arial"/>
                <a:cs typeface="Arial"/>
              </a:rPr>
              <a:t>another, </a:t>
            </a:r>
            <a:r>
              <a:rPr sz="1400" spc="-5" dirty="0">
                <a:latin typeface="Arial"/>
                <a:cs typeface="Arial"/>
              </a:rPr>
              <a:t>type </a:t>
            </a:r>
            <a:r>
              <a:rPr sz="1400" dirty="0">
                <a:latin typeface="Arial"/>
                <a:cs typeface="Arial"/>
              </a:rPr>
              <a:t>in the desired  </a:t>
            </a:r>
            <a:r>
              <a:rPr sz="1400" spc="-5" dirty="0">
                <a:latin typeface="Arial"/>
                <a:cs typeface="Arial"/>
              </a:rPr>
              <a:t>subconfiguration mode command. </a:t>
            </a:r>
            <a:r>
              <a:rPr sz="1400" dirty="0">
                <a:latin typeface="Arial"/>
                <a:cs typeface="Arial"/>
              </a:rPr>
              <a:t>In the  </a:t>
            </a:r>
            <a:r>
              <a:rPr sz="1400" spc="-5" dirty="0">
                <a:latin typeface="Arial"/>
                <a:cs typeface="Arial"/>
              </a:rPr>
              <a:t>example,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command </a:t>
            </a:r>
            <a:r>
              <a:rPr sz="1400" dirty="0">
                <a:latin typeface="Arial"/>
                <a:cs typeface="Arial"/>
              </a:rPr>
              <a:t>prompt changes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  </a:t>
            </a:r>
            <a:r>
              <a:rPr sz="1400" b="1" spc="-5" dirty="0">
                <a:latin typeface="Arial"/>
                <a:cs typeface="Arial"/>
              </a:rPr>
              <a:t>(config-line)#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(config-if)#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5547" y="1650492"/>
            <a:ext cx="3784092" cy="481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5547" y="2982467"/>
            <a:ext cx="3784092" cy="445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344"/>
            <a:ext cx="546036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IOS</a:t>
            </a:r>
            <a:r>
              <a:rPr spc="15" dirty="0"/>
              <a:t> </a:t>
            </a:r>
            <a:r>
              <a:rPr spc="-5" dirty="0"/>
              <a:t>Navigation</a:t>
            </a:r>
          </a:p>
          <a:p>
            <a:pPr marL="12700">
              <a:lnSpc>
                <a:spcPts val="2870"/>
              </a:lnSpc>
            </a:pPr>
            <a:r>
              <a:rPr sz="2400" spc="-15" dirty="0"/>
              <a:t>Video </a:t>
            </a:r>
            <a:r>
              <a:rPr sz="2400" dirty="0"/>
              <a:t>– </a:t>
            </a:r>
            <a:r>
              <a:rPr sz="2400" spc="-5" dirty="0"/>
              <a:t>Navigation Between </a:t>
            </a:r>
            <a:r>
              <a:rPr sz="2400" dirty="0"/>
              <a:t>IOS</a:t>
            </a:r>
            <a:r>
              <a:rPr sz="2400" spc="55" dirty="0"/>
              <a:t> </a:t>
            </a:r>
            <a:r>
              <a:rPr sz="2400" spc="-5" dirty="0"/>
              <a:t>Modes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572" y="948944"/>
            <a:ext cx="4672965" cy="25406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spc="-5" dirty="0">
                <a:latin typeface="Arial"/>
                <a:cs typeface="Arial"/>
              </a:rPr>
              <a:t>This video will cover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following: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9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spc="-5" dirty="0">
                <a:latin typeface="Arial"/>
                <a:cs typeface="Arial"/>
              </a:rPr>
              <a:t>enable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dirty="0">
                <a:latin typeface="Arial"/>
                <a:cs typeface="Arial"/>
              </a:rPr>
              <a:t>disable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spc="-5" dirty="0">
                <a:latin typeface="Arial"/>
                <a:cs typeface="Arial"/>
              </a:rPr>
              <a:t>configure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terminal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spc="-10" dirty="0">
                <a:latin typeface="Arial"/>
                <a:cs typeface="Arial"/>
              </a:rPr>
              <a:t>exit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dirty="0">
                <a:latin typeface="Arial"/>
                <a:cs typeface="Arial"/>
              </a:rPr>
              <a:t>end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5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dirty="0">
                <a:latin typeface="Arial"/>
                <a:cs typeface="Arial"/>
              </a:rPr>
              <a:t>Control + Z </a:t>
            </a:r>
            <a:r>
              <a:rPr sz="1500" spc="-5" dirty="0">
                <a:latin typeface="Arial"/>
                <a:cs typeface="Arial"/>
              </a:rPr>
              <a:t>on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keyboard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dirty="0">
                <a:latin typeface="Arial"/>
                <a:cs typeface="Arial"/>
              </a:rPr>
              <a:t>Other commands to enter </a:t>
            </a:r>
            <a:r>
              <a:rPr sz="1500" spc="-5" dirty="0">
                <a:latin typeface="Arial"/>
                <a:cs typeface="Arial"/>
              </a:rPr>
              <a:t>sub configuration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modes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2036521"/>
            <a:ext cx="6431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AEE8FA"/>
                </a:solidFill>
              </a:rPr>
              <a:t>2.3 The Command</a:t>
            </a:r>
            <a:r>
              <a:rPr sz="4000" spc="-65" dirty="0">
                <a:solidFill>
                  <a:srgbClr val="AEE8FA"/>
                </a:solidFill>
              </a:rPr>
              <a:t> </a:t>
            </a:r>
            <a:r>
              <a:rPr sz="4000" dirty="0">
                <a:solidFill>
                  <a:srgbClr val="AEE8FA"/>
                </a:solidFill>
              </a:rPr>
              <a:t>Structure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298"/>
            <a:ext cx="4192270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The Command</a:t>
            </a:r>
            <a:r>
              <a:rPr spc="15" dirty="0"/>
              <a:t> </a:t>
            </a:r>
            <a:r>
              <a:rPr spc="-5" dirty="0"/>
              <a:t>Structure</a:t>
            </a:r>
          </a:p>
          <a:p>
            <a:pPr marL="12700">
              <a:lnSpc>
                <a:spcPts val="2870"/>
              </a:lnSpc>
            </a:pPr>
            <a:r>
              <a:rPr sz="2400" spc="-5" dirty="0"/>
              <a:t>Basic </a:t>
            </a:r>
            <a:r>
              <a:rPr sz="2400" dirty="0"/>
              <a:t>IOS </a:t>
            </a:r>
            <a:r>
              <a:rPr sz="2400" spc="-5" dirty="0"/>
              <a:t>Command</a:t>
            </a:r>
            <a:r>
              <a:rPr sz="2400" spc="-15" dirty="0"/>
              <a:t> </a:t>
            </a:r>
            <a:r>
              <a:rPr sz="2400" spc="-5" dirty="0"/>
              <a:t>Structure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78839" y="3153536"/>
            <a:ext cx="7173595" cy="1061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marR="5080" indent="-171450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Font typeface="Arial"/>
              <a:buChar char="•"/>
              <a:tabLst>
                <a:tab pos="184150" algn="l"/>
              </a:tabLst>
            </a:pPr>
            <a:r>
              <a:rPr sz="1500" b="1" spc="-5" dirty="0">
                <a:latin typeface="Arial"/>
                <a:cs typeface="Arial"/>
              </a:rPr>
              <a:t>Keyword </a:t>
            </a:r>
            <a:r>
              <a:rPr sz="1500" dirty="0">
                <a:latin typeface="Arial"/>
                <a:cs typeface="Arial"/>
              </a:rPr>
              <a:t>– </a:t>
            </a:r>
            <a:r>
              <a:rPr sz="1400" spc="-5" dirty="0">
                <a:latin typeface="Arial"/>
                <a:cs typeface="Arial"/>
              </a:rPr>
              <a:t>This </a:t>
            </a:r>
            <a:r>
              <a:rPr sz="1400" dirty="0">
                <a:latin typeface="Arial"/>
                <a:cs typeface="Arial"/>
              </a:rPr>
              <a:t>is a specific parameter defined in the operating </a:t>
            </a:r>
            <a:r>
              <a:rPr sz="1400" spc="-5" dirty="0">
                <a:latin typeface="Arial"/>
                <a:cs typeface="Arial"/>
              </a:rPr>
              <a:t>system </a:t>
            </a:r>
            <a:r>
              <a:rPr sz="1400" dirty="0">
                <a:latin typeface="Arial"/>
                <a:cs typeface="Arial"/>
              </a:rPr>
              <a:t>(in the figure,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ip  </a:t>
            </a:r>
            <a:r>
              <a:rPr sz="1400" b="1" spc="-5" dirty="0">
                <a:latin typeface="Arial"/>
                <a:cs typeface="Arial"/>
              </a:rPr>
              <a:t>protocols</a:t>
            </a:r>
            <a:r>
              <a:rPr sz="1400" spc="-5" dirty="0">
                <a:latin typeface="Arial"/>
                <a:cs typeface="Arial"/>
              </a:rPr>
              <a:t>).</a:t>
            </a:r>
            <a:endParaRPr sz="1400">
              <a:latin typeface="Arial"/>
              <a:cs typeface="Arial"/>
            </a:endParaRPr>
          </a:p>
          <a:p>
            <a:pPr marL="183515" indent="-171450">
              <a:lnSpc>
                <a:spcPts val="1795"/>
              </a:lnSpc>
              <a:spcBef>
                <a:spcPts val="1200"/>
              </a:spcBef>
              <a:buClr>
                <a:srgbClr val="57575B"/>
              </a:buClr>
              <a:buSzPct val="90000"/>
              <a:buFont typeface="Arial"/>
              <a:buChar char="•"/>
              <a:tabLst>
                <a:tab pos="184150" algn="l"/>
              </a:tabLst>
            </a:pPr>
            <a:r>
              <a:rPr sz="1500" b="1" spc="-10" dirty="0">
                <a:latin typeface="Arial"/>
                <a:cs typeface="Arial"/>
              </a:rPr>
              <a:t>Argument </a:t>
            </a:r>
            <a:r>
              <a:rPr sz="1500" dirty="0">
                <a:latin typeface="Arial"/>
                <a:cs typeface="Arial"/>
              </a:rPr>
              <a:t>- </a:t>
            </a:r>
            <a:r>
              <a:rPr sz="1400" spc="-5" dirty="0">
                <a:latin typeface="Arial"/>
                <a:cs typeface="Arial"/>
              </a:rPr>
              <a:t>This </a:t>
            </a:r>
            <a:r>
              <a:rPr sz="1400" dirty="0">
                <a:latin typeface="Arial"/>
                <a:cs typeface="Arial"/>
              </a:rPr>
              <a:t>is not predefined; it is a </a:t>
            </a:r>
            <a:r>
              <a:rPr sz="1400" spc="-5" dirty="0">
                <a:latin typeface="Arial"/>
                <a:cs typeface="Arial"/>
              </a:rPr>
              <a:t>value </a:t>
            </a:r>
            <a:r>
              <a:rPr sz="1400" dirty="0">
                <a:latin typeface="Arial"/>
                <a:cs typeface="Arial"/>
              </a:rPr>
              <a:t>or </a:t>
            </a:r>
            <a:r>
              <a:rPr sz="1400" spc="-5" dirty="0">
                <a:latin typeface="Arial"/>
                <a:cs typeface="Arial"/>
              </a:rPr>
              <a:t>variable </a:t>
            </a:r>
            <a:r>
              <a:rPr sz="1400" dirty="0">
                <a:latin typeface="Arial"/>
                <a:cs typeface="Arial"/>
              </a:rPr>
              <a:t>defined by the user (in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marL="183515">
              <a:lnSpc>
                <a:spcPts val="1675"/>
              </a:lnSpc>
            </a:pPr>
            <a:r>
              <a:rPr sz="1400" dirty="0">
                <a:latin typeface="Arial"/>
                <a:cs typeface="Arial"/>
              </a:rPr>
              <a:t>figure,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192.168.10.5</a:t>
            </a:r>
            <a:r>
              <a:rPr sz="1400" spc="-5" dirty="0">
                <a:latin typeface="Arial"/>
                <a:cs typeface="Arial"/>
              </a:rPr>
              <a:t>).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5126" y="1020928"/>
            <a:ext cx="4908928" cy="1791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298"/>
            <a:ext cx="400367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The Command</a:t>
            </a:r>
            <a:r>
              <a:rPr spc="15" dirty="0"/>
              <a:t> </a:t>
            </a:r>
            <a:r>
              <a:rPr spc="-5" dirty="0"/>
              <a:t>Structure</a:t>
            </a:r>
          </a:p>
          <a:p>
            <a:pPr marL="12700">
              <a:lnSpc>
                <a:spcPts val="2870"/>
              </a:lnSpc>
            </a:pPr>
            <a:r>
              <a:rPr sz="2400" dirty="0"/>
              <a:t>IOS </a:t>
            </a:r>
            <a:r>
              <a:rPr sz="2400" spc="-5" dirty="0"/>
              <a:t>Command Syntax</a:t>
            </a:r>
            <a:r>
              <a:rPr sz="2400" spc="-45" dirty="0"/>
              <a:t> </a:t>
            </a:r>
            <a:r>
              <a:rPr sz="2400" spc="-5" dirty="0"/>
              <a:t>Check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49300" y="827659"/>
            <a:ext cx="7237095" cy="1191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685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 command might require one or more arguments. </a:t>
            </a:r>
            <a:r>
              <a:rPr sz="1600" spc="-95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determine the </a:t>
            </a:r>
            <a:r>
              <a:rPr sz="1600" spc="-10" dirty="0">
                <a:latin typeface="Arial"/>
                <a:cs typeface="Arial"/>
              </a:rPr>
              <a:t>keywords  </a:t>
            </a:r>
            <a:r>
              <a:rPr sz="1600" spc="-5" dirty="0">
                <a:latin typeface="Arial"/>
                <a:cs typeface="Arial"/>
              </a:rPr>
              <a:t>and arguments required for a command, refer to the command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syntax.</a:t>
            </a:r>
            <a:endParaRPr sz="16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9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600" spc="-5" dirty="0">
                <a:latin typeface="Arial"/>
                <a:cs typeface="Arial"/>
              </a:rPr>
              <a:t>Boldface text indicates commands and </a:t>
            </a:r>
            <a:r>
              <a:rPr sz="1600" spc="-10" dirty="0">
                <a:latin typeface="Arial"/>
                <a:cs typeface="Arial"/>
              </a:rPr>
              <a:t>keywords </a:t>
            </a:r>
            <a:r>
              <a:rPr sz="1600" spc="-5" dirty="0">
                <a:latin typeface="Arial"/>
                <a:cs typeface="Arial"/>
              </a:rPr>
              <a:t>that are entered as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shown.</a:t>
            </a:r>
            <a:endParaRPr sz="16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600" spc="-5" dirty="0">
                <a:latin typeface="Arial"/>
                <a:cs typeface="Arial"/>
              </a:rPr>
              <a:t>Italic text indicates an argument for </a:t>
            </a:r>
            <a:r>
              <a:rPr sz="1600" spc="-10" dirty="0">
                <a:latin typeface="Arial"/>
                <a:cs typeface="Arial"/>
              </a:rPr>
              <a:t>which </a:t>
            </a:r>
            <a:r>
              <a:rPr sz="1600" spc="-5" dirty="0">
                <a:latin typeface="Arial"/>
                <a:cs typeface="Arial"/>
              </a:rPr>
              <a:t>the user provides the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value.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88859" y="2171192"/>
          <a:ext cx="6469380" cy="2327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Convention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20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boldface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3416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Boldface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text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indicates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commands and keywords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that </a:t>
                      </a:r>
                      <a:r>
                        <a:rPr sz="1200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you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enter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literally as  shown.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01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200" i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italics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Italic text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indicates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arguments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which </a:t>
                      </a:r>
                      <a:r>
                        <a:rPr sz="1200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you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supply</a:t>
                      </a:r>
                      <a:r>
                        <a:rPr sz="1200" spc="-7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values.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101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b="1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1200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200" b="1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Square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brackets indicate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an optional element (keyword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-10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argument).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597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b="1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{</a:t>
                      </a:r>
                      <a:r>
                        <a:rPr sz="1200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200" b="1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Braces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indicate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 required element (keyword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-7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argument).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9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x </a:t>
                      </a:r>
                      <a:r>
                        <a:rPr sz="120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{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y </a:t>
                      </a:r>
                      <a:r>
                        <a:rPr sz="1200" b="1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|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z</a:t>
                      </a:r>
                      <a:r>
                        <a:rPr sz="1200" spc="-1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}]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225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Braces and vertical lines within square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brackets indicate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 required choice  within an optional element. Spaces are used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clearly delineate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parts of the 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command.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298"/>
            <a:ext cx="5021580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The Command</a:t>
            </a:r>
            <a:r>
              <a:rPr spc="15" dirty="0"/>
              <a:t> </a:t>
            </a:r>
            <a:r>
              <a:rPr spc="-5" dirty="0"/>
              <a:t>Structure</a:t>
            </a:r>
          </a:p>
          <a:p>
            <a:pPr marL="12700">
              <a:lnSpc>
                <a:spcPts val="2870"/>
              </a:lnSpc>
            </a:pPr>
            <a:r>
              <a:rPr sz="2400" dirty="0"/>
              <a:t>IOS </a:t>
            </a:r>
            <a:r>
              <a:rPr sz="2400" spc="-5" dirty="0"/>
              <a:t>Command Syntax Check</a:t>
            </a:r>
            <a:r>
              <a:rPr sz="2400" spc="-30" dirty="0"/>
              <a:t> </a:t>
            </a:r>
            <a:r>
              <a:rPr sz="2400" dirty="0"/>
              <a:t>(Cont.)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1147" y="839851"/>
            <a:ext cx="7618730" cy="3103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795655" indent="-170815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268605" algn="l"/>
              </a:tabLst>
            </a:pPr>
            <a:r>
              <a:rPr sz="1500" spc="-5" dirty="0">
                <a:latin typeface="Arial"/>
                <a:cs typeface="Arial"/>
              </a:rPr>
              <a:t>The </a:t>
            </a:r>
            <a:r>
              <a:rPr sz="1500" dirty="0">
                <a:latin typeface="Arial"/>
                <a:cs typeface="Arial"/>
              </a:rPr>
              <a:t>command </a:t>
            </a:r>
            <a:r>
              <a:rPr sz="1500" spc="-5" dirty="0">
                <a:latin typeface="Arial"/>
                <a:cs typeface="Arial"/>
              </a:rPr>
              <a:t>syntax provides the </a:t>
            </a:r>
            <a:r>
              <a:rPr sz="1500" dirty="0">
                <a:latin typeface="Arial"/>
                <a:cs typeface="Arial"/>
              </a:rPr>
              <a:t>pattern, </a:t>
            </a:r>
            <a:r>
              <a:rPr sz="1500" spc="-5" dirty="0">
                <a:latin typeface="Arial"/>
                <a:cs typeface="Arial"/>
              </a:rPr>
              <a:t>or </a:t>
            </a:r>
            <a:r>
              <a:rPr sz="1500" dirty="0">
                <a:latin typeface="Arial"/>
                <a:cs typeface="Arial"/>
              </a:rPr>
              <a:t>format, that must </a:t>
            </a:r>
            <a:r>
              <a:rPr sz="1500" spc="-5" dirty="0">
                <a:latin typeface="Arial"/>
                <a:cs typeface="Arial"/>
              </a:rPr>
              <a:t>be used when  </a:t>
            </a:r>
            <a:r>
              <a:rPr sz="1500" dirty="0">
                <a:latin typeface="Arial"/>
                <a:cs typeface="Arial"/>
              </a:rPr>
              <a:t>entering </a:t>
            </a:r>
            <a:r>
              <a:rPr sz="1500" spc="-5" dirty="0">
                <a:latin typeface="Arial"/>
                <a:cs typeface="Arial"/>
              </a:rPr>
              <a:t>a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command.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Font typeface="Wingdings"/>
              <a:buChar char=""/>
            </a:pPr>
            <a:endParaRPr sz="1850">
              <a:latin typeface="Arial"/>
              <a:cs typeface="Arial"/>
            </a:endParaRPr>
          </a:p>
          <a:p>
            <a:pPr marL="267970" marR="3673475" indent="-170815">
              <a:lnSpc>
                <a:spcPct val="100000"/>
              </a:lnSpc>
              <a:buClr>
                <a:srgbClr val="57575B"/>
              </a:buClr>
              <a:buSzPct val="90000"/>
              <a:buFont typeface="Wingdings"/>
              <a:buChar char=""/>
              <a:tabLst>
                <a:tab pos="268605" algn="l"/>
              </a:tabLst>
            </a:pPr>
            <a:r>
              <a:rPr sz="1500" spc="-5" dirty="0">
                <a:latin typeface="Arial"/>
                <a:cs typeface="Arial"/>
              </a:rPr>
              <a:t>The </a:t>
            </a:r>
            <a:r>
              <a:rPr sz="1500" dirty="0">
                <a:latin typeface="Arial"/>
                <a:cs typeface="Arial"/>
              </a:rPr>
              <a:t>command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b="1" spc="-5" dirty="0">
                <a:latin typeface="Arial"/>
                <a:cs typeface="Arial"/>
              </a:rPr>
              <a:t>ping </a:t>
            </a:r>
            <a:r>
              <a:rPr sz="1500" spc="-5" dirty="0">
                <a:latin typeface="Arial"/>
                <a:cs typeface="Arial"/>
              </a:rPr>
              <a:t>and </a:t>
            </a:r>
            <a:r>
              <a:rPr sz="1500" dirty="0">
                <a:latin typeface="Arial"/>
                <a:cs typeface="Arial"/>
              </a:rPr>
              <a:t>the user-defined  argument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i="1" dirty="0">
                <a:latin typeface="Arial"/>
                <a:cs typeface="Arial"/>
              </a:rPr>
              <a:t>ip-address </a:t>
            </a:r>
            <a:r>
              <a:rPr sz="1500" dirty="0">
                <a:latin typeface="Arial"/>
                <a:cs typeface="Arial"/>
              </a:rPr>
              <a:t>of the  </a:t>
            </a:r>
            <a:r>
              <a:rPr sz="1500" spc="-5" dirty="0">
                <a:latin typeface="Arial"/>
                <a:cs typeface="Arial"/>
              </a:rPr>
              <a:t>destination device. For example, </a:t>
            </a:r>
            <a:r>
              <a:rPr sz="1500" b="1" dirty="0">
                <a:latin typeface="Arial"/>
                <a:cs typeface="Arial"/>
              </a:rPr>
              <a:t>ping  10.10.10.5</a:t>
            </a:r>
            <a:r>
              <a:rPr sz="1500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  <a:p>
            <a:pPr marL="267970" marR="4037965" indent="-170815">
              <a:lnSpc>
                <a:spcPct val="100000"/>
              </a:lnSpc>
              <a:spcBef>
                <a:spcPts val="935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268605" algn="l"/>
              </a:tabLst>
            </a:pPr>
            <a:r>
              <a:rPr sz="1500" spc="-5" dirty="0">
                <a:latin typeface="Arial"/>
                <a:cs typeface="Arial"/>
              </a:rPr>
              <a:t>The </a:t>
            </a:r>
            <a:r>
              <a:rPr sz="1500" dirty="0">
                <a:latin typeface="Arial"/>
                <a:cs typeface="Arial"/>
              </a:rPr>
              <a:t>command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b="1" spc="-5" dirty="0">
                <a:latin typeface="Arial"/>
                <a:cs typeface="Arial"/>
              </a:rPr>
              <a:t>traceroute </a:t>
            </a:r>
            <a:r>
              <a:rPr sz="1500" spc="-5" dirty="0">
                <a:latin typeface="Arial"/>
                <a:cs typeface="Arial"/>
              </a:rPr>
              <a:t>and </a:t>
            </a:r>
            <a:r>
              <a:rPr sz="1500" dirty="0">
                <a:latin typeface="Arial"/>
                <a:cs typeface="Arial"/>
              </a:rPr>
              <a:t>the  user-defined argument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i="1" dirty="0">
                <a:latin typeface="Arial"/>
                <a:cs typeface="Arial"/>
              </a:rPr>
              <a:t>ip-  address </a:t>
            </a:r>
            <a:r>
              <a:rPr sz="1500" dirty="0">
                <a:latin typeface="Arial"/>
                <a:cs typeface="Arial"/>
              </a:rPr>
              <a:t>of the </a:t>
            </a:r>
            <a:r>
              <a:rPr sz="1500" spc="-5" dirty="0">
                <a:latin typeface="Arial"/>
                <a:cs typeface="Arial"/>
              </a:rPr>
              <a:t>destination device. For  example, </a:t>
            </a:r>
            <a:r>
              <a:rPr sz="1500" b="1" dirty="0">
                <a:latin typeface="Arial"/>
                <a:cs typeface="Arial"/>
              </a:rPr>
              <a:t>traceroute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192.168.254.254</a:t>
            </a:r>
            <a:r>
              <a:rPr sz="1500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365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500" dirty="0">
                <a:latin typeface="Arial"/>
                <a:cs typeface="Arial"/>
              </a:rPr>
              <a:t>If </a:t>
            </a:r>
            <a:r>
              <a:rPr sz="1500" spc="-5" dirty="0">
                <a:latin typeface="Arial"/>
                <a:cs typeface="Arial"/>
              </a:rPr>
              <a:t>a </a:t>
            </a:r>
            <a:r>
              <a:rPr sz="1500" dirty="0">
                <a:latin typeface="Arial"/>
                <a:cs typeface="Arial"/>
              </a:rPr>
              <a:t>command </a:t>
            </a:r>
            <a:r>
              <a:rPr sz="1500" spc="-5" dirty="0">
                <a:latin typeface="Arial"/>
                <a:cs typeface="Arial"/>
              </a:rPr>
              <a:t>is </a:t>
            </a:r>
            <a:r>
              <a:rPr sz="1500" dirty="0">
                <a:latin typeface="Arial"/>
                <a:cs typeface="Arial"/>
              </a:rPr>
              <a:t>complex </a:t>
            </a:r>
            <a:r>
              <a:rPr sz="1500" spc="-5" dirty="0">
                <a:latin typeface="Arial"/>
                <a:cs typeface="Arial"/>
              </a:rPr>
              <a:t>with </a:t>
            </a:r>
            <a:r>
              <a:rPr sz="1500" dirty="0">
                <a:latin typeface="Arial"/>
                <a:cs typeface="Arial"/>
              </a:rPr>
              <a:t>multiple arguments, </a:t>
            </a:r>
            <a:r>
              <a:rPr sz="1500" spc="-10" dirty="0">
                <a:latin typeface="Arial"/>
                <a:cs typeface="Arial"/>
              </a:rPr>
              <a:t>you </a:t>
            </a:r>
            <a:r>
              <a:rPr sz="1500" spc="-5" dirty="0">
                <a:latin typeface="Arial"/>
                <a:cs typeface="Arial"/>
              </a:rPr>
              <a:t>may </a:t>
            </a:r>
            <a:r>
              <a:rPr sz="1500" dirty="0">
                <a:latin typeface="Arial"/>
                <a:cs typeface="Arial"/>
              </a:rPr>
              <a:t>see it represented </a:t>
            </a:r>
            <a:r>
              <a:rPr sz="1500" spc="-5" dirty="0">
                <a:latin typeface="Arial"/>
                <a:cs typeface="Arial"/>
              </a:rPr>
              <a:t>like</a:t>
            </a:r>
            <a:r>
              <a:rPr sz="1500" spc="-1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this: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99888" y="1694688"/>
            <a:ext cx="2971800" cy="483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2079" y="2776727"/>
            <a:ext cx="2959607" cy="445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6403" y="4104132"/>
            <a:ext cx="6400800" cy="420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298"/>
            <a:ext cx="2548890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The Command</a:t>
            </a:r>
            <a:r>
              <a:rPr spc="5" dirty="0"/>
              <a:t> </a:t>
            </a:r>
            <a:r>
              <a:rPr spc="-5" dirty="0"/>
              <a:t>Structure</a:t>
            </a:r>
          </a:p>
          <a:p>
            <a:pPr marL="12700">
              <a:lnSpc>
                <a:spcPts val="2870"/>
              </a:lnSpc>
            </a:pPr>
            <a:r>
              <a:rPr sz="2400" dirty="0"/>
              <a:t>IOS </a:t>
            </a:r>
            <a:r>
              <a:rPr sz="2400" spc="-5" dirty="0"/>
              <a:t>Help</a:t>
            </a:r>
            <a:r>
              <a:rPr sz="2400" spc="-65" dirty="0"/>
              <a:t> </a:t>
            </a:r>
            <a:r>
              <a:rPr sz="2400" spc="-5" dirty="0"/>
              <a:t>Features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44500" y="827659"/>
            <a:ext cx="7044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The IOS has </a:t>
            </a:r>
            <a:r>
              <a:rPr sz="1600" spc="-10" dirty="0">
                <a:latin typeface="Arial"/>
                <a:cs typeface="Arial"/>
              </a:rPr>
              <a:t>two </a:t>
            </a:r>
            <a:r>
              <a:rPr sz="1600" spc="-5" dirty="0">
                <a:latin typeface="Arial"/>
                <a:cs typeface="Arial"/>
              </a:rPr>
              <a:t>forms of help available: context-sensitive help and command  </a:t>
            </a:r>
            <a:r>
              <a:rPr sz="1600" spc="-10" dirty="0">
                <a:latin typeface="Arial"/>
                <a:cs typeface="Arial"/>
              </a:rPr>
              <a:t>syntax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check.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482597"/>
            <a:ext cx="3556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5080" indent="-170815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spc="-5" dirty="0">
                <a:latin typeface="Arial"/>
                <a:cs typeface="Arial"/>
              </a:rPr>
              <a:t>Context-sensitive help </a:t>
            </a:r>
            <a:r>
              <a:rPr sz="1500" dirty="0">
                <a:latin typeface="Arial"/>
                <a:cs typeface="Arial"/>
              </a:rPr>
              <a:t>enables </a:t>
            </a:r>
            <a:r>
              <a:rPr sz="1500" spc="-10" dirty="0">
                <a:latin typeface="Arial"/>
                <a:cs typeface="Arial"/>
              </a:rPr>
              <a:t>you </a:t>
            </a:r>
            <a:r>
              <a:rPr sz="1500" dirty="0">
                <a:latin typeface="Arial"/>
                <a:cs typeface="Arial"/>
              </a:rPr>
              <a:t>to  quickly find </a:t>
            </a:r>
            <a:r>
              <a:rPr sz="1500" spc="-5" dirty="0">
                <a:latin typeface="Arial"/>
                <a:cs typeface="Arial"/>
              </a:rPr>
              <a:t>answers </a:t>
            </a:r>
            <a:r>
              <a:rPr sz="1500" dirty="0">
                <a:latin typeface="Arial"/>
                <a:cs typeface="Arial"/>
              </a:rPr>
              <a:t>to these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questions: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627" y="2054098"/>
            <a:ext cx="3557904" cy="127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0"/>
              </a:spcBef>
              <a:buChar char="•"/>
              <a:tabLst>
                <a:tab pos="182245" algn="l"/>
              </a:tabLst>
            </a:pPr>
            <a:r>
              <a:rPr sz="1200" spc="5" dirty="0">
                <a:latin typeface="Arial"/>
                <a:cs typeface="Arial"/>
              </a:rPr>
              <a:t>Which </a:t>
            </a:r>
            <a:r>
              <a:rPr sz="1200" dirty="0">
                <a:latin typeface="Arial"/>
                <a:cs typeface="Arial"/>
              </a:rPr>
              <a:t>commands are available </a:t>
            </a:r>
            <a:r>
              <a:rPr sz="1200" spc="-5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each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command  mode?</a:t>
            </a:r>
            <a:endParaRPr sz="1200">
              <a:latin typeface="Arial"/>
              <a:cs typeface="Arial"/>
            </a:endParaRPr>
          </a:p>
          <a:p>
            <a:pPr marL="181610" marR="20955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182245" algn="l"/>
              </a:tabLst>
            </a:pPr>
            <a:r>
              <a:rPr sz="1200" spc="5" dirty="0">
                <a:latin typeface="Arial"/>
                <a:cs typeface="Arial"/>
              </a:rPr>
              <a:t>Which </a:t>
            </a:r>
            <a:r>
              <a:rPr sz="1200" dirty="0">
                <a:latin typeface="Arial"/>
                <a:cs typeface="Arial"/>
              </a:rPr>
              <a:t>commands start </a:t>
            </a:r>
            <a:r>
              <a:rPr sz="1200" spc="-5" dirty="0">
                <a:latin typeface="Arial"/>
                <a:cs typeface="Arial"/>
              </a:rPr>
              <a:t>with </a:t>
            </a:r>
            <a:r>
              <a:rPr sz="1200" dirty="0">
                <a:latin typeface="Arial"/>
                <a:cs typeface="Arial"/>
              </a:rPr>
              <a:t>specific characters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  </a:t>
            </a:r>
            <a:r>
              <a:rPr sz="1200" spc="-5" dirty="0">
                <a:latin typeface="Arial"/>
                <a:cs typeface="Arial"/>
              </a:rPr>
              <a:t>group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characters?</a:t>
            </a:r>
            <a:endParaRPr sz="1200">
              <a:latin typeface="Arial"/>
              <a:cs typeface="Arial"/>
            </a:endParaRPr>
          </a:p>
          <a:p>
            <a:pPr marL="181610" marR="123825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182245" algn="l"/>
              </a:tabLst>
            </a:pPr>
            <a:r>
              <a:rPr sz="1200" spc="5" dirty="0">
                <a:latin typeface="Arial"/>
                <a:cs typeface="Arial"/>
              </a:rPr>
              <a:t>Which </a:t>
            </a:r>
            <a:r>
              <a:rPr sz="1200" dirty="0">
                <a:latin typeface="Arial"/>
                <a:cs typeface="Arial"/>
              </a:rPr>
              <a:t>arguments and </a:t>
            </a:r>
            <a:r>
              <a:rPr sz="1200" spc="-5" dirty="0">
                <a:latin typeface="Arial"/>
                <a:cs typeface="Arial"/>
              </a:rPr>
              <a:t>keywords </a:t>
            </a:r>
            <a:r>
              <a:rPr sz="1200" dirty="0">
                <a:latin typeface="Arial"/>
                <a:cs typeface="Arial"/>
              </a:rPr>
              <a:t>are available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  particular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commands?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0461" y="1482597"/>
            <a:ext cx="3256915" cy="1557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5080" indent="-170815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spc="-5" dirty="0">
                <a:latin typeface="Arial"/>
                <a:cs typeface="Arial"/>
              </a:rPr>
              <a:t>Command syntax check verifies </a:t>
            </a:r>
            <a:r>
              <a:rPr sz="1500" dirty="0">
                <a:latin typeface="Arial"/>
                <a:cs typeface="Arial"/>
              </a:rPr>
              <a:t>that  </a:t>
            </a:r>
            <a:r>
              <a:rPr sz="1500" spc="-5" dirty="0">
                <a:latin typeface="Arial"/>
                <a:cs typeface="Arial"/>
              </a:rPr>
              <a:t>a valid </a:t>
            </a:r>
            <a:r>
              <a:rPr sz="1500" dirty="0">
                <a:latin typeface="Arial"/>
                <a:cs typeface="Arial"/>
              </a:rPr>
              <a:t>command </a:t>
            </a:r>
            <a:r>
              <a:rPr sz="1500" spc="-10" dirty="0">
                <a:latin typeface="Arial"/>
                <a:cs typeface="Arial"/>
              </a:rPr>
              <a:t>was </a:t>
            </a:r>
            <a:r>
              <a:rPr sz="1500" dirty="0">
                <a:latin typeface="Arial"/>
                <a:cs typeface="Arial"/>
              </a:rPr>
              <a:t>entered </a:t>
            </a:r>
            <a:r>
              <a:rPr sz="1500" spc="-5" dirty="0">
                <a:latin typeface="Arial"/>
                <a:cs typeface="Arial"/>
              </a:rPr>
              <a:t>by 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user.</a:t>
            </a:r>
            <a:endParaRPr sz="1500">
              <a:latin typeface="Arial"/>
              <a:cs typeface="Arial"/>
            </a:endParaRPr>
          </a:p>
          <a:p>
            <a:pPr marL="443865" marR="173355" lvl="1" indent="-169545" algn="just">
              <a:lnSpc>
                <a:spcPct val="100000"/>
              </a:lnSpc>
              <a:spcBef>
                <a:spcPts val="900"/>
              </a:spcBef>
              <a:buChar char="•"/>
              <a:tabLst>
                <a:tab pos="444500" algn="l"/>
              </a:tabLst>
            </a:pPr>
            <a:r>
              <a:rPr sz="1200" dirty="0">
                <a:latin typeface="Arial"/>
                <a:cs typeface="Arial"/>
              </a:rPr>
              <a:t>If the interpreter cannot understand</a:t>
            </a:r>
            <a:r>
              <a:rPr sz="1200" spc="-1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 </a:t>
            </a:r>
            <a:r>
              <a:rPr sz="1200" spc="-5" dirty="0">
                <a:latin typeface="Arial"/>
                <a:cs typeface="Arial"/>
              </a:rPr>
              <a:t>command being </a:t>
            </a:r>
            <a:r>
              <a:rPr sz="1200" dirty="0">
                <a:latin typeface="Arial"/>
                <a:cs typeface="Arial"/>
              </a:rPr>
              <a:t>entered, it </a:t>
            </a:r>
            <a:r>
              <a:rPr sz="1200" spc="-10" dirty="0">
                <a:latin typeface="Arial"/>
                <a:cs typeface="Arial"/>
              </a:rPr>
              <a:t>will </a:t>
            </a:r>
            <a:r>
              <a:rPr sz="1200" spc="-5" dirty="0">
                <a:latin typeface="Arial"/>
                <a:cs typeface="Arial"/>
              </a:rPr>
              <a:t>provide  feedback describing what is wrong with 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command.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4108" y="3563111"/>
            <a:ext cx="2743200" cy="446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36691" y="3563111"/>
            <a:ext cx="2743200" cy="446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83755" y="1942845"/>
          <a:ext cx="7456170" cy="2759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8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560">
                <a:tc>
                  <a:txBody>
                    <a:bodyPr/>
                    <a:lstStyle/>
                    <a:p>
                      <a:pPr marL="68580">
                        <a:lnSpc>
                          <a:spcPts val="1180"/>
                        </a:lnSpc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sz="10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180"/>
                        </a:lnSpc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sz="10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Objective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8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Cisco 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IOS</a:t>
                      </a:r>
                      <a:r>
                        <a:rPr sz="10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Access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8260" marR="1822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Explain how </a:t>
                      </a:r>
                      <a:r>
                        <a:rPr sz="105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access a Cisco </a:t>
                      </a:r>
                      <a:r>
                        <a:rPr sz="105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IOS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device for</a:t>
                      </a:r>
                      <a:r>
                        <a:rPr sz="1050" spc="-9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configuration  purposes.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0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IOS</a:t>
                      </a:r>
                      <a:r>
                        <a:rPr sz="10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Navigation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8260" marR="3841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Explain how </a:t>
                      </a:r>
                      <a:r>
                        <a:rPr sz="105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navigate Cisco </a:t>
                      </a:r>
                      <a:r>
                        <a:rPr sz="105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IOS to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configure</a:t>
                      </a:r>
                      <a:r>
                        <a:rPr sz="1050" spc="-9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network  devices.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501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Command</a:t>
                      </a:r>
                      <a:r>
                        <a:rPr sz="105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Structure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Describe </a:t>
                      </a:r>
                      <a:r>
                        <a:rPr sz="105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050" spc="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command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structure of Cisco </a:t>
                      </a:r>
                      <a:r>
                        <a:rPr sz="105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IOS</a:t>
                      </a:r>
                      <a:r>
                        <a:rPr sz="1050" spc="-14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software.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Basic Device</a:t>
                      </a:r>
                      <a:r>
                        <a:rPr sz="10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Configuration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Configure a Cisco </a:t>
                      </a:r>
                      <a:r>
                        <a:rPr sz="105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IOS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device using</a:t>
                      </a:r>
                      <a:r>
                        <a:rPr sz="1050" spc="-9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CLI.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628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0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Save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Configurations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Use </a:t>
                      </a:r>
                      <a:r>
                        <a:rPr sz="105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IOS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commands </a:t>
                      </a:r>
                      <a:r>
                        <a:rPr sz="105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to save the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running</a:t>
                      </a:r>
                      <a:r>
                        <a:rPr sz="1050" spc="-6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configuration.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54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Ports and</a:t>
                      </a:r>
                      <a:r>
                        <a:rPr sz="10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Addresses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Explain how devices communicate across network</a:t>
                      </a:r>
                      <a:r>
                        <a:rPr sz="1050" spc="-9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media.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Configure 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r>
                        <a:rPr sz="10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Addressing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Configure a host device </a:t>
                      </a:r>
                      <a:r>
                        <a:rPr sz="105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an </a:t>
                      </a:r>
                      <a:r>
                        <a:rPr sz="105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IP</a:t>
                      </a:r>
                      <a:r>
                        <a:rPr sz="1050" spc="-7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address.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Verify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Connectivity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Verify </a:t>
                      </a:r>
                      <a:r>
                        <a:rPr sz="105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connectivity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between </a:t>
                      </a:r>
                      <a:r>
                        <a:rPr sz="105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two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end</a:t>
                      </a:r>
                      <a:r>
                        <a:rPr sz="1050" spc="-3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devices.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17170"/>
            <a:ext cx="2534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Module</a:t>
            </a:r>
            <a:r>
              <a:rPr sz="2400" spc="-55" dirty="0"/>
              <a:t> </a:t>
            </a:r>
            <a:r>
              <a:rPr sz="2400" dirty="0"/>
              <a:t>Objectives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67715" y="712977"/>
            <a:ext cx="804227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Module Title</a:t>
            </a:r>
            <a:r>
              <a:rPr sz="1400" spc="-5" dirty="0">
                <a:latin typeface="Arial"/>
                <a:cs typeface="Arial"/>
              </a:rPr>
              <a:t>: </a:t>
            </a:r>
            <a:r>
              <a:rPr sz="1400" dirty="0">
                <a:latin typeface="Arial"/>
                <a:cs typeface="Arial"/>
              </a:rPr>
              <a:t>Basic </a:t>
            </a:r>
            <a:r>
              <a:rPr sz="1400" spc="-5" dirty="0">
                <a:latin typeface="Arial"/>
                <a:cs typeface="Arial"/>
              </a:rPr>
              <a:t>Switch </a:t>
            </a:r>
            <a:r>
              <a:rPr sz="1400" dirty="0">
                <a:latin typeface="Arial"/>
                <a:cs typeface="Arial"/>
              </a:rPr>
              <a:t>and End </a:t>
            </a:r>
            <a:r>
              <a:rPr sz="1400" spc="-5" dirty="0">
                <a:latin typeface="Arial"/>
                <a:cs typeface="Arial"/>
              </a:rPr>
              <a:t>Device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Configuration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400" b="1" dirty="0">
                <a:latin typeface="Arial"/>
                <a:cs typeface="Arial"/>
              </a:rPr>
              <a:t>Module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Objective</a:t>
            </a:r>
            <a:r>
              <a:rPr sz="1400" spc="-5" dirty="0">
                <a:latin typeface="Arial"/>
                <a:cs typeface="Arial"/>
              </a:rPr>
              <a:t>: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Implement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initial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settings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including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passwords,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IP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addressing,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default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gateway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parameters </a:t>
            </a:r>
            <a:r>
              <a:rPr sz="1400" dirty="0">
                <a:latin typeface="Arial"/>
                <a:cs typeface="Arial"/>
              </a:rPr>
              <a:t>on a </a:t>
            </a:r>
            <a:r>
              <a:rPr sz="1400" spc="-5" dirty="0">
                <a:latin typeface="Arial"/>
                <a:cs typeface="Arial"/>
              </a:rPr>
              <a:t>network switch </a:t>
            </a:r>
            <a:r>
              <a:rPr sz="1400" dirty="0">
                <a:latin typeface="Arial"/>
                <a:cs typeface="Arial"/>
              </a:rPr>
              <a:t>and end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devices.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344"/>
            <a:ext cx="854392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The Command</a:t>
            </a:r>
            <a:r>
              <a:rPr spc="15" dirty="0"/>
              <a:t> </a:t>
            </a:r>
            <a:r>
              <a:rPr spc="-5" dirty="0"/>
              <a:t>Structure</a:t>
            </a:r>
          </a:p>
          <a:p>
            <a:pPr marL="12700">
              <a:lnSpc>
                <a:spcPts val="2870"/>
              </a:lnSpc>
            </a:pPr>
            <a:r>
              <a:rPr sz="2400" spc="-15" dirty="0"/>
              <a:t>Video </a:t>
            </a:r>
            <a:r>
              <a:rPr sz="2400" dirty="0"/>
              <a:t>– </a:t>
            </a:r>
            <a:r>
              <a:rPr sz="2400" spc="-5" dirty="0"/>
              <a:t>Context Sensitive Help and Command Syntax</a:t>
            </a:r>
            <a:r>
              <a:rPr sz="2400" spc="165" dirty="0"/>
              <a:t> </a:t>
            </a:r>
            <a:r>
              <a:rPr sz="2400" spc="-5" dirty="0"/>
              <a:t>Checker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572" y="948944"/>
            <a:ext cx="7190740" cy="13214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spc="-5" dirty="0">
                <a:latin typeface="Arial"/>
                <a:cs typeface="Arial"/>
              </a:rPr>
              <a:t>This video will cover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following: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9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spc="-5" dirty="0">
                <a:latin typeface="Arial"/>
                <a:cs typeface="Arial"/>
              </a:rPr>
              <a:t>Use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help </a:t>
            </a:r>
            <a:r>
              <a:rPr sz="1500" dirty="0">
                <a:latin typeface="Arial"/>
                <a:cs typeface="Arial"/>
              </a:rPr>
              <a:t>command </a:t>
            </a:r>
            <a:r>
              <a:rPr sz="1500" spc="-5" dirty="0">
                <a:latin typeface="Arial"/>
                <a:cs typeface="Arial"/>
              </a:rPr>
              <a:t>in user EXEC, privileged EXEC, </a:t>
            </a:r>
            <a:r>
              <a:rPr sz="1500" dirty="0">
                <a:latin typeface="Arial"/>
                <a:cs typeface="Arial"/>
              </a:rPr>
              <a:t>and global </a:t>
            </a:r>
            <a:r>
              <a:rPr sz="1500" spc="-5" dirty="0">
                <a:latin typeface="Arial"/>
                <a:cs typeface="Arial"/>
              </a:rPr>
              <a:t>config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mode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dirty="0">
                <a:latin typeface="Arial"/>
                <a:cs typeface="Arial"/>
              </a:rPr>
              <a:t>Finish commands and arguments </a:t>
            </a:r>
            <a:r>
              <a:rPr sz="1500" spc="-5" dirty="0">
                <a:latin typeface="Arial"/>
                <a:cs typeface="Arial"/>
              </a:rPr>
              <a:t>with </a:t>
            </a:r>
            <a:r>
              <a:rPr sz="1500" dirty="0">
                <a:latin typeface="Arial"/>
                <a:cs typeface="Arial"/>
              </a:rPr>
              <a:t>the help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command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spc="-5" dirty="0">
                <a:latin typeface="Arial"/>
                <a:cs typeface="Arial"/>
              </a:rPr>
              <a:t>Use </a:t>
            </a:r>
            <a:r>
              <a:rPr sz="1500" dirty="0">
                <a:latin typeface="Arial"/>
                <a:cs typeface="Arial"/>
              </a:rPr>
              <a:t>the command </a:t>
            </a:r>
            <a:r>
              <a:rPr sz="1500" spc="-5" dirty="0">
                <a:latin typeface="Arial"/>
                <a:cs typeface="Arial"/>
              </a:rPr>
              <a:t>syntax checker </a:t>
            </a:r>
            <a:r>
              <a:rPr sz="1500" dirty="0">
                <a:latin typeface="Arial"/>
                <a:cs typeface="Arial"/>
              </a:rPr>
              <a:t>to fix </a:t>
            </a:r>
            <a:r>
              <a:rPr sz="1500" spc="-5" dirty="0">
                <a:latin typeface="Arial"/>
                <a:cs typeface="Arial"/>
              </a:rPr>
              <a:t>syntax </a:t>
            </a:r>
            <a:r>
              <a:rPr sz="1500" dirty="0">
                <a:latin typeface="Arial"/>
                <a:cs typeface="Arial"/>
              </a:rPr>
              <a:t>errors </a:t>
            </a:r>
            <a:r>
              <a:rPr sz="1500" spc="-5" dirty="0">
                <a:latin typeface="Arial"/>
                <a:cs typeface="Arial"/>
              </a:rPr>
              <a:t>and </a:t>
            </a:r>
            <a:r>
              <a:rPr sz="1500" dirty="0">
                <a:latin typeface="Arial"/>
                <a:cs typeface="Arial"/>
              </a:rPr>
              <a:t>incomplete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commands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298"/>
            <a:ext cx="2248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The Command</a:t>
            </a:r>
            <a:r>
              <a:rPr sz="1600" spc="-25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Structure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39090"/>
            <a:ext cx="3226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Hot Keys and</a:t>
            </a:r>
            <a:r>
              <a:rPr sz="2400" spc="-20" dirty="0"/>
              <a:t> </a:t>
            </a:r>
            <a:r>
              <a:rPr sz="2400" spc="-5" dirty="0"/>
              <a:t>Shortcuts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39241" y="881634"/>
            <a:ext cx="775462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marR="5080" indent="-170815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The IOS CLI provides hot </a:t>
            </a:r>
            <a:r>
              <a:rPr sz="1600" spc="-10" dirty="0">
                <a:latin typeface="Arial"/>
                <a:cs typeface="Arial"/>
              </a:rPr>
              <a:t>keys </a:t>
            </a:r>
            <a:r>
              <a:rPr sz="1600" spc="-5" dirty="0">
                <a:latin typeface="Arial"/>
                <a:cs typeface="Arial"/>
              </a:rPr>
              <a:t>and shortcuts that make configuring, monitoring, and  troubleshooting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easier.</a:t>
            </a:r>
            <a:endParaRPr sz="1600">
              <a:latin typeface="Arial"/>
              <a:cs typeface="Arial"/>
            </a:endParaRPr>
          </a:p>
          <a:p>
            <a:pPr marL="182880" marR="167005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Commands and </a:t>
            </a:r>
            <a:r>
              <a:rPr sz="1600" spc="-10" dirty="0">
                <a:latin typeface="Arial"/>
                <a:cs typeface="Arial"/>
              </a:rPr>
              <a:t>keywords </a:t>
            </a:r>
            <a:r>
              <a:rPr sz="1600" spc="-5" dirty="0">
                <a:latin typeface="Arial"/>
                <a:cs typeface="Arial"/>
              </a:rPr>
              <a:t>can be shortened to the minimum number of characters  that identify a unique selection. For example, the </a:t>
            </a:r>
            <a:r>
              <a:rPr sz="1600" b="1" spc="-5" dirty="0">
                <a:latin typeface="Arial"/>
                <a:cs typeface="Arial"/>
              </a:rPr>
              <a:t>configure </a:t>
            </a:r>
            <a:r>
              <a:rPr sz="1600" spc="-5" dirty="0">
                <a:latin typeface="Arial"/>
                <a:cs typeface="Arial"/>
              </a:rPr>
              <a:t>command can be  shortened to </a:t>
            </a:r>
            <a:r>
              <a:rPr sz="1600" b="1" spc="-5" dirty="0">
                <a:latin typeface="Arial"/>
                <a:cs typeface="Arial"/>
              </a:rPr>
              <a:t>conf </a:t>
            </a:r>
            <a:r>
              <a:rPr sz="1600" spc="-5" dirty="0">
                <a:latin typeface="Arial"/>
                <a:cs typeface="Arial"/>
              </a:rPr>
              <a:t>because </a:t>
            </a:r>
            <a:r>
              <a:rPr sz="1600" b="1" spc="-5" dirty="0">
                <a:latin typeface="Arial"/>
                <a:cs typeface="Arial"/>
              </a:rPr>
              <a:t>configure </a:t>
            </a:r>
            <a:r>
              <a:rPr sz="1600" spc="-5" dirty="0">
                <a:latin typeface="Arial"/>
                <a:cs typeface="Arial"/>
              </a:rPr>
              <a:t>is the only command that begins </a:t>
            </a:r>
            <a:r>
              <a:rPr sz="1600" spc="-10" dirty="0">
                <a:latin typeface="Arial"/>
                <a:cs typeface="Arial"/>
              </a:rPr>
              <a:t>with</a:t>
            </a:r>
            <a:r>
              <a:rPr sz="1600" spc="2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conf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1527" y="2572511"/>
            <a:ext cx="2717292" cy="633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7504" y="3401567"/>
            <a:ext cx="4888992" cy="507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298"/>
            <a:ext cx="424243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The Command</a:t>
            </a:r>
            <a:r>
              <a:rPr spc="15" dirty="0"/>
              <a:t> </a:t>
            </a:r>
            <a:r>
              <a:rPr spc="-5" dirty="0"/>
              <a:t>Structure</a:t>
            </a:r>
          </a:p>
          <a:p>
            <a:pPr marL="12700">
              <a:lnSpc>
                <a:spcPts val="2870"/>
              </a:lnSpc>
            </a:pPr>
            <a:r>
              <a:rPr sz="2400" spc="-5" dirty="0"/>
              <a:t>Hot Keys and Shortcuts</a:t>
            </a:r>
            <a:r>
              <a:rPr sz="2400" spc="15" dirty="0"/>
              <a:t> </a:t>
            </a:r>
            <a:r>
              <a:rPr sz="2400" spc="-5" dirty="0"/>
              <a:t>(Cont.)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9241" y="881634"/>
            <a:ext cx="7106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Font typeface="Wingdings"/>
              <a:buChar char="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The table below is a brief list of keystrokes to enhance command line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editing</a:t>
            </a:r>
            <a:r>
              <a:rPr sz="1500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7650" y="1578355"/>
          <a:ext cx="6096000" cy="2315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7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Keystroke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b="1" spc="-3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Tab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Completes a partial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command name</a:t>
                      </a:r>
                      <a:r>
                        <a:rPr sz="1200" spc="-13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entry.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Backspace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Erases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character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to the left of the</a:t>
                      </a:r>
                      <a:r>
                        <a:rPr sz="1200" spc="-9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cursor.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b="1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Left </a:t>
                      </a:r>
                      <a:r>
                        <a:rPr sz="1200" b="1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Arrow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-3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Ctrl+B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Moves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 cursor one character to the</a:t>
                      </a:r>
                      <a:r>
                        <a:rPr sz="1200" spc="-1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left.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b="1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Right </a:t>
                      </a:r>
                      <a:r>
                        <a:rPr sz="1200" b="1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Arrow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-2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Ctrl+F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Moves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 cursor one character to the</a:t>
                      </a:r>
                      <a:r>
                        <a:rPr sz="1200" spc="-1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right.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997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20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Up </a:t>
                      </a:r>
                      <a:r>
                        <a:rPr sz="1200" b="1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Arrow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-2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Ctrl+P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Recalls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commands in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history </a:t>
                      </a:r>
                      <a:r>
                        <a:rPr sz="1200" spc="-1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buffer,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beginning</a:t>
                      </a:r>
                      <a:r>
                        <a:rPr sz="1200" spc="-12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with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 most recent</a:t>
                      </a:r>
                      <a:r>
                        <a:rPr sz="1200" spc="-4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commands.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298"/>
            <a:ext cx="424243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The Command</a:t>
            </a:r>
            <a:r>
              <a:rPr spc="15" dirty="0"/>
              <a:t> </a:t>
            </a:r>
            <a:r>
              <a:rPr spc="-5" dirty="0"/>
              <a:t>Structure</a:t>
            </a:r>
          </a:p>
          <a:p>
            <a:pPr marL="12700">
              <a:lnSpc>
                <a:spcPts val="2870"/>
              </a:lnSpc>
            </a:pPr>
            <a:r>
              <a:rPr sz="2400" spc="-5" dirty="0"/>
              <a:t>Hot Keys and Shortcuts</a:t>
            </a:r>
            <a:r>
              <a:rPr sz="2400" spc="15" dirty="0"/>
              <a:t> </a:t>
            </a:r>
            <a:r>
              <a:rPr sz="2400" spc="-5" dirty="0"/>
              <a:t>(Cont.)</a:t>
            </a:r>
            <a:endParaRPr sz="24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5881" y="880109"/>
            <a:ext cx="377190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880" marR="5080" indent="-170815">
              <a:lnSpc>
                <a:spcPct val="100000"/>
              </a:lnSpc>
              <a:spcBef>
                <a:spcPts val="105"/>
              </a:spcBef>
              <a:buClr>
                <a:srgbClr val="57575B"/>
              </a:buClr>
              <a:buSzPct val="89285"/>
              <a:buChar char="•"/>
              <a:tabLst>
                <a:tab pos="183515" algn="l"/>
              </a:tabLst>
            </a:pPr>
            <a:r>
              <a:rPr sz="1400" spc="5" dirty="0">
                <a:latin typeface="Arial"/>
                <a:cs typeface="Arial"/>
              </a:rPr>
              <a:t>When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command </a:t>
            </a:r>
            <a:r>
              <a:rPr sz="1400" dirty="0">
                <a:latin typeface="Arial"/>
                <a:cs typeface="Arial"/>
              </a:rPr>
              <a:t>output produces </a:t>
            </a:r>
            <a:r>
              <a:rPr sz="1400" spc="-5" dirty="0">
                <a:latin typeface="Arial"/>
                <a:cs typeface="Arial"/>
              </a:rPr>
              <a:t>more text  </a:t>
            </a:r>
            <a:r>
              <a:rPr sz="1400" dirty="0">
                <a:latin typeface="Arial"/>
                <a:cs typeface="Arial"/>
              </a:rPr>
              <a:t>than can be </a:t>
            </a:r>
            <a:r>
              <a:rPr sz="1400" spc="-5" dirty="0">
                <a:latin typeface="Arial"/>
                <a:cs typeface="Arial"/>
              </a:rPr>
              <a:t>displayed </a:t>
            </a:r>
            <a:r>
              <a:rPr sz="1400" dirty="0">
                <a:latin typeface="Arial"/>
                <a:cs typeface="Arial"/>
              </a:rPr>
              <a:t>in a terminal </a:t>
            </a:r>
            <a:r>
              <a:rPr sz="1400" spc="-15" dirty="0">
                <a:latin typeface="Arial"/>
                <a:cs typeface="Arial"/>
              </a:rPr>
              <a:t>window,  </a:t>
            </a:r>
            <a:r>
              <a:rPr sz="1400" dirty="0">
                <a:latin typeface="Arial"/>
                <a:cs typeface="Arial"/>
              </a:rPr>
              <a:t>the IOS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display a </a:t>
            </a:r>
            <a:r>
              <a:rPr sz="1400" b="1" spc="-5" dirty="0">
                <a:latin typeface="Arial"/>
                <a:cs typeface="Arial"/>
              </a:rPr>
              <a:t>“--More--” </a:t>
            </a:r>
            <a:r>
              <a:rPr sz="1400" dirty="0">
                <a:latin typeface="Arial"/>
                <a:cs typeface="Arial"/>
              </a:rPr>
              <a:t>prompt. </a:t>
            </a:r>
            <a:r>
              <a:rPr sz="1400" spc="-5" dirty="0">
                <a:latin typeface="Arial"/>
                <a:cs typeface="Arial"/>
              </a:rPr>
              <a:t>The  </a:t>
            </a:r>
            <a:r>
              <a:rPr sz="1400" dirty="0">
                <a:latin typeface="Arial"/>
                <a:cs typeface="Arial"/>
              </a:rPr>
              <a:t>table below describes the </a:t>
            </a:r>
            <a:r>
              <a:rPr sz="1400" spc="-5" dirty="0">
                <a:latin typeface="Arial"/>
                <a:cs typeface="Arial"/>
              </a:rPr>
              <a:t>keystrokes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2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  be used </a:t>
            </a:r>
            <a:r>
              <a:rPr sz="1400" spc="-5" dirty="0">
                <a:latin typeface="Arial"/>
                <a:cs typeface="Arial"/>
              </a:rPr>
              <a:t>when </a:t>
            </a:r>
            <a:r>
              <a:rPr sz="1400" dirty="0">
                <a:latin typeface="Arial"/>
                <a:cs typeface="Arial"/>
              </a:rPr>
              <a:t>this prompt is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displayed.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7389" y="1120266"/>
            <a:ext cx="339979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880" marR="5080" indent="-170815">
              <a:lnSpc>
                <a:spcPct val="100000"/>
              </a:lnSpc>
              <a:spcBef>
                <a:spcPts val="105"/>
              </a:spcBef>
              <a:buClr>
                <a:srgbClr val="57575B"/>
              </a:buClr>
              <a:buSzPct val="89285"/>
              <a:buChar char="•"/>
              <a:tabLst>
                <a:tab pos="183515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table below lists </a:t>
            </a:r>
            <a:r>
              <a:rPr sz="1400" spc="-5" dirty="0">
                <a:latin typeface="Arial"/>
                <a:cs typeface="Arial"/>
              </a:rPr>
              <a:t>commands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  be used to </a:t>
            </a:r>
            <a:r>
              <a:rPr sz="1400" spc="-5" dirty="0">
                <a:latin typeface="Arial"/>
                <a:cs typeface="Arial"/>
              </a:rPr>
              <a:t>exit </a:t>
            </a:r>
            <a:r>
              <a:rPr sz="1400" dirty="0">
                <a:latin typeface="Arial"/>
                <a:cs typeface="Arial"/>
              </a:rPr>
              <a:t>out of an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operation.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932" y="4209389"/>
            <a:ext cx="472059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Note: </a:t>
            </a:r>
            <a:r>
              <a:rPr sz="1500" spc="-90" dirty="0">
                <a:latin typeface="Arial"/>
                <a:cs typeface="Arial"/>
              </a:rPr>
              <a:t>To </a:t>
            </a:r>
            <a:r>
              <a:rPr sz="1500" dirty="0">
                <a:latin typeface="Arial"/>
                <a:cs typeface="Arial"/>
              </a:rPr>
              <a:t>see more hot </a:t>
            </a:r>
            <a:r>
              <a:rPr sz="1500" spc="-5" dirty="0">
                <a:latin typeface="Arial"/>
                <a:cs typeface="Arial"/>
              </a:rPr>
              <a:t>keys </a:t>
            </a:r>
            <a:r>
              <a:rPr sz="1500" dirty="0">
                <a:latin typeface="Arial"/>
                <a:cs typeface="Arial"/>
              </a:rPr>
              <a:t>and shortcuts refer to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2.3.5.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65650" y="2156714"/>
          <a:ext cx="4490084" cy="190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8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Keystroke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05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Ctrl-C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8260" marR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50" spc="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When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in any configuration mode, ends </a:t>
                      </a:r>
                      <a:r>
                        <a:rPr sz="105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 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configuration mode and returns </a:t>
                      </a:r>
                      <a:r>
                        <a:rPr sz="105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privileged</a:t>
                      </a:r>
                      <a:r>
                        <a:rPr sz="1050" spc="-9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EXEC  mode.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05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Ctrl-Z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8260" marR="1054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spc="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When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in any configuration mode, ends </a:t>
                      </a:r>
                      <a:r>
                        <a:rPr sz="105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 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configuration mode and returns </a:t>
                      </a:r>
                      <a:r>
                        <a:rPr sz="105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privileged</a:t>
                      </a:r>
                      <a:r>
                        <a:rPr sz="1050" spc="-9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EXEC  mode.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Ctrl-Shift-6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8260" marR="31178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All-purpose break sequence used </a:t>
                      </a:r>
                      <a:r>
                        <a:rPr sz="105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abort</a:t>
                      </a:r>
                      <a:r>
                        <a:rPr sz="1050" spc="-6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DNS  lookups, traceroutes, pings,</a:t>
                      </a:r>
                      <a:r>
                        <a:rPr sz="1050" spc="-7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etc.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0690" y="2156714"/>
          <a:ext cx="3861435" cy="190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Keystroke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1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Enter</a:t>
                      </a:r>
                      <a:r>
                        <a:rPr sz="1050" b="1" spc="-2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Key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Displays the next</a:t>
                      </a:r>
                      <a:r>
                        <a:rPr sz="1050" spc="-4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line.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Space</a:t>
                      </a:r>
                      <a:r>
                        <a:rPr sz="1050" b="1" spc="-3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Bar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Displays </a:t>
                      </a:r>
                      <a:r>
                        <a:rPr sz="105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next</a:t>
                      </a:r>
                      <a:r>
                        <a:rPr sz="1050" spc="-4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screen.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Any other</a:t>
                      </a:r>
                      <a:r>
                        <a:rPr sz="1050" spc="-4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key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24257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Ends </a:t>
                      </a:r>
                      <a:r>
                        <a:rPr sz="105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display string, returning</a:t>
                      </a:r>
                      <a:r>
                        <a:rPr sz="1050" spc="-9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to 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privileged EXEC</a:t>
                      </a:r>
                      <a:r>
                        <a:rPr sz="1050" spc="-3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mode.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344"/>
            <a:ext cx="434149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The Command</a:t>
            </a:r>
            <a:r>
              <a:rPr spc="15" dirty="0"/>
              <a:t> </a:t>
            </a:r>
            <a:r>
              <a:rPr spc="-5" dirty="0"/>
              <a:t>Structure</a:t>
            </a:r>
          </a:p>
          <a:p>
            <a:pPr marL="12700">
              <a:lnSpc>
                <a:spcPts val="2870"/>
              </a:lnSpc>
            </a:pPr>
            <a:r>
              <a:rPr sz="2400" spc="-15" dirty="0"/>
              <a:t>Video </a:t>
            </a:r>
            <a:r>
              <a:rPr sz="2400" dirty="0"/>
              <a:t>– </a:t>
            </a:r>
            <a:r>
              <a:rPr sz="2400" spc="-5" dirty="0"/>
              <a:t>Hot Keys and</a:t>
            </a:r>
            <a:r>
              <a:rPr sz="2400" dirty="0"/>
              <a:t> Shortcuts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572" y="948944"/>
            <a:ext cx="2898140" cy="25406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spc="-5" dirty="0">
                <a:latin typeface="Arial"/>
                <a:cs typeface="Arial"/>
              </a:rPr>
              <a:t>This video will cover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following: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9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spc="-60" dirty="0">
                <a:latin typeface="Arial"/>
                <a:cs typeface="Arial"/>
              </a:rPr>
              <a:t>Tab </a:t>
            </a:r>
            <a:r>
              <a:rPr sz="1500" spc="-5" dirty="0">
                <a:latin typeface="Arial"/>
                <a:cs typeface="Arial"/>
              </a:rPr>
              <a:t>key </a:t>
            </a:r>
            <a:r>
              <a:rPr sz="1500" dirty="0">
                <a:latin typeface="Arial"/>
                <a:cs typeface="Arial"/>
              </a:rPr>
              <a:t>(tab completion)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spc="-5" dirty="0">
                <a:latin typeface="Arial"/>
                <a:cs typeface="Arial"/>
              </a:rPr>
              <a:t>Command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shortening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spc="-5" dirty="0">
                <a:latin typeface="Arial"/>
                <a:cs typeface="Arial"/>
              </a:rPr>
              <a:t>Up and down </a:t>
            </a:r>
            <a:r>
              <a:rPr sz="1500" dirty="0">
                <a:latin typeface="Arial"/>
                <a:cs typeface="Arial"/>
              </a:rPr>
              <a:t>arrow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key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spc="-5" dirty="0">
                <a:latin typeface="Arial"/>
                <a:cs typeface="Arial"/>
              </a:rPr>
              <a:t>CTRL </a:t>
            </a:r>
            <a:r>
              <a:rPr sz="1500" dirty="0">
                <a:latin typeface="Arial"/>
                <a:cs typeface="Arial"/>
              </a:rPr>
              <a:t>+</a:t>
            </a:r>
            <a:r>
              <a:rPr sz="1500" spc="-14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spc="-5" dirty="0">
                <a:latin typeface="Arial"/>
                <a:cs typeface="Arial"/>
              </a:rPr>
              <a:t>CTRL </a:t>
            </a:r>
            <a:r>
              <a:rPr sz="1500" dirty="0">
                <a:latin typeface="Arial"/>
                <a:cs typeface="Arial"/>
              </a:rPr>
              <a:t>+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5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spc="-5" dirty="0">
                <a:latin typeface="Arial"/>
                <a:cs typeface="Arial"/>
              </a:rPr>
              <a:t>CTRL </a:t>
            </a:r>
            <a:r>
              <a:rPr sz="1500" dirty="0">
                <a:latin typeface="Arial"/>
                <a:cs typeface="Arial"/>
              </a:rPr>
              <a:t>+ </a:t>
            </a:r>
            <a:r>
              <a:rPr sz="1500" spc="-5" dirty="0">
                <a:latin typeface="Arial"/>
                <a:cs typeface="Arial"/>
              </a:rPr>
              <a:t>Shift </a:t>
            </a:r>
            <a:r>
              <a:rPr sz="1500" dirty="0">
                <a:latin typeface="Arial"/>
                <a:cs typeface="Arial"/>
              </a:rPr>
              <a:t>+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6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spc="-5" dirty="0">
                <a:latin typeface="Arial"/>
                <a:cs typeface="Arial"/>
              </a:rPr>
              <a:t>CTRL </a:t>
            </a:r>
            <a:r>
              <a:rPr sz="1500" dirty="0">
                <a:latin typeface="Arial"/>
                <a:cs typeface="Arial"/>
              </a:rPr>
              <a:t>+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344"/>
            <a:ext cx="456755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The Command</a:t>
            </a:r>
            <a:r>
              <a:rPr spc="15" dirty="0"/>
              <a:t> </a:t>
            </a:r>
            <a:r>
              <a:rPr spc="-5" dirty="0"/>
              <a:t>Structure</a:t>
            </a:r>
          </a:p>
          <a:p>
            <a:pPr marL="12700">
              <a:lnSpc>
                <a:spcPts val="2870"/>
              </a:lnSpc>
            </a:pPr>
            <a:r>
              <a:rPr sz="2400" spc="-5" dirty="0"/>
              <a:t>Packet </a:t>
            </a:r>
            <a:r>
              <a:rPr sz="2400" spc="-15" dirty="0"/>
              <a:t>Tracer </a:t>
            </a:r>
            <a:r>
              <a:rPr sz="2400" dirty="0"/>
              <a:t>– </a:t>
            </a:r>
            <a:r>
              <a:rPr sz="2400" spc="-5" dirty="0"/>
              <a:t>Navigate </a:t>
            </a:r>
            <a:r>
              <a:rPr sz="2400" dirty="0"/>
              <a:t>the</a:t>
            </a:r>
            <a:r>
              <a:rPr sz="2400" spc="-50" dirty="0"/>
              <a:t> </a:t>
            </a:r>
            <a:r>
              <a:rPr sz="2400" dirty="0"/>
              <a:t>IOS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572" y="1063244"/>
            <a:ext cx="554291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In this </a:t>
            </a:r>
            <a:r>
              <a:rPr sz="1500" spc="-5" dirty="0">
                <a:latin typeface="Arial"/>
                <a:cs typeface="Arial"/>
              </a:rPr>
              <a:t>Packet </a:t>
            </a:r>
            <a:r>
              <a:rPr sz="1500" spc="-20" dirty="0">
                <a:latin typeface="Arial"/>
                <a:cs typeface="Arial"/>
              </a:rPr>
              <a:t>Tracer, </a:t>
            </a:r>
            <a:r>
              <a:rPr sz="1500" spc="-10" dirty="0">
                <a:latin typeface="Arial"/>
                <a:cs typeface="Arial"/>
              </a:rPr>
              <a:t>you </a:t>
            </a:r>
            <a:r>
              <a:rPr sz="1500" spc="-5" dirty="0">
                <a:latin typeface="Arial"/>
                <a:cs typeface="Arial"/>
              </a:rPr>
              <a:t>will do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following: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spc="-5" dirty="0">
                <a:latin typeface="Arial"/>
                <a:cs typeface="Arial"/>
              </a:rPr>
              <a:t>Establish Basic </a:t>
            </a:r>
            <a:r>
              <a:rPr sz="1500" dirty="0">
                <a:latin typeface="Arial"/>
                <a:cs typeface="Arial"/>
              </a:rPr>
              <a:t>Connections, </a:t>
            </a:r>
            <a:r>
              <a:rPr sz="1500" spc="-5" dirty="0">
                <a:latin typeface="Arial"/>
                <a:cs typeface="Arial"/>
              </a:rPr>
              <a:t>Access </a:t>
            </a:r>
            <a:r>
              <a:rPr sz="1500" dirty="0">
                <a:latin typeface="Arial"/>
                <a:cs typeface="Arial"/>
              </a:rPr>
              <a:t>the CLI, </a:t>
            </a:r>
            <a:r>
              <a:rPr sz="1500" spc="-5" dirty="0">
                <a:latin typeface="Arial"/>
                <a:cs typeface="Arial"/>
              </a:rPr>
              <a:t>and Explore</a:t>
            </a:r>
            <a:r>
              <a:rPr sz="1500" spc="-13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Help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spc="-5" dirty="0">
                <a:latin typeface="Arial"/>
                <a:cs typeface="Arial"/>
              </a:rPr>
              <a:t>Explore EXEC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Modes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spc="-5" dirty="0">
                <a:latin typeface="Arial"/>
                <a:cs typeface="Arial"/>
              </a:rPr>
              <a:t>Set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Clock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1754"/>
            <a:ext cx="2248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The Command</a:t>
            </a:r>
            <a:r>
              <a:rPr sz="1600" spc="-25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Structure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12242"/>
            <a:ext cx="75457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Lab </a:t>
            </a:r>
            <a:r>
              <a:rPr sz="2400" dirty="0"/>
              <a:t>– </a:t>
            </a:r>
            <a:r>
              <a:rPr sz="2400" spc="-5" dirty="0"/>
              <a:t>Navigate </a:t>
            </a:r>
            <a:r>
              <a:rPr sz="2400" dirty="0"/>
              <a:t>the IOS by Using </a:t>
            </a:r>
            <a:r>
              <a:rPr sz="2400" spc="-70" dirty="0"/>
              <a:t>Tera Term </a:t>
            </a:r>
            <a:r>
              <a:rPr sz="2400" dirty="0"/>
              <a:t>for</a:t>
            </a:r>
            <a:r>
              <a:rPr sz="2400" spc="110" dirty="0"/>
              <a:t> </a:t>
            </a:r>
            <a:r>
              <a:rPr sz="2400" spc="-5" dirty="0"/>
              <a:t>Console</a:t>
            </a:r>
            <a:endParaRPr sz="2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/>
              <a:t>Connectivity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 this lab, </a:t>
            </a:r>
            <a:r>
              <a:rPr spc="-10" dirty="0"/>
              <a:t>you </a:t>
            </a:r>
            <a:r>
              <a:rPr dirty="0"/>
              <a:t>complete the </a:t>
            </a:r>
            <a:r>
              <a:rPr spc="-5" dirty="0"/>
              <a:t>following</a:t>
            </a:r>
            <a:r>
              <a:rPr spc="-50" dirty="0"/>
              <a:t> </a:t>
            </a:r>
            <a:r>
              <a:rPr spc="-5" dirty="0"/>
              <a:t>objectives:</a:t>
            </a: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pc="-5" dirty="0"/>
              <a:t>Access a </a:t>
            </a:r>
            <a:r>
              <a:rPr dirty="0"/>
              <a:t>Cisco </a:t>
            </a:r>
            <a:r>
              <a:rPr spc="-5" dirty="0"/>
              <a:t>Switch </a:t>
            </a:r>
            <a:r>
              <a:rPr dirty="0"/>
              <a:t>through the </a:t>
            </a:r>
            <a:r>
              <a:rPr spc="-5" dirty="0"/>
              <a:t>Serial </a:t>
            </a:r>
            <a:r>
              <a:rPr dirty="0"/>
              <a:t>Console</a:t>
            </a:r>
            <a:r>
              <a:rPr spc="-85" dirty="0"/>
              <a:t> </a:t>
            </a:r>
            <a:r>
              <a:rPr spc="-5" dirty="0"/>
              <a:t>Port</a:t>
            </a: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dirty="0"/>
              <a:t>Display and Configure </a:t>
            </a:r>
            <a:r>
              <a:rPr spc="-5" dirty="0"/>
              <a:t>Basic Device</a:t>
            </a:r>
            <a:r>
              <a:rPr spc="-35" dirty="0"/>
              <a:t> </a:t>
            </a:r>
            <a:r>
              <a:rPr dirty="0"/>
              <a:t>Settings</a:t>
            </a: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dirty="0"/>
              <a:t>(Optional) </a:t>
            </a:r>
            <a:r>
              <a:rPr spc="-5" dirty="0"/>
              <a:t>Access a Cisco </a:t>
            </a:r>
            <a:r>
              <a:rPr dirty="0"/>
              <a:t>Router </a:t>
            </a:r>
            <a:r>
              <a:rPr spc="-5" dirty="0"/>
              <a:t>Using a </a:t>
            </a:r>
            <a:r>
              <a:rPr dirty="0"/>
              <a:t>Mini-USB </a:t>
            </a:r>
            <a:r>
              <a:rPr spc="-5" dirty="0"/>
              <a:t>Console</a:t>
            </a:r>
            <a:r>
              <a:rPr spc="-95" dirty="0"/>
              <a:t> </a:t>
            </a:r>
            <a:r>
              <a:rPr dirty="0"/>
              <a:t>Cable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80187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AEE8FA"/>
                </a:solidFill>
              </a:rPr>
              <a:t>2.4 Basic </a:t>
            </a:r>
            <a:r>
              <a:rPr sz="4600" dirty="0">
                <a:solidFill>
                  <a:srgbClr val="AEE8FA"/>
                </a:solidFill>
              </a:rPr>
              <a:t>Device</a:t>
            </a:r>
            <a:r>
              <a:rPr sz="4600" spc="30" dirty="0">
                <a:solidFill>
                  <a:srgbClr val="AEE8FA"/>
                </a:solidFill>
              </a:rPr>
              <a:t> </a:t>
            </a:r>
            <a:r>
              <a:rPr sz="4600" spc="-5" dirty="0">
                <a:solidFill>
                  <a:srgbClr val="AEE8FA"/>
                </a:solidFill>
              </a:rPr>
              <a:t>Configuration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298"/>
            <a:ext cx="24593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Basic Device</a:t>
            </a:r>
            <a:r>
              <a:rPr sz="1600" spc="-55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Configuration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39090"/>
            <a:ext cx="200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Device</a:t>
            </a:r>
            <a:r>
              <a:rPr sz="2400" spc="-45" dirty="0"/>
              <a:t> </a:t>
            </a:r>
            <a:r>
              <a:rPr sz="2400" spc="-5" dirty="0"/>
              <a:t>Names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56717" y="847420"/>
            <a:ext cx="5570855" cy="1116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indent="-170815">
              <a:lnSpc>
                <a:spcPts val="178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The first configuration command on any device should be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</a:t>
            </a:r>
            <a:endParaRPr sz="1600">
              <a:latin typeface="Arial"/>
              <a:cs typeface="Arial"/>
            </a:endParaRPr>
          </a:p>
          <a:p>
            <a:pPr marL="182880">
              <a:lnSpc>
                <a:spcPts val="1780"/>
              </a:lnSpc>
            </a:pPr>
            <a:r>
              <a:rPr sz="1600" spc="-5" dirty="0">
                <a:latin typeface="Arial"/>
                <a:cs typeface="Arial"/>
              </a:rPr>
              <a:t>give it a unique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hostname.</a:t>
            </a:r>
            <a:endParaRPr sz="16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By default, all devices are assigned a factory default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name.</a:t>
            </a:r>
            <a:endParaRPr sz="16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example, </a:t>
            </a:r>
            <a:r>
              <a:rPr sz="1600" spc="-5" dirty="0">
                <a:latin typeface="Arial"/>
                <a:cs typeface="Arial"/>
              </a:rPr>
              <a:t>a Cisco IOS switch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"Switch.”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717" y="2020976"/>
            <a:ext cx="3686810" cy="20224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0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Guideline for naming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devices:</a:t>
            </a:r>
            <a:endParaRPr sz="1600">
              <a:latin typeface="Arial"/>
              <a:cs typeface="Arial"/>
            </a:endParaRPr>
          </a:p>
          <a:p>
            <a:pPr marL="443865" lvl="1" indent="-170180">
              <a:lnSpc>
                <a:spcPct val="100000"/>
              </a:lnSpc>
              <a:spcBef>
                <a:spcPts val="900"/>
              </a:spcBef>
              <a:buChar char="•"/>
              <a:tabLst>
                <a:tab pos="444500" algn="l"/>
              </a:tabLst>
            </a:pPr>
            <a:r>
              <a:rPr sz="1600" spc="-5" dirty="0">
                <a:latin typeface="Arial"/>
                <a:cs typeface="Arial"/>
              </a:rPr>
              <a:t>Start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letter</a:t>
            </a:r>
            <a:endParaRPr sz="1600">
              <a:latin typeface="Arial"/>
              <a:cs typeface="Arial"/>
            </a:endParaRPr>
          </a:p>
          <a:p>
            <a:pPr marL="443865" lvl="1" indent="-170180">
              <a:lnSpc>
                <a:spcPct val="100000"/>
              </a:lnSpc>
              <a:spcBef>
                <a:spcPts val="600"/>
              </a:spcBef>
              <a:buChar char="•"/>
              <a:tabLst>
                <a:tab pos="444500" algn="l"/>
              </a:tabLst>
            </a:pPr>
            <a:r>
              <a:rPr sz="1600" spc="-5" dirty="0">
                <a:latin typeface="Arial"/>
                <a:cs typeface="Arial"/>
              </a:rPr>
              <a:t>Contain no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spaces</a:t>
            </a:r>
            <a:endParaRPr sz="1600">
              <a:latin typeface="Arial"/>
              <a:cs typeface="Arial"/>
            </a:endParaRPr>
          </a:p>
          <a:p>
            <a:pPr marL="443865" lvl="1" indent="-170180">
              <a:lnSpc>
                <a:spcPct val="100000"/>
              </a:lnSpc>
              <a:spcBef>
                <a:spcPts val="600"/>
              </a:spcBef>
              <a:buChar char="•"/>
              <a:tabLst>
                <a:tab pos="444500" algn="l"/>
              </a:tabLst>
            </a:pPr>
            <a:r>
              <a:rPr sz="1600" spc="-5" dirty="0">
                <a:latin typeface="Arial"/>
                <a:cs typeface="Arial"/>
              </a:rPr>
              <a:t>End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a letter or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digit</a:t>
            </a:r>
            <a:endParaRPr sz="1600">
              <a:latin typeface="Arial"/>
              <a:cs typeface="Arial"/>
            </a:endParaRPr>
          </a:p>
          <a:p>
            <a:pPr marL="443865" lvl="1" indent="-170180">
              <a:lnSpc>
                <a:spcPct val="100000"/>
              </a:lnSpc>
              <a:spcBef>
                <a:spcPts val="600"/>
              </a:spcBef>
              <a:buChar char="•"/>
              <a:tabLst>
                <a:tab pos="444500" algn="l"/>
              </a:tabLst>
            </a:pPr>
            <a:r>
              <a:rPr sz="1600" spc="-5" dirty="0">
                <a:latin typeface="Arial"/>
                <a:cs typeface="Arial"/>
              </a:rPr>
              <a:t>Use only letters, digits, and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dashes</a:t>
            </a:r>
            <a:endParaRPr sz="1600">
              <a:latin typeface="Arial"/>
              <a:cs typeface="Arial"/>
            </a:endParaRPr>
          </a:p>
          <a:p>
            <a:pPr marL="443865" lvl="1" indent="-170180">
              <a:lnSpc>
                <a:spcPct val="100000"/>
              </a:lnSpc>
              <a:spcBef>
                <a:spcPts val="600"/>
              </a:spcBef>
              <a:buChar char="•"/>
              <a:tabLst>
                <a:tab pos="444500" algn="l"/>
              </a:tabLst>
            </a:pPr>
            <a:r>
              <a:rPr sz="1600" spc="-5" dirty="0">
                <a:latin typeface="Arial"/>
                <a:cs typeface="Arial"/>
              </a:rPr>
              <a:t>Be less than 64 characters in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length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8453" y="3340353"/>
            <a:ext cx="335597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Note</a:t>
            </a:r>
            <a:r>
              <a:rPr sz="1500" dirty="0">
                <a:latin typeface="Arial"/>
                <a:cs typeface="Arial"/>
              </a:rPr>
              <a:t>: </a:t>
            </a:r>
            <a:r>
              <a:rPr sz="1500" spc="-90" dirty="0">
                <a:latin typeface="Arial"/>
                <a:cs typeface="Arial"/>
              </a:rPr>
              <a:t>To </a:t>
            </a:r>
            <a:r>
              <a:rPr sz="1500" dirty="0">
                <a:latin typeface="Arial"/>
                <a:cs typeface="Arial"/>
              </a:rPr>
              <a:t>return the </a:t>
            </a:r>
            <a:r>
              <a:rPr sz="1500" spc="-5" dirty="0">
                <a:latin typeface="Arial"/>
                <a:cs typeface="Arial"/>
              </a:rPr>
              <a:t>switch </a:t>
            </a:r>
            <a:r>
              <a:rPr sz="1500" dirty="0">
                <a:latin typeface="Arial"/>
                <a:cs typeface="Arial"/>
              </a:rPr>
              <a:t>to the default  prompt, </a:t>
            </a:r>
            <a:r>
              <a:rPr sz="1500" spc="-5" dirty="0">
                <a:latin typeface="Arial"/>
                <a:cs typeface="Arial"/>
              </a:rPr>
              <a:t>use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b="1" spc="-5" dirty="0">
                <a:latin typeface="Arial"/>
                <a:cs typeface="Arial"/>
              </a:rPr>
              <a:t>no hostname </a:t>
            </a:r>
            <a:r>
              <a:rPr sz="1500" dirty="0">
                <a:latin typeface="Arial"/>
                <a:cs typeface="Arial"/>
              </a:rPr>
              <a:t>global  config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command.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99303" y="2342388"/>
            <a:ext cx="3797807" cy="623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298"/>
            <a:ext cx="24593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Basic Device</a:t>
            </a:r>
            <a:r>
              <a:rPr sz="1600" spc="-55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Configuration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39090"/>
            <a:ext cx="2886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Password</a:t>
            </a:r>
            <a:r>
              <a:rPr sz="2400" spc="-35" dirty="0"/>
              <a:t> </a:t>
            </a:r>
            <a:r>
              <a:rPr sz="2400" spc="-5" dirty="0"/>
              <a:t>Guidelines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24129" y="817905"/>
            <a:ext cx="8117840" cy="115379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985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The use of </a:t>
            </a:r>
            <a:r>
              <a:rPr sz="1600" spc="-10" dirty="0">
                <a:latin typeface="Arial"/>
                <a:cs typeface="Arial"/>
              </a:rPr>
              <a:t>weak </a:t>
            </a:r>
            <a:r>
              <a:rPr sz="1600" spc="-5" dirty="0">
                <a:latin typeface="Arial"/>
                <a:cs typeface="Arial"/>
              </a:rPr>
              <a:t>or easily guessed passwords are a security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concern.</a:t>
            </a:r>
            <a:endParaRPr sz="1600">
              <a:latin typeface="Arial"/>
              <a:cs typeface="Arial"/>
            </a:endParaRPr>
          </a:p>
          <a:p>
            <a:pPr marL="182880" marR="5080" indent="-170815">
              <a:lnSpc>
                <a:spcPts val="1630"/>
              </a:lnSpc>
              <a:spcBef>
                <a:spcPts val="1185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dirty="0">
                <a:latin typeface="Arial"/>
                <a:cs typeface="Arial"/>
              </a:rPr>
              <a:t>All </a:t>
            </a:r>
            <a:r>
              <a:rPr sz="1600" spc="-5" dirty="0">
                <a:latin typeface="Arial"/>
                <a:cs typeface="Arial"/>
              </a:rPr>
              <a:t>networking devices should limit administrative access by securing privileged EXEC,  user EXEC, and remote </a:t>
            </a:r>
            <a:r>
              <a:rPr sz="1600" spc="-35" dirty="0">
                <a:latin typeface="Arial"/>
                <a:cs typeface="Arial"/>
              </a:rPr>
              <a:t>Telnet </a:t>
            </a:r>
            <a:r>
              <a:rPr sz="1600" spc="-5" dirty="0">
                <a:latin typeface="Arial"/>
                <a:cs typeface="Arial"/>
              </a:rPr>
              <a:t>access with passwords. In addition, all passwords should  be encrypted and legal notifications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provided.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569" y="2014245"/>
            <a:ext cx="4676140" cy="267779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82880" indent="-170815" algn="just">
              <a:lnSpc>
                <a:spcPct val="100000"/>
              </a:lnSpc>
              <a:spcBef>
                <a:spcPts val="100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Password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Guidelines:</a:t>
            </a:r>
            <a:endParaRPr sz="1600">
              <a:latin typeface="Arial"/>
              <a:cs typeface="Arial"/>
            </a:endParaRPr>
          </a:p>
          <a:p>
            <a:pPr marL="443865" lvl="1" indent="-170180" algn="just">
              <a:lnSpc>
                <a:spcPct val="100000"/>
              </a:lnSpc>
              <a:spcBef>
                <a:spcPts val="900"/>
              </a:spcBef>
              <a:buChar char="•"/>
              <a:tabLst>
                <a:tab pos="444500" algn="l"/>
              </a:tabLst>
            </a:pPr>
            <a:r>
              <a:rPr sz="1600" spc="-5" dirty="0">
                <a:latin typeface="Arial"/>
                <a:cs typeface="Arial"/>
              </a:rPr>
              <a:t>Use passwords that are more than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eight</a:t>
            </a:r>
            <a:endParaRPr sz="1600">
              <a:latin typeface="Arial"/>
              <a:cs typeface="Arial"/>
            </a:endParaRPr>
          </a:p>
          <a:p>
            <a:pPr marL="443865" algn="just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characters in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length.</a:t>
            </a:r>
            <a:endParaRPr sz="1600">
              <a:latin typeface="Arial"/>
              <a:cs typeface="Arial"/>
            </a:endParaRPr>
          </a:p>
          <a:p>
            <a:pPr marL="443865" marR="327025" lvl="1" indent="-169545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444500" algn="l"/>
              </a:tabLst>
            </a:pPr>
            <a:r>
              <a:rPr sz="1600" spc="-5" dirty="0">
                <a:latin typeface="Arial"/>
                <a:cs typeface="Arial"/>
              </a:rPr>
              <a:t>Use a combination of upper and lowercase  letters, numbers, special characters, and/or  numeric sequences.</a:t>
            </a:r>
            <a:endParaRPr sz="1600">
              <a:latin typeface="Arial"/>
              <a:cs typeface="Arial"/>
            </a:endParaRPr>
          </a:p>
          <a:p>
            <a:pPr marL="443865" lvl="1" indent="-170180">
              <a:lnSpc>
                <a:spcPct val="100000"/>
              </a:lnSpc>
              <a:spcBef>
                <a:spcPts val="605"/>
              </a:spcBef>
              <a:buChar char="•"/>
              <a:tabLst>
                <a:tab pos="444500" algn="l"/>
              </a:tabLst>
            </a:pPr>
            <a:r>
              <a:rPr sz="1600" spc="-10" dirty="0">
                <a:latin typeface="Arial"/>
                <a:cs typeface="Arial"/>
              </a:rPr>
              <a:t>Avoid </a:t>
            </a:r>
            <a:r>
              <a:rPr sz="1600" spc="-5" dirty="0">
                <a:latin typeface="Arial"/>
                <a:cs typeface="Arial"/>
              </a:rPr>
              <a:t>using the same password for all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devices.</a:t>
            </a:r>
            <a:endParaRPr sz="1600">
              <a:latin typeface="Arial"/>
              <a:cs typeface="Arial"/>
            </a:endParaRPr>
          </a:p>
          <a:p>
            <a:pPr marL="443865" marR="192405" lvl="1" indent="-169545">
              <a:lnSpc>
                <a:spcPct val="100000"/>
              </a:lnSpc>
              <a:spcBef>
                <a:spcPts val="600"/>
              </a:spcBef>
              <a:buChar char="•"/>
              <a:tabLst>
                <a:tab pos="444500" algn="l"/>
              </a:tabLst>
            </a:pPr>
            <a:r>
              <a:rPr sz="1600" spc="-5" dirty="0">
                <a:latin typeface="Arial"/>
                <a:cs typeface="Arial"/>
              </a:rPr>
              <a:t>Do not use common </a:t>
            </a:r>
            <a:r>
              <a:rPr sz="1600" spc="-10" dirty="0">
                <a:latin typeface="Arial"/>
                <a:cs typeface="Arial"/>
              </a:rPr>
              <a:t>words </a:t>
            </a:r>
            <a:r>
              <a:rPr sz="1600" spc="-5" dirty="0">
                <a:latin typeface="Arial"/>
                <a:cs typeface="Arial"/>
              </a:rPr>
              <a:t>because they are  easily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guessed.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8044" y="3530346"/>
            <a:ext cx="3870325" cy="88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Note: </a:t>
            </a:r>
            <a:r>
              <a:rPr sz="1400" spc="-5" dirty="0">
                <a:latin typeface="Carlito"/>
                <a:cs typeface="Carlito"/>
              </a:rPr>
              <a:t>Most of the labs </a:t>
            </a:r>
            <a:r>
              <a:rPr sz="1400" dirty="0">
                <a:latin typeface="Carlito"/>
                <a:cs typeface="Carlito"/>
              </a:rPr>
              <a:t>in </a:t>
            </a:r>
            <a:r>
              <a:rPr sz="1400" spc="-5" dirty="0">
                <a:latin typeface="Carlito"/>
                <a:cs typeface="Carlito"/>
              </a:rPr>
              <a:t>this </a:t>
            </a:r>
            <a:r>
              <a:rPr sz="1400" spc="-10" dirty="0">
                <a:latin typeface="Carlito"/>
                <a:cs typeface="Carlito"/>
              </a:rPr>
              <a:t>course </a:t>
            </a:r>
            <a:r>
              <a:rPr sz="1400" spc="-5" dirty="0">
                <a:latin typeface="Carlito"/>
                <a:cs typeface="Carlito"/>
              </a:rPr>
              <a:t>use simple  </a:t>
            </a:r>
            <a:r>
              <a:rPr sz="1400" spc="-10" dirty="0">
                <a:latin typeface="Carlito"/>
                <a:cs typeface="Carlito"/>
              </a:rPr>
              <a:t>passwords </a:t>
            </a:r>
            <a:r>
              <a:rPr sz="1400" spc="-5" dirty="0">
                <a:latin typeface="Carlito"/>
                <a:cs typeface="Carlito"/>
              </a:rPr>
              <a:t>such </a:t>
            </a:r>
            <a:r>
              <a:rPr sz="1400" dirty="0">
                <a:latin typeface="Carlito"/>
                <a:cs typeface="Carlito"/>
              </a:rPr>
              <a:t>as </a:t>
            </a:r>
            <a:r>
              <a:rPr sz="1400" b="1" spc="-5" dirty="0">
                <a:latin typeface="Carlito"/>
                <a:cs typeface="Carlito"/>
              </a:rPr>
              <a:t>cisco </a:t>
            </a:r>
            <a:r>
              <a:rPr sz="1400" dirty="0">
                <a:latin typeface="Carlito"/>
                <a:cs typeface="Carlito"/>
              </a:rPr>
              <a:t>or </a:t>
            </a:r>
            <a:r>
              <a:rPr sz="1400" b="1" dirty="0">
                <a:latin typeface="Carlito"/>
                <a:cs typeface="Carlito"/>
              </a:rPr>
              <a:t>class</a:t>
            </a:r>
            <a:r>
              <a:rPr sz="1400" dirty="0">
                <a:latin typeface="Carlito"/>
                <a:cs typeface="Carlito"/>
              </a:rPr>
              <a:t>. </a:t>
            </a:r>
            <a:r>
              <a:rPr sz="1400" spc="-5" dirty="0">
                <a:latin typeface="Carlito"/>
                <a:cs typeface="Carlito"/>
              </a:rPr>
              <a:t>These </a:t>
            </a:r>
            <a:r>
              <a:rPr sz="1400" spc="-10" dirty="0">
                <a:latin typeface="Carlito"/>
                <a:cs typeface="Carlito"/>
              </a:rPr>
              <a:t>passwords  are considered </a:t>
            </a:r>
            <a:r>
              <a:rPr sz="1400" spc="-5" dirty="0">
                <a:latin typeface="Carlito"/>
                <a:cs typeface="Carlito"/>
              </a:rPr>
              <a:t>weak and </a:t>
            </a:r>
            <a:r>
              <a:rPr sz="1400" dirty="0">
                <a:latin typeface="Carlito"/>
                <a:cs typeface="Carlito"/>
              </a:rPr>
              <a:t>easily </a:t>
            </a:r>
            <a:r>
              <a:rPr sz="1400" spc="-5" dirty="0">
                <a:latin typeface="Carlito"/>
                <a:cs typeface="Carlito"/>
              </a:rPr>
              <a:t>guessable and should  be </a:t>
            </a:r>
            <a:r>
              <a:rPr sz="1400" spc="-10" dirty="0">
                <a:latin typeface="Carlito"/>
                <a:cs typeface="Carlito"/>
              </a:rPr>
              <a:t>avoided </a:t>
            </a:r>
            <a:r>
              <a:rPr sz="1400" dirty="0">
                <a:latin typeface="Carlito"/>
                <a:cs typeface="Carlito"/>
              </a:rPr>
              <a:t>in </a:t>
            </a:r>
            <a:r>
              <a:rPr sz="1400" spc="-5" dirty="0">
                <a:latin typeface="Carlito"/>
                <a:cs typeface="Carlito"/>
              </a:rPr>
              <a:t>production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environments.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80759" y="2045207"/>
            <a:ext cx="1371599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56457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AEE8FA"/>
                </a:solidFill>
              </a:rPr>
              <a:t>2.1 Cisco IOS</a:t>
            </a:r>
            <a:r>
              <a:rPr sz="4600" spc="-280" dirty="0">
                <a:solidFill>
                  <a:srgbClr val="AEE8FA"/>
                </a:solidFill>
              </a:rPr>
              <a:t> </a:t>
            </a:r>
            <a:r>
              <a:rPr sz="4600" dirty="0">
                <a:solidFill>
                  <a:srgbClr val="AEE8FA"/>
                </a:solidFill>
              </a:rPr>
              <a:t>Access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298"/>
            <a:ext cx="292290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Basic Device</a:t>
            </a:r>
            <a:r>
              <a:rPr spc="-35" dirty="0"/>
              <a:t> </a:t>
            </a:r>
            <a:r>
              <a:rPr spc="-5" dirty="0"/>
              <a:t>Configuration</a:t>
            </a:r>
          </a:p>
          <a:p>
            <a:pPr marL="12700">
              <a:lnSpc>
                <a:spcPts val="2870"/>
              </a:lnSpc>
            </a:pPr>
            <a:r>
              <a:rPr sz="2400" spc="-5" dirty="0"/>
              <a:t>Configure</a:t>
            </a:r>
            <a:r>
              <a:rPr sz="2400" spc="-10" dirty="0"/>
              <a:t> </a:t>
            </a:r>
            <a:r>
              <a:rPr sz="2400" spc="-5" dirty="0"/>
              <a:t>Passwords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24129" y="817212"/>
            <a:ext cx="4152265" cy="295910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500" spc="-5" dirty="0">
                <a:latin typeface="Arial"/>
                <a:cs typeface="Arial"/>
              </a:rPr>
              <a:t>Securing user EXEC mode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access:</a:t>
            </a:r>
            <a:endParaRPr sz="1500">
              <a:latin typeface="Arial"/>
              <a:cs typeface="Arial"/>
            </a:endParaRPr>
          </a:p>
          <a:p>
            <a:pPr marL="443865" marR="220979" indent="-169545">
              <a:lnSpc>
                <a:spcPts val="1430"/>
              </a:lnSpc>
              <a:spcBef>
                <a:spcPts val="1110"/>
              </a:spcBef>
              <a:buChar char="•"/>
              <a:tabLst>
                <a:tab pos="444500" algn="l"/>
              </a:tabLst>
            </a:pPr>
            <a:r>
              <a:rPr sz="1400" dirty="0">
                <a:latin typeface="Arial"/>
                <a:cs typeface="Arial"/>
              </a:rPr>
              <a:t>First enter line console </a:t>
            </a:r>
            <a:r>
              <a:rPr sz="1400" spc="-5" dirty="0">
                <a:latin typeface="Arial"/>
                <a:cs typeface="Arial"/>
              </a:rPr>
              <a:t>configuration mode  </a:t>
            </a:r>
            <a:r>
              <a:rPr sz="1400" dirty="0">
                <a:latin typeface="Arial"/>
                <a:cs typeface="Arial"/>
              </a:rPr>
              <a:t>using the </a:t>
            </a:r>
            <a:r>
              <a:rPr sz="1400" b="1" dirty="0">
                <a:latin typeface="Arial"/>
                <a:cs typeface="Arial"/>
              </a:rPr>
              <a:t>line </a:t>
            </a:r>
            <a:r>
              <a:rPr sz="1400" b="1" spc="-5" dirty="0">
                <a:latin typeface="Arial"/>
                <a:cs typeface="Arial"/>
              </a:rPr>
              <a:t>console </a:t>
            </a:r>
            <a:r>
              <a:rPr sz="1400" b="1" dirty="0">
                <a:latin typeface="Arial"/>
                <a:cs typeface="Arial"/>
              </a:rPr>
              <a:t>0 </a:t>
            </a:r>
            <a:r>
              <a:rPr sz="1400" dirty="0">
                <a:latin typeface="Arial"/>
                <a:cs typeface="Arial"/>
              </a:rPr>
              <a:t>command in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global  configuration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mode.</a:t>
            </a:r>
            <a:endParaRPr sz="1400">
              <a:latin typeface="Arial"/>
              <a:cs typeface="Arial"/>
            </a:endParaRPr>
          </a:p>
          <a:p>
            <a:pPr marL="443865" marR="158115" indent="-169545">
              <a:lnSpc>
                <a:spcPts val="1430"/>
              </a:lnSpc>
              <a:spcBef>
                <a:spcPts val="800"/>
              </a:spcBef>
              <a:buChar char="•"/>
              <a:tabLst>
                <a:tab pos="444500" algn="l"/>
              </a:tabLst>
            </a:pPr>
            <a:r>
              <a:rPr sz="1400" spc="-5" dirty="0">
                <a:latin typeface="Arial"/>
                <a:cs typeface="Arial"/>
              </a:rPr>
              <a:t>Next, </a:t>
            </a:r>
            <a:r>
              <a:rPr sz="1400" dirty="0">
                <a:latin typeface="Arial"/>
                <a:cs typeface="Arial"/>
              </a:rPr>
              <a:t>specify the user EXEC </a:t>
            </a:r>
            <a:r>
              <a:rPr sz="1400" spc="-5" dirty="0">
                <a:latin typeface="Arial"/>
                <a:cs typeface="Arial"/>
              </a:rPr>
              <a:t>mode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password  </a:t>
            </a:r>
            <a:r>
              <a:rPr sz="1400" dirty="0">
                <a:latin typeface="Arial"/>
                <a:cs typeface="Arial"/>
              </a:rPr>
              <a:t>using the </a:t>
            </a:r>
            <a:r>
              <a:rPr sz="1400" b="1" dirty="0">
                <a:latin typeface="Arial"/>
                <a:cs typeface="Arial"/>
              </a:rPr>
              <a:t>password </a:t>
            </a:r>
            <a:r>
              <a:rPr sz="1400" i="1" dirty="0">
                <a:latin typeface="Arial"/>
                <a:cs typeface="Arial"/>
              </a:rPr>
              <a:t>password</a:t>
            </a:r>
            <a:r>
              <a:rPr sz="1400" i="1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command.</a:t>
            </a:r>
            <a:endParaRPr sz="1400">
              <a:latin typeface="Arial"/>
              <a:cs typeface="Arial"/>
            </a:endParaRPr>
          </a:p>
          <a:p>
            <a:pPr marL="443865" indent="-170180">
              <a:lnSpc>
                <a:spcPts val="1555"/>
              </a:lnSpc>
              <a:spcBef>
                <a:spcPts val="545"/>
              </a:spcBef>
              <a:buChar char="•"/>
              <a:tabLst>
                <a:tab pos="444500" algn="l"/>
              </a:tabLst>
            </a:pPr>
            <a:r>
              <a:rPr sz="1400" spc="-20" dirty="0">
                <a:latin typeface="Arial"/>
                <a:cs typeface="Arial"/>
              </a:rPr>
              <a:t>Finally, </a:t>
            </a:r>
            <a:r>
              <a:rPr sz="1400" dirty="0">
                <a:latin typeface="Arial"/>
                <a:cs typeface="Arial"/>
              </a:rPr>
              <a:t>enable user EXEC access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using</a:t>
            </a:r>
            <a:endParaRPr sz="1400">
              <a:latin typeface="Arial"/>
              <a:cs typeface="Arial"/>
            </a:endParaRPr>
          </a:p>
          <a:p>
            <a:pPr marL="443865">
              <a:lnSpc>
                <a:spcPts val="1555"/>
              </a:lnSpc>
            </a:pPr>
            <a:r>
              <a:rPr sz="1400" dirty="0">
                <a:latin typeface="Arial"/>
                <a:cs typeface="Arial"/>
              </a:rPr>
              <a:t>the </a:t>
            </a:r>
            <a:r>
              <a:rPr sz="1400" b="1" spc="-5" dirty="0">
                <a:latin typeface="Arial"/>
                <a:cs typeface="Arial"/>
              </a:rPr>
              <a:t>login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command.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600" spc="-5" dirty="0">
                <a:latin typeface="Arial"/>
                <a:cs typeface="Arial"/>
              </a:rPr>
              <a:t>Securing privileged EXEC mode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access:</a:t>
            </a:r>
            <a:endParaRPr sz="1600">
              <a:latin typeface="Arial"/>
              <a:cs typeface="Arial"/>
            </a:endParaRPr>
          </a:p>
          <a:p>
            <a:pPr marL="489584" indent="-215900">
              <a:lnSpc>
                <a:spcPct val="100000"/>
              </a:lnSpc>
              <a:spcBef>
                <a:spcPts val="840"/>
              </a:spcBef>
              <a:buChar char="•"/>
              <a:tabLst>
                <a:tab pos="489584" algn="l"/>
                <a:tab pos="490220" algn="l"/>
              </a:tabLst>
            </a:pPr>
            <a:r>
              <a:rPr sz="1300" spc="-5" dirty="0">
                <a:latin typeface="Arial"/>
                <a:cs typeface="Arial"/>
              </a:rPr>
              <a:t>First enter global configuration</a:t>
            </a:r>
            <a:r>
              <a:rPr sz="1300" spc="10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mode.</a:t>
            </a:r>
            <a:endParaRPr sz="1300">
              <a:latin typeface="Arial"/>
              <a:cs typeface="Arial"/>
            </a:endParaRPr>
          </a:p>
          <a:p>
            <a:pPr marL="489584" indent="-215900">
              <a:lnSpc>
                <a:spcPct val="100000"/>
              </a:lnSpc>
              <a:spcBef>
                <a:spcPts val="525"/>
              </a:spcBef>
              <a:buChar char="•"/>
              <a:tabLst>
                <a:tab pos="489584" algn="l"/>
                <a:tab pos="490220" algn="l"/>
              </a:tabLst>
            </a:pPr>
            <a:r>
              <a:rPr sz="1300" spc="-5" dirty="0">
                <a:latin typeface="Arial"/>
                <a:cs typeface="Arial"/>
              </a:rPr>
              <a:t>Next, use the </a:t>
            </a:r>
            <a:r>
              <a:rPr sz="1300" b="1" spc="-5" dirty="0">
                <a:latin typeface="Arial"/>
                <a:cs typeface="Arial"/>
              </a:rPr>
              <a:t>enable secret </a:t>
            </a:r>
            <a:r>
              <a:rPr sz="1300" i="1" spc="-5" dirty="0">
                <a:latin typeface="Arial"/>
                <a:cs typeface="Arial"/>
              </a:rPr>
              <a:t>password</a:t>
            </a:r>
            <a:r>
              <a:rPr sz="1300" i="1" spc="14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command.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400" y="1223772"/>
            <a:ext cx="3936492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4400" y="2944367"/>
            <a:ext cx="3936492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298"/>
            <a:ext cx="24593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Basic Device</a:t>
            </a:r>
            <a:r>
              <a:rPr sz="1600" spc="-55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Configuration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39090"/>
            <a:ext cx="3940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Configure Passwords</a:t>
            </a:r>
            <a:r>
              <a:rPr sz="2400" dirty="0"/>
              <a:t> (Cont.)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24129" y="817905"/>
            <a:ext cx="8347075" cy="315722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spc="-5" dirty="0">
                <a:latin typeface="Arial"/>
                <a:cs typeface="Arial"/>
              </a:rPr>
              <a:t>Securing VTY line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access:</a:t>
            </a:r>
            <a:endParaRPr sz="1600">
              <a:latin typeface="Arial"/>
              <a:cs typeface="Arial"/>
            </a:endParaRPr>
          </a:p>
          <a:p>
            <a:pPr marL="443865" marR="4378325" indent="-169545">
              <a:lnSpc>
                <a:spcPts val="1630"/>
              </a:lnSpc>
              <a:spcBef>
                <a:spcPts val="1185"/>
              </a:spcBef>
              <a:buChar char="•"/>
              <a:tabLst>
                <a:tab pos="444500" algn="l"/>
              </a:tabLst>
            </a:pPr>
            <a:r>
              <a:rPr sz="1600" spc="-5" dirty="0">
                <a:latin typeface="Arial"/>
                <a:cs typeface="Arial"/>
              </a:rPr>
              <a:t>First enter line VTY configuration mode  </a:t>
            </a:r>
            <a:r>
              <a:rPr sz="1600" dirty="0">
                <a:latin typeface="Arial"/>
                <a:cs typeface="Arial"/>
              </a:rPr>
              <a:t>using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line </a:t>
            </a:r>
            <a:r>
              <a:rPr sz="1600" b="1" spc="-15" dirty="0">
                <a:latin typeface="Arial"/>
                <a:cs typeface="Arial"/>
              </a:rPr>
              <a:t>vty </a:t>
            </a:r>
            <a:r>
              <a:rPr sz="1600" b="1" spc="-5" dirty="0">
                <a:latin typeface="Arial"/>
                <a:cs typeface="Arial"/>
              </a:rPr>
              <a:t>0 15 </a:t>
            </a:r>
            <a:r>
              <a:rPr sz="1600" spc="-5" dirty="0">
                <a:latin typeface="Arial"/>
                <a:cs typeface="Arial"/>
              </a:rPr>
              <a:t>command in  global configuration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mode.</a:t>
            </a:r>
            <a:endParaRPr sz="1600">
              <a:latin typeface="Arial"/>
              <a:cs typeface="Arial"/>
            </a:endParaRPr>
          </a:p>
          <a:p>
            <a:pPr marL="443865" marR="4477385" indent="-169545">
              <a:lnSpc>
                <a:spcPts val="1630"/>
              </a:lnSpc>
              <a:spcBef>
                <a:spcPts val="885"/>
              </a:spcBef>
              <a:buChar char="•"/>
              <a:tabLst>
                <a:tab pos="444500" algn="l"/>
              </a:tabLst>
            </a:pPr>
            <a:r>
              <a:rPr sz="1600" spc="-5" dirty="0">
                <a:latin typeface="Arial"/>
                <a:cs typeface="Arial"/>
              </a:rPr>
              <a:t>Next, specify the VTY password using  the </a:t>
            </a:r>
            <a:r>
              <a:rPr sz="1600" b="1" dirty="0">
                <a:latin typeface="Arial"/>
                <a:cs typeface="Arial"/>
              </a:rPr>
              <a:t>password </a:t>
            </a:r>
            <a:r>
              <a:rPr sz="1600" i="1" spc="-5" dirty="0">
                <a:latin typeface="Arial"/>
                <a:cs typeface="Arial"/>
              </a:rPr>
              <a:t>password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command.</a:t>
            </a:r>
            <a:endParaRPr sz="1600">
              <a:latin typeface="Arial"/>
              <a:cs typeface="Arial"/>
            </a:endParaRPr>
          </a:p>
          <a:p>
            <a:pPr marL="443865" indent="-170180">
              <a:lnSpc>
                <a:spcPts val="1780"/>
              </a:lnSpc>
              <a:spcBef>
                <a:spcPts val="585"/>
              </a:spcBef>
              <a:buChar char="•"/>
              <a:tabLst>
                <a:tab pos="444500" algn="l"/>
              </a:tabLst>
            </a:pPr>
            <a:r>
              <a:rPr sz="1600" spc="-20" dirty="0">
                <a:latin typeface="Arial"/>
                <a:cs typeface="Arial"/>
              </a:rPr>
              <a:t>Finally, </a:t>
            </a:r>
            <a:r>
              <a:rPr sz="1600" spc="-5" dirty="0">
                <a:latin typeface="Arial"/>
                <a:cs typeface="Arial"/>
              </a:rPr>
              <a:t>enable VTY access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using</a:t>
            </a:r>
            <a:endParaRPr sz="1600">
              <a:latin typeface="Arial"/>
              <a:cs typeface="Arial"/>
            </a:endParaRPr>
          </a:p>
          <a:p>
            <a:pPr marL="443865">
              <a:lnSpc>
                <a:spcPts val="1780"/>
              </a:lnSpc>
            </a:pPr>
            <a:r>
              <a:rPr sz="1600" spc="-5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login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command.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652780" marR="5080" lvl="1" indent="-170815">
              <a:lnSpc>
                <a:spcPts val="1630"/>
              </a:lnSpc>
              <a:spcBef>
                <a:spcPts val="5"/>
              </a:spcBef>
              <a:buClr>
                <a:srgbClr val="57575B"/>
              </a:buClr>
              <a:buSzPct val="90625"/>
              <a:buFont typeface="Wingdings"/>
              <a:buChar char=""/>
              <a:tabLst>
                <a:tab pos="653415" algn="l"/>
              </a:tabLst>
            </a:pPr>
            <a:r>
              <a:rPr sz="1600" spc="-5" dirty="0">
                <a:latin typeface="Arial"/>
                <a:cs typeface="Arial"/>
              </a:rPr>
              <a:t>Note: VTY lines enable remote access using </a:t>
            </a:r>
            <a:r>
              <a:rPr sz="1600" spc="-35" dirty="0">
                <a:latin typeface="Arial"/>
                <a:cs typeface="Arial"/>
              </a:rPr>
              <a:t>Telnet </a:t>
            </a:r>
            <a:r>
              <a:rPr sz="1600" spc="-5" dirty="0">
                <a:latin typeface="Arial"/>
                <a:cs typeface="Arial"/>
              </a:rPr>
              <a:t>or SSH to the device. Many Cisco  switches support up to 16 VTY lines that are numbered 0 to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15.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97552" y="1325880"/>
            <a:ext cx="3938015" cy="1091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298"/>
            <a:ext cx="2631440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Basic Device</a:t>
            </a:r>
            <a:r>
              <a:rPr spc="-40" dirty="0"/>
              <a:t> </a:t>
            </a:r>
            <a:r>
              <a:rPr spc="-5" dirty="0"/>
              <a:t>Configuration</a:t>
            </a:r>
          </a:p>
          <a:p>
            <a:pPr marL="12700">
              <a:lnSpc>
                <a:spcPts val="2870"/>
              </a:lnSpc>
            </a:pPr>
            <a:r>
              <a:rPr sz="2400" spc="-5" dirty="0"/>
              <a:t>Encrypt</a:t>
            </a:r>
            <a:r>
              <a:rPr sz="2400" spc="-45" dirty="0"/>
              <a:t> </a:t>
            </a:r>
            <a:r>
              <a:rPr sz="2400" spc="-5" dirty="0"/>
              <a:t>Passwords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24129" y="932815"/>
            <a:ext cx="4277360" cy="117665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82880" marR="519430" indent="-170815">
              <a:lnSpc>
                <a:spcPts val="1540"/>
              </a:lnSpc>
              <a:spcBef>
                <a:spcPts val="365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183515" algn="l"/>
              </a:tabLst>
            </a:pPr>
            <a:r>
              <a:rPr sz="1500" spc="-5" dirty="0">
                <a:latin typeface="Arial"/>
                <a:cs typeface="Arial"/>
              </a:rPr>
              <a:t>The </a:t>
            </a:r>
            <a:r>
              <a:rPr sz="1500" dirty="0">
                <a:latin typeface="Arial"/>
                <a:cs typeface="Arial"/>
              </a:rPr>
              <a:t>startup-config </a:t>
            </a:r>
            <a:r>
              <a:rPr sz="1500" spc="-5" dirty="0">
                <a:latin typeface="Arial"/>
                <a:cs typeface="Arial"/>
              </a:rPr>
              <a:t>and </a:t>
            </a:r>
            <a:r>
              <a:rPr sz="1500" dirty="0">
                <a:latin typeface="Arial"/>
                <a:cs typeface="Arial"/>
              </a:rPr>
              <a:t>running-config files  display most </a:t>
            </a:r>
            <a:r>
              <a:rPr sz="1500" spc="-5" dirty="0">
                <a:latin typeface="Arial"/>
                <a:cs typeface="Arial"/>
              </a:rPr>
              <a:t>passwords in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plaintext.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ts val="1670"/>
              </a:lnSpc>
              <a:spcBef>
                <a:spcPts val="855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183515" algn="l"/>
              </a:tabLst>
            </a:pPr>
            <a:r>
              <a:rPr sz="1500" spc="-9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encrypt </a:t>
            </a:r>
            <a:r>
              <a:rPr sz="1500" dirty="0">
                <a:latin typeface="Arial"/>
                <a:cs typeface="Arial"/>
              </a:rPr>
              <a:t>all plaintext </a:t>
            </a:r>
            <a:r>
              <a:rPr sz="1500" spc="-5" dirty="0">
                <a:latin typeface="Arial"/>
                <a:cs typeface="Arial"/>
              </a:rPr>
              <a:t>passwords,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use</a:t>
            </a:r>
            <a:endParaRPr sz="1500">
              <a:latin typeface="Arial"/>
              <a:cs typeface="Arial"/>
            </a:endParaRPr>
          </a:p>
          <a:p>
            <a:pPr marL="182880" marR="5080">
              <a:lnSpc>
                <a:spcPts val="1520"/>
              </a:lnSpc>
              <a:spcBef>
                <a:spcPts val="150"/>
              </a:spcBef>
            </a:pPr>
            <a:r>
              <a:rPr sz="1500" dirty="0">
                <a:latin typeface="Arial"/>
                <a:cs typeface="Arial"/>
              </a:rPr>
              <a:t>the </a:t>
            </a:r>
            <a:r>
              <a:rPr sz="1500" b="1" spc="-5" dirty="0">
                <a:latin typeface="Arial"/>
                <a:cs typeface="Arial"/>
              </a:rPr>
              <a:t>service password-encryption </a:t>
            </a:r>
            <a:r>
              <a:rPr sz="1500" dirty="0">
                <a:latin typeface="Arial"/>
                <a:cs typeface="Arial"/>
              </a:rPr>
              <a:t>global </a:t>
            </a:r>
            <a:r>
              <a:rPr sz="1500" spc="-5" dirty="0">
                <a:latin typeface="Arial"/>
                <a:cs typeface="Arial"/>
              </a:rPr>
              <a:t>config  </a:t>
            </a:r>
            <a:r>
              <a:rPr sz="1500" dirty="0">
                <a:latin typeface="Arial"/>
                <a:cs typeface="Arial"/>
              </a:rPr>
              <a:t>command.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79" y="2648711"/>
            <a:ext cx="4572000" cy="777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94834" y="932815"/>
            <a:ext cx="3698240" cy="6426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82880" marR="5080" indent="-170815" algn="just">
              <a:lnSpc>
                <a:spcPct val="85000"/>
              </a:lnSpc>
              <a:spcBef>
                <a:spcPts val="370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183515" algn="l"/>
              </a:tabLst>
            </a:pPr>
            <a:r>
              <a:rPr sz="1500" spc="-5" dirty="0">
                <a:latin typeface="Arial"/>
                <a:cs typeface="Arial"/>
              </a:rPr>
              <a:t>Use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b="1" spc="-5" dirty="0">
                <a:latin typeface="Arial"/>
                <a:cs typeface="Arial"/>
              </a:rPr>
              <a:t>show running-config </a:t>
            </a:r>
            <a:r>
              <a:rPr sz="1500" dirty="0">
                <a:latin typeface="Arial"/>
                <a:cs typeface="Arial"/>
              </a:rPr>
              <a:t>command  to </a:t>
            </a:r>
            <a:r>
              <a:rPr sz="1500" spc="-5" dirty="0">
                <a:latin typeface="Arial"/>
                <a:cs typeface="Arial"/>
              </a:rPr>
              <a:t>verify </a:t>
            </a:r>
            <a:r>
              <a:rPr sz="1500" dirty="0">
                <a:latin typeface="Arial"/>
                <a:cs typeface="Arial"/>
              </a:rPr>
              <a:t>that the </a:t>
            </a:r>
            <a:r>
              <a:rPr sz="1500" spc="-5" dirty="0">
                <a:latin typeface="Arial"/>
                <a:cs typeface="Arial"/>
              </a:rPr>
              <a:t>passwords on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device  are now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encrypted.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34940" y="2031492"/>
            <a:ext cx="3200400" cy="2011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298"/>
            <a:ext cx="2482850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Basic Device</a:t>
            </a:r>
            <a:r>
              <a:rPr spc="-50" dirty="0"/>
              <a:t> </a:t>
            </a:r>
            <a:r>
              <a:rPr spc="-5" dirty="0"/>
              <a:t>Configuration</a:t>
            </a:r>
          </a:p>
          <a:p>
            <a:pPr marL="12700">
              <a:lnSpc>
                <a:spcPts val="2870"/>
              </a:lnSpc>
            </a:pPr>
            <a:r>
              <a:rPr sz="2400" spc="-5" dirty="0"/>
              <a:t>Banner</a:t>
            </a:r>
            <a:r>
              <a:rPr sz="2400" spc="-35" dirty="0"/>
              <a:t> </a:t>
            </a:r>
            <a:r>
              <a:rPr sz="2400" spc="-5" dirty="0"/>
              <a:t>Messages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24129" y="947165"/>
            <a:ext cx="3576320" cy="15652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82880" marR="12700" indent="-170815">
              <a:lnSpc>
                <a:spcPct val="85100"/>
              </a:lnSpc>
              <a:spcBef>
                <a:spcPts val="365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183515" algn="l"/>
              </a:tabLst>
            </a:pPr>
            <a:r>
              <a:rPr sz="1500" dirty="0">
                <a:latin typeface="Arial"/>
                <a:cs typeface="Arial"/>
              </a:rPr>
              <a:t>A banner </a:t>
            </a:r>
            <a:r>
              <a:rPr sz="1500" spc="-5" dirty="0">
                <a:latin typeface="Arial"/>
                <a:cs typeface="Arial"/>
              </a:rPr>
              <a:t>message is </a:t>
            </a:r>
            <a:r>
              <a:rPr sz="1500" dirty="0">
                <a:latin typeface="Arial"/>
                <a:cs typeface="Arial"/>
              </a:rPr>
              <a:t>important to </a:t>
            </a:r>
            <a:r>
              <a:rPr sz="1500" spc="-5" dirty="0">
                <a:latin typeface="Arial"/>
                <a:cs typeface="Arial"/>
              </a:rPr>
              <a:t>warn  </a:t>
            </a:r>
            <a:r>
              <a:rPr sz="1500" dirty="0">
                <a:latin typeface="Arial"/>
                <a:cs typeface="Arial"/>
              </a:rPr>
              <a:t>unauthorized personnel from</a:t>
            </a:r>
            <a:r>
              <a:rPr sz="1500" spc="-1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attempting  to </a:t>
            </a:r>
            <a:r>
              <a:rPr sz="1500" spc="-5" dirty="0">
                <a:latin typeface="Arial"/>
                <a:cs typeface="Arial"/>
              </a:rPr>
              <a:t>access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device.</a:t>
            </a:r>
            <a:endParaRPr sz="1500">
              <a:latin typeface="Arial"/>
              <a:cs typeface="Arial"/>
            </a:endParaRPr>
          </a:p>
          <a:p>
            <a:pPr marL="182880" marR="5080" indent="-170815">
              <a:lnSpc>
                <a:spcPct val="84900"/>
              </a:lnSpc>
              <a:spcBef>
                <a:spcPts val="1150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183515" algn="l"/>
              </a:tabLst>
            </a:pPr>
            <a:r>
              <a:rPr sz="1500" spc="-90" dirty="0">
                <a:latin typeface="Arial"/>
                <a:cs typeface="Arial"/>
              </a:rPr>
              <a:t>To </a:t>
            </a:r>
            <a:r>
              <a:rPr sz="1500" dirty="0">
                <a:latin typeface="Arial"/>
                <a:cs typeface="Arial"/>
              </a:rPr>
              <a:t>create </a:t>
            </a:r>
            <a:r>
              <a:rPr sz="1500" spc="-5" dirty="0">
                <a:latin typeface="Arial"/>
                <a:cs typeface="Arial"/>
              </a:rPr>
              <a:t>a banner message </a:t>
            </a:r>
            <a:r>
              <a:rPr sz="1500" dirty="0">
                <a:latin typeface="Arial"/>
                <a:cs typeface="Arial"/>
              </a:rPr>
              <a:t>of the </a:t>
            </a:r>
            <a:r>
              <a:rPr sz="1500" spc="-5" dirty="0">
                <a:latin typeface="Arial"/>
                <a:cs typeface="Arial"/>
              </a:rPr>
              <a:t>day  on a network device, use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b="1" spc="-5" dirty="0">
                <a:latin typeface="Arial"/>
                <a:cs typeface="Arial"/>
              </a:rPr>
              <a:t>banner  motd # </a:t>
            </a:r>
            <a:r>
              <a:rPr sz="1500" i="1" dirty="0">
                <a:latin typeface="Arial"/>
                <a:cs typeface="Arial"/>
              </a:rPr>
              <a:t>the message of the day </a:t>
            </a:r>
            <a:r>
              <a:rPr sz="1500" b="1" spc="-5" dirty="0">
                <a:latin typeface="Arial"/>
                <a:cs typeface="Arial"/>
              </a:rPr>
              <a:t>#</a:t>
            </a:r>
            <a:r>
              <a:rPr sz="1500" b="1" spc="-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global  config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command.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129" y="3047238"/>
            <a:ext cx="3627754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Note: The </a:t>
            </a:r>
            <a:r>
              <a:rPr sz="1400" dirty="0">
                <a:latin typeface="Arial"/>
                <a:cs typeface="Arial"/>
              </a:rPr>
              <a:t>“#”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command syntax is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called  </a:t>
            </a:r>
            <a:r>
              <a:rPr sz="1400" dirty="0">
                <a:latin typeface="Arial"/>
                <a:cs typeface="Arial"/>
              </a:rPr>
              <a:t>the delimiting </a:t>
            </a:r>
            <a:r>
              <a:rPr sz="1400" spc="-10" dirty="0">
                <a:latin typeface="Arial"/>
                <a:cs typeface="Arial"/>
              </a:rPr>
              <a:t>character. </a:t>
            </a:r>
            <a:r>
              <a:rPr sz="1400" dirty="0">
                <a:latin typeface="Arial"/>
                <a:cs typeface="Arial"/>
              </a:rPr>
              <a:t>It is entered before  and after the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message.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8353" y="1878533"/>
            <a:ext cx="46196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Arial"/>
                <a:cs typeface="Arial"/>
              </a:rPr>
              <a:t>The </a:t>
            </a:r>
            <a:r>
              <a:rPr sz="1300" spc="-5" dirty="0">
                <a:latin typeface="Arial"/>
                <a:cs typeface="Arial"/>
              </a:rPr>
              <a:t>banner will be displayed on attempts to access the</a:t>
            </a:r>
            <a:r>
              <a:rPr sz="1300" spc="17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device.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43628" y="1155191"/>
            <a:ext cx="4114800" cy="441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12052" y="2211323"/>
            <a:ext cx="189230" cy="292735"/>
          </a:xfrm>
          <a:custGeom>
            <a:avLst/>
            <a:gdLst/>
            <a:ahLst/>
            <a:cxnLst/>
            <a:rect l="l" t="t" r="r" b="b"/>
            <a:pathLst>
              <a:path w="189229" h="292735">
                <a:moveTo>
                  <a:pt x="141731" y="0"/>
                </a:moveTo>
                <a:lnTo>
                  <a:pt x="47244" y="0"/>
                </a:lnTo>
                <a:lnTo>
                  <a:pt x="47244" y="198119"/>
                </a:lnTo>
                <a:lnTo>
                  <a:pt x="0" y="198119"/>
                </a:lnTo>
                <a:lnTo>
                  <a:pt x="94488" y="292607"/>
                </a:lnTo>
                <a:lnTo>
                  <a:pt x="188975" y="198119"/>
                </a:lnTo>
                <a:lnTo>
                  <a:pt x="141731" y="198119"/>
                </a:lnTo>
                <a:lnTo>
                  <a:pt x="141731" y="0"/>
                </a:lnTo>
                <a:close/>
              </a:path>
            </a:pathLst>
          </a:custGeom>
          <a:solidFill>
            <a:srgbClr val="36A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40452" y="2572511"/>
            <a:ext cx="2743200" cy="1632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344"/>
            <a:ext cx="6711950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Basic Device</a:t>
            </a:r>
            <a:r>
              <a:rPr spc="-35" dirty="0"/>
              <a:t> </a:t>
            </a:r>
            <a:r>
              <a:rPr spc="-5" dirty="0"/>
              <a:t>Configuration</a:t>
            </a:r>
          </a:p>
          <a:p>
            <a:pPr marL="12700">
              <a:lnSpc>
                <a:spcPts val="2870"/>
              </a:lnSpc>
            </a:pPr>
            <a:r>
              <a:rPr sz="2400" spc="-15" dirty="0"/>
              <a:t>Video </a:t>
            </a:r>
            <a:r>
              <a:rPr sz="2400" dirty="0"/>
              <a:t>– </a:t>
            </a:r>
            <a:r>
              <a:rPr sz="2400" spc="-5" dirty="0"/>
              <a:t>Secure Administrative Access </a:t>
            </a:r>
            <a:r>
              <a:rPr sz="2400" dirty="0"/>
              <a:t>to a</a:t>
            </a:r>
            <a:r>
              <a:rPr sz="2400" spc="-190" dirty="0"/>
              <a:t> </a:t>
            </a:r>
            <a:r>
              <a:rPr sz="2400" spc="-5" dirty="0"/>
              <a:t>Switch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572" y="948944"/>
            <a:ext cx="4493260" cy="22358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spc="-5" dirty="0">
                <a:latin typeface="Arial"/>
                <a:cs typeface="Arial"/>
              </a:rPr>
              <a:t>This video will cover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following: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9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spc="-5" dirty="0">
                <a:latin typeface="Arial"/>
                <a:cs typeface="Arial"/>
              </a:rPr>
              <a:t>Access </a:t>
            </a:r>
            <a:r>
              <a:rPr sz="1500" dirty="0">
                <a:latin typeface="Arial"/>
                <a:cs typeface="Arial"/>
              </a:rPr>
              <a:t>the command </a:t>
            </a:r>
            <a:r>
              <a:rPr sz="1500" spc="-5" dirty="0">
                <a:latin typeface="Arial"/>
                <a:cs typeface="Arial"/>
              </a:rPr>
              <a:t>line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secure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switch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spc="-5" dirty="0">
                <a:latin typeface="Arial"/>
                <a:cs typeface="Arial"/>
              </a:rPr>
              <a:t>Secure </a:t>
            </a:r>
            <a:r>
              <a:rPr sz="1500" dirty="0">
                <a:latin typeface="Arial"/>
                <a:cs typeface="Arial"/>
              </a:rPr>
              <a:t>access to the console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port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spc="-5" dirty="0">
                <a:latin typeface="Arial"/>
                <a:cs typeface="Arial"/>
              </a:rPr>
              <a:t>Secure virtual </a:t>
            </a:r>
            <a:r>
              <a:rPr sz="1500" dirty="0">
                <a:latin typeface="Arial"/>
                <a:cs typeface="Arial"/>
              </a:rPr>
              <a:t>terminal </a:t>
            </a:r>
            <a:r>
              <a:rPr sz="1500" spc="-5" dirty="0">
                <a:latin typeface="Arial"/>
                <a:cs typeface="Arial"/>
              </a:rPr>
              <a:t>access </a:t>
            </a:r>
            <a:r>
              <a:rPr sz="1500" dirty="0">
                <a:latin typeface="Arial"/>
                <a:cs typeface="Arial"/>
              </a:rPr>
              <a:t>for remote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access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spc="-5" dirty="0">
                <a:latin typeface="Arial"/>
                <a:cs typeface="Arial"/>
              </a:rPr>
              <a:t>Encrypt passwords on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switch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dirty="0">
                <a:latin typeface="Arial"/>
                <a:cs typeface="Arial"/>
              </a:rPr>
              <a:t>Configure the </a:t>
            </a:r>
            <a:r>
              <a:rPr sz="1500" spc="-5" dirty="0">
                <a:latin typeface="Arial"/>
                <a:cs typeface="Arial"/>
              </a:rPr>
              <a:t>banner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message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5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spc="-15" dirty="0">
                <a:latin typeface="Arial"/>
                <a:cs typeface="Arial"/>
              </a:rPr>
              <a:t>Verify </a:t>
            </a:r>
            <a:r>
              <a:rPr sz="1500" dirty="0">
                <a:latin typeface="Arial"/>
                <a:cs typeface="Arial"/>
              </a:rPr>
              <a:t>security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changes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62630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AEE8FA"/>
                </a:solidFill>
              </a:rPr>
              <a:t>2.5 Save</a:t>
            </a:r>
            <a:r>
              <a:rPr sz="4600" spc="10" dirty="0">
                <a:solidFill>
                  <a:srgbClr val="AEE8FA"/>
                </a:solidFill>
              </a:rPr>
              <a:t> </a:t>
            </a:r>
            <a:r>
              <a:rPr sz="4600" spc="-5" dirty="0">
                <a:solidFill>
                  <a:srgbClr val="AEE8FA"/>
                </a:solidFill>
              </a:rPr>
              <a:t>Configurations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298"/>
            <a:ext cx="256730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Save</a:t>
            </a:r>
            <a:r>
              <a:rPr spc="-10" dirty="0"/>
              <a:t> </a:t>
            </a:r>
            <a:r>
              <a:rPr spc="-5" dirty="0"/>
              <a:t>Configurations</a:t>
            </a:r>
          </a:p>
          <a:p>
            <a:pPr marL="12700">
              <a:lnSpc>
                <a:spcPts val="2870"/>
              </a:lnSpc>
            </a:pPr>
            <a:r>
              <a:rPr sz="2400" spc="-5" dirty="0"/>
              <a:t>Configuration</a:t>
            </a:r>
            <a:r>
              <a:rPr sz="2400" spc="-15" dirty="0"/>
              <a:t> </a:t>
            </a:r>
            <a:r>
              <a:rPr sz="2400" spc="-5" dirty="0"/>
              <a:t>Files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24129" y="967866"/>
            <a:ext cx="8342630" cy="180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183515" algn="l"/>
              </a:tabLst>
            </a:pPr>
            <a:r>
              <a:rPr sz="1500" spc="-5" dirty="0">
                <a:latin typeface="Arial"/>
                <a:cs typeface="Arial"/>
              </a:rPr>
              <a:t>There are </a:t>
            </a:r>
            <a:r>
              <a:rPr sz="1500" spc="-10" dirty="0">
                <a:latin typeface="Arial"/>
                <a:cs typeface="Arial"/>
              </a:rPr>
              <a:t>two </a:t>
            </a:r>
            <a:r>
              <a:rPr sz="1500" spc="-5" dirty="0">
                <a:latin typeface="Arial"/>
                <a:cs typeface="Arial"/>
              </a:rPr>
              <a:t>system </a:t>
            </a:r>
            <a:r>
              <a:rPr sz="1500" dirty="0">
                <a:latin typeface="Arial"/>
                <a:cs typeface="Arial"/>
              </a:rPr>
              <a:t>files that store the </a:t>
            </a:r>
            <a:r>
              <a:rPr sz="1500" spc="-5" dirty="0">
                <a:latin typeface="Arial"/>
                <a:cs typeface="Arial"/>
              </a:rPr>
              <a:t>device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configuration:</a:t>
            </a:r>
            <a:endParaRPr sz="1500">
              <a:latin typeface="Arial"/>
              <a:cs typeface="Arial"/>
            </a:endParaRPr>
          </a:p>
          <a:p>
            <a:pPr marL="443865" marR="5080" lvl="1" indent="-169545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444500" algn="l"/>
              </a:tabLst>
            </a:pPr>
            <a:r>
              <a:rPr sz="1200" b="1" spc="-5" dirty="0">
                <a:latin typeface="Arial"/>
                <a:cs typeface="Arial"/>
              </a:rPr>
              <a:t>startup-config </a:t>
            </a:r>
            <a:r>
              <a:rPr sz="1200" dirty="0">
                <a:latin typeface="Arial"/>
                <a:cs typeface="Arial"/>
              </a:rPr>
              <a:t>- This </a:t>
            </a:r>
            <a:r>
              <a:rPr sz="1200" spc="-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saved configuration </a:t>
            </a:r>
            <a:r>
              <a:rPr sz="1200" dirty="0">
                <a:latin typeface="Arial"/>
                <a:cs typeface="Arial"/>
              </a:rPr>
              <a:t>file that </a:t>
            </a:r>
            <a:r>
              <a:rPr sz="1200" spc="-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stored </a:t>
            </a:r>
            <a:r>
              <a:rPr sz="1200" spc="-5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NVRAM. It contains </a:t>
            </a:r>
            <a:r>
              <a:rPr sz="1200" spc="-5" dirty="0">
                <a:latin typeface="Arial"/>
                <a:cs typeface="Arial"/>
              </a:rPr>
              <a:t>all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commands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-10" dirty="0">
                <a:latin typeface="Arial"/>
                <a:cs typeface="Arial"/>
              </a:rPr>
              <a:t>will </a:t>
            </a:r>
            <a:r>
              <a:rPr sz="1200" spc="-5" dirty="0">
                <a:latin typeface="Arial"/>
                <a:cs typeface="Arial"/>
              </a:rPr>
              <a:t>be  used by the device upon </a:t>
            </a:r>
            <a:r>
              <a:rPr sz="1200" dirty="0">
                <a:latin typeface="Arial"/>
                <a:cs typeface="Arial"/>
              </a:rPr>
              <a:t>startup </a:t>
            </a:r>
            <a:r>
              <a:rPr sz="1200" spc="-5" dirty="0">
                <a:latin typeface="Arial"/>
                <a:cs typeface="Arial"/>
              </a:rPr>
              <a:t>or </a:t>
            </a:r>
            <a:r>
              <a:rPr sz="1200" dirty="0">
                <a:latin typeface="Arial"/>
                <a:cs typeface="Arial"/>
              </a:rPr>
              <a:t>reboot. </a:t>
            </a:r>
            <a:r>
              <a:rPr sz="1200" spc="-5" dirty="0">
                <a:latin typeface="Arial"/>
                <a:cs typeface="Arial"/>
              </a:rPr>
              <a:t>Flash does not lose </a:t>
            </a:r>
            <a:r>
              <a:rPr sz="1200" dirty="0">
                <a:latin typeface="Arial"/>
                <a:cs typeface="Arial"/>
              </a:rPr>
              <a:t>its contents </a:t>
            </a:r>
            <a:r>
              <a:rPr sz="1200" spc="-5" dirty="0">
                <a:latin typeface="Arial"/>
                <a:cs typeface="Arial"/>
              </a:rPr>
              <a:t>when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device is powered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off.</a:t>
            </a:r>
            <a:endParaRPr sz="1200">
              <a:latin typeface="Arial"/>
              <a:cs typeface="Arial"/>
            </a:endParaRPr>
          </a:p>
          <a:p>
            <a:pPr marL="443865" marR="152400" lvl="1" indent="-16954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44500" algn="l"/>
              </a:tabLst>
            </a:pPr>
            <a:r>
              <a:rPr sz="1200" b="1" spc="-5" dirty="0">
                <a:latin typeface="Arial"/>
                <a:cs typeface="Arial"/>
              </a:rPr>
              <a:t>running-config </a:t>
            </a:r>
            <a:r>
              <a:rPr sz="1200" dirty="0">
                <a:latin typeface="Arial"/>
                <a:cs typeface="Arial"/>
              </a:rPr>
              <a:t>- This </a:t>
            </a:r>
            <a:r>
              <a:rPr sz="1200" spc="-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stored </a:t>
            </a:r>
            <a:r>
              <a:rPr sz="1200" spc="-5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Random Access </a:t>
            </a:r>
            <a:r>
              <a:rPr sz="1200" spc="-5" dirty="0">
                <a:latin typeface="Arial"/>
                <a:cs typeface="Arial"/>
              </a:rPr>
              <a:t>Memory (RAM). </a:t>
            </a:r>
            <a:r>
              <a:rPr sz="1200" dirty="0">
                <a:latin typeface="Arial"/>
                <a:cs typeface="Arial"/>
              </a:rPr>
              <a:t>It reflects the </a:t>
            </a:r>
            <a:r>
              <a:rPr sz="1200" spc="-5" dirty="0">
                <a:latin typeface="Arial"/>
                <a:cs typeface="Arial"/>
              </a:rPr>
              <a:t>current configuration. Modifying a  running configuration </a:t>
            </a:r>
            <a:r>
              <a:rPr sz="1200" dirty="0">
                <a:latin typeface="Arial"/>
                <a:cs typeface="Arial"/>
              </a:rPr>
              <a:t>affects the </a:t>
            </a:r>
            <a:r>
              <a:rPr sz="1200" spc="-5" dirty="0">
                <a:latin typeface="Arial"/>
                <a:cs typeface="Arial"/>
              </a:rPr>
              <a:t>operation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a Cisco device </a:t>
            </a:r>
            <a:r>
              <a:rPr sz="1200" spc="-10" dirty="0">
                <a:latin typeface="Arial"/>
                <a:cs typeface="Arial"/>
              </a:rPr>
              <a:t>immediately. </a:t>
            </a:r>
            <a:r>
              <a:rPr sz="1200" dirty="0">
                <a:latin typeface="Arial"/>
                <a:cs typeface="Arial"/>
              </a:rPr>
              <a:t>RAM </a:t>
            </a:r>
            <a:r>
              <a:rPr sz="1200" spc="-5" dirty="0">
                <a:latin typeface="Arial"/>
                <a:cs typeface="Arial"/>
              </a:rPr>
              <a:t>is volatile </a:t>
            </a:r>
            <a:r>
              <a:rPr sz="1200" spc="-15" dirty="0">
                <a:latin typeface="Arial"/>
                <a:cs typeface="Arial"/>
              </a:rPr>
              <a:t>memory. </a:t>
            </a:r>
            <a:r>
              <a:rPr sz="1200" dirty="0">
                <a:latin typeface="Arial"/>
                <a:cs typeface="Arial"/>
              </a:rPr>
              <a:t>It loses </a:t>
            </a:r>
            <a:r>
              <a:rPr sz="1200" spc="-5" dirty="0">
                <a:latin typeface="Arial"/>
                <a:cs typeface="Arial"/>
              </a:rPr>
              <a:t>all </a:t>
            </a:r>
            <a:r>
              <a:rPr sz="1200" dirty="0">
                <a:latin typeface="Arial"/>
                <a:cs typeface="Arial"/>
              </a:rPr>
              <a:t>of its  content </a:t>
            </a:r>
            <a:r>
              <a:rPr sz="1200" spc="-5" dirty="0">
                <a:latin typeface="Arial"/>
                <a:cs typeface="Arial"/>
              </a:rPr>
              <a:t>when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device is powered off or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restarted.</a:t>
            </a:r>
            <a:endParaRPr sz="1200">
              <a:latin typeface="Arial"/>
              <a:cs typeface="Arial"/>
            </a:endParaRPr>
          </a:p>
          <a:p>
            <a:pPr marL="443865" lvl="1" indent="-170180">
              <a:lnSpc>
                <a:spcPct val="100000"/>
              </a:lnSpc>
              <a:spcBef>
                <a:spcPts val="600"/>
              </a:spcBef>
              <a:buChar char="•"/>
              <a:tabLst>
                <a:tab pos="444500" algn="l"/>
              </a:tabLst>
            </a:pPr>
            <a:r>
              <a:rPr sz="1200" spc="-65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save changes </a:t>
            </a:r>
            <a:r>
              <a:rPr sz="1200" dirty="0">
                <a:latin typeface="Arial"/>
                <a:cs typeface="Arial"/>
              </a:rPr>
              <a:t>made to the </a:t>
            </a:r>
            <a:r>
              <a:rPr sz="1200" spc="-5" dirty="0">
                <a:latin typeface="Arial"/>
                <a:cs typeface="Arial"/>
              </a:rPr>
              <a:t>running configuration </a:t>
            </a:r>
            <a:r>
              <a:rPr sz="1200" dirty="0">
                <a:latin typeface="Arial"/>
                <a:cs typeface="Arial"/>
              </a:rPr>
              <a:t>to the startup </a:t>
            </a:r>
            <a:r>
              <a:rPr sz="1200" spc="-5" dirty="0">
                <a:latin typeface="Arial"/>
                <a:cs typeface="Arial"/>
              </a:rPr>
              <a:t>configuration </a:t>
            </a:r>
            <a:r>
              <a:rPr sz="1200" dirty="0">
                <a:latin typeface="Arial"/>
                <a:cs typeface="Arial"/>
              </a:rPr>
              <a:t>file, </a:t>
            </a:r>
            <a:r>
              <a:rPr sz="1200" spc="-5" dirty="0">
                <a:latin typeface="Arial"/>
                <a:cs typeface="Arial"/>
              </a:rPr>
              <a:t>use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b="1" dirty="0">
                <a:latin typeface="Arial"/>
                <a:cs typeface="Arial"/>
              </a:rPr>
              <a:t>copy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running-config</a:t>
            </a:r>
            <a:endParaRPr sz="1200">
              <a:latin typeface="Arial"/>
              <a:cs typeface="Arial"/>
            </a:endParaRPr>
          </a:p>
          <a:p>
            <a:pPr marL="44386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startup-config </a:t>
            </a:r>
            <a:r>
              <a:rPr sz="1200" spc="-5" dirty="0">
                <a:latin typeface="Arial"/>
                <a:cs typeface="Arial"/>
              </a:rPr>
              <a:t>privileged EXEC </a:t>
            </a:r>
            <a:r>
              <a:rPr sz="1200" dirty="0">
                <a:latin typeface="Arial"/>
                <a:cs typeface="Arial"/>
              </a:rPr>
              <a:t>mode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command.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1604" y="2924555"/>
            <a:ext cx="3796284" cy="1586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06111" y="2924555"/>
            <a:ext cx="3796284" cy="1586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298"/>
            <a:ext cx="442912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Save</a:t>
            </a:r>
            <a:r>
              <a:rPr spc="-10" dirty="0"/>
              <a:t> </a:t>
            </a:r>
            <a:r>
              <a:rPr spc="-5" dirty="0"/>
              <a:t>Configurations</a:t>
            </a:r>
          </a:p>
          <a:p>
            <a:pPr marL="12700">
              <a:lnSpc>
                <a:spcPts val="2870"/>
              </a:lnSpc>
            </a:pPr>
            <a:r>
              <a:rPr sz="2400" spc="-5" dirty="0"/>
              <a:t>Alter </a:t>
            </a:r>
            <a:r>
              <a:rPr sz="2400" dirty="0"/>
              <a:t>the </a:t>
            </a:r>
            <a:r>
              <a:rPr sz="2400" spc="-5" dirty="0"/>
              <a:t>Running</a:t>
            </a:r>
            <a:r>
              <a:rPr sz="2400" dirty="0"/>
              <a:t> </a:t>
            </a:r>
            <a:r>
              <a:rPr sz="2400" spc="-5" dirty="0"/>
              <a:t>Configurations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34188" y="792607"/>
            <a:ext cx="3987800" cy="37509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84455">
              <a:lnSpc>
                <a:spcPct val="85000"/>
              </a:lnSpc>
              <a:spcBef>
                <a:spcPts val="370"/>
              </a:spcBef>
            </a:pPr>
            <a:r>
              <a:rPr sz="1500" dirty="0">
                <a:latin typeface="Arial"/>
                <a:cs typeface="Arial"/>
              </a:rPr>
              <a:t>If </a:t>
            </a:r>
            <a:r>
              <a:rPr sz="1500" spc="-5" dirty="0">
                <a:latin typeface="Arial"/>
                <a:cs typeface="Arial"/>
              </a:rPr>
              <a:t>changes made </a:t>
            </a:r>
            <a:r>
              <a:rPr sz="1500" dirty="0">
                <a:latin typeface="Arial"/>
                <a:cs typeface="Arial"/>
              </a:rPr>
              <a:t>to the running </a:t>
            </a:r>
            <a:r>
              <a:rPr sz="1500" spc="-5" dirty="0">
                <a:latin typeface="Arial"/>
                <a:cs typeface="Arial"/>
              </a:rPr>
              <a:t>config do not  have </a:t>
            </a:r>
            <a:r>
              <a:rPr sz="1500" dirty="0">
                <a:latin typeface="Arial"/>
                <a:cs typeface="Arial"/>
              </a:rPr>
              <a:t>the desired </a:t>
            </a:r>
            <a:r>
              <a:rPr sz="1500" spc="-5" dirty="0">
                <a:latin typeface="Arial"/>
                <a:cs typeface="Arial"/>
              </a:rPr>
              <a:t>effect </a:t>
            </a:r>
            <a:r>
              <a:rPr sz="1500" dirty="0">
                <a:latin typeface="Arial"/>
                <a:cs typeface="Arial"/>
              </a:rPr>
              <a:t>and the running-config  </a:t>
            </a:r>
            <a:r>
              <a:rPr sz="1500" spc="-5" dirty="0">
                <a:latin typeface="Arial"/>
                <a:cs typeface="Arial"/>
              </a:rPr>
              <a:t>has not </a:t>
            </a:r>
            <a:r>
              <a:rPr sz="1500" spc="-10" dirty="0">
                <a:latin typeface="Arial"/>
                <a:cs typeface="Arial"/>
              </a:rPr>
              <a:t>yet </a:t>
            </a:r>
            <a:r>
              <a:rPr sz="1500" spc="-5" dirty="0">
                <a:latin typeface="Arial"/>
                <a:cs typeface="Arial"/>
              </a:rPr>
              <a:t>been saved, </a:t>
            </a:r>
            <a:r>
              <a:rPr sz="1500" spc="-10" dirty="0">
                <a:latin typeface="Arial"/>
                <a:cs typeface="Arial"/>
              </a:rPr>
              <a:t>you </a:t>
            </a:r>
            <a:r>
              <a:rPr sz="1500" dirty="0">
                <a:latin typeface="Arial"/>
                <a:cs typeface="Arial"/>
              </a:rPr>
              <a:t>can restore the  </a:t>
            </a:r>
            <a:r>
              <a:rPr sz="1500" spc="-5" dirty="0">
                <a:latin typeface="Arial"/>
                <a:cs typeface="Arial"/>
              </a:rPr>
              <a:t>device </a:t>
            </a:r>
            <a:r>
              <a:rPr sz="1500" dirty="0">
                <a:latin typeface="Arial"/>
                <a:cs typeface="Arial"/>
              </a:rPr>
              <a:t>to its </a:t>
            </a:r>
            <a:r>
              <a:rPr sz="1500" spc="-5" dirty="0">
                <a:latin typeface="Arial"/>
                <a:cs typeface="Arial"/>
              </a:rPr>
              <a:t>previous </a:t>
            </a:r>
            <a:r>
              <a:rPr sz="1500" dirty="0">
                <a:latin typeface="Arial"/>
                <a:cs typeface="Arial"/>
              </a:rPr>
              <a:t>configuration. </a:t>
            </a:r>
            <a:r>
              <a:rPr sz="1500" spc="-90" dirty="0">
                <a:latin typeface="Arial"/>
                <a:cs typeface="Arial"/>
              </a:rPr>
              <a:t>To </a:t>
            </a:r>
            <a:r>
              <a:rPr sz="1500" dirty="0">
                <a:latin typeface="Arial"/>
                <a:cs typeface="Arial"/>
              </a:rPr>
              <a:t>do this  </a:t>
            </a:r>
            <a:r>
              <a:rPr sz="1500" spc="-10" dirty="0">
                <a:latin typeface="Arial"/>
                <a:cs typeface="Arial"/>
              </a:rPr>
              <a:t>you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can: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855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400" spc="-5" dirty="0">
                <a:latin typeface="Arial"/>
                <a:cs typeface="Arial"/>
              </a:rPr>
              <a:t>Remove </a:t>
            </a:r>
            <a:r>
              <a:rPr sz="1400" dirty="0">
                <a:latin typeface="Arial"/>
                <a:cs typeface="Arial"/>
              </a:rPr>
              <a:t>the changed </a:t>
            </a:r>
            <a:r>
              <a:rPr sz="1400" spc="-5" dirty="0">
                <a:latin typeface="Arial"/>
                <a:cs typeface="Arial"/>
              </a:rPr>
              <a:t>commands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individually.</a:t>
            </a:r>
            <a:endParaRPr sz="1400">
              <a:latin typeface="Arial"/>
              <a:cs typeface="Arial"/>
            </a:endParaRPr>
          </a:p>
          <a:p>
            <a:pPr marL="370840" marR="5080" indent="-215265">
              <a:lnSpc>
                <a:spcPts val="1430"/>
              </a:lnSpc>
              <a:spcBef>
                <a:spcPts val="81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400" dirty="0">
                <a:latin typeface="Arial"/>
                <a:cs typeface="Arial"/>
              </a:rPr>
              <a:t>Reload the </a:t>
            </a:r>
            <a:r>
              <a:rPr sz="1400" spc="-5" dirty="0">
                <a:latin typeface="Arial"/>
                <a:cs typeface="Arial"/>
              </a:rPr>
              <a:t>device </a:t>
            </a:r>
            <a:r>
              <a:rPr sz="1400" dirty="0">
                <a:latin typeface="Arial"/>
                <a:cs typeface="Arial"/>
              </a:rPr>
              <a:t>using the </a:t>
            </a:r>
            <a:r>
              <a:rPr sz="1400" b="1" dirty="0">
                <a:latin typeface="Arial"/>
                <a:cs typeface="Arial"/>
              </a:rPr>
              <a:t>reload</a:t>
            </a:r>
            <a:r>
              <a:rPr sz="1400" b="1" spc="-1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command 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privilege </a:t>
            </a:r>
            <a:r>
              <a:rPr sz="1400" dirty="0">
                <a:latin typeface="Arial"/>
                <a:cs typeface="Arial"/>
              </a:rPr>
              <a:t>EXEC mode. </a:t>
            </a:r>
            <a:r>
              <a:rPr sz="1400" i="1" spc="-5" dirty="0">
                <a:latin typeface="Arial"/>
                <a:cs typeface="Arial"/>
              </a:rPr>
              <a:t>Note: This will </a:t>
            </a:r>
            <a:r>
              <a:rPr sz="1400" i="1" dirty="0">
                <a:latin typeface="Arial"/>
                <a:cs typeface="Arial"/>
              </a:rPr>
              <a:t>cause  the device to briefly go offline, leading to  network</a:t>
            </a:r>
            <a:r>
              <a:rPr sz="1400" i="1" spc="-3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downtime.</a:t>
            </a:r>
            <a:endParaRPr sz="1400">
              <a:latin typeface="Arial"/>
              <a:cs typeface="Arial"/>
            </a:endParaRPr>
          </a:p>
          <a:p>
            <a:pPr marL="12700" marR="92710">
              <a:lnSpc>
                <a:spcPct val="84900"/>
              </a:lnSpc>
              <a:spcBef>
                <a:spcPts val="830"/>
              </a:spcBef>
            </a:pPr>
            <a:r>
              <a:rPr sz="1500" dirty="0">
                <a:latin typeface="Arial"/>
                <a:cs typeface="Arial"/>
              </a:rPr>
              <a:t>If the undesired changes </a:t>
            </a:r>
            <a:r>
              <a:rPr sz="1500" spc="-5" dirty="0">
                <a:latin typeface="Arial"/>
                <a:cs typeface="Arial"/>
              </a:rPr>
              <a:t>were saved </a:t>
            </a:r>
            <a:r>
              <a:rPr sz="1500" dirty="0">
                <a:latin typeface="Arial"/>
                <a:cs typeface="Arial"/>
              </a:rPr>
              <a:t>to the  startup-config, it </a:t>
            </a:r>
            <a:r>
              <a:rPr sz="1500" spc="-5" dirty="0">
                <a:latin typeface="Arial"/>
                <a:cs typeface="Arial"/>
              </a:rPr>
              <a:t>may be necessary </a:t>
            </a:r>
            <a:r>
              <a:rPr sz="1500" dirty="0">
                <a:latin typeface="Arial"/>
                <a:cs typeface="Arial"/>
              </a:rPr>
              <a:t>to clear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all  </a:t>
            </a:r>
            <a:r>
              <a:rPr sz="1500" dirty="0">
                <a:latin typeface="Arial"/>
                <a:cs typeface="Arial"/>
              </a:rPr>
              <a:t>the configurations using the </a:t>
            </a:r>
            <a:r>
              <a:rPr sz="1500" b="1" dirty="0">
                <a:latin typeface="Arial"/>
                <a:cs typeface="Arial"/>
              </a:rPr>
              <a:t>erase startup-  </a:t>
            </a:r>
            <a:r>
              <a:rPr sz="1500" b="1" spc="-5" dirty="0">
                <a:latin typeface="Arial"/>
                <a:cs typeface="Arial"/>
              </a:rPr>
              <a:t>config </a:t>
            </a:r>
            <a:r>
              <a:rPr sz="1500" dirty="0">
                <a:latin typeface="Arial"/>
                <a:cs typeface="Arial"/>
              </a:rPr>
              <a:t>command </a:t>
            </a:r>
            <a:r>
              <a:rPr sz="1500" spc="-5" dirty="0">
                <a:latin typeface="Arial"/>
                <a:cs typeface="Arial"/>
              </a:rPr>
              <a:t>in privilege EXEC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mode.</a:t>
            </a:r>
            <a:endParaRPr sz="1500">
              <a:latin typeface="Arial"/>
              <a:cs typeface="Arial"/>
            </a:endParaRPr>
          </a:p>
          <a:p>
            <a:pPr marL="370840" marR="297815" indent="-215265" algn="just">
              <a:lnSpc>
                <a:spcPct val="85100"/>
              </a:lnSpc>
              <a:spcBef>
                <a:spcPts val="1110"/>
              </a:spcBef>
              <a:buClr>
                <a:srgbClr val="57575B"/>
              </a:buClr>
              <a:buChar char="•"/>
              <a:tabLst>
                <a:tab pos="371475" algn="l"/>
              </a:tabLst>
            </a:pPr>
            <a:r>
              <a:rPr sz="1400" dirty="0">
                <a:latin typeface="Arial"/>
                <a:cs typeface="Arial"/>
              </a:rPr>
              <a:t>After erasing the startup-config, reload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 </a:t>
            </a:r>
            <a:r>
              <a:rPr sz="1400" spc="-5" dirty="0">
                <a:latin typeface="Arial"/>
                <a:cs typeface="Arial"/>
              </a:rPr>
              <a:t>device </a:t>
            </a:r>
            <a:r>
              <a:rPr sz="1400" dirty="0">
                <a:latin typeface="Arial"/>
                <a:cs typeface="Arial"/>
              </a:rPr>
              <a:t>to clear the running-config file from  </a:t>
            </a:r>
            <a:r>
              <a:rPr sz="1400" spc="-5" dirty="0">
                <a:latin typeface="Arial"/>
                <a:cs typeface="Arial"/>
              </a:rPr>
              <a:t>RAM.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6571" y="1280160"/>
            <a:ext cx="4402835" cy="577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67428" y="3221735"/>
            <a:ext cx="4411980" cy="641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344"/>
            <a:ext cx="537527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Save</a:t>
            </a:r>
            <a:r>
              <a:rPr spc="-10" dirty="0"/>
              <a:t> </a:t>
            </a:r>
            <a:r>
              <a:rPr spc="-5" dirty="0"/>
              <a:t>Configurations</a:t>
            </a:r>
          </a:p>
          <a:p>
            <a:pPr marL="12700">
              <a:lnSpc>
                <a:spcPts val="2870"/>
              </a:lnSpc>
            </a:pPr>
            <a:r>
              <a:rPr sz="2400" spc="-15" dirty="0"/>
              <a:t>Video </a:t>
            </a:r>
            <a:r>
              <a:rPr sz="2400" dirty="0"/>
              <a:t>– </a:t>
            </a:r>
            <a:r>
              <a:rPr sz="2400" spc="-5" dirty="0"/>
              <a:t>Alter </a:t>
            </a:r>
            <a:r>
              <a:rPr sz="2400" dirty="0"/>
              <a:t>the </a:t>
            </a:r>
            <a:r>
              <a:rPr sz="2400" spc="-5" dirty="0"/>
              <a:t>Running</a:t>
            </a:r>
            <a:r>
              <a:rPr sz="2400" spc="-75" dirty="0"/>
              <a:t> </a:t>
            </a:r>
            <a:r>
              <a:rPr sz="2400" spc="-5" dirty="0"/>
              <a:t>Configuration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572" y="948944"/>
            <a:ext cx="4740910" cy="19310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spc="-5" dirty="0">
                <a:latin typeface="Arial"/>
                <a:cs typeface="Arial"/>
              </a:rPr>
              <a:t>This video will cover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following: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9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dirty="0">
                <a:latin typeface="Arial"/>
                <a:cs typeface="Arial"/>
              </a:rPr>
              <a:t>Copy the running-config </a:t>
            </a:r>
            <a:r>
              <a:rPr sz="1500" spc="-5" dirty="0">
                <a:latin typeface="Arial"/>
                <a:cs typeface="Arial"/>
              </a:rPr>
              <a:t>file </a:t>
            </a:r>
            <a:r>
              <a:rPr sz="1500" dirty="0">
                <a:latin typeface="Arial"/>
                <a:cs typeface="Arial"/>
              </a:rPr>
              <a:t>to the startup-config</a:t>
            </a:r>
            <a:r>
              <a:rPr sz="1500" spc="-13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file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spc="-5" dirty="0">
                <a:latin typeface="Arial"/>
                <a:cs typeface="Arial"/>
              </a:rPr>
              <a:t>Show </a:t>
            </a:r>
            <a:r>
              <a:rPr sz="1500" dirty="0">
                <a:latin typeface="Arial"/>
                <a:cs typeface="Arial"/>
              </a:rPr>
              <a:t>the files in the flash or </a:t>
            </a:r>
            <a:r>
              <a:rPr sz="1500" spc="-5" dirty="0">
                <a:latin typeface="Arial"/>
                <a:cs typeface="Arial"/>
              </a:rPr>
              <a:t>NVRAM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directory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spc="-5" dirty="0">
                <a:latin typeface="Arial"/>
                <a:cs typeface="Arial"/>
              </a:rPr>
              <a:t>Use </a:t>
            </a:r>
            <a:r>
              <a:rPr sz="1500" dirty="0">
                <a:latin typeface="Arial"/>
                <a:cs typeface="Arial"/>
              </a:rPr>
              <a:t>command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shortening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spc="-5" dirty="0">
                <a:latin typeface="Arial"/>
                <a:cs typeface="Arial"/>
              </a:rPr>
              <a:t>Erase </a:t>
            </a:r>
            <a:r>
              <a:rPr sz="1500" dirty="0">
                <a:latin typeface="Arial"/>
                <a:cs typeface="Arial"/>
              </a:rPr>
              <a:t>the startup-config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file</a:t>
            </a:r>
            <a:endParaRPr sz="1500">
              <a:latin typeface="Arial"/>
              <a:cs typeface="Arial"/>
            </a:endParaRPr>
          </a:p>
          <a:p>
            <a:pPr marL="370840" indent="-21590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500" dirty="0">
                <a:latin typeface="Arial"/>
                <a:cs typeface="Arial"/>
              </a:rPr>
              <a:t>Copy the start-config </a:t>
            </a:r>
            <a:r>
              <a:rPr sz="1500" spc="-5" dirty="0">
                <a:latin typeface="Arial"/>
                <a:cs typeface="Arial"/>
              </a:rPr>
              <a:t>file </a:t>
            </a:r>
            <a:r>
              <a:rPr sz="1500" dirty="0">
                <a:latin typeface="Arial"/>
                <a:cs typeface="Arial"/>
              </a:rPr>
              <a:t>to the running-config</a:t>
            </a:r>
            <a:r>
              <a:rPr sz="1500" spc="-14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file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344"/>
            <a:ext cx="6531609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Save</a:t>
            </a:r>
            <a:r>
              <a:rPr spc="-10" dirty="0"/>
              <a:t> </a:t>
            </a:r>
            <a:r>
              <a:rPr spc="-5" dirty="0"/>
              <a:t>Configurations</a:t>
            </a:r>
          </a:p>
          <a:p>
            <a:pPr marL="12700">
              <a:lnSpc>
                <a:spcPts val="2870"/>
              </a:lnSpc>
            </a:pPr>
            <a:r>
              <a:rPr sz="2400" spc="-5" dirty="0"/>
              <a:t>Packet </a:t>
            </a:r>
            <a:r>
              <a:rPr sz="2400" spc="-15" dirty="0"/>
              <a:t>Tracer </a:t>
            </a:r>
            <a:r>
              <a:rPr sz="2400" dirty="0"/>
              <a:t>– </a:t>
            </a:r>
            <a:r>
              <a:rPr sz="2400" spc="-5" dirty="0"/>
              <a:t>Configure Initial Switch</a:t>
            </a:r>
            <a:r>
              <a:rPr sz="2400" spc="45" dirty="0"/>
              <a:t> </a:t>
            </a:r>
            <a:r>
              <a:rPr sz="2400" spc="-5" dirty="0"/>
              <a:t>Settings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572" y="1063244"/>
            <a:ext cx="3910329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In this </a:t>
            </a:r>
            <a:r>
              <a:rPr sz="1500" spc="-5" dirty="0">
                <a:latin typeface="Arial"/>
                <a:cs typeface="Arial"/>
              </a:rPr>
              <a:t>Packet </a:t>
            </a:r>
            <a:r>
              <a:rPr sz="1500" spc="-20" dirty="0">
                <a:latin typeface="Arial"/>
                <a:cs typeface="Arial"/>
              </a:rPr>
              <a:t>Tracer, </a:t>
            </a:r>
            <a:r>
              <a:rPr sz="1500" spc="-10" dirty="0">
                <a:latin typeface="Arial"/>
                <a:cs typeface="Arial"/>
              </a:rPr>
              <a:t>you </a:t>
            </a:r>
            <a:r>
              <a:rPr sz="1500" spc="-5" dirty="0">
                <a:latin typeface="Arial"/>
                <a:cs typeface="Arial"/>
              </a:rPr>
              <a:t>will do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following: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spc="-15" dirty="0">
                <a:latin typeface="Arial"/>
                <a:cs typeface="Arial"/>
              </a:rPr>
              <a:t>Verify </a:t>
            </a:r>
            <a:r>
              <a:rPr sz="1500" spc="-5" dirty="0">
                <a:latin typeface="Arial"/>
                <a:cs typeface="Arial"/>
              </a:rPr>
              <a:t>the Default Switch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Configuration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dirty="0">
                <a:latin typeface="Arial"/>
                <a:cs typeface="Arial"/>
              </a:rPr>
              <a:t>Configure a </a:t>
            </a:r>
            <a:r>
              <a:rPr sz="1500" spc="-5" dirty="0">
                <a:latin typeface="Arial"/>
                <a:cs typeface="Arial"/>
              </a:rPr>
              <a:t>Basic Switch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Configuration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dirty="0">
                <a:latin typeface="Arial"/>
                <a:cs typeface="Arial"/>
              </a:rPr>
              <a:t>Configure </a:t>
            </a:r>
            <a:r>
              <a:rPr sz="1500" spc="-5" dirty="0">
                <a:latin typeface="Arial"/>
                <a:cs typeface="Arial"/>
              </a:rPr>
              <a:t>a MOTD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Banner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spc="-10" dirty="0">
                <a:latin typeface="Arial"/>
                <a:cs typeface="Arial"/>
              </a:rPr>
              <a:t>Save </a:t>
            </a:r>
            <a:r>
              <a:rPr sz="1500" dirty="0">
                <a:latin typeface="Arial"/>
                <a:cs typeface="Arial"/>
              </a:rPr>
              <a:t>Configuration </a:t>
            </a:r>
            <a:r>
              <a:rPr sz="1500" spc="-5" dirty="0">
                <a:latin typeface="Arial"/>
                <a:cs typeface="Arial"/>
              </a:rPr>
              <a:t>Files </a:t>
            </a:r>
            <a:r>
              <a:rPr sz="1500" dirty="0">
                <a:latin typeface="Arial"/>
                <a:cs typeface="Arial"/>
              </a:rPr>
              <a:t>to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NVRAM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5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dirty="0">
                <a:latin typeface="Arial"/>
                <a:cs typeface="Arial"/>
              </a:rPr>
              <a:t>Configure </a:t>
            </a:r>
            <a:r>
              <a:rPr sz="1500" spc="-5" dirty="0">
                <a:latin typeface="Arial"/>
                <a:cs typeface="Arial"/>
              </a:rPr>
              <a:t>a second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Switch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298"/>
            <a:ext cx="16408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Cisco IOS</a:t>
            </a:r>
            <a:r>
              <a:rPr sz="1600" spc="-135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Access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39090"/>
            <a:ext cx="2616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Operating</a:t>
            </a:r>
            <a:r>
              <a:rPr sz="2400" spc="-60" dirty="0"/>
              <a:t> </a:t>
            </a:r>
            <a:r>
              <a:rPr sz="2400" dirty="0"/>
              <a:t>Systems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22910" y="917193"/>
            <a:ext cx="3562985" cy="3500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marR="17780" indent="-170815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Font typeface="Arial"/>
              <a:buChar char="•"/>
              <a:tabLst>
                <a:tab pos="183515" algn="l"/>
              </a:tabLst>
            </a:pPr>
            <a:r>
              <a:rPr sz="1600" b="1" spc="-5" dirty="0">
                <a:latin typeface="Arial"/>
                <a:cs typeface="Arial"/>
              </a:rPr>
              <a:t>Shell </a:t>
            </a:r>
            <a:r>
              <a:rPr sz="1600" spc="-5" dirty="0">
                <a:latin typeface="Arial"/>
                <a:cs typeface="Arial"/>
              </a:rPr>
              <a:t>- The user interface that allows  users to request specific tasks from  the </a:t>
            </a:r>
            <a:r>
              <a:rPr sz="1600" spc="-15" dirty="0">
                <a:latin typeface="Arial"/>
                <a:cs typeface="Arial"/>
              </a:rPr>
              <a:t>computer. </a:t>
            </a:r>
            <a:r>
              <a:rPr sz="1600" spc="-5" dirty="0">
                <a:latin typeface="Arial"/>
                <a:cs typeface="Arial"/>
              </a:rPr>
              <a:t>These requests can be  made either through the CLI or </a:t>
            </a:r>
            <a:r>
              <a:rPr sz="1600" spc="-10" dirty="0">
                <a:latin typeface="Arial"/>
                <a:cs typeface="Arial"/>
              </a:rPr>
              <a:t>GUI  </a:t>
            </a:r>
            <a:r>
              <a:rPr sz="1600" spc="-5" dirty="0">
                <a:latin typeface="Arial"/>
                <a:cs typeface="Arial"/>
              </a:rPr>
              <a:t>interfaces.</a:t>
            </a:r>
            <a:endParaRPr sz="1600">
              <a:latin typeface="Arial"/>
              <a:cs typeface="Arial"/>
            </a:endParaRPr>
          </a:p>
          <a:p>
            <a:pPr marL="182880" marR="5080" indent="-170815">
              <a:lnSpc>
                <a:spcPct val="100000"/>
              </a:lnSpc>
              <a:spcBef>
                <a:spcPts val="1205"/>
              </a:spcBef>
              <a:buClr>
                <a:srgbClr val="57575B"/>
              </a:buClr>
              <a:buSzPct val="90625"/>
              <a:buFont typeface="Arial"/>
              <a:buChar char="•"/>
              <a:tabLst>
                <a:tab pos="183515" algn="l"/>
              </a:tabLst>
            </a:pPr>
            <a:r>
              <a:rPr sz="1600" b="1" spc="-5" dirty="0">
                <a:latin typeface="Arial"/>
                <a:cs typeface="Arial"/>
              </a:rPr>
              <a:t>Kernel </a:t>
            </a:r>
            <a:r>
              <a:rPr sz="1600" spc="-5" dirty="0">
                <a:latin typeface="Arial"/>
                <a:cs typeface="Arial"/>
              </a:rPr>
              <a:t>- Communicates between the  hardware and software of a computer  and manages how hardware  resources are used to meet software  requirements.</a:t>
            </a:r>
            <a:endParaRPr sz="1600">
              <a:latin typeface="Arial"/>
              <a:cs typeface="Arial"/>
            </a:endParaRPr>
          </a:p>
          <a:p>
            <a:pPr marL="182880" marR="324485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Font typeface="Arial"/>
              <a:buChar char="•"/>
              <a:tabLst>
                <a:tab pos="183515" algn="l"/>
              </a:tabLst>
            </a:pPr>
            <a:r>
              <a:rPr sz="1600" b="1" dirty="0">
                <a:latin typeface="Arial"/>
                <a:cs typeface="Arial"/>
              </a:rPr>
              <a:t>Hardware </a:t>
            </a:r>
            <a:r>
              <a:rPr sz="1600" spc="-5" dirty="0">
                <a:latin typeface="Arial"/>
                <a:cs typeface="Arial"/>
              </a:rPr>
              <a:t>- The physical part of a  computer including underlying  electronics.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3589" y="899272"/>
            <a:ext cx="4466642" cy="253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63944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AEE8FA"/>
                </a:solidFill>
              </a:rPr>
              <a:t>2.6 Ports and</a:t>
            </a:r>
            <a:r>
              <a:rPr sz="4600" spc="-235" dirty="0">
                <a:solidFill>
                  <a:srgbClr val="AEE8FA"/>
                </a:solidFill>
              </a:rPr>
              <a:t> </a:t>
            </a:r>
            <a:r>
              <a:rPr sz="4600" spc="-5" dirty="0">
                <a:solidFill>
                  <a:srgbClr val="AEE8FA"/>
                </a:solidFill>
              </a:rPr>
              <a:t>Addresses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298"/>
            <a:ext cx="1899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Ports and</a:t>
            </a:r>
            <a:r>
              <a:rPr sz="1600" spc="-11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Addresses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39090"/>
            <a:ext cx="1813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IP</a:t>
            </a:r>
            <a:r>
              <a:rPr sz="2400" spc="-245" dirty="0"/>
              <a:t> </a:t>
            </a:r>
            <a:r>
              <a:rPr sz="2400" spc="-5" dirty="0"/>
              <a:t>Addresses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24129" y="870330"/>
            <a:ext cx="4596765" cy="36195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82880" marR="36830" indent="-170815">
              <a:lnSpc>
                <a:spcPts val="1630"/>
              </a:lnSpc>
              <a:spcBef>
                <a:spcPts val="39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The use of IP addresses is the primary means of  enabling devices to locate one another and  establish end-to-end communication on the  internet.</a:t>
            </a:r>
            <a:endParaRPr sz="1600">
              <a:latin typeface="Arial"/>
              <a:cs typeface="Arial"/>
            </a:endParaRPr>
          </a:p>
          <a:p>
            <a:pPr marL="182880" marR="46990" indent="-170815">
              <a:lnSpc>
                <a:spcPts val="1630"/>
              </a:lnSpc>
              <a:spcBef>
                <a:spcPts val="1185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The structure of an IPv4 address is called dotted  decimal notation and is represented by four  decimal numbers between 0 and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255.</a:t>
            </a:r>
            <a:endParaRPr sz="1600">
              <a:latin typeface="Arial"/>
              <a:cs typeface="Arial"/>
            </a:endParaRPr>
          </a:p>
          <a:p>
            <a:pPr marL="182880" marR="116839" indent="-170815">
              <a:lnSpc>
                <a:spcPts val="1630"/>
              </a:lnSpc>
              <a:spcBef>
                <a:spcPts val="1185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An IPv4 subnet mask is a </a:t>
            </a:r>
            <a:r>
              <a:rPr sz="1600" dirty="0">
                <a:latin typeface="Arial"/>
                <a:cs typeface="Arial"/>
              </a:rPr>
              <a:t>32-bit </a:t>
            </a:r>
            <a:r>
              <a:rPr sz="1600" spc="-5" dirty="0">
                <a:latin typeface="Arial"/>
                <a:cs typeface="Arial"/>
              </a:rPr>
              <a:t>value that  differentiates the network portion of the address  from the host portion. Coupled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the IPv4  address, the subnet mask determines to </a:t>
            </a:r>
            <a:r>
              <a:rPr sz="1600" spc="-10" dirty="0">
                <a:latin typeface="Arial"/>
                <a:cs typeface="Arial"/>
              </a:rPr>
              <a:t>which  </a:t>
            </a:r>
            <a:r>
              <a:rPr sz="1600" spc="-5" dirty="0">
                <a:latin typeface="Arial"/>
                <a:cs typeface="Arial"/>
              </a:rPr>
              <a:t>subnet the device is 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member.</a:t>
            </a:r>
            <a:endParaRPr sz="1600">
              <a:latin typeface="Arial"/>
              <a:cs typeface="Arial"/>
            </a:endParaRPr>
          </a:p>
          <a:p>
            <a:pPr marL="182880" marR="5080" indent="-170815" algn="just">
              <a:lnSpc>
                <a:spcPts val="1630"/>
              </a:lnSpc>
              <a:spcBef>
                <a:spcPts val="119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The default gateway address is the IP address of  the router that the host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use to access remote  networks, including 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internet.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31535" y="798576"/>
            <a:ext cx="2805684" cy="3186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298"/>
            <a:ext cx="1899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Ports and</a:t>
            </a:r>
            <a:r>
              <a:rPr sz="1600" spc="-11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Addresses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39090"/>
            <a:ext cx="2831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IP </a:t>
            </a:r>
            <a:r>
              <a:rPr sz="2400" spc="-5" dirty="0"/>
              <a:t>Addresses</a:t>
            </a:r>
            <a:r>
              <a:rPr sz="2400" spc="-245" dirty="0"/>
              <a:t> </a:t>
            </a:r>
            <a:r>
              <a:rPr sz="2400" dirty="0"/>
              <a:t>(Cont.)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24129" y="870330"/>
            <a:ext cx="4157979" cy="31807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2880" marR="5080" indent="-170815">
              <a:lnSpc>
                <a:spcPct val="85000"/>
              </a:lnSpc>
              <a:spcBef>
                <a:spcPts val="38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IPv6 addresses are 128 bits in length and  written as a string of hexadecimal values.  Every four bits is represented by a single  hexadecimal </a:t>
            </a:r>
            <a:r>
              <a:rPr sz="1600" dirty="0">
                <a:latin typeface="Arial"/>
                <a:cs typeface="Arial"/>
              </a:rPr>
              <a:t>digit; </a:t>
            </a:r>
            <a:r>
              <a:rPr sz="1600" spc="-5" dirty="0">
                <a:latin typeface="Arial"/>
                <a:cs typeface="Arial"/>
              </a:rPr>
              <a:t>for a total of 32  hexadecimal values. Groups of four  hexadecimal digits are separated by a colon  “:”.</a:t>
            </a:r>
            <a:endParaRPr sz="1600">
              <a:latin typeface="Arial"/>
              <a:cs typeface="Arial"/>
            </a:endParaRPr>
          </a:p>
          <a:p>
            <a:pPr marL="182880" marR="135255" indent="-170815">
              <a:lnSpc>
                <a:spcPct val="85100"/>
              </a:lnSpc>
              <a:spcBef>
                <a:spcPts val="1175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IPv6 addresses are not </a:t>
            </a:r>
            <a:r>
              <a:rPr sz="1600" dirty="0">
                <a:latin typeface="Arial"/>
                <a:cs typeface="Arial"/>
              </a:rPr>
              <a:t>case-sensitive </a:t>
            </a:r>
            <a:r>
              <a:rPr sz="1600" spc="-5" dirty="0">
                <a:latin typeface="Arial"/>
                <a:cs typeface="Arial"/>
              </a:rPr>
              <a:t>and  can be written in either lowercase or  uppercase.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Arial"/>
              <a:cs typeface="Arial"/>
            </a:endParaRPr>
          </a:p>
          <a:p>
            <a:pPr marL="222885" marR="27940">
              <a:lnSpc>
                <a:spcPct val="100400"/>
              </a:lnSpc>
            </a:pPr>
            <a:r>
              <a:rPr sz="1400" b="1" spc="-5" dirty="0">
                <a:latin typeface="Carlito"/>
                <a:cs typeface="Carlito"/>
              </a:rPr>
              <a:t>Note</a:t>
            </a:r>
            <a:r>
              <a:rPr sz="1400" spc="-5" dirty="0">
                <a:latin typeface="Carlito"/>
                <a:cs typeface="Carlito"/>
              </a:rPr>
              <a:t>: IP </a:t>
            </a:r>
            <a:r>
              <a:rPr sz="1400" dirty="0">
                <a:latin typeface="Carlito"/>
                <a:cs typeface="Carlito"/>
              </a:rPr>
              <a:t>in this </a:t>
            </a:r>
            <a:r>
              <a:rPr sz="1400" spc="-10" dirty="0">
                <a:latin typeface="Carlito"/>
                <a:cs typeface="Carlito"/>
              </a:rPr>
              <a:t>course </a:t>
            </a:r>
            <a:r>
              <a:rPr sz="1400" spc="-20" dirty="0">
                <a:latin typeface="Carlito"/>
                <a:cs typeface="Carlito"/>
              </a:rPr>
              <a:t>refers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both </a:t>
            </a:r>
            <a:r>
              <a:rPr sz="1400" dirty="0">
                <a:latin typeface="Carlito"/>
                <a:cs typeface="Carlito"/>
              </a:rPr>
              <a:t>the </a:t>
            </a:r>
            <a:r>
              <a:rPr sz="1400" spc="-5" dirty="0">
                <a:latin typeface="Carlito"/>
                <a:cs typeface="Carlito"/>
              </a:rPr>
              <a:t>IPv4 and IPv6  </a:t>
            </a:r>
            <a:r>
              <a:rPr sz="1400" spc="-10" dirty="0">
                <a:latin typeface="Carlito"/>
                <a:cs typeface="Carlito"/>
              </a:rPr>
              <a:t>protocols. </a:t>
            </a:r>
            <a:r>
              <a:rPr sz="1400" spc="-5" dirty="0">
                <a:latin typeface="Carlito"/>
                <a:cs typeface="Carlito"/>
              </a:rPr>
              <a:t>IPv6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5" dirty="0">
                <a:latin typeface="Carlito"/>
                <a:cs typeface="Carlito"/>
              </a:rPr>
              <a:t>the most </a:t>
            </a:r>
            <a:r>
              <a:rPr sz="1400" spc="-10" dirty="0">
                <a:latin typeface="Carlito"/>
                <a:cs typeface="Carlito"/>
              </a:rPr>
              <a:t>recent </a:t>
            </a:r>
            <a:r>
              <a:rPr sz="1400" spc="-5" dirty="0">
                <a:latin typeface="Carlito"/>
                <a:cs typeface="Carlito"/>
              </a:rPr>
              <a:t>version of IP and </a:t>
            </a:r>
            <a:r>
              <a:rPr sz="1400" dirty="0">
                <a:latin typeface="Carlito"/>
                <a:cs typeface="Carlito"/>
              </a:rPr>
              <a:t>is  </a:t>
            </a:r>
            <a:r>
              <a:rPr sz="1400" spc="-5" dirty="0">
                <a:latin typeface="Carlito"/>
                <a:cs typeface="Carlito"/>
              </a:rPr>
              <a:t>replacing the more </a:t>
            </a:r>
            <a:r>
              <a:rPr sz="1400" spc="-10" dirty="0">
                <a:latin typeface="Carlito"/>
                <a:cs typeface="Carlito"/>
              </a:rPr>
              <a:t>common </a:t>
            </a:r>
            <a:r>
              <a:rPr sz="1400" spc="-5" dirty="0">
                <a:latin typeface="Carlito"/>
                <a:cs typeface="Carlito"/>
              </a:rPr>
              <a:t>IPv4.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9491" y="798576"/>
            <a:ext cx="3561588" cy="2993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298"/>
            <a:ext cx="275272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Ports and</a:t>
            </a:r>
            <a:r>
              <a:rPr spc="-70" dirty="0"/>
              <a:t> </a:t>
            </a:r>
            <a:r>
              <a:rPr spc="-5" dirty="0"/>
              <a:t>Addresses</a:t>
            </a:r>
          </a:p>
          <a:p>
            <a:pPr marL="12700">
              <a:lnSpc>
                <a:spcPts val="2870"/>
              </a:lnSpc>
            </a:pPr>
            <a:r>
              <a:rPr sz="2400" dirty="0"/>
              <a:t>Interfaces </a:t>
            </a:r>
            <a:r>
              <a:rPr sz="2400" spc="-5" dirty="0"/>
              <a:t>and</a:t>
            </a:r>
            <a:r>
              <a:rPr sz="2400" spc="-80" dirty="0"/>
              <a:t> </a:t>
            </a:r>
            <a:r>
              <a:rPr sz="2400" spc="-5" dirty="0"/>
              <a:t>Ports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24129" y="792607"/>
            <a:ext cx="3679825" cy="37401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82880" marR="5080" indent="-170815">
              <a:lnSpc>
                <a:spcPct val="85100"/>
              </a:lnSpc>
              <a:spcBef>
                <a:spcPts val="365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spc="-5" dirty="0">
                <a:latin typeface="Arial"/>
                <a:cs typeface="Arial"/>
              </a:rPr>
              <a:t>Network </a:t>
            </a:r>
            <a:r>
              <a:rPr sz="1500" dirty="0">
                <a:latin typeface="Arial"/>
                <a:cs typeface="Arial"/>
              </a:rPr>
              <a:t>communications </a:t>
            </a:r>
            <a:r>
              <a:rPr sz="1500" spc="-5" dirty="0">
                <a:latin typeface="Arial"/>
                <a:cs typeface="Arial"/>
              </a:rPr>
              <a:t>depend on end  </a:t>
            </a:r>
            <a:r>
              <a:rPr sz="1500" dirty="0">
                <a:latin typeface="Arial"/>
                <a:cs typeface="Arial"/>
              </a:rPr>
              <a:t>user </a:t>
            </a:r>
            <a:r>
              <a:rPr sz="1500" spc="-5" dirty="0">
                <a:latin typeface="Arial"/>
                <a:cs typeface="Arial"/>
              </a:rPr>
              <a:t>device </a:t>
            </a:r>
            <a:r>
              <a:rPr sz="1500" dirty="0">
                <a:latin typeface="Arial"/>
                <a:cs typeface="Arial"/>
              </a:rPr>
              <a:t>interfaces, networking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device  </a:t>
            </a:r>
            <a:r>
              <a:rPr sz="1500" dirty="0">
                <a:latin typeface="Arial"/>
                <a:cs typeface="Arial"/>
              </a:rPr>
              <a:t>interfaces, </a:t>
            </a:r>
            <a:r>
              <a:rPr sz="1500" spc="-5" dirty="0">
                <a:latin typeface="Arial"/>
                <a:cs typeface="Arial"/>
              </a:rPr>
              <a:t>and </a:t>
            </a:r>
            <a:r>
              <a:rPr sz="1500" dirty="0">
                <a:latin typeface="Arial"/>
                <a:cs typeface="Arial"/>
              </a:rPr>
              <a:t>the cables that </a:t>
            </a:r>
            <a:r>
              <a:rPr sz="1500" spc="-5" dirty="0">
                <a:latin typeface="Arial"/>
                <a:cs typeface="Arial"/>
              </a:rPr>
              <a:t>connect  </a:t>
            </a:r>
            <a:r>
              <a:rPr sz="1500" dirty="0">
                <a:latin typeface="Arial"/>
                <a:cs typeface="Arial"/>
              </a:rPr>
              <a:t>them.</a:t>
            </a:r>
            <a:endParaRPr sz="1500">
              <a:latin typeface="Arial"/>
              <a:cs typeface="Arial"/>
            </a:endParaRPr>
          </a:p>
          <a:p>
            <a:pPr marL="182880" marR="104775" indent="-170815">
              <a:lnSpc>
                <a:spcPct val="85100"/>
              </a:lnSpc>
              <a:spcBef>
                <a:spcPts val="1135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spc="-25" dirty="0">
                <a:latin typeface="Arial"/>
                <a:cs typeface="Arial"/>
              </a:rPr>
              <a:t>Types </a:t>
            </a:r>
            <a:r>
              <a:rPr sz="1500" dirty="0">
                <a:latin typeface="Arial"/>
                <a:cs typeface="Arial"/>
              </a:rPr>
              <a:t>of </a:t>
            </a:r>
            <a:r>
              <a:rPr sz="1500" spc="-5" dirty="0">
                <a:latin typeface="Arial"/>
                <a:cs typeface="Arial"/>
              </a:rPr>
              <a:t>network media </a:t>
            </a:r>
            <a:r>
              <a:rPr sz="1500" dirty="0">
                <a:latin typeface="Arial"/>
                <a:cs typeface="Arial"/>
              </a:rPr>
              <a:t>include twisted-  pair copper cables, fiber-optic cables,  </a:t>
            </a:r>
            <a:r>
              <a:rPr sz="1500" spc="-5" dirty="0">
                <a:latin typeface="Arial"/>
                <a:cs typeface="Arial"/>
              </a:rPr>
              <a:t>coaxial </a:t>
            </a:r>
            <a:r>
              <a:rPr sz="1500" dirty="0">
                <a:latin typeface="Arial"/>
                <a:cs typeface="Arial"/>
              </a:rPr>
              <a:t>cables, </a:t>
            </a:r>
            <a:r>
              <a:rPr sz="1500" spc="-5" dirty="0">
                <a:latin typeface="Arial"/>
                <a:cs typeface="Arial"/>
              </a:rPr>
              <a:t>or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wireless.</a:t>
            </a:r>
            <a:endParaRPr sz="1500">
              <a:latin typeface="Arial"/>
              <a:cs typeface="Arial"/>
            </a:endParaRPr>
          </a:p>
          <a:p>
            <a:pPr marL="182880" marR="83185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spc="-5" dirty="0">
                <a:latin typeface="Arial"/>
                <a:cs typeface="Arial"/>
              </a:rPr>
              <a:t>Different types </a:t>
            </a:r>
            <a:r>
              <a:rPr sz="1500" dirty="0">
                <a:latin typeface="Arial"/>
                <a:cs typeface="Arial"/>
              </a:rPr>
              <a:t>of </a:t>
            </a:r>
            <a:r>
              <a:rPr sz="1500" spc="-5" dirty="0">
                <a:latin typeface="Arial"/>
                <a:cs typeface="Arial"/>
              </a:rPr>
              <a:t>network media </a:t>
            </a:r>
            <a:r>
              <a:rPr sz="1500" spc="-10" dirty="0">
                <a:latin typeface="Arial"/>
                <a:cs typeface="Arial"/>
              </a:rPr>
              <a:t>have  </a:t>
            </a:r>
            <a:r>
              <a:rPr sz="1500" spc="-5" dirty="0">
                <a:latin typeface="Arial"/>
                <a:cs typeface="Arial"/>
              </a:rPr>
              <a:t>different </a:t>
            </a:r>
            <a:r>
              <a:rPr sz="1500" dirty="0">
                <a:latin typeface="Arial"/>
                <a:cs typeface="Arial"/>
              </a:rPr>
              <a:t>features </a:t>
            </a:r>
            <a:r>
              <a:rPr sz="1500" spc="-5" dirty="0">
                <a:latin typeface="Arial"/>
                <a:cs typeface="Arial"/>
              </a:rPr>
              <a:t>and </a:t>
            </a:r>
            <a:r>
              <a:rPr sz="1500" dirty="0">
                <a:latin typeface="Arial"/>
                <a:cs typeface="Arial"/>
              </a:rPr>
              <a:t>benefits. </a:t>
            </a:r>
            <a:r>
              <a:rPr sz="1500" spc="-5" dirty="0">
                <a:latin typeface="Arial"/>
                <a:cs typeface="Arial"/>
              </a:rPr>
              <a:t>Some </a:t>
            </a:r>
            <a:r>
              <a:rPr sz="1500" dirty="0">
                <a:latin typeface="Arial"/>
                <a:cs typeface="Arial"/>
              </a:rPr>
              <a:t>of  the differences </a:t>
            </a:r>
            <a:r>
              <a:rPr sz="1500" spc="-5" dirty="0">
                <a:latin typeface="Arial"/>
                <a:cs typeface="Arial"/>
              </a:rPr>
              <a:t>between various types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  </a:t>
            </a:r>
            <a:r>
              <a:rPr sz="1500" spc="-5" dirty="0">
                <a:latin typeface="Arial"/>
                <a:cs typeface="Arial"/>
              </a:rPr>
              <a:t>media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include:</a:t>
            </a:r>
            <a:endParaRPr sz="1500">
              <a:latin typeface="Arial"/>
              <a:cs typeface="Arial"/>
            </a:endParaRPr>
          </a:p>
          <a:p>
            <a:pPr marL="515620" lvl="1" indent="-169545">
              <a:lnSpc>
                <a:spcPct val="100000"/>
              </a:lnSpc>
              <a:spcBef>
                <a:spcPts val="915"/>
              </a:spcBef>
              <a:buChar char="•"/>
              <a:tabLst>
                <a:tab pos="515620" algn="l"/>
              </a:tabLst>
            </a:pPr>
            <a:r>
              <a:rPr sz="1100" spc="-5" dirty="0">
                <a:latin typeface="Arial"/>
                <a:cs typeface="Arial"/>
              </a:rPr>
              <a:t>Distance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media </a:t>
            </a:r>
            <a:r>
              <a:rPr sz="1100" dirty="0">
                <a:latin typeface="Arial"/>
                <a:cs typeface="Arial"/>
              </a:rPr>
              <a:t>can successfully carry a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signal</a:t>
            </a:r>
            <a:endParaRPr sz="1100">
              <a:latin typeface="Arial"/>
              <a:cs typeface="Arial"/>
            </a:endParaRPr>
          </a:p>
          <a:p>
            <a:pPr marL="515620" lvl="1" indent="-169545">
              <a:lnSpc>
                <a:spcPct val="100000"/>
              </a:lnSpc>
              <a:spcBef>
                <a:spcPts val="400"/>
              </a:spcBef>
              <a:buChar char="•"/>
              <a:tabLst>
                <a:tab pos="515620" algn="l"/>
              </a:tabLst>
            </a:pPr>
            <a:r>
              <a:rPr sz="1100" spc="-5" dirty="0">
                <a:latin typeface="Arial"/>
                <a:cs typeface="Arial"/>
              </a:rPr>
              <a:t>Environment in which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media is </a:t>
            </a:r>
            <a:r>
              <a:rPr sz="1100" dirty="0">
                <a:latin typeface="Arial"/>
                <a:cs typeface="Arial"/>
              </a:rPr>
              <a:t>to be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installed</a:t>
            </a:r>
            <a:endParaRPr sz="1100">
              <a:latin typeface="Arial"/>
              <a:cs typeface="Arial"/>
            </a:endParaRPr>
          </a:p>
          <a:p>
            <a:pPr marL="515620" lvl="1" indent="-169545">
              <a:lnSpc>
                <a:spcPct val="100000"/>
              </a:lnSpc>
              <a:spcBef>
                <a:spcPts val="395"/>
              </a:spcBef>
              <a:buChar char="•"/>
              <a:tabLst>
                <a:tab pos="515620" algn="l"/>
              </a:tabLst>
            </a:pPr>
            <a:r>
              <a:rPr sz="1100" dirty="0">
                <a:latin typeface="Arial"/>
                <a:cs typeface="Arial"/>
              </a:rPr>
              <a:t>Amount of data and the speed at </a:t>
            </a:r>
            <a:r>
              <a:rPr sz="1100" spc="-5" dirty="0">
                <a:latin typeface="Arial"/>
                <a:cs typeface="Arial"/>
              </a:rPr>
              <a:t>which it </a:t>
            </a:r>
            <a:r>
              <a:rPr sz="1100" dirty="0">
                <a:latin typeface="Arial"/>
                <a:cs typeface="Arial"/>
              </a:rPr>
              <a:t>must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endParaRPr sz="11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transmitted</a:t>
            </a:r>
            <a:endParaRPr sz="1100">
              <a:latin typeface="Arial"/>
              <a:cs typeface="Arial"/>
            </a:endParaRPr>
          </a:p>
          <a:p>
            <a:pPr marL="515620" lvl="1" indent="-169545">
              <a:lnSpc>
                <a:spcPct val="100000"/>
              </a:lnSpc>
              <a:spcBef>
                <a:spcPts val="409"/>
              </a:spcBef>
              <a:buChar char="•"/>
              <a:tabLst>
                <a:tab pos="515620" algn="l"/>
              </a:tabLst>
            </a:pPr>
            <a:r>
              <a:rPr sz="1100" spc="-5" dirty="0">
                <a:latin typeface="Arial"/>
                <a:cs typeface="Arial"/>
              </a:rPr>
              <a:t>Cost </a:t>
            </a:r>
            <a:r>
              <a:rPr sz="1100" dirty="0">
                <a:latin typeface="Arial"/>
                <a:cs typeface="Arial"/>
              </a:rPr>
              <a:t>of the </a:t>
            </a:r>
            <a:r>
              <a:rPr sz="1100" spc="-5" dirty="0">
                <a:latin typeface="Arial"/>
                <a:cs typeface="Arial"/>
              </a:rPr>
              <a:t>media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installation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32257" y="835169"/>
            <a:ext cx="4434680" cy="3000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72948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AEE8FA"/>
                </a:solidFill>
              </a:rPr>
              <a:t>2.7 Configure IP</a:t>
            </a:r>
            <a:r>
              <a:rPr sz="4600" spc="-290" dirty="0">
                <a:solidFill>
                  <a:srgbClr val="AEE8FA"/>
                </a:solidFill>
              </a:rPr>
              <a:t> </a:t>
            </a:r>
            <a:r>
              <a:rPr sz="4600" spc="-5" dirty="0">
                <a:solidFill>
                  <a:srgbClr val="AEE8FA"/>
                </a:solidFill>
              </a:rPr>
              <a:t>Addressing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298"/>
            <a:ext cx="6713220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Configure IP</a:t>
            </a:r>
            <a:r>
              <a:rPr spc="-114" dirty="0"/>
              <a:t> </a:t>
            </a:r>
            <a:r>
              <a:rPr spc="-5" dirty="0"/>
              <a:t>Addressing</a:t>
            </a:r>
          </a:p>
          <a:p>
            <a:pPr marL="12700">
              <a:lnSpc>
                <a:spcPts val="2870"/>
              </a:lnSpc>
            </a:pPr>
            <a:r>
              <a:rPr sz="2400" spc="-5" dirty="0"/>
              <a:t>Manual </a:t>
            </a:r>
            <a:r>
              <a:rPr sz="2400" dirty="0"/>
              <a:t>IP </a:t>
            </a:r>
            <a:r>
              <a:rPr sz="2400" spc="-5" dirty="0"/>
              <a:t>Address Configuration </a:t>
            </a:r>
            <a:r>
              <a:rPr sz="2400" dirty="0"/>
              <a:t>for </a:t>
            </a:r>
            <a:r>
              <a:rPr sz="2400" spc="-10" dirty="0"/>
              <a:t>End</a:t>
            </a:r>
            <a:r>
              <a:rPr sz="2400" spc="-80" dirty="0"/>
              <a:t> </a:t>
            </a:r>
            <a:r>
              <a:rPr sz="2400" spc="-5" dirty="0"/>
              <a:t>Devices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24129" y="932815"/>
            <a:ext cx="4437380" cy="13716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82880" marR="5080" indent="-170815">
              <a:lnSpc>
                <a:spcPct val="85000"/>
              </a:lnSpc>
              <a:spcBef>
                <a:spcPts val="37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spc="-5" dirty="0">
                <a:latin typeface="Arial"/>
                <a:cs typeface="Arial"/>
              </a:rPr>
              <a:t>End devices </a:t>
            </a:r>
            <a:r>
              <a:rPr sz="1500" dirty="0">
                <a:latin typeface="Arial"/>
                <a:cs typeface="Arial"/>
              </a:rPr>
              <a:t>on the </a:t>
            </a:r>
            <a:r>
              <a:rPr sz="1500" spc="-5" dirty="0">
                <a:latin typeface="Arial"/>
                <a:cs typeface="Arial"/>
              </a:rPr>
              <a:t>network need an </a:t>
            </a:r>
            <a:r>
              <a:rPr sz="1500" dirty="0">
                <a:latin typeface="Arial"/>
                <a:cs typeface="Arial"/>
              </a:rPr>
              <a:t>IP address </a:t>
            </a:r>
            <a:r>
              <a:rPr sz="1500" spc="-5" dirty="0">
                <a:latin typeface="Arial"/>
                <a:cs typeface="Arial"/>
              </a:rPr>
              <a:t>in  </a:t>
            </a:r>
            <a:r>
              <a:rPr sz="1500" dirty="0">
                <a:latin typeface="Arial"/>
                <a:cs typeface="Arial"/>
              </a:rPr>
              <a:t>order to communicate </a:t>
            </a:r>
            <a:r>
              <a:rPr sz="1500" spc="-5" dirty="0">
                <a:latin typeface="Arial"/>
                <a:cs typeface="Arial"/>
              </a:rPr>
              <a:t>with </a:t>
            </a:r>
            <a:r>
              <a:rPr sz="1500" dirty="0">
                <a:latin typeface="Arial"/>
                <a:cs typeface="Arial"/>
              </a:rPr>
              <a:t>other </a:t>
            </a:r>
            <a:r>
              <a:rPr sz="1500" spc="-5" dirty="0">
                <a:latin typeface="Arial"/>
                <a:cs typeface="Arial"/>
              </a:rPr>
              <a:t>devices on </a:t>
            </a:r>
            <a:r>
              <a:rPr sz="1500" dirty="0">
                <a:latin typeface="Arial"/>
                <a:cs typeface="Arial"/>
              </a:rPr>
              <a:t>the  </a:t>
            </a:r>
            <a:r>
              <a:rPr sz="1500" spc="-5" dirty="0">
                <a:latin typeface="Arial"/>
                <a:cs typeface="Arial"/>
              </a:rPr>
              <a:t>network.</a:t>
            </a:r>
            <a:endParaRPr sz="1500">
              <a:latin typeface="Arial"/>
              <a:cs typeface="Arial"/>
            </a:endParaRPr>
          </a:p>
          <a:p>
            <a:pPr marL="182880" marR="56515" indent="-170815" algn="just">
              <a:lnSpc>
                <a:spcPct val="85000"/>
              </a:lnSpc>
              <a:spcBef>
                <a:spcPts val="1145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spc="-5" dirty="0">
                <a:latin typeface="Arial"/>
                <a:cs typeface="Arial"/>
              </a:rPr>
              <a:t>IPv4 </a:t>
            </a:r>
            <a:r>
              <a:rPr sz="1500" dirty="0">
                <a:latin typeface="Arial"/>
                <a:cs typeface="Arial"/>
              </a:rPr>
              <a:t>address information </a:t>
            </a:r>
            <a:r>
              <a:rPr sz="1500" spc="-5" dirty="0">
                <a:latin typeface="Arial"/>
                <a:cs typeface="Arial"/>
              </a:rPr>
              <a:t>can be </a:t>
            </a:r>
            <a:r>
              <a:rPr sz="1500" dirty="0">
                <a:latin typeface="Arial"/>
                <a:cs typeface="Arial"/>
              </a:rPr>
              <a:t>entered into </a:t>
            </a:r>
            <a:r>
              <a:rPr sz="1500" spc="-5" dirty="0">
                <a:latin typeface="Arial"/>
                <a:cs typeface="Arial"/>
              </a:rPr>
              <a:t>end  devices </a:t>
            </a:r>
            <a:r>
              <a:rPr sz="1500" spc="-15" dirty="0">
                <a:latin typeface="Arial"/>
                <a:cs typeface="Arial"/>
              </a:rPr>
              <a:t>manually, </a:t>
            </a:r>
            <a:r>
              <a:rPr sz="1500" spc="-5" dirty="0">
                <a:latin typeface="Arial"/>
                <a:cs typeface="Arial"/>
              </a:rPr>
              <a:t>or </a:t>
            </a:r>
            <a:r>
              <a:rPr sz="1500" dirty="0">
                <a:latin typeface="Arial"/>
                <a:cs typeface="Arial"/>
              </a:rPr>
              <a:t>automatically using </a:t>
            </a:r>
            <a:r>
              <a:rPr sz="1500" spc="-5" dirty="0">
                <a:latin typeface="Arial"/>
                <a:cs typeface="Arial"/>
              </a:rPr>
              <a:t>Dynamic  </a:t>
            </a:r>
            <a:r>
              <a:rPr sz="1500" dirty="0">
                <a:latin typeface="Arial"/>
                <a:cs typeface="Arial"/>
              </a:rPr>
              <a:t>Host Configuration Protocol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(DHCP).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385" y="2385441"/>
            <a:ext cx="4458970" cy="179323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7329" marR="5080" indent="-215265">
              <a:lnSpc>
                <a:spcPct val="85000"/>
              </a:lnSpc>
              <a:spcBef>
                <a:spcPts val="355"/>
              </a:spcBef>
              <a:buClr>
                <a:srgbClr val="57575B"/>
              </a:buClr>
              <a:buChar char="•"/>
              <a:tabLst>
                <a:tab pos="227329" algn="l"/>
                <a:tab pos="227965" algn="l"/>
              </a:tabLst>
            </a:pPr>
            <a:r>
              <a:rPr sz="1400" spc="-8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manually configure an </a:t>
            </a:r>
            <a:r>
              <a:rPr sz="1400" spc="-5" dirty="0">
                <a:latin typeface="Arial"/>
                <a:cs typeface="Arial"/>
              </a:rPr>
              <a:t>IPv4 </a:t>
            </a:r>
            <a:r>
              <a:rPr sz="1400" dirty="0">
                <a:latin typeface="Arial"/>
                <a:cs typeface="Arial"/>
              </a:rPr>
              <a:t>address on 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Windows  PC, open the </a:t>
            </a:r>
            <a:r>
              <a:rPr sz="1400" b="1" spc="-5" dirty="0">
                <a:latin typeface="Arial"/>
                <a:cs typeface="Arial"/>
              </a:rPr>
              <a:t>Control </a:t>
            </a:r>
            <a:r>
              <a:rPr sz="1400" b="1" dirty="0">
                <a:latin typeface="Arial"/>
                <a:cs typeface="Arial"/>
              </a:rPr>
              <a:t>Panel &gt; Network Sharing  </a:t>
            </a:r>
            <a:r>
              <a:rPr sz="1400" b="1" spc="-5" dirty="0">
                <a:latin typeface="Arial"/>
                <a:cs typeface="Arial"/>
              </a:rPr>
              <a:t>Center </a:t>
            </a:r>
            <a:r>
              <a:rPr sz="1400" b="1" dirty="0">
                <a:latin typeface="Arial"/>
                <a:cs typeface="Arial"/>
              </a:rPr>
              <a:t>&gt; </a:t>
            </a:r>
            <a:r>
              <a:rPr sz="1400" b="1" spc="-5" dirty="0">
                <a:latin typeface="Arial"/>
                <a:cs typeface="Arial"/>
              </a:rPr>
              <a:t>Change adapter settings </a:t>
            </a:r>
            <a:r>
              <a:rPr sz="1400" dirty="0">
                <a:latin typeface="Arial"/>
                <a:cs typeface="Arial"/>
              </a:rPr>
              <a:t>and choose the  </a:t>
            </a:r>
            <a:r>
              <a:rPr sz="1400" spc="-10" dirty="0">
                <a:latin typeface="Arial"/>
                <a:cs typeface="Arial"/>
              </a:rPr>
              <a:t>adapter. Next </a:t>
            </a:r>
            <a:r>
              <a:rPr sz="1400" dirty="0">
                <a:latin typeface="Arial"/>
                <a:cs typeface="Arial"/>
              </a:rPr>
              <a:t>right-click and select </a:t>
            </a:r>
            <a:r>
              <a:rPr sz="1400" b="1" spc="-5" dirty="0">
                <a:latin typeface="Arial"/>
                <a:cs typeface="Arial"/>
              </a:rPr>
              <a:t>Properties </a:t>
            </a:r>
            <a:r>
              <a:rPr sz="1400" dirty="0">
                <a:latin typeface="Arial"/>
                <a:cs typeface="Arial"/>
              </a:rPr>
              <a:t>to  display the </a:t>
            </a:r>
            <a:r>
              <a:rPr sz="1400" b="1" spc="-5" dirty="0">
                <a:latin typeface="Arial"/>
                <a:cs typeface="Arial"/>
              </a:rPr>
              <a:t>Local </a:t>
            </a:r>
            <a:r>
              <a:rPr sz="1400" b="1" spc="-10" dirty="0">
                <a:latin typeface="Arial"/>
                <a:cs typeface="Arial"/>
              </a:rPr>
              <a:t>Area </a:t>
            </a:r>
            <a:r>
              <a:rPr sz="1400" b="1" spc="-5" dirty="0">
                <a:latin typeface="Arial"/>
                <a:cs typeface="Arial"/>
              </a:rPr>
              <a:t>Connection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Properties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227329" marR="82550" indent="-215265">
              <a:lnSpc>
                <a:spcPct val="85000"/>
              </a:lnSpc>
              <a:spcBef>
                <a:spcPts val="805"/>
              </a:spcBef>
              <a:buClr>
                <a:srgbClr val="57575B"/>
              </a:buClr>
              <a:buChar char="•"/>
              <a:tabLst>
                <a:tab pos="227329" algn="l"/>
                <a:tab pos="227965" algn="l"/>
              </a:tabLst>
            </a:pPr>
            <a:r>
              <a:rPr sz="1400" spc="-5" dirty="0">
                <a:latin typeface="Arial"/>
                <a:cs typeface="Arial"/>
              </a:rPr>
              <a:t>Next, </a:t>
            </a:r>
            <a:r>
              <a:rPr sz="1400" dirty="0">
                <a:latin typeface="Arial"/>
                <a:cs typeface="Arial"/>
              </a:rPr>
              <a:t>click </a:t>
            </a:r>
            <a:r>
              <a:rPr sz="1400" b="1" spc="-5" dirty="0">
                <a:latin typeface="Arial"/>
                <a:cs typeface="Arial"/>
              </a:rPr>
              <a:t>Properties </a:t>
            </a:r>
            <a:r>
              <a:rPr sz="1400" dirty="0">
                <a:latin typeface="Arial"/>
                <a:cs typeface="Arial"/>
              </a:rPr>
              <a:t>to open the </a:t>
            </a:r>
            <a:r>
              <a:rPr sz="1400" b="1" spc="-5" dirty="0">
                <a:latin typeface="Arial"/>
                <a:cs typeface="Arial"/>
              </a:rPr>
              <a:t>Internet Protocol  </a:t>
            </a:r>
            <a:r>
              <a:rPr sz="1400" b="1" spc="-10" dirty="0">
                <a:latin typeface="Arial"/>
                <a:cs typeface="Arial"/>
              </a:rPr>
              <a:t>Version </a:t>
            </a:r>
            <a:r>
              <a:rPr sz="1400" b="1" dirty="0">
                <a:latin typeface="Arial"/>
                <a:cs typeface="Arial"/>
              </a:rPr>
              <a:t>4 </a:t>
            </a:r>
            <a:r>
              <a:rPr sz="1400" b="1" spc="-5" dirty="0">
                <a:latin typeface="Arial"/>
                <a:cs typeface="Arial"/>
              </a:rPr>
              <a:t>(TCP/IPv4) </a:t>
            </a:r>
            <a:r>
              <a:rPr sz="1400" b="1" dirty="0">
                <a:latin typeface="Arial"/>
                <a:cs typeface="Arial"/>
              </a:rPr>
              <a:t>Properties </a:t>
            </a:r>
            <a:r>
              <a:rPr sz="1400" spc="-15" dirty="0">
                <a:latin typeface="Arial"/>
                <a:cs typeface="Arial"/>
              </a:rPr>
              <a:t>window. </a:t>
            </a:r>
            <a:r>
              <a:rPr sz="1400" dirty="0">
                <a:latin typeface="Arial"/>
                <a:cs typeface="Arial"/>
              </a:rPr>
              <a:t>Then  configure the </a:t>
            </a:r>
            <a:r>
              <a:rPr sz="1400" spc="-5" dirty="0">
                <a:latin typeface="Arial"/>
                <a:cs typeface="Arial"/>
              </a:rPr>
              <a:t>IPv4 </a:t>
            </a:r>
            <a:r>
              <a:rPr sz="1400" dirty="0">
                <a:latin typeface="Arial"/>
                <a:cs typeface="Arial"/>
              </a:rPr>
              <a:t>address and subnet </a:t>
            </a:r>
            <a:r>
              <a:rPr sz="1400" spc="-5" dirty="0">
                <a:latin typeface="Arial"/>
                <a:cs typeface="Arial"/>
              </a:rPr>
              <a:t>mask  information, </a:t>
            </a:r>
            <a:r>
              <a:rPr sz="1400" dirty="0">
                <a:latin typeface="Arial"/>
                <a:cs typeface="Arial"/>
              </a:rPr>
              <a:t>and default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gateway.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1080" y="3971340"/>
            <a:ext cx="2919095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sz="1400" b="1" dirty="0">
                <a:latin typeface="Carlito"/>
                <a:cs typeface="Carlito"/>
              </a:rPr>
              <a:t>Note</a:t>
            </a:r>
            <a:r>
              <a:rPr sz="1400" dirty="0">
                <a:latin typeface="Carlito"/>
                <a:cs typeface="Carlito"/>
              </a:rPr>
              <a:t>: </a:t>
            </a:r>
            <a:r>
              <a:rPr sz="1400" spc="-5" dirty="0">
                <a:latin typeface="Carlito"/>
                <a:cs typeface="Carlito"/>
              </a:rPr>
              <a:t>IPv6 addressing and </a:t>
            </a:r>
            <a:r>
              <a:rPr sz="1400" spc="-10" dirty="0">
                <a:latin typeface="Carlito"/>
                <a:cs typeface="Carlito"/>
              </a:rPr>
              <a:t>configuration  </a:t>
            </a:r>
            <a:r>
              <a:rPr sz="1400" spc="-5" dirty="0">
                <a:latin typeface="Carlito"/>
                <a:cs typeface="Carlito"/>
              </a:rPr>
              <a:t>options </a:t>
            </a:r>
            <a:r>
              <a:rPr sz="1400" spc="-10" dirty="0">
                <a:latin typeface="Carlito"/>
                <a:cs typeface="Carlito"/>
              </a:rPr>
              <a:t>are </a:t>
            </a:r>
            <a:r>
              <a:rPr sz="1400" dirty="0">
                <a:latin typeface="Carlito"/>
                <a:cs typeface="Carlito"/>
              </a:rPr>
              <a:t>similar </a:t>
            </a:r>
            <a:r>
              <a:rPr sz="1400" spc="-10" dirty="0">
                <a:latin typeface="Carlito"/>
                <a:cs typeface="Carlito"/>
              </a:rPr>
              <a:t>to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IPv4.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38444" y="938783"/>
            <a:ext cx="2526792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298"/>
            <a:ext cx="7066280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Configure IP</a:t>
            </a:r>
            <a:r>
              <a:rPr spc="-114" dirty="0"/>
              <a:t> </a:t>
            </a:r>
            <a:r>
              <a:rPr spc="-5" dirty="0"/>
              <a:t>Addressing</a:t>
            </a:r>
          </a:p>
          <a:p>
            <a:pPr marL="12700">
              <a:lnSpc>
                <a:spcPts val="2870"/>
              </a:lnSpc>
            </a:pPr>
            <a:r>
              <a:rPr sz="2400" spc="-5" dirty="0"/>
              <a:t>Automatic </a:t>
            </a:r>
            <a:r>
              <a:rPr sz="2400" dirty="0"/>
              <a:t>IP </a:t>
            </a:r>
            <a:r>
              <a:rPr sz="2400" spc="-5" dirty="0"/>
              <a:t>Address Configuration </a:t>
            </a:r>
            <a:r>
              <a:rPr sz="2400" dirty="0"/>
              <a:t>for </a:t>
            </a:r>
            <a:r>
              <a:rPr sz="2400" spc="-10" dirty="0"/>
              <a:t>End</a:t>
            </a:r>
            <a:r>
              <a:rPr sz="2400" spc="-100" dirty="0"/>
              <a:t> </a:t>
            </a:r>
            <a:r>
              <a:rPr sz="2400" spc="-5" dirty="0"/>
              <a:t>Devices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24129" y="931291"/>
            <a:ext cx="3844925" cy="14547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82880" marR="5080" indent="-170815">
              <a:lnSpc>
                <a:spcPts val="1630"/>
              </a:lnSpc>
              <a:spcBef>
                <a:spcPts val="390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DHCP enables automatic IPv4 address  configuration for every end device that is  DHCP-enabled.</a:t>
            </a:r>
            <a:endParaRPr sz="1600">
              <a:latin typeface="Arial"/>
              <a:cs typeface="Arial"/>
            </a:endParaRPr>
          </a:p>
          <a:p>
            <a:pPr marL="182880" marR="67945" indent="-170815">
              <a:lnSpc>
                <a:spcPts val="1630"/>
              </a:lnSpc>
              <a:spcBef>
                <a:spcPts val="1185"/>
              </a:spcBef>
              <a:buClr>
                <a:srgbClr val="57575B"/>
              </a:buClr>
              <a:buSzPct val="90625"/>
              <a:buChar char="•"/>
              <a:tabLst>
                <a:tab pos="183515" algn="l"/>
              </a:tabLst>
            </a:pPr>
            <a:r>
              <a:rPr sz="1600" spc="-5" dirty="0">
                <a:latin typeface="Arial"/>
                <a:cs typeface="Arial"/>
              </a:rPr>
              <a:t>End devices are typically by default  using DHCP for automatic IPv4 address  configuration.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385" y="2467432"/>
            <a:ext cx="3710304" cy="21564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7329" marR="5080" indent="-215265">
              <a:lnSpc>
                <a:spcPct val="85000"/>
              </a:lnSpc>
              <a:spcBef>
                <a:spcPts val="355"/>
              </a:spcBef>
              <a:buClr>
                <a:srgbClr val="57575B"/>
              </a:buClr>
              <a:buChar char="•"/>
              <a:tabLst>
                <a:tab pos="227329" algn="l"/>
                <a:tab pos="227965" algn="l"/>
              </a:tabLst>
            </a:pPr>
            <a:r>
              <a:rPr sz="1400" spc="-80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configure </a:t>
            </a:r>
            <a:r>
              <a:rPr sz="1400" spc="-5" dirty="0">
                <a:latin typeface="Arial"/>
                <a:cs typeface="Arial"/>
              </a:rPr>
              <a:t>DHCP </a:t>
            </a:r>
            <a:r>
              <a:rPr sz="1400" dirty="0">
                <a:latin typeface="Arial"/>
                <a:cs typeface="Arial"/>
              </a:rPr>
              <a:t>on a Windows PC,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open  the </a:t>
            </a:r>
            <a:r>
              <a:rPr sz="1400" b="1" spc="-5" dirty="0">
                <a:latin typeface="Arial"/>
                <a:cs typeface="Arial"/>
              </a:rPr>
              <a:t>Control </a:t>
            </a:r>
            <a:r>
              <a:rPr sz="1400" b="1" dirty="0">
                <a:latin typeface="Arial"/>
                <a:cs typeface="Arial"/>
              </a:rPr>
              <a:t>Panel &gt; Network </a:t>
            </a:r>
            <a:r>
              <a:rPr sz="1400" b="1" spc="-5" dirty="0">
                <a:latin typeface="Arial"/>
                <a:cs typeface="Arial"/>
              </a:rPr>
              <a:t>Sharing  Center </a:t>
            </a:r>
            <a:r>
              <a:rPr sz="1400" b="1" dirty="0">
                <a:latin typeface="Arial"/>
                <a:cs typeface="Arial"/>
              </a:rPr>
              <a:t>&gt; </a:t>
            </a:r>
            <a:r>
              <a:rPr sz="1400" b="1" spc="-5" dirty="0">
                <a:latin typeface="Arial"/>
                <a:cs typeface="Arial"/>
              </a:rPr>
              <a:t>Change adapter settings </a:t>
            </a:r>
            <a:r>
              <a:rPr sz="1400" spc="-5" dirty="0">
                <a:latin typeface="Arial"/>
                <a:cs typeface="Arial"/>
              </a:rPr>
              <a:t>and  </a:t>
            </a:r>
            <a:r>
              <a:rPr sz="1400" dirty="0">
                <a:latin typeface="Arial"/>
                <a:cs typeface="Arial"/>
              </a:rPr>
              <a:t>choose the </a:t>
            </a:r>
            <a:r>
              <a:rPr sz="1400" spc="-10" dirty="0">
                <a:latin typeface="Arial"/>
                <a:cs typeface="Arial"/>
              </a:rPr>
              <a:t>adapter. Next </a:t>
            </a:r>
            <a:r>
              <a:rPr sz="1400" dirty="0">
                <a:latin typeface="Arial"/>
                <a:cs typeface="Arial"/>
              </a:rPr>
              <a:t>right-click and  select </a:t>
            </a:r>
            <a:r>
              <a:rPr sz="1400" b="1" dirty="0">
                <a:latin typeface="Arial"/>
                <a:cs typeface="Arial"/>
              </a:rPr>
              <a:t>Properties </a:t>
            </a:r>
            <a:r>
              <a:rPr sz="1400" dirty="0">
                <a:latin typeface="Arial"/>
                <a:cs typeface="Arial"/>
              </a:rPr>
              <a:t>to display the </a:t>
            </a:r>
            <a:r>
              <a:rPr sz="1400" b="1" dirty="0">
                <a:latin typeface="Arial"/>
                <a:cs typeface="Arial"/>
              </a:rPr>
              <a:t>Local </a:t>
            </a:r>
            <a:r>
              <a:rPr sz="1400" b="1" spc="-10" dirty="0">
                <a:latin typeface="Arial"/>
                <a:cs typeface="Arial"/>
              </a:rPr>
              <a:t>Area  </a:t>
            </a:r>
            <a:r>
              <a:rPr sz="1400" b="1" spc="-5" dirty="0">
                <a:latin typeface="Arial"/>
                <a:cs typeface="Arial"/>
              </a:rPr>
              <a:t>Connection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Properties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227329" marR="99695" indent="-215265">
              <a:lnSpc>
                <a:spcPts val="1430"/>
              </a:lnSpc>
              <a:spcBef>
                <a:spcPts val="810"/>
              </a:spcBef>
              <a:buClr>
                <a:srgbClr val="57575B"/>
              </a:buClr>
              <a:buChar char="•"/>
              <a:tabLst>
                <a:tab pos="227329" algn="l"/>
                <a:tab pos="227965" algn="l"/>
              </a:tabLst>
            </a:pPr>
            <a:r>
              <a:rPr sz="1400" spc="-5" dirty="0">
                <a:latin typeface="Arial"/>
                <a:cs typeface="Arial"/>
              </a:rPr>
              <a:t>Next, </a:t>
            </a:r>
            <a:r>
              <a:rPr sz="1400" dirty="0">
                <a:latin typeface="Arial"/>
                <a:cs typeface="Arial"/>
              </a:rPr>
              <a:t>click </a:t>
            </a:r>
            <a:r>
              <a:rPr sz="1400" b="1" spc="-5" dirty="0">
                <a:latin typeface="Arial"/>
                <a:cs typeface="Arial"/>
              </a:rPr>
              <a:t>Properties </a:t>
            </a:r>
            <a:r>
              <a:rPr sz="1400" dirty="0">
                <a:latin typeface="Arial"/>
                <a:cs typeface="Arial"/>
              </a:rPr>
              <a:t>to open the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Internet  Protocol </a:t>
            </a:r>
            <a:r>
              <a:rPr sz="1400" b="1" spc="-10" dirty="0">
                <a:latin typeface="Arial"/>
                <a:cs typeface="Arial"/>
              </a:rPr>
              <a:t>Version </a:t>
            </a:r>
            <a:r>
              <a:rPr sz="1400" b="1" dirty="0">
                <a:latin typeface="Arial"/>
                <a:cs typeface="Arial"/>
              </a:rPr>
              <a:t>4 </a:t>
            </a:r>
            <a:r>
              <a:rPr sz="1400" b="1" spc="-5" dirty="0">
                <a:latin typeface="Arial"/>
                <a:cs typeface="Arial"/>
              </a:rPr>
              <a:t>(TCP/IPv4)  Properties </a:t>
            </a:r>
            <a:r>
              <a:rPr sz="1400" spc="-15" dirty="0">
                <a:latin typeface="Arial"/>
                <a:cs typeface="Arial"/>
              </a:rPr>
              <a:t>window, </a:t>
            </a:r>
            <a:r>
              <a:rPr sz="1400" dirty="0">
                <a:latin typeface="Arial"/>
                <a:cs typeface="Arial"/>
              </a:rPr>
              <a:t>then select </a:t>
            </a:r>
            <a:r>
              <a:rPr sz="1400" b="1" dirty="0">
                <a:latin typeface="Arial"/>
                <a:cs typeface="Arial"/>
              </a:rPr>
              <a:t>Obtain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</a:t>
            </a:r>
            <a:endParaRPr sz="1400">
              <a:latin typeface="Arial"/>
              <a:cs typeface="Arial"/>
            </a:endParaRPr>
          </a:p>
          <a:p>
            <a:pPr marL="227329">
              <a:lnSpc>
                <a:spcPts val="1290"/>
              </a:lnSpc>
            </a:pPr>
            <a:r>
              <a:rPr sz="1400" b="1" dirty="0">
                <a:latin typeface="Arial"/>
                <a:cs typeface="Arial"/>
              </a:rPr>
              <a:t>IP </a:t>
            </a:r>
            <a:r>
              <a:rPr sz="1400" b="1" spc="-5" dirty="0">
                <a:latin typeface="Arial"/>
                <a:cs typeface="Arial"/>
              </a:rPr>
              <a:t>address automatically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b="1" dirty="0">
                <a:latin typeface="Arial"/>
                <a:cs typeface="Arial"/>
              </a:rPr>
              <a:t>Obtain</a:t>
            </a:r>
            <a:r>
              <a:rPr sz="1400" b="1" spc="-1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DNS</a:t>
            </a:r>
            <a:endParaRPr sz="1400">
              <a:latin typeface="Arial"/>
              <a:cs typeface="Arial"/>
            </a:endParaRPr>
          </a:p>
          <a:p>
            <a:pPr marL="227329">
              <a:lnSpc>
                <a:spcPts val="1555"/>
              </a:lnSpc>
            </a:pPr>
            <a:r>
              <a:rPr sz="1400" b="1" spc="-5" dirty="0">
                <a:latin typeface="Arial"/>
                <a:cs typeface="Arial"/>
              </a:rPr>
              <a:t>server address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automatically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5982" y="3984142"/>
            <a:ext cx="3921760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sz="1400" b="1" spc="-5" dirty="0">
                <a:latin typeface="Carlito"/>
                <a:cs typeface="Carlito"/>
              </a:rPr>
              <a:t>Note</a:t>
            </a:r>
            <a:r>
              <a:rPr sz="1400" spc="-5" dirty="0">
                <a:latin typeface="Carlito"/>
                <a:cs typeface="Carlito"/>
              </a:rPr>
              <a:t>: IPv6 uses DHCPv6 and SLAAC </a:t>
            </a:r>
            <a:r>
              <a:rPr sz="1400" spc="-10" dirty="0">
                <a:latin typeface="Carlito"/>
                <a:cs typeface="Carlito"/>
              </a:rPr>
              <a:t>(Stateless </a:t>
            </a:r>
            <a:r>
              <a:rPr sz="1400" spc="-5" dirty="0">
                <a:latin typeface="Carlito"/>
                <a:cs typeface="Carlito"/>
              </a:rPr>
              <a:t>Address  Autoconfiguration) </a:t>
            </a:r>
            <a:r>
              <a:rPr sz="1400" spc="-10" dirty="0">
                <a:latin typeface="Carlito"/>
                <a:cs typeface="Carlito"/>
              </a:rPr>
              <a:t>for </a:t>
            </a:r>
            <a:r>
              <a:rPr sz="1400" spc="-5" dirty="0">
                <a:latin typeface="Carlito"/>
                <a:cs typeface="Carlito"/>
              </a:rPr>
              <a:t>dynamic address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allocation.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79947" y="938783"/>
            <a:ext cx="2538983" cy="2883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298"/>
            <a:ext cx="503237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Configure IP</a:t>
            </a:r>
            <a:r>
              <a:rPr spc="-114" dirty="0"/>
              <a:t> </a:t>
            </a:r>
            <a:r>
              <a:rPr spc="-5" dirty="0"/>
              <a:t>Addressing</a:t>
            </a:r>
          </a:p>
          <a:p>
            <a:pPr marL="12700">
              <a:lnSpc>
                <a:spcPts val="2870"/>
              </a:lnSpc>
            </a:pPr>
            <a:r>
              <a:rPr sz="2400" spc="-5" dirty="0"/>
              <a:t>Switch </a:t>
            </a:r>
            <a:r>
              <a:rPr sz="2400" spc="-10" dirty="0"/>
              <a:t>Virtual </a:t>
            </a:r>
            <a:r>
              <a:rPr sz="2400" dirty="0"/>
              <a:t>Interface </a:t>
            </a:r>
            <a:r>
              <a:rPr sz="2400" spc="-5" dirty="0"/>
              <a:t>Configuration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40765" y="976376"/>
            <a:ext cx="7414895" cy="16770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365"/>
              </a:spcBef>
            </a:pPr>
            <a:r>
              <a:rPr sz="1500" spc="-9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access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switch </a:t>
            </a:r>
            <a:r>
              <a:rPr sz="1500" spc="-15" dirty="0">
                <a:latin typeface="Arial"/>
                <a:cs typeface="Arial"/>
              </a:rPr>
              <a:t>remotely, </a:t>
            </a:r>
            <a:r>
              <a:rPr sz="1500" spc="-5" dirty="0">
                <a:latin typeface="Arial"/>
                <a:cs typeface="Arial"/>
              </a:rPr>
              <a:t>an </a:t>
            </a:r>
            <a:r>
              <a:rPr sz="1500" dirty="0">
                <a:latin typeface="Arial"/>
                <a:cs typeface="Arial"/>
              </a:rPr>
              <a:t>IP address </a:t>
            </a:r>
            <a:r>
              <a:rPr sz="1500" spc="-5" dirty="0">
                <a:latin typeface="Arial"/>
                <a:cs typeface="Arial"/>
              </a:rPr>
              <a:t>and a </a:t>
            </a:r>
            <a:r>
              <a:rPr sz="1500" dirty="0">
                <a:latin typeface="Arial"/>
                <a:cs typeface="Arial"/>
              </a:rPr>
              <a:t>subnet </a:t>
            </a:r>
            <a:r>
              <a:rPr sz="1500" spc="-5" dirty="0">
                <a:latin typeface="Arial"/>
                <a:cs typeface="Arial"/>
              </a:rPr>
              <a:t>mask </a:t>
            </a:r>
            <a:r>
              <a:rPr sz="1500" dirty="0">
                <a:latin typeface="Arial"/>
                <a:cs typeface="Arial"/>
              </a:rPr>
              <a:t>must </a:t>
            </a:r>
            <a:r>
              <a:rPr sz="1500" spc="-5" dirty="0">
                <a:latin typeface="Arial"/>
                <a:cs typeface="Arial"/>
              </a:rPr>
              <a:t>be </a:t>
            </a:r>
            <a:r>
              <a:rPr sz="1500" dirty="0">
                <a:latin typeface="Arial"/>
                <a:cs typeface="Arial"/>
              </a:rPr>
              <a:t>configured </a:t>
            </a:r>
            <a:r>
              <a:rPr sz="1500" spc="-5" dirty="0">
                <a:latin typeface="Arial"/>
                <a:cs typeface="Arial"/>
              </a:rPr>
              <a:t>on 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SVI.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500" spc="-90" dirty="0">
                <a:latin typeface="Arial"/>
                <a:cs typeface="Arial"/>
              </a:rPr>
              <a:t>To </a:t>
            </a:r>
            <a:r>
              <a:rPr sz="1500" dirty="0">
                <a:latin typeface="Arial"/>
                <a:cs typeface="Arial"/>
              </a:rPr>
              <a:t>configure an </a:t>
            </a:r>
            <a:r>
              <a:rPr sz="1500" spc="-10" dirty="0">
                <a:latin typeface="Arial"/>
                <a:cs typeface="Arial"/>
              </a:rPr>
              <a:t>SVI </a:t>
            </a:r>
            <a:r>
              <a:rPr sz="1500" dirty="0">
                <a:latin typeface="Arial"/>
                <a:cs typeface="Arial"/>
              </a:rPr>
              <a:t>on a</a:t>
            </a:r>
            <a:r>
              <a:rPr sz="1500" spc="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switch:</a:t>
            </a:r>
            <a:endParaRPr sz="15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855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400" dirty="0">
                <a:latin typeface="Arial"/>
                <a:cs typeface="Arial"/>
              </a:rPr>
              <a:t>Enter the </a:t>
            </a:r>
            <a:r>
              <a:rPr sz="1400" b="1" dirty="0">
                <a:latin typeface="Arial"/>
                <a:cs typeface="Arial"/>
              </a:rPr>
              <a:t>interface </a:t>
            </a:r>
            <a:r>
              <a:rPr sz="1400" b="1" spc="-5" dirty="0">
                <a:latin typeface="Arial"/>
                <a:cs typeface="Arial"/>
              </a:rPr>
              <a:t>vlan </a:t>
            </a:r>
            <a:r>
              <a:rPr sz="1400" b="1" dirty="0">
                <a:latin typeface="Arial"/>
                <a:cs typeface="Arial"/>
              </a:rPr>
              <a:t>1 </a:t>
            </a:r>
            <a:r>
              <a:rPr sz="1400" spc="-5" dirty="0">
                <a:latin typeface="Arial"/>
                <a:cs typeface="Arial"/>
              </a:rPr>
              <a:t>command </a:t>
            </a:r>
            <a:r>
              <a:rPr sz="1400" dirty="0">
                <a:latin typeface="Arial"/>
                <a:cs typeface="Arial"/>
              </a:rPr>
              <a:t>in global </a:t>
            </a:r>
            <a:r>
              <a:rPr sz="1400" spc="-5" dirty="0">
                <a:latin typeface="Arial"/>
                <a:cs typeface="Arial"/>
              </a:rPr>
              <a:t>configuration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mode.</a:t>
            </a:r>
            <a:endParaRPr sz="14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555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400" spc="-10" dirty="0">
                <a:latin typeface="Arial"/>
                <a:cs typeface="Arial"/>
              </a:rPr>
              <a:t>Next </a:t>
            </a:r>
            <a:r>
              <a:rPr sz="1400" dirty="0">
                <a:latin typeface="Arial"/>
                <a:cs typeface="Arial"/>
              </a:rPr>
              <a:t>assign an </a:t>
            </a:r>
            <a:r>
              <a:rPr sz="1400" spc="-5" dirty="0">
                <a:latin typeface="Arial"/>
                <a:cs typeface="Arial"/>
              </a:rPr>
              <a:t>IPv4 </a:t>
            </a:r>
            <a:r>
              <a:rPr sz="1400" dirty="0">
                <a:latin typeface="Arial"/>
                <a:cs typeface="Arial"/>
              </a:rPr>
              <a:t>address using the </a:t>
            </a:r>
            <a:r>
              <a:rPr sz="1400" b="1" dirty="0">
                <a:latin typeface="Arial"/>
                <a:cs typeface="Arial"/>
              </a:rPr>
              <a:t>ip </a:t>
            </a:r>
            <a:r>
              <a:rPr sz="1400" b="1" spc="-5" dirty="0">
                <a:latin typeface="Arial"/>
                <a:cs typeface="Arial"/>
              </a:rPr>
              <a:t>address </a:t>
            </a:r>
            <a:r>
              <a:rPr sz="1400" i="1" dirty="0">
                <a:latin typeface="Arial"/>
                <a:cs typeface="Arial"/>
              </a:rPr>
              <a:t>ip-address </a:t>
            </a:r>
            <a:r>
              <a:rPr sz="1400" i="1" spc="-5" dirty="0">
                <a:latin typeface="Arial"/>
                <a:cs typeface="Arial"/>
              </a:rPr>
              <a:t>subnet-mask</a:t>
            </a:r>
            <a:r>
              <a:rPr sz="1400" i="1" spc="-18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command.</a:t>
            </a:r>
            <a:endParaRPr sz="14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55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400" spc="-20" dirty="0">
                <a:latin typeface="Arial"/>
                <a:cs typeface="Arial"/>
              </a:rPr>
              <a:t>Finally, </a:t>
            </a:r>
            <a:r>
              <a:rPr sz="1400" dirty="0">
                <a:latin typeface="Arial"/>
                <a:cs typeface="Arial"/>
              </a:rPr>
              <a:t>enable the </a:t>
            </a:r>
            <a:r>
              <a:rPr sz="1400" spc="-5" dirty="0">
                <a:latin typeface="Arial"/>
                <a:cs typeface="Arial"/>
              </a:rPr>
              <a:t>virtual </a:t>
            </a:r>
            <a:r>
              <a:rPr sz="1400" dirty="0">
                <a:latin typeface="Arial"/>
                <a:cs typeface="Arial"/>
              </a:rPr>
              <a:t>interface using the </a:t>
            </a:r>
            <a:r>
              <a:rPr sz="1400" b="1" spc="-5" dirty="0">
                <a:latin typeface="Arial"/>
                <a:cs typeface="Arial"/>
              </a:rPr>
              <a:t>no shutdown</a:t>
            </a:r>
            <a:r>
              <a:rPr sz="1400" b="1" spc="-1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command.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55292" y="3203448"/>
            <a:ext cx="5233415" cy="838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344"/>
            <a:ext cx="624141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Configure IP</a:t>
            </a:r>
            <a:r>
              <a:rPr spc="-114" dirty="0"/>
              <a:t> </a:t>
            </a:r>
            <a:r>
              <a:rPr spc="-5" dirty="0"/>
              <a:t>Addressing</a:t>
            </a:r>
          </a:p>
          <a:p>
            <a:pPr marL="12700">
              <a:lnSpc>
                <a:spcPts val="2870"/>
              </a:lnSpc>
            </a:pPr>
            <a:r>
              <a:rPr sz="2400" spc="-5" dirty="0"/>
              <a:t>Packet </a:t>
            </a:r>
            <a:r>
              <a:rPr sz="2400" spc="-15" dirty="0"/>
              <a:t>Tracer </a:t>
            </a:r>
            <a:r>
              <a:rPr sz="2400" dirty="0"/>
              <a:t>– Implement </a:t>
            </a:r>
            <a:r>
              <a:rPr sz="2400" spc="-5" dirty="0"/>
              <a:t>Basic</a:t>
            </a:r>
            <a:r>
              <a:rPr sz="2400" spc="-40" dirty="0"/>
              <a:t> </a:t>
            </a:r>
            <a:r>
              <a:rPr sz="2400" spc="-5" dirty="0"/>
              <a:t>Connectivity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572" y="1063244"/>
            <a:ext cx="41351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In this </a:t>
            </a:r>
            <a:r>
              <a:rPr sz="1500" spc="-5" dirty="0">
                <a:latin typeface="Arial"/>
                <a:cs typeface="Arial"/>
              </a:rPr>
              <a:t>Packet </a:t>
            </a:r>
            <a:r>
              <a:rPr sz="1500" spc="-20" dirty="0">
                <a:latin typeface="Arial"/>
                <a:cs typeface="Arial"/>
              </a:rPr>
              <a:t>Tracer, </a:t>
            </a:r>
            <a:r>
              <a:rPr sz="1500" spc="-10" dirty="0">
                <a:latin typeface="Arial"/>
                <a:cs typeface="Arial"/>
              </a:rPr>
              <a:t>you </a:t>
            </a:r>
            <a:r>
              <a:rPr sz="1500" spc="-5" dirty="0">
                <a:latin typeface="Arial"/>
                <a:cs typeface="Arial"/>
              </a:rPr>
              <a:t>will do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following: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183515" algn="l"/>
              </a:tabLst>
            </a:pPr>
            <a:r>
              <a:rPr sz="1500" dirty="0">
                <a:latin typeface="Arial"/>
                <a:cs typeface="Arial"/>
              </a:rPr>
              <a:t>Perform </a:t>
            </a:r>
            <a:r>
              <a:rPr sz="1500" spc="-5" dirty="0">
                <a:latin typeface="Arial"/>
                <a:cs typeface="Arial"/>
              </a:rPr>
              <a:t>a Basic </a:t>
            </a:r>
            <a:r>
              <a:rPr sz="1500" dirty="0">
                <a:latin typeface="Arial"/>
                <a:cs typeface="Arial"/>
              </a:rPr>
              <a:t>Configuration </a:t>
            </a:r>
            <a:r>
              <a:rPr sz="1500" spc="-5" dirty="0">
                <a:latin typeface="Arial"/>
                <a:cs typeface="Arial"/>
              </a:rPr>
              <a:t>on </a:t>
            </a:r>
            <a:r>
              <a:rPr sz="1500" spc="-10" dirty="0">
                <a:latin typeface="Arial"/>
                <a:cs typeface="Arial"/>
              </a:rPr>
              <a:t>two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switches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183515" algn="l"/>
              </a:tabLst>
            </a:pPr>
            <a:r>
              <a:rPr sz="1500" dirty="0">
                <a:latin typeface="Arial"/>
                <a:cs typeface="Arial"/>
              </a:rPr>
              <a:t>Configure the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PCs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183515" algn="l"/>
              </a:tabLst>
            </a:pPr>
            <a:r>
              <a:rPr sz="1500" dirty="0">
                <a:latin typeface="Arial"/>
                <a:cs typeface="Arial"/>
              </a:rPr>
              <a:t>Configure the </a:t>
            </a:r>
            <a:r>
              <a:rPr sz="1500" spc="-5" dirty="0">
                <a:latin typeface="Arial"/>
                <a:cs typeface="Arial"/>
              </a:rPr>
              <a:t>Switch Management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Interface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2036521"/>
            <a:ext cx="5055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AEE8FA"/>
                </a:solidFill>
              </a:rPr>
              <a:t>2.8 </a:t>
            </a:r>
            <a:r>
              <a:rPr sz="4000" spc="-40" dirty="0">
                <a:solidFill>
                  <a:srgbClr val="AEE8FA"/>
                </a:solidFill>
              </a:rPr>
              <a:t>Verify</a:t>
            </a:r>
            <a:r>
              <a:rPr sz="4000" spc="10" dirty="0">
                <a:solidFill>
                  <a:srgbClr val="AEE8FA"/>
                </a:solidFill>
              </a:rPr>
              <a:t> </a:t>
            </a:r>
            <a:r>
              <a:rPr sz="4000" spc="-5" dirty="0">
                <a:solidFill>
                  <a:srgbClr val="AEE8FA"/>
                </a:solidFill>
              </a:rPr>
              <a:t>Connectivity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298"/>
            <a:ext cx="1640839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Cisco IOS</a:t>
            </a:r>
            <a:r>
              <a:rPr spc="-135" dirty="0"/>
              <a:t> </a:t>
            </a:r>
            <a:r>
              <a:rPr spc="-5" dirty="0"/>
              <a:t>Access</a:t>
            </a:r>
          </a:p>
          <a:p>
            <a:pPr marL="12700">
              <a:lnSpc>
                <a:spcPts val="2870"/>
              </a:lnSpc>
            </a:pPr>
            <a:r>
              <a:rPr sz="2400" dirty="0"/>
              <a:t>GUI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24129" y="827659"/>
            <a:ext cx="362394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5080" indent="-170815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dirty="0">
                <a:latin typeface="Arial"/>
                <a:cs typeface="Arial"/>
              </a:rPr>
              <a:t>A GUI </a:t>
            </a:r>
            <a:r>
              <a:rPr sz="1500" spc="-5" dirty="0">
                <a:latin typeface="Arial"/>
                <a:cs typeface="Arial"/>
              </a:rPr>
              <a:t>allows the user </a:t>
            </a:r>
            <a:r>
              <a:rPr sz="1500" dirty="0">
                <a:latin typeface="Arial"/>
                <a:cs typeface="Arial"/>
              </a:rPr>
              <a:t>to interact </a:t>
            </a:r>
            <a:r>
              <a:rPr sz="1500" spc="-5" dirty="0">
                <a:latin typeface="Arial"/>
                <a:cs typeface="Arial"/>
              </a:rPr>
              <a:t>with</a:t>
            </a:r>
            <a:r>
              <a:rPr sz="1500" spc="-17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the  system </a:t>
            </a:r>
            <a:r>
              <a:rPr sz="1500" dirty="0">
                <a:latin typeface="Arial"/>
                <a:cs typeface="Arial"/>
              </a:rPr>
              <a:t>using an </a:t>
            </a:r>
            <a:r>
              <a:rPr sz="1500" spc="-5" dirty="0">
                <a:latin typeface="Arial"/>
                <a:cs typeface="Arial"/>
              </a:rPr>
              <a:t>environment </a:t>
            </a:r>
            <a:r>
              <a:rPr sz="1500" dirty="0">
                <a:latin typeface="Arial"/>
                <a:cs typeface="Arial"/>
              </a:rPr>
              <a:t>of  graphical icons, </a:t>
            </a:r>
            <a:r>
              <a:rPr sz="1500" spc="-5" dirty="0">
                <a:latin typeface="Arial"/>
                <a:cs typeface="Arial"/>
              </a:rPr>
              <a:t>menus, and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windows.</a:t>
            </a:r>
            <a:endParaRPr sz="1500">
              <a:latin typeface="Arial"/>
              <a:cs typeface="Arial"/>
            </a:endParaRPr>
          </a:p>
          <a:p>
            <a:pPr marL="182880" marR="29209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dirty="0">
                <a:latin typeface="Arial"/>
                <a:cs typeface="Arial"/>
              </a:rPr>
              <a:t>A GUI </a:t>
            </a:r>
            <a:r>
              <a:rPr sz="1500" spc="-5" dirty="0">
                <a:latin typeface="Arial"/>
                <a:cs typeface="Arial"/>
              </a:rPr>
              <a:t>is more </a:t>
            </a:r>
            <a:r>
              <a:rPr sz="1500" dirty="0">
                <a:latin typeface="Arial"/>
                <a:cs typeface="Arial"/>
              </a:rPr>
              <a:t>user-friendly </a:t>
            </a:r>
            <a:r>
              <a:rPr sz="1500" spc="-5" dirty="0">
                <a:latin typeface="Arial"/>
                <a:cs typeface="Arial"/>
              </a:rPr>
              <a:t>and</a:t>
            </a:r>
            <a:r>
              <a:rPr sz="1500" spc="-16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requires  less </a:t>
            </a:r>
            <a:r>
              <a:rPr sz="1500" spc="-5" dirty="0">
                <a:latin typeface="Arial"/>
                <a:cs typeface="Arial"/>
              </a:rPr>
              <a:t>knowledge </a:t>
            </a:r>
            <a:r>
              <a:rPr sz="1500" dirty="0">
                <a:latin typeface="Arial"/>
                <a:cs typeface="Arial"/>
              </a:rPr>
              <a:t>of the </a:t>
            </a:r>
            <a:r>
              <a:rPr sz="1500" spc="-5" dirty="0">
                <a:latin typeface="Arial"/>
                <a:cs typeface="Arial"/>
              </a:rPr>
              <a:t>underlying  </a:t>
            </a:r>
            <a:r>
              <a:rPr sz="1500" dirty="0">
                <a:latin typeface="Arial"/>
                <a:cs typeface="Arial"/>
              </a:rPr>
              <a:t>command structure that controls the  </a:t>
            </a:r>
            <a:r>
              <a:rPr sz="1500" spc="-5" dirty="0">
                <a:latin typeface="Arial"/>
                <a:cs typeface="Arial"/>
              </a:rPr>
              <a:t>system.</a:t>
            </a:r>
            <a:endParaRPr sz="1500">
              <a:latin typeface="Arial"/>
              <a:cs typeface="Arial"/>
            </a:endParaRPr>
          </a:p>
          <a:p>
            <a:pPr marL="182880" marR="467359" indent="-170815">
              <a:lnSpc>
                <a:spcPct val="100000"/>
              </a:lnSpc>
              <a:spcBef>
                <a:spcPts val="1205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spc="-5" dirty="0">
                <a:latin typeface="Arial"/>
                <a:cs typeface="Arial"/>
              </a:rPr>
              <a:t>Examples </a:t>
            </a:r>
            <a:r>
              <a:rPr sz="1500" dirty="0">
                <a:latin typeface="Arial"/>
                <a:cs typeface="Arial"/>
              </a:rPr>
              <a:t>of these are: Windows,  </a:t>
            </a:r>
            <a:r>
              <a:rPr sz="1500" spc="-5" dirty="0">
                <a:latin typeface="Arial"/>
                <a:cs typeface="Arial"/>
              </a:rPr>
              <a:t>macOS, </a:t>
            </a:r>
            <a:r>
              <a:rPr sz="1500" dirty="0">
                <a:latin typeface="Arial"/>
                <a:cs typeface="Arial"/>
              </a:rPr>
              <a:t>Linux </a:t>
            </a:r>
            <a:r>
              <a:rPr sz="1500" spc="-5" dirty="0">
                <a:latin typeface="Arial"/>
                <a:cs typeface="Arial"/>
              </a:rPr>
              <a:t>KDE, Apple </a:t>
            </a:r>
            <a:r>
              <a:rPr sz="1500" dirty="0">
                <a:latin typeface="Arial"/>
                <a:cs typeface="Arial"/>
              </a:rPr>
              <a:t>iOS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and  Android.</a:t>
            </a:r>
            <a:endParaRPr sz="1500">
              <a:latin typeface="Arial"/>
              <a:cs typeface="Arial"/>
            </a:endParaRPr>
          </a:p>
          <a:p>
            <a:pPr marL="182880" marR="32384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spc="-5" dirty="0">
                <a:latin typeface="Arial"/>
                <a:cs typeface="Arial"/>
              </a:rPr>
              <a:t>GUIs can </a:t>
            </a:r>
            <a:r>
              <a:rPr sz="1500" dirty="0">
                <a:latin typeface="Arial"/>
                <a:cs typeface="Arial"/>
              </a:rPr>
              <a:t>fail, crash, </a:t>
            </a:r>
            <a:r>
              <a:rPr sz="1500" spc="-5" dirty="0">
                <a:latin typeface="Arial"/>
                <a:cs typeface="Arial"/>
              </a:rPr>
              <a:t>or </a:t>
            </a:r>
            <a:r>
              <a:rPr sz="1500" dirty="0">
                <a:latin typeface="Arial"/>
                <a:cs typeface="Arial"/>
              </a:rPr>
              <a:t>simply </a:t>
            </a:r>
            <a:r>
              <a:rPr sz="1500" spc="-5" dirty="0">
                <a:latin typeface="Arial"/>
                <a:cs typeface="Arial"/>
              </a:rPr>
              <a:t>not  </a:t>
            </a:r>
            <a:r>
              <a:rPr sz="1500" dirty="0">
                <a:latin typeface="Arial"/>
                <a:cs typeface="Arial"/>
              </a:rPr>
              <a:t>operate </a:t>
            </a:r>
            <a:r>
              <a:rPr sz="1500" spc="-5" dirty="0">
                <a:latin typeface="Arial"/>
                <a:cs typeface="Arial"/>
              </a:rPr>
              <a:t>as </a:t>
            </a:r>
            <a:r>
              <a:rPr sz="1500" dirty="0">
                <a:latin typeface="Arial"/>
                <a:cs typeface="Arial"/>
              </a:rPr>
              <a:t>specified. </a:t>
            </a:r>
            <a:r>
              <a:rPr sz="1500" spc="-5" dirty="0">
                <a:latin typeface="Arial"/>
                <a:cs typeface="Arial"/>
              </a:rPr>
              <a:t>For </a:t>
            </a:r>
            <a:r>
              <a:rPr sz="1500" dirty="0">
                <a:latin typeface="Arial"/>
                <a:cs typeface="Arial"/>
              </a:rPr>
              <a:t>these</a:t>
            </a:r>
            <a:r>
              <a:rPr sz="1500" spc="-15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reasons,  </a:t>
            </a:r>
            <a:r>
              <a:rPr sz="1500" spc="-5" dirty="0">
                <a:latin typeface="Arial"/>
                <a:cs typeface="Arial"/>
              </a:rPr>
              <a:t>network devices </a:t>
            </a:r>
            <a:r>
              <a:rPr sz="1500" dirty="0">
                <a:latin typeface="Arial"/>
                <a:cs typeface="Arial"/>
              </a:rPr>
              <a:t>are </a:t>
            </a:r>
            <a:r>
              <a:rPr sz="1500" spc="-5" dirty="0">
                <a:latin typeface="Arial"/>
                <a:cs typeface="Arial"/>
              </a:rPr>
              <a:t>typically </a:t>
            </a:r>
            <a:r>
              <a:rPr sz="1500" dirty="0">
                <a:latin typeface="Arial"/>
                <a:cs typeface="Arial"/>
              </a:rPr>
              <a:t>accessed  through </a:t>
            </a:r>
            <a:r>
              <a:rPr sz="1500" spc="-5" dirty="0">
                <a:latin typeface="Arial"/>
                <a:cs typeface="Arial"/>
              </a:rPr>
              <a:t>a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CLI.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94047" y="1179575"/>
            <a:ext cx="4640580" cy="2784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344"/>
            <a:ext cx="512762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15" dirty="0"/>
              <a:t>Verify</a:t>
            </a:r>
            <a:r>
              <a:rPr dirty="0"/>
              <a:t> </a:t>
            </a:r>
            <a:r>
              <a:rPr spc="-5" dirty="0"/>
              <a:t>Connectivity</a:t>
            </a:r>
          </a:p>
          <a:p>
            <a:pPr marL="12700">
              <a:lnSpc>
                <a:spcPts val="2870"/>
              </a:lnSpc>
            </a:pPr>
            <a:r>
              <a:rPr sz="2400" spc="-15" dirty="0"/>
              <a:t>Video </a:t>
            </a:r>
            <a:r>
              <a:rPr sz="2400" dirty="0"/>
              <a:t>– </a:t>
            </a:r>
            <a:r>
              <a:rPr sz="2400" spc="-70" dirty="0"/>
              <a:t>Test </a:t>
            </a:r>
            <a:r>
              <a:rPr sz="2400" dirty="0"/>
              <a:t>the Interface</a:t>
            </a:r>
            <a:r>
              <a:rPr sz="2400" spc="-155" dirty="0"/>
              <a:t> </a:t>
            </a:r>
            <a:r>
              <a:rPr sz="2400" spc="-5" dirty="0"/>
              <a:t>Assignment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572" y="1063244"/>
            <a:ext cx="8383905" cy="200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This video will cover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following: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183515" algn="l"/>
              </a:tabLst>
            </a:pPr>
            <a:r>
              <a:rPr sz="1500" dirty="0">
                <a:latin typeface="Arial"/>
                <a:cs typeface="Arial"/>
              </a:rPr>
              <a:t>Connect </a:t>
            </a:r>
            <a:r>
              <a:rPr sz="1500" spc="-5" dirty="0">
                <a:latin typeface="Arial"/>
                <a:cs typeface="Arial"/>
              </a:rPr>
              <a:t>a console cable </a:t>
            </a:r>
            <a:r>
              <a:rPr sz="1500" dirty="0">
                <a:latin typeface="Arial"/>
                <a:cs typeface="Arial"/>
              </a:rPr>
              <a:t>from the </a:t>
            </a:r>
            <a:r>
              <a:rPr sz="1500" spc="-5" dirty="0">
                <a:latin typeface="Arial"/>
                <a:cs typeface="Arial"/>
              </a:rPr>
              <a:t>PC </a:t>
            </a:r>
            <a:r>
              <a:rPr sz="1500" dirty="0">
                <a:latin typeface="Arial"/>
                <a:cs typeface="Arial"/>
              </a:rPr>
              <a:t>to the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switch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183515" algn="l"/>
              </a:tabLst>
            </a:pPr>
            <a:r>
              <a:rPr sz="1500" spc="-5" dirty="0">
                <a:latin typeface="Arial"/>
                <a:cs typeface="Arial"/>
              </a:rPr>
              <a:t>Use </a:t>
            </a:r>
            <a:r>
              <a:rPr sz="1500" dirty="0">
                <a:latin typeface="Arial"/>
                <a:cs typeface="Arial"/>
              </a:rPr>
              <a:t>the terminal emulation program and accept the defaults to bring </a:t>
            </a:r>
            <a:r>
              <a:rPr sz="1500" spc="-10" dirty="0">
                <a:latin typeface="Arial"/>
                <a:cs typeface="Arial"/>
              </a:rPr>
              <a:t>you </a:t>
            </a:r>
            <a:r>
              <a:rPr sz="1500" dirty="0">
                <a:latin typeface="Arial"/>
                <a:cs typeface="Arial"/>
              </a:rPr>
              <a:t>to the </a:t>
            </a:r>
            <a:r>
              <a:rPr sz="1500" spc="-5" dirty="0">
                <a:latin typeface="Arial"/>
                <a:cs typeface="Arial"/>
              </a:rPr>
              <a:t>command</a:t>
            </a:r>
            <a:r>
              <a:rPr sz="1500" spc="-17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line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183515" algn="l"/>
              </a:tabLst>
            </a:pPr>
            <a:r>
              <a:rPr sz="1500" spc="-5" dirty="0">
                <a:latin typeface="Arial"/>
                <a:cs typeface="Arial"/>
              </a:rPr>
              <a:t>Use enable </a:t>
            </a:r>
            <a:r>
              <a:rPr sz="1500" dirty="0">
                <a:latin typeface="Arial"/>
                <a:cs typeface="Arial"/>
              </a:rPr>
              <a:t>to enter </a:t>
            </a:r>
            <a:r>
              <a:rPr sz="1500" spc="-5" dirty="0">
                <a:latin typeface="Arial"/>
                <a:cs typeface="Arial"/>
              </a:rPr>
              <a:t>privileged EXEC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mode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183515" algn="l"/>
              </a:tabLst>
            </a:pPr>
            <a:r>
              <a:rPr sz="1500" spc="-5" dirty="0">
                <a:latin typeface="Arial"/>
                <a:cs typeface="Arial"/>
              </a:rPr>
              <a:t>Use </a:t>
            </a:r>
            <a:r>
              <a:rPr sz="1500" dirty="0">
                <a:latin typeface="Arial"/>
                <a:cs typeface="Arial"/>
              </a:rPr>
              <a:t>the global configuration </a:t>
            </a:r>
            <a:r>
              <a:rPr sz="1500" spc="-5" dirty="0">
                <a:latin typeface="Arial"/>
                <a:cs typeface="Arial"/>
              </a:rPr>
              <a:t>mode and </a:t>
            </a:r>
            <a:r>
              <a:rPr sz="1500" dirty="0">
                <a:latin typeface="Arial"/>
                <a:cs typeface="Arial"/>
              </a:rPr>
              <a:t>the interface configuration </a:t>
            </a:r>
            <a:r>
              <a:rPr sz="1500" spc="-5" dirty="0">
                <a:latin typeface="Arial"/>
                <a:cs typeface="Arial"/>
              </a:rPr>
              <a:t>mode </a:t>
            </a:r>
            <a:r>
              <a:rPr sz="1500" dirty="0">
                <a:latin typeface="Arial"/>
                <a:cs typeface="Arial"/>
              </a:rPr>
              <a:t>to enter the </a:t>
            </a:r>
            <a:r>
              <a:rPr sz="1500" spc="-5" dirty="0">
                <a:latin typeface="Arial"/>
                <a:cs typeface="Arial"/>
              </a:rPr>
              <a:t>no</a:t>
            </a:r>
            <a:r>
              <a:rPr sz="1500" spc="-16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shutdown</a:t>
            </a:r>
            <a:endParaRPr sz="15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command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3344"/>
            <a:ext cx="506539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spc="-15" dirty="0">
                <a:solidFill>
                  <a:srgbClr val="367086"/>
                </a:solidFill>
                <a:latin typeface="Arial"/>
                <a:cs typeface="Arial"/>
              </a:rPr>
              <a:t>Verify</a:t>
            </a:r>
            <a:r>
              <a:rPr sz="1600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Connectivity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870"/>
              </a:lnSpc>
            </a:pPr>
            <a:r>
              <a:rPr sz="2400" spc="-15" dirty="0">
                <a:solidFill>
                  <a:srgbClr val="367086"/>
                </a:solidFill>
                <a:latin typeface="Arial"/>
                <a:cs typeface="Arial"/>
              </a:rPr>
              <a:t>Video </a:t>
            </a:r>
            <a:r>
              <a:rPr sz="2400" dirty="0">
                <a:solidFill>
                  <a:srgbClr val="367086"/>
                </a:solidFill>
                <a:latin typeface="Arial"/>
                <a:cs typeface="Arial"/>
              </a:rPr>
              <a:t>– </a:t>
            </a:r>
            <a:r>
              <a:rPr sz="2400" spc="-70" dirty="0">
                <a:solidFill>
                  <a:srgbClr val="367086"/>
                </a:solidFill>
                <a:latin typeface="Arial"/>
                <a:cs typeface="Arial"/>
              </a:rPr>
              <a:t>Test </a:t>
            </a:r>
            <a:r>
              <a:rPr sz="2400" spc="-5" dirty="0">
                <a:solidFill>
                  <a:srgbClr val="367086"/>
                </a:solidFill>
                <a:latin typeface="Arial"/>
                <a:cs typeface="Arial"/>
              </a:rPr>
              <a:t>End-to-End</a:t>
            </a:r>
            <a:r>
              <a:rPr sz="2400" spc="15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67086"/>
                </a:solidFill>
                <a:latin typeface="Arial"/>
                <a:cs typeface="Arial"/>
              </a:rPr>
              <a:t>Connectivity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572" y="1063244"/>
            <a:ext cx="8123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This video will cover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use </a:t>
            </a:r>
            <a:r>
              <a:rPr sz="1500" dirty="0">
                <a:latin typeface="Arial"/>
                <a:cs typeface="Arial"/>
              </a:rPr>
              <a:t>of the ping command to test </a:t>
            </a:r>
            <a:r>
              <a:rPr sz="1500" spc="-5" dirty="0">
                <a:latin typeface="Arial"/>
                <a:cs typeface="Arial"/>
              </a:rPr>
              <a:t>connectivity </a:t>
            </a:r>
            <a:r>
              <a:rPr sz="1500" dirty="0">
                <a:latin typeface="Arial"/>
                <a:cs typeface="Arial"/>
              </a:rPr>
              <a:t>on </a:t>
            </a:r>
            <a:r>
              <a:rPr sz="1500" spc="-5" dirty="0">
                <a:latin typeface="Arial"/>
                <a:cs typeface="Arial"/>
              </a:rPr>
              <a:t>both switches and both  PCs.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76981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solidFill>
                  <a:srgbClr val="AEE8FA"/>
                </a:solidFill>
              </a:rPr>
              <a:t>2.9 Module Practice and</a:t>
            </a:r>
            <a:r>
              <a:rPr sz="4600" spc="85" dirty="0">
                <a:solidFill>
                  <a:srgbClr val="AEE8FA"/>
                </a:solidFill>
              </a:rPr>
              <a:t> </a:t>
            </a:r>
            <a:r>
              <a:rPr sz="4600" spc="-5" dirty="0">
                <a:solidFill>
                  <a:srgbClr val="AEE8FA"/>
                </a:solidFill>
              </a:rPr>
              <a:t>Quiz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8330"/>
            <a:ext cx="8106409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Module Practice and</a:t>
            </a:r>
            <a:r>
              <a:rPr spc="-10" dirty="0"/>
              <a:t> </a:t>
            </a:r>
            <a:r>
              <a:rPr spc="-5" dirty="0"/>
              <a:t>Quiz</a:t>
            </a:r>
          </a:p>
          <a:p>
            <a:pPr marL="12700">
              <a:lnSpc>
                <a:spcPts val="2870"/>
              </a:lnSpc>
            </a:pPr>
            <a:r>
              <a:rPr sz="2400" spc="-5" dirty="0"/>
              <a:t>Packet </a:t>
            </a:r>
            <a:r>
              <a:rPr sz="2400" spc="-20" dirty="0"/>
              <a:t>Tracer </a:t>
            </a:r>
            <a:r>
              <a:rPr sz="2400" dirty="0"/>
              <a:t>– </a:t>
            </a:r>
            <a:r>
              <a:rPr sz="2400" spc="-5" dirty="0"/>
              <a:t>Basic Switch and End Device</a:t>
            </a:r>
            <a:r>
              <a:rPr sz="2400" spc="100" dirty="0"/>
              <a:t> </a:t>
            </a:r>
            <a:r>
              <a:rPr sz="2400" spc="-5" dirty="0"/>
              <a:t>Configuration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572" y="1063244"/>
            <a:ext cx="692086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In this </a:t>
            </a:r>
            <a:r>
              <a:rPr sz="1500" spc="-5" dirty="0">
                <a:latin typeface="Arial"/>
                <a:cs typeface="Arial"/>
              </a:rPr>
              <a:t>Packet </a:t>
            </a:r>
            <a:r>
              <a:rPr sz="1500" spc="-20" dirty="0">
                <a:latin typeface="Arial"/>
                <a:cs typeface="Arial"/>
              </a:rPr>
              <a:t>Tracer, </a:t>
            </a:r>
            <a:r>
              <a:rPr sz="1500" spc="-10" dirty="0">
                <a:latin typeface="Arial"/>
                <a:cs typeface="Arial"/>
              </a:rPr>
              <a:t>you </a:t>
            </a:r>
            <a:r>
              <a:rPr sz="1500" spc="-5" dirty="0">
                <a:latin typeface="Arial"/>
                <a:cs typeface="Arial"/>
              </a:rPr>
              <a:t>will do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following: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183515" algn="l"/>
              </a:tabLst>
            </a:pPr>
            <a:r>
              <a:rPr sz="1500" dirty="0">
                <a:latin typeface="Arial"/>
                <a:cs typeface="Arial"/>
              </a:rPr>
              <a:t>Configure hostnames </a:t>
            </a:r>
            <a:r>
              <a:rPr sz="1500" spc="-5" dirty="0">
                <a:latin typeface="Arial"/>
                <a:cs typeface="Arial"/>
              </a:rPr>
              <a:t>and </a:t>
            </a:r>
            <a:r>
              <a:rPr sz="1500" dirty="0">
                <a:latin typeface="Arial"/>
                <a:cs typeface="Arial"/>
              </a:rPr>
              <a:t>IP addresses </a:t>
            </a:r>
            <a:r>
              <a:rPr sz="1500" spc="-5" dirty="0">
                <a:latin typeface="Arial"/>
                <a:cs typeface="Arial"/>
              </a:rPr>
              <a:t>on </a:t>
            </a:r>
            <a:r>
              <a:rPr sz="1500" spc="-10" dirty="0">
                <a:latin typeface="Arial"/>
                <a:cs typeface="Arial"/>
              </a:rPr>
              <a:t>two</a:t>
            </a:r>
            <a:r>
              <a:rPr sz="1500" spc="-1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switches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183515" algn="l"/>
              </a:tabLst>
            </a:pPr>
            <a:r>
              <a:rPr sz="1500" spc="-5" dirty="0">
                <a:latin typeface="Arial"/>
                <a:cs typeface="Arial"/>
              </a:rPr>
              <a:t>Use </a:t>
            </a:r>
            <a:r>
              <a:rPr sz="1500" dirty="0">
                <a:latin typeface="Arial"/>
                <a:cs typeface="Arial"/>
              </a:rPr>
              <a:t>Cisco IOS commands to specify or limit access to the </a:t>
            </a:r>
            <a:r>
              <a:rPr sz="1500" spc="-5" dirty="0">
                <a:latin typeface="Arial"/>
                <a:cs typeface="Arial"/>
              </a:rPr>
              <a:t>device</a:t>
            </a:r>
            <a:r>
              <a:rPr sz="1500" spc="-17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configurations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183515" algn="l"/>
              </a:tabLst>
            </a:pPr>
            <a:r>
              <a:rPr sz="1500" spc="-5" dirty="0">
                <a:latin typeface="Arial"/>
                <a:cs typeface="Arial"/>
              </a:rPr>
              <a:t>Use </a:t>
            </a:r>
            <a:r>
              <a:rPr sz="1500" dirty="0">
                <a:latin typeface="Arial"/>
                <a:cs typeface="Arial"/>
              </a:rPr>
              <a:t>IOS commands to </a:t>
            </a:r>
            <a:r>
              <a:rPr sz="1500" spc="-10" dirty="0">
                <a:latin typeface="Arial"/>
                <a:cs typeface="Arial"/>
              </a:rPr>
              <a:t>save </a:t>
            </a:r>
            <a:r>
              <a:rPr sz="1500" spc="-5" dirty="0">
                <a:latin typeface="Arial"/>
                <a:cs typeface="Arial"/>
              </a:rPr>
              <a:t>the </a:t>
            </a:r>
            <a:r>
              <a:rPr sz="1500" dirty="0">
                <a:latin typeface="Arial"/>
                <a:cs typeface="Arial"/>
              </a:rPr>
              <a:t>running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configuration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183515" algn="l"/>
              </a:tabLst>
            </a:pPr>
            <a:r>
              <a:rPr sz="1500" dirty="0">
                <a:latin typeface="Arial"/>
                <a:cs typeface="Arial"/>
              </a:rPr>
              <a:t>Configure </a:t>
            </a:r>
            <a:r>
              <a:rPr sz="1500" spc="-10" dirty="0">
                <a:latin typeface="Arial"/>
                <a:cs typeface="Arial"/>
              </a:rPr>
              <a:t>two </a:t>
            </a:r>
            <a:r>
              <a:rPr sz="1500" dirty="0">
                <a:latin typeface="Arial"/>
                <a:cs typeface="Arial"/>
              </a:rPr>
              <a:t>host </a:t>
            </a:r>
            <a:r>
              <a:rPr sz="1500" spc="-5" dirty="0">
                <a:latin typeface="Arial"/>
                <a:cs typeface="Arial"/>
              </a:rPr>
              <a:t>devices with </a:t>
            </a:r>
            <a:r>
              <a:rPr sz="1500" dirty="0">
                <a:latin typeface="Arial"/>
                <a:cs typeface="Arial"/>
              </a:rPr>
              <a:t>IP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addresses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5"/>
              </a:spcBef>
              <a:buClr>
                <a:srgbClr val="57575B"/>
              </a:buClr>
              <a:buSzPct val="90000"/>
              <a:buFont typeface="Wingdings"/>
              <a:buChar char=""/>
              <a:tabLst>
                <a:tab pos="183515" algn="l"/>
              </a:tabLst>
            </a:pPr>
            <a:r>
              <a:rPr sz="1500" spc="-15" dirty="0">
                <a:latin typeface="Arial"/>
                <a:cs typeface="Arial"/>
              </a:rPr>
              <a:t>Verify </a:t>
            </a:r>
            <a:r>
              <a:rPr sz="1500" spc="-5" dirty="0">
                <a:latin typeface="Arial"/>
                <a:cs typeface="Arial"/>
              </a:rPr>
              <a:t>connectivity between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10" dirty="0">
                <a:latin typeface="Arial"/>
                <a:cs typeface="Arial"/>
              </a:rPr>
              <a:t>two </a:t>
            </a:r>
            <a:r>
              <a:rPr sz="1500" spc="-5" dirty="0">
                <a:latin typeface="Arial"/>
                <a:cs typeface="Arial"/>
              </a:rPr>
              <a:t>PC end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devices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3311"/>
            <a:ext cx="6747509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Module Practice and</a:t>
            </a:r>
            <a:r>
              <a:rPr spc="-10" dirty="0"/>
              <a:t> </a:t>
            </a:r>
            <a:r>
              <a:rPr spc="-5" dirty="0"/>
              <a:t>Quiz</a:t>
            </a:r>
          </a:p>
          <a:p>
            <a:pPr marL="12700">
              <a:lnSpc>
                <a:spcPts val="2870"/>
              </a:lnSpc>
            </a:pPr>
            <a:r>
              <a:rPr sz="2400" spc="-5" dirty="0"/>
              <a:t>Lab </a:t>
            </a:r>
            <a:r>
              <a:rPr sz="2400" dirty="0"/>
              <a:t>– Basic </a:t>
            </a:r>
            <a:r>
              <a:rPr sz="2400" spc="-5" dirty="0"/>
              <a:t>Switch </a:t>
            </a:r>
            <a:r>
              <a:rPr sz="2400" dirty="0"/>
              <a:t>and End Device</a:t>
            </a:r>
            <a:r>
              <a:rPr sz="2400" spc="30" dirty="0"/>
              <a:t> </a:t>
            </a:r>
            <a:r>
              <a:rPr sz="2400" dirty="0"/>
              <a:t>Configuration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572" y="1063244"/>
            <a:ext cx="41471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In this lab, </a:t>
            </a:r>
            <a:r>
              <a:rPr sz="1500" spc="-10" dirty="0">
                <a:latin typeface="Arial"/>
                <a:cs typeface="Arial"/>
              </a:rPr>
              <a:t>you </a:t>
            </a:r>
            <a:r>
              <a:rPr sz="1500" dirty="0">
                <a:latin typeface="Arial"/>
                <a:cs typeface="Arial"/>
              </a:rPr>
              <a:t>complete the </a:t>
            </a:r>
            <a:r>
              <a:rPr sz="1500" spc="-5" dirty="0">
                <a:latin typeface="Arial"/>
                <a:cs typeface="Arial"/>
              </a:rPr>
              <a:t>following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objectives: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spc="-5" dirty="0">
                <a:latin typeface="Arial"/>
                <a:cs typeface="Arial"/>
              </a:rPr>
              <a:t>Set Up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Network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Topology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dirty="0">
                <a:latin typeface="Arial"/>
                <a:cs typeface="Arial"/>
              </a:rPr>
              <a:t>Configure </a:t>
            </a:r>
            <a:r>
              <a:rPr sz="1500" spc="-5" dirty="0">
                <a:latin typeface="Arial"/>
                <a:cs typeface="Arial"/>
              </a:rPr>
              <a:t>PC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Hosts</a:t>
            </a:r>
            <a:endParaRPr sz="15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Char char="•"/>
              <a:tabLst>
                <a:tab pos="183515" algn="l"/>
              </a:tabLst>
            </a:pPr>
            <a:r>
              <a:rPr sz="1500" dirty="0">
                <a:latin typeface="Arial"/>
                <a:cs typeface="Arial"/>
              </a:rPr>
              <a:t>Configure </a:t>
            </a:r>
            <a:r>
              <a:rPr sz="1500" spc="-5" dirty="0">
                <a:latin typeface="Arial"/>
                <a:cs typeface="Arial"/>
              </a:rPr>
              <a:t>and </a:t>
            </a:r>
            <a:r>
              <a:rPr sz="1500" spc="-15" dirty="0">
                <a:latin typeface="Arial"/>
                <a:cs typeface="Arial"/>
              </a:rPr>
              <a:t>Verify </a:t>
            </a:r>
            <a:r>
              <a:rPr sz="1500" spc="-5" dirty="0">
                <a:latin typeface="Arial"/>
                <a:cs typeface="Arial"/>
              </a:rPr>
              <a:t>Basic Switch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Settings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Module Practice and</a:t>
            </a:r>
            <a:r>
              <a:rPr spc="-10" dirty="0"/>
              <a:t> </a:t>
            </a:r>
            <a:r>
              <a:rPr spc="-5" dirty="0"/>
              <a:t>Quiz</a:t>
            </a:r>
          </a:p>
          <a:p>
            <a:pPr marL="12700">
              <a:lnSpc>
                <a:spcPts val="2870"/>
              </a:lnSpc>
            </a:pPr>
            <a:r>
              <a:rPr sz="2400" dirty="0"/>
              <a:t>What </a:t>
            </a:r>
            <a:r>
              <a:rPr sz="2400" spc="-10" dirty="0"/>
              <a:t>did </a:t>
            </a:r>
            <a:r>
              <a:rPr sz="2400" dirty="0"/>
              <a:t>I </a:t>
            </a:r>
            <a:r>
              <a:rPr sz="2400" spc="-5" dirty="0"/>
              <a:t>learn in </a:t>
            </a:r>
            <a:r>
              <a:rPr sz="2400" dirty="0"/>
              <a:t>this</a:t>
            </a:r>
            <a:r>
              <a:rPr sz="2400" spc="-20" dirty="0"/>
              <a:t> </a:t>
            </a:r>
            <a:r>
              <a:rPr sz="2400" spc="-5" dirty="0"/>
              <a:t>module?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24129" y="689635"/>
            <a:ext cx="5586730" cy="361569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940"/>
              </a:spcBef>
              <a:buClr>
                <a:srgbClr val="57575B"/>
              </a:buClr>
              <a:buSzPct val="88888"/>
              <a:buChar char="•"/>
              <a:tabLst>
                <a:tab pos="183515" algn="l"/>
              </a:tabLst>
            </a:pPr>
            <a:r>
              <a:rPr sz="1350" dirty="0">
                <a:latin typeface="Arial"/>
                <a:cs typeface="Arial"/>
              </a:rPr>
              <a:t>All end </a:t>
            </a:r>
            <a:r>
              <a:rPr sz="1350" spc="-5" dirty="0">
                <a:latin typeface="Arial"/>
                <a:cs typeface="Arial"/>
              </a:rPr>
              <a:t>devices </a:t>
            </a:r>
            <a:r>
              <a:rPr sz="1350" dirty="0">
                <a:latin typeface="Arial"/>
                <a:cs typeface="Arial"/>
              </a:rPr>
              <a:t>and network </a:t>
            </a:r>
            <a:r>
              <a:rPr sz="1350" spc="-5" dirty="0">
                <a:latin typeface="Arial"/>
                <a:cs typeface="Arial"/>
              </a:rPr>
              <a:t>devices </a:t>
            </a:r>
            <a:r>
              <a:rPr sz="1350" dirty="0">
                <a:latin typeface="Arial"/>
                <a:cs typeface="Arial"/>
              </a:rPr>
              <a:t>require an operating </a:t>
            </a:r>
            <a:r>
              <a:rPr sz="1350" spc="-5" dirty="0">
                <a:latin typeface="Arial"/>
                <a:cs typeface="Arial"/>
              </a:rPr>
              <a:t>system</a:t>
            </a:r>
            <a:r>
              <a:rPr sz="1350" spc="-10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(OS).</a:t>
            </a:r>
            <a:endParaRPr sz="1350">
              <a:latin typeface="Arial"/>
              <a:cs typeface="Arial"/>
            </a:endParaRPr>
          </a:p>
          <a:p>
            <a:pPr marL="182880" marR="147955" indent="-170815">
              <a:lnSpc>
                <a:spcPts val="1380"/>
              </a:lnSpc>
              <a:spcBef>
                <a:spcPts val="1085"/>
              </a:spcBef>
              <a:buClr>
                <a:srgbClr val="57575B"/>
              </a:buClr>
              <a:buSzPct val="88888"/>
              <a:buChar char="•"/>
              <a:tabLst>
                <a:tab pos="183515" algn="l"/>
              </a:tabLst>
            </a:pPr>
            <a:r>
              <a:rPr sz="1350" dirty="0">
                <a:latin typeface="Arial"/>
                <a:cs typeface="Arial"/>
              </a:rPr>
              <a:t>Cisco IOS software separates management access into </a:t>
            </a:r>
            <a:r>
              <a:rPr sz="1350" spc="-5" dirty="0">
                <a:latin typeface="Arial"/>
                <a:cs typeface="Arial"/>
              </a:rPr>
              <a:t>the </a:t>
            </a:r>
            <a:r>
              <a:rPr sz="1350" dirty="0">
                <a:latin typeface="Arial"/>
                <a:cs typeface="Arial"/>
              </a:rPr>
              <a:t>following  </a:t>
            </a:r>
            <a:r>
              <a:rPr sz="1350" spc="-5" dirty="0">
                <a:latin typeface="Arial"/>
                <a:cs typeface="Arial"/>
              </a:rPr>
              <a:t>two </a:t>
            </a:r>
            <a:r>
              <a:rPr sz="1350" dirty="0">
                <a:latin typeface="Arial"/>
                <a:cs typeface="Arial"/>
              </a:rPr>
              <a:t>command modes: User EXEC </a:t>
            </a:r>
            <a:r>
              <a:rPr sz="1350" spc="-5" dirty="0">
                <a:latin typeface="Arial"/>
                <a:cs typeface="Arial"/>
              </a:rPr>
              <a:t>Mode </a:t>
            </a:r>
            <a:r>
              <a:rPr sz="1350" dirty="0">
                <a:latin typeface="Arial"/>
                <a:cs typeface="Arial"/>
              </a:rPr>
              <a:t>and Privileged EXEC</a:t>
            </a:r>
            <a:r>
              <a:rPr sz="1350" spc="-1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Mode.</a:t>
            </a:r>
            <a:endParaRPr sz="1350">
              <a:latin typeface="Arial"/>
              <a:cs typeface="Arial"/>
            </a:endParaRPr>
          </a:p>
          <a:p>
            <a:pPr marL="182880" marR="396240" indent="-170815">
              <a:lnSpc>
                <a:spcPts val="1380"/>
              </a:lnSpc>
              <a:spcBef>
                <a:spcPts val="1080"/>
              </a:spcBef>
              <a:buClr>
                <a:srgbClr val="57575B"/>
              </a:buClr>
              <a:buSzPct val="88888"/>
              <a:buChar char="•"/>
              <a:tabLst>
                <a:tab pos="183515" algn="l"/>
              </a:tabLst>
            </a:pPr>
            <a:r>
              <a:rPr sz="1350" dirty="0">
                <a:latin typeface="Arial"/>
                <a:cs typeface="Arial"/>
              </a:rPr>
              <a:t>Global configuration mode is accessed </a:t>
            </a:r>
            <a:r>
              <a:rPr sz="1350" spc="-5" dirty="0">
                <a:latin typeface="Arial"/>
                <a:cs typeface="Arial"/>
              </a:rPr>
              <a:t>before other </a:t>
            </a:r>
            <a:r>
              <a:rPr sz="1350" dirty="0">
                <a:latin typeface="Arial"/>
                <a:cs typeface="Arial"/>
              </a:rPr>
              <a:t>specific  configuration modes. From global config mode, </a:t>
            </a:r>
            <a:r>
              <a:rPr sz="1350" spc="-5" dirty="0">
                <a:latin typeface="Arial"/>
                <a:cs typeface="Arial"/>
              </a:rPr>
              <a:t>the </a:t>
            </a:r>
            <a:r>
              <a:rPr sz="1350" dirty="0">
                <a:latin typeface="Arial"/>
                <a:cs typeface="Arial"/>
              </a:rPr>
              <a:t>user can</a:t>
            </a:r>
            <a:r>
              <a:rPr sz="1350" spc="-21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enter  </a:t>
            </a:r>
            <a:r>
              <a:rPr sz="1350" spc="-5" dirty="0">
                <a:latin typeface="Arial"/>
                <a:cs typeface="Arial"/>
              </a:rPr>
              <a:t>different </a:t>
            </a:r>
            <a:r>
              <a:rPr sz="1350" dirty="0">
                <a:latin typeface="Arial"/>
                <a:cs typeface="Arial"/>
              </a:rPr>
              <a:t>subconfiguration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modes.</a:t>
            </a:r>
            <a:endParaRPr sz="1350">
              <a:latin typeface="Arial"/>
              <a:cs typeface="Arial"/>
            </a:endParaRPr>
          </a:p>
          <a:p>
            <a:pPr marL="182880" marR="244475" indent="-170815">
              <a:lnSpc>
                <a:spcPts val="1380"/>
              </a:lnSpc>
              <a:spcBef>
                <a:spcPts val="1085"/>
              </a:spcBef>
              <a:buClr>
                <a:srgbClr val="57575B"/>
              </a:buClr>
              <a:buSzPct val="88888"/>
              <a:buChar char="•"/>
              <a:tabLst>
                <a:tab pos="183515" algn="l"/>
              </a:tabLst>
            </a:pPr>
            <a:r>
              <a:rPr sz="1350" dirty="0">
                <a:latin typeface="Arial"/>
                <a:cs typeface="Arial"/>
              </a:rPr>
              <a:t>Each IOS command has a specific format or </a:t>
            </a:r>
            <a:r>
              <a:rPr sz="1350" spc="-5" dirty="0">
                <a:latin typeface="Arial"/>
                <a:cs typeface="Arial"/>
              </a:rPr>
              <a:t>syntax </a:t>
            </a:r>
            <a:r>
              <a:rPr sz="1350" dirty="0">
                <a:latin typeface="Arial"/>
                <a:cs typeface="Arial"/>
              </a:rPr>
              <a:t>and can only</a:t>
            </a:r>
            <a:r>
              <a:rPr sz="1350" spc="-18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be  executed in </a:t>
            </a:r>
            <a:r>
              <a:rPr sz="1350" spc="-5" dirty="0">
                <a:latin typeface="Arial"/>
                <a:cs typeface="Arial"/>
              </a:rPr>
              <a:t>the </a:t>
            </a:r>
            <a:r>
              <a:rPr sz="1350" dirty="0">
                <a:latin typeface="Arial"/>
                <a:cs typeface="Arial"/>
              </a:rPr>
              <a:t>appropriate</a:t>
            </a:r>
            <a:r>
              <a:rPr sz="1350" spc="-8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mode.</a:t>
            </a:r>
            <a:endParaRPr sz="1350">
              <a:latin typeface="Arial"/>
              <a:cs typeface="Arial"/>
            </a:endParaRPr>
          </a:p>
          <a:p>
            <a:pPr marL="182880" marR="105410" indent="-170815">
              <a:lnSpc>
                <a:spcPts val="1380"/>
              </a:lnSpc>
              <a:spcBef>
                <a:spcPts val="1080"/>
              </a:spcBef>
              <a:buClr>
                <a:srgbClr val="57575B"/>
              </a:buClr>
              <a:buSzPct val="88888"/>
              <a:buChar char="•"/>
              <a:tabLst>
                <a:tab pos="183515" algn="l"/>
              </a:tabLst>
            </a:pPr>
            <a:r>
              <a:rPr sz="1350" dirty="0">
                <a:latin typeface="Arial"/>
                <a:cs typeface="Arial"/>
              </a:rPr>
              <a:t>Basic </a:t>
            </a:r>
            <a:r>
              <a:rPr sz="1350" spc="-5" dirty="0">
                <a:latin typeface="Arial"/>
                <a:cs typeface="Arial"/>
              </a:rPr>
              <a:t>device </a:t>
            </a:r>
            <a:r>
              <a:rPr sz="1350" dirty="0">
                <a:latin typeface="Arial"/>
                <a:cs typeface="Arial"/>
              </a:rPr>
              <a:t>configurations- hostname, password, </a:t>
            </a:r>
            <a:r>
              <a:rPr sz="1350" spc="-5" dirty="0">
                <a:latin typeface="Arial"/>
                <a:cs typeface="Arial"/>
              </a:rPr>
              <a:t>encrypt</a:t>
            </a:r>
            <a:r>
              <a:rPr sz="1350" spc="-13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passwords  and</a:t>
            </a:r>
            <a:r>
              <a:rPr sz="1350" spc="-2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banner.</a:t>
            </a:r>
            <a:endParaRPr sz="1350">
              <a:latin typeface="Arial"/>
              <a:cs typeface="Arial"/>
            </a:endParaRPr>
          </a:p>
          <a:p>
            <a:pPr marL="182880" marR="94615" indent="-170815">
              <a:lnSpc>
                <a:spcPts val="1380"/>
              </a:lnSpc>
              <a:spcBef>
                <a:spcPts val="1080"/>
              </a:spcBef>
              <a:buClr>
                <a:srgbClr val="57575B"/>
              </a:buClr>
              <a:buSzPct val="88888"/>
              <a:buChar char="•"/>
              <a:tabLst>
                <a:tab pos="183515" algn="l"/>
              </a:tabLst>
            </a:pPr>
            <a:r>
              <a:rPr sz="1350" dirty="0">
                <a:latin typeface="Arial"/>
                <a:cs typeface="Arial"/>
              </a:rPr>
              <a:t>There are </a:t>
            </a:r>
            <a:r>
              <a:rPr sz="1350" spc="-5" dirty="0">
                <a:latin typeface="Arial"/>
                <a:cs typeface="Arial"/>
              </a:rPr>
              <a:t>two system </a:t>
            </a:r>
            <a:r>
              <a:rPr sz="1350" dirty="0">
                <a:latin typeface="Arial"/>
                <a:cs typeface="Arial"/>
              </a:rPr>
              <a:t>files that store </a:t>
            </a:r>
            <a:r>
              <a:rPr sz="1350" spc="-5" dirty="0">
                <a:latin typeface="Arial"/>
                <a:cs typeface="Arial"/>
              </a:rPr>
              <a:t>the device </a:t>
            </a:r>
            <a:r>
              <a:rPr sz="1350" dirty="0">
                <a:latin typeface="Arial"/>
                <a:cs typeface="Arial"/>
              </a:rPr>
              <a:t>configuration:</a:t>
            </a:r>
            <a:r>
              <a:rPr sz="1350" spc="-12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startup-  </a:t>
            </a:r>
            <a:r>
              <a:rPr sz="1350" dirty="0">
                <a:latin typeface="Arial"/>
                <a:cs typeface="Arial"/>
              </a:rPr>
              <a:t>config and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running-config.</a:t>
            </a:r>
            <a:endParaRPr sz="1350">
              <a:latin typeface="Arial"/>
              <a:cs typeface="Arial"/>
            </a:endParaRPr>
          </a:p>
          <a:p>
            <a:pPr marL="182880" marR="99060" indent="-170815">
              <a:lnSpc>
                <a:spcPts val="1380"/>
              </a:lnSpc>
              <a:spcBef>
                <a:spcPts val="1080"/>
              </a:spcBef>
              <a:buClr>
                <a:srgbClr val="57575B"/>
              </a:buClr>
              <a:buSzPct val="88888"/>
              <a:buChar char="•"/>
              <a:tabLst>
                <a:tab pos="183515" algn="l"/>
              </a:tabLst>
            </a:pPr>
            <a:r>
              <a:rPr sz="1350" spc="-5" dirty="0">
                <a:latin typeface="Arial"/>
                <a:cs typeface="Arial"/>
              </a:rPr>
              <a:t>IP </a:t>
            </a:r>
            <a:r>
              <a:rPr sz="1350" dirty="0">
                <a:latin typeface="Arial"/>
                <a:cs typeface="Arial"/>
              </a:rPr>
              <a:t>addresses enable </a:t>
            </a:r>
            <a:r>
              <a:rPr sz="1350" spc="-5" dirty="0">
                <a:latin typeface="Arial"/>
                <a:cs typeface="Arial"/>
              </a:rPr>
              <a:t>devices to </a:t>
            </a:r>
            <a:r>
              <a:rPr sz="1350" dirty="0">
                <a:latin typeface="Arial"/>
                <a:cs typeface="Arial"/>
              </a:rPr>
              <a:t>locate one another and establish</a:t>
            </a:r>
            <a:r>
              <a:rPr sz="1350" spc="-180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end-  </a:t>
            </a:r>
            <a:r>
              <a:rPr sz="1350" dirty="0">
                <a:latin typeface="Arial"/>
                <a:cs typeface="Arial"/>
              </a:rPr>
              <a:t>to-end communication on </a:t>
            </a:r>
            <a:r>
              <a:rPr sz="1350" spc="-5" dirty="0">
                <a:latin typeface="Arial"/>
                <a:cs typeface="Arial"/>
              </a:rPr>
              <a:t>the </a:t>
            </a:r>
            <a:r>
              <a:rPr sz="1350" dirty="0">
                <a:latin typeface="Arial"/>
                <a:cs typeface="Arial"/>
              </a:rPr>
              <a:t>internet. Each end </a:t>
            </a:r>
            <a:r>
              <a:rPr sz="1350" spc="-5" dirty="0">
                <a:latin typeface="Arial"/>
                <a:cs typeface="Arial"/>
              </a:rPr>
              <a:t>device </a:t>
            </a:r>
            <a:r>
              <a:rPr sz="1350" dirty="0">
                <a:latin typeface="Arial"/>
                <a:cs typeface="Arial"/>
              </a:rPr>
              <a:t>on a network  must be configured </a:t>
            </a:r>
            <a:r>
              <a:rPr sz="1350" spc="-5" dirty="0">
                <a:latin typeface="Arial"/>
                <a:cs typeface="Arial"/>
              </a:rPr>
              <a:t>with </a:t>
            </a:r>
            <a:r>
              <a:rPr sz="1350" dirty="0">
                <a:latin typeface="Arial"/>
                <a:cs typeface="Arial"/>
              </a:rPr>
              <a:t>an </a:t>
            </a:r>
            <a:r>
              <a:rPr sz="1350" spc="-5" dirty="0">
                <a:latin typeface="Arial"/>
                <a:cs typeface="Arial"/>
              </a:rPr>
              <a:t>IP</a:t>
            </a:r>
            <a:r>
              <a:rPr sz="1350" spc="-13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address.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37457" y="2974636"/>
            <a:ext cx="2554061" cy="1313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90772" y="2697479"/>
              <a:ext cx="1325880" cy="292735"/>
            </a:xfrm>
            <a:custGeom>
              <a:avLst/>
              <a:gdLst/>
              <a:ahLst/>
              <a:cxnLst/>
              <a:rect l="l" t="t" r="r" b="b"/>
              <a:pathLst>
                <a:path w="1325879" h="292735">
                  <a:moveTo>
                    <a:pt x="216408" y="8509"/>
                  </a:moveTo>
                  <a:lnTo>
                    <a:pt x="206984" y="7188"/>
                  </a:lnTo>
                  <a:lnTo>
                    <a:pt x="191998" y="4254"/>
                  </a:lnTo>
                  <a:lnTo>
                    <a:pt x="172237" y="1333"/>
                  </a:lnTo>
                  <a:lnTo>
                    <a:pt x="100444" y="6858"/>
                  </a:lnTo>
                  <a:lnTo>
                    <a:pt x="59550" y="26314"/>
                  </a:lnTo>
                  <a:lnTo>
                    <a:pt x="27825" y="56769"/>
                  </a:lnTo>
                  <a:lnTo>
                    <a:pt x="7289" y="96583"/>
                  </a:lnTo>
                  <a:lnTo>
                    <a:pt x="0" y="144145"/>
                  </a:lnTo>
                  <a:lnTo>
                    <a:pt x="7708" y="195440"/>
                  </a:lnTo>
                  <a:lnTo>
                    <a:pt x="29057" y="236740"/>
                  </a:lnTo>
                  <a:lnTo>
                    <a:pt x="61417" y="267233"/>
                  </a:lnTo>
                  <a:lnTo>
                    <a:pt x="102095" y="286131"/>
                  </a:lnTo>
                  <a:lnTo>
                    <a:pt x="148463" y="292608"/>
                  </a:lnTo>
                  <a:lnTo>
                    <a:pt x="172237" y="291287"/>
                  </a:lnTo>
                  <a:lnTo>
                    <a:pt x="191998" y="288366"/>
                  </a:lnTo>
                  <a:lnTo>
                    <a:pt x="206984" y="285432"/>
                  </a:lnTo>
                  <a:lnTo>
                    <a:pt x="216408" y="284099"/>
                  </a:lnTo>
                  <a:lnTo>
                    <a:pt x="216408" y="207772"/>
                  </a:lnTo>
                  <a:lnTo>
                    <a:pt x="209461" y="209765"/>
                  </a:lnTo>
                  <a:lnTo>
                    <a:pt x="195732" y="214122"/>
                  </a:lnTo>
                  <a:lnTo>
                    <a:pt x="176428" y="218490"/>
                  </a:lnTo>
                  <a:lnTo>
                    <a:pt x="121107" y="214515"/>
                  </a:lnTo>
                  <a:lnTo>
                    <a:pt x="81699" y="173977"/>
                  </a:lnTo>
                  <a:lnTo>
                    <a:pt x="76327" y="144145"/>
                  </a:lnTo>
                  <a:lnTo>
                    <a:pt x="81699" y="114325"/>
                  </a:lnTo>
                  <a:lnTo>
                    <a:pt x="97028" y="90081"/>
                  </a:lnTo>
                  <a:lnTo>
                    <a:pt x="121107" y="73787"/>
                  </a:lnTo>
                  <a:lnTo>
                    <a:pt x="152781" y="67818"/>
                  </a:lnTo>
                  <a:lnTo>
                    <a:pt x="178257" y="70485"/>
                  </a:lnTo>
                  <a:lnTo>
                    <a:pt x="197358" y="76339"/>
                  </a:lnTo>
                  <a:lnTo>
                    <a:pt x="210070" y="82181"/>
                  </a:lnTo>
                  <a:lnTo>
                    <a:pt x="216408" y="84836"/>
                  </a:lnTo>
                  <a:lnTo>
                    <a:pt x="216408" y="8509"/>
                  </a:lnTo>
                  <a:close/>
                </a:path>
                <a:path w="1325879" h="292735">
                  <a:moveTo>
                    <a:pt x="384035" y="3060"/>
                  </a:moveTo>
                  <a:lnTo>
                    <a:pt x="313944" y="3060"/>
                  </a:lnTo>
                  <a:lnTo>
                    <a:pt x="313944" y="286512"/>
                  </a:lnTo>
                  <a:lnTo>
                    <a:pt x="384035" y="286512"/>
                  </a:lnTo>
                  <a:lnTo>
                    <a:pt x="384035" y="3060"/>
                  </a:lnTo>
                  <a:close/>
                </a:path>
                <a:path w="1325879" h="292735">
                  <a:moveTo>
                    <a:pt x="670560" y="199263"/>
                  </a:moveTo>
                  <a:lnTo>
                    <a:pt x="654240" y="148958"/>
                  </a:lnTo>
                  <a:lnTo>
                    <a:pt x="603250" y="114554"/>
                  </a:lnTo>
                  <a:lnTo>
                    <a:pt x="586359" y="110236"/>
                  </a:lnTo>
                  <a:lnTo>
                    <a:pt x="575792" y="106883"/>
                  </a:lnTo>
                  <a:lnTo>
                    <a:pt x="564807" y="102298"/>
                  </a:lnTo>
                  <a:lnTo>
                    <a:pt x="556183" y="95351"/>
                  </a:lnTo>
                  <a:lnTo>
                    <a:pt x="552704" y="84836"/>
                  </a:lnTo>
                  <a:lnTo>
                    <a:pt x="555802" y="73672"/>
                  </a:lnTo>
                  <a:lnTo>
                    <a:pt x="564832" y="65697"/>
                  </a:lnTo>
                  <a:lnTo>
                    <a:pt x="579374" y="60909"/>
                  </a:lnTo>
                  <a:lnTo>
                    <a:pt x="599059" y="59309"/>
                  </a:lnTo>
                  <a:lnTo>
                    <a:pt x="615835" y="60642"/>
                  </a:lnTo>
                  <a:lnTo>
                    <a:pt x="632650" y="63563"/>
                  </a:lnTo>
                  <a:lnTo>
                    <a:pt x="646303" y="66497"/>
                  </a:lnTo>
                  <a:lnTo>
                    <a:pt x="653669" y="67818"/>
                  </a:lnTo>
                  <a:lnTo>
                    <a:pt x="653669" y="59309"/>
                  </a:lnTo>
                  <a:lnTo>
                    <a:pt x="653669" y="8509"/>
                  </a:lnTo>
                  <a:lnTo>
                    <a:pt x="646049" y="7188"/>
                  </a:lnTo>
                  <a:lnTo>
                    <a:pt x="630529" y="4254"/>
                  </a:lnTo>
                  <a:lnTo>
                    <a:pt x="608711" y="1333"/>
                  </a:lnTo>
                  <a:lnTo>
                    <a:pt x="582168" y="0"/>
                  </a:lnTo>
                  <a:lnTo>
                    <a:pt x="539102" y="6172"/>
                  </a:lnTo>
                  <a:lnTo>
                    <a:pt x="505917" y="23850"/>
                  </a:lnTo>
                  <a:lnTo>
                    <a:pt x="484555" y="51866"/>
                  </a:lnTo>
                  <a:lnTo>
                    <a:pt x="477012" y="89027"/>
                  </a:lnTo>
                  <a:lnTo>
                    <a:pt x="482917" y="119545"/>
                  </a:lnTo>
                  <a:lnTo>
                    <a:pt x="499084" y="142074"/>
                  </a:lnTo>
                  <a:lnTo>
                    <a:pt x="523138" y="158242"/>
                  </a:lnTo>
                  <a:lnTo>
                    <a:pt x="552704" y="169672"/>
                  </a:lnTo>
                  <a:lnTo>
                    <a:pt x="556895" y="173863"/>
                  </a:lnTo>
                  <a:lnTo>
                    <a:pt x="565404" y="173863"/>
                  </a:lnTo>
                  <a:lnTo>
                    <a:pt x="577723" y="180314"/>
                  </a:lnTo>
                  <a:lnTo>
                    <a:pt x="588518" y="187159"/>
                  </a:lnTo>
                  <a:lnTo>
                    <a:pt x="596150" y="194779"/>
                  </a:lnTo>
                  <a:lnTo>
                    <a:pt x="599059" y="203581"/>
                  </a:lnTo>
                  <a:lnTo>
                    <a:pt x="595820" y="214680"/>
                  </a:lnTo>
                  <a:lnTo>
                    <a:pt x="585876" y="222618"/>
                  </a:lnTo>
                  <a:lnTo>
                    <a:pt x="568833" y="227393"/>
                  </a:lnTo>
                  <a:lnTo>
                    <a:pt x="544322" y="228981"/>
                  </a:lnTo>
                  <a:lnTo>
                    <a:pt x="522617" y="227660"/>
                  </a:lnTo>
                  <a:lnTo>
                    <a:pt x="503275" y="224726"/>
                  </a:lnTo>
                  <a:lnTo>
                    <a:pt x="488683" y="221805"/>
                  </a:lnTo>
                  <a:lnTo>
                    <a:pt x="481203" y="220472"/>
                  </a:lnTo>
                  <a:lnTo>
                    <a:pt x="481203" y="284099"/>
                  </a:lnTo>
                  <a:lnTo>
                    <a:pt x="487705" y="285432"/>
                  </a:lnTo>
                  <a:lnTo>
                    <a:pt x="504850" y="288353"/>
                  </a:lnTo>
                  <a:lnTo>
                    <a:pt x="529094" y="291287"/>
                  </a:lnTo>
                  <a:lnTo>
                    <a:pt x="556895" y="292608"/>
                  </a:lnTo>
                  <a:lnTo>
                    <a:pt x="597738" y="287578"/>
                  </a:lnTo>
                  <a:lnTo>
                    <a:pt x="634250" y="271424"/>
                  </a:lnTo>
                  <a:lnTo>
                    <a:pt x="660488" y="242519"/>
                  </a:lnTo>
                  <a:lnTo>
                    <a:pt x="663638" y="228981"/>
                  </a:lnTo>
                  <a:lnTo>
                    <a:pt x="670560" y="199263"/>
                  </a:lnTo>
                  <a:close/>
                </a:path>
                <a:path w="1325879" h="292735">
                  <a:moveTo>
                    <a:pt x="954024" y="8509"/>
                  </a:moveTo>
                  <a:lnTo>
                    <a:pt x="944816" y="7188"/>
                  </a:lnTo>
                  <a:lnTo>
                    <a:pt x="930148" y="4254"/>
                  </a:lnTo>
                  <a:lnTo>
                    <a:pt x="910793" y="1333"/>
                  </a:lnTo>
                  <a:lnTo>
                    <a:pt x="840574" y="6858"/>
                  </a:lnTo>
                  <a:lnTo>
                    <a:pt x="800531" y="26314"/>
                  </a:lnTo>
                  <a:lnTo>
                    <a:pt x="769442" y="56769"/>
                  </a:lnTo>
                  <a:lnTo>
                    <a:pt x="749325" y="96583"/>
                  </a:lnTo>
                  <a:lnTo>
                    <a:pt x="742188" y="144145"/>
                  </a:lnTo>
                  <a:lnTo>
                    <a:pt x="749719" y="195440"/>
                  </a:lnTo>
                  <a:lnTo>
                    <a:pt x="770623" y="236740"/>
                  </a:lnTo>
                  <a:lnTo>
                    <a:pt x="802284" y="267233"/>
                  </a:lnTo>
                  <a:lnTo>
                    <a:pt x="842137" y="286131"/>
                  </a:lnTo>
                  <a:lnTo>
                    <a:pt x="887603" y="292608"/>
                  </a:lnTo>
                  <a:lnTo>
                    <a:pt x="910793" y="291287"/>
                  </a:lnTo>
                  <a:lnTo>
                    <a:pt x="930148" y="288366"/>
                  </a:lnTo>
                  <a:lnTo>
                    <a:pt x="944816" y="285432"/>
                  </a:lnTo>
                  <a:lnTo>
                    <a:pt x="954024" y="284099"/>
                  </a:lnTo>
                  <a:lnTo>
                    <a:pt x="954024" y="207772"/>
                  </a:lnTo>
                  <a:lnTo>
                    <a:pt x="947839" y="209765"/>
                  </a:lnTo>
                  <a:lnTo>
                    <a:pt x="935837" y="214122"/>
                  </a:lnTo>
                  <a:lnTo>
                    <a:pt x="918387" y="218490"/>
                  </a:lnTo>
                  <a:lnTo>
                    <a:pt x="862520" y="214515"/>
                  </a:lnTo>
                  <a:lnTo>
                    <a:pt x="822312" y="173977"/>
                  </a:lnTo>
                  <a:lnTo>
                    <a:pt x="816991" y="144145"/>
                  </a:lnTo>
                  <a:lnTo>
                    <a:pt x="822883" y="114325"/>
                  </a:lnTo>
                  <a:lnTo>
                    <a:pt x="839279" y="90081"/>
                  </a:lnTo>
                  <a:lnTo>
                    <a:pt x="864235" y="73787"/>
                  </a:lnTo>
                  <a:lnTo>
                    <a:pt x="895858" y="67818"/>
                  </a:lnTo>
                  <a:lnTo>
                    <a:pt x="918387" y="70485"/>
                  </a:lnTo>
                  <a:lnTo>
                    <a:pt x="935837" y="76339"/>
                  </a:lnTo>
                  <a:lnTo>
                    <a:pt x="947839" y="82181"/>
                  </a:lnTo>
                  <a:lnTo>
                    <a:pt x="954024" y="84836"/>
                  </a:lnTo>
                  <a:lnTo>
                    <a:pt x="954024" y="8509"/>
                  </a:lnTo>
                  <a:close/>
                </a:path>
                <a:path w="1325879" h="292735">
                  <a:moveTo>
                    <a:pt x="1325880" y="144145"/>
                  </a:moveTo>
                  <a:lnTo>
                    <a:pt x="1319047" y="98247"/>
                  </a:lnTo>
                  <a:lnTo>
                    <a:pt x="1306182" y="72136"/>
                  </a:lnTo>
                  <a:lnTo>
                    <a:pt x="1299527" y="58623"/>
                  </a:lnTo>
                  <a:lnTo>
                    <a:pt x="1268704" y="27559"/>
                  </a:lnTo>
                  <a:lnTo>
                    <a:pt x="1250188" y="18338"/>
                  </a:lnTo>
                  <a:lnTo>
                    <a:pt x="1250188" y="144145"/>
                  </a:lnTo>
                  <a:lnTo>
                    <a:pt x="1244942" y="173977"/>
                  </a:lnTo>
                  <a:lnTo>
                    <a:pt x="1230261" y="198221"/>
                  </a:lnTo>
                  <a:lnTo>
                    <a:pt x="1207693" y="214515"/>
                  </a:lnTo>
                  <a:lnTo>
                    <a:pt x="1178814" y="220472"/>
                  </a:lnTo>
                  <a:lnTo>
                    <a:pt x="1149921" y="214515"/>
                  </a:lnTo>
                  <a:lnTo>
                    <a:pt x="1127353" y="198221"/>
                  </a:lnTo>
                  <a:lnTo>
                    <a:pt x="1112672" y="173977"/>
                  </a:lnTo>
                  <a:lnTo>
                    <a:pt x="1107440" y="144145"/>
                  </a:lnTo>
                  <a:lnTo>
                    <a:pt x="1112672" y="116827"/>
                  </a:lnTo>
                  <a:lnTo>
                    <a:pt x="1127353" y="93865"/>
                  </a:lnTo>
                  <a:lnTo>
                    <a:pt x="1149921" y="78041"/>
                  </a:lnTo>
                  <a:lnTo>
                    <a:pt x="1178814" y="72136"/>
                  </a:lnTo>
                  <a:lnTo>
                    <a:pt x="1207693" y="78041"/>
                  </a:lnTo>
                  <a:lnTo>
                    <a:pt x="1230261" y="93865"/>
                  </a:lnTo>
                  <a:lnTo>
                    <a:pt x="1244942" y="116827"/>
                  </a:lnTo>
                  <a:lnTo>
                    <a:pt x="1250188" y="144145"/>
                  </a:lnTo>
                  <a:lnTo>
                    <a:pt x="1250188" y="18338"/>
                  </a:lnTo>
                  <a:lnTo>
                    <a:pt x="1228001" y="7264"/>
                  </a:lnTo>
                  <a:lnTo>
                    <a:pt x="1178814" y="0"/>
                  </a:lnTo>
                  <a:lnTo>
                    <a:pt x="1129614" y="7264"/>
                  </a:lnTo>
                  <a:lnTo>
                    <a:pt x="1088910" y="27559"/>
                  </a:lnTo>
                  <a:lnTo>
                    <a:pt x="1058087" y="58623"/>
                  </a:lnTo>
                  <a:lnTo>
                    <a:pt x="1038567" y="98247"/>
                  </a:lnTo>
                  <a:lnTo>
                    <a:pt x="1031748" y="144145"/>
                  </a:lnTo>
                  <a:lnTo>
                    <a:pt x="1038567" y="190563"/>
                  </a:lnTo>
                  <a:lnTo>
                    <a:pt x="1058087" y="231254"/>
                  </a:lnTo>
                  <a:lnTo>
                    <a:pt x="1088910" y="263575"/>
                  </a:lnTo>
                  <a:lnTo>
                    <a:pt x="1129614" y="284911"/>
                  </a:lnTo>
                  <a:lnTo>
                    <a:pt x="1178814" y="292608"/>
                  </a:lnTo>
                  <a:lnTo>
                    <a:pt x="1228001" y="284911"/>
                  </a:lnTo>
                  <a:lnTo>
                    <a:pt x="1268704" y="263575"/>
                  </a:lnTo>
                  <a:lnTo>
                    <a:pt x="1299527" y="231254"/>
                  </a:lnTo>
                  <a:lnTo>
                    <a:pt x="1304696" y="220472"/>
                  </a:lnTo>
                  <a:lnTo>
                    <a:pt x="1319047" y="190563"/>
                  </a:lnTo>
                  <a:lnTo>
                    <a:pt x="1325880" y="144145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45991" y="2362199"/>
              <a:ext cx="71628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9540" y="2264664"/>
              <a:ext cx="71627" cy="242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33088" y="2130551"/>
              <a:ext cx="71755" cy="448309"/>
            </a:xfrm>
            <a:custGeom>
              <a:avLst/>
              <a:gdLst/>
              <a:ahLst/>
              <a:cxnLst/>
              <a:rect l="l" t="t" r="r" b="b"/>
              <a:pathLst>
                <a:path w="71754" h="448310">
                  <a:moveTo>
                    <a:pt x="33654" y="0"/>
                  </a:moveTo>
                  <a:lnTo>
                    <a:pt x="21324" y="2903"/>
                  </a:lnTo>
                  <a:lnTo>
                    <a:pt x="10540" y="10556"/>
                  </a:lnTo>
                  <a:lnTo>
                    <a:pt x="2901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01" y="424856"/>
                  </a:lnTo>
                  <a:lnTo>
                    <a:pt x="10540" y="436959"/>
                  </a:lnTo>
                  <a:lnTo>
                    <a:pt x="21324" y="445085"/>
                  </a:lnTo>
                  <a:lnTo>
                    <a:pt x="33654" y="448056"/>
                  </a:lnTo>
                  <a:lnTo>
                    <a:pt x="48482" y="445085"/>
                  </a:lnTo>
                  <a:lnTo>
                    <a:pt x="60547" y="436959"/>
                  </a:lnTo>
                  <a:lnTo>
                    <a:pt x="68659" y="424856"/>
                  </a:lnTo>
                  <a:lnTo>
                    <a:pt x="71627" y="409956"/>
                  </a:lnTo>
                  <a:lnTo>
                    <a:pt x="71627" y="33781"/>
                  </a:lnTo>
                  <a:lnTo>
                    <a:pt x="68659" y="21377"/>
                  </a:lnTo>
                  <a:lnTo>
                    <a:pt x="60547" y="10556"/>
                  </a:lnTo>
                  <a:lnTo>
                    <a:pt x="48482" y="2903"/>
                  </a:lnTo>
                  <a:lnTo>
                    <a:pt x="3365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6635" y="2264664"/>
              <a:ext cx="70103" cy="2423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184" y="2362199"/>
              <a:ext cx="70103" cy="1447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13732" y="2264664"/>
              <a:ext cx="70103" cy="2423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07279" y="2130551"/>
              <a:ext cx="70485" cy="448309"/>
            </a:xfrm>
            <a:custGeom>
              <a:avLst/>
              <a:gdLst/>
              <a:ahLst/>
              <a:cxnLst/>
              <a:rect l="l" t="t" r="r" b="b"/>
              <a:pathLst>
                <a:path w="70485" h="448310">
                  <a:moveTo>
                    <a:pt x="37084" y="0"/>
                  </a:moveTo>
                  <a:lnTo>
                    <a:pt x="22609" y="2903"/>
                  </a:lnTo>
                  <a:lnTo>
                    <a:pt x="10826" y="10556"/>
                  </a:lnTo>
                  <a:lnTo>
                    <a:pt x="2901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01" y="424856"/>
                  </a:lnTo>
                  <a:lnTo>
                    <a:pt x="10826" y="436959"/>
                  </a:lnTo>
                  <a:lnTo>
                    <a:pt x="22609" y="445085"/>
                  </a:lnTo>
                  <a:lnTo>
                    <a:pt x="37084" y="448056"/>
                  </a:lnTo>
                  <a:lnTo>
                    <a:pt x="49208" y="445085"/>
                  </a:lnTo>
                  <a:lnTo>
                    <a:pt x="59785" y="436959"/>
                  </a:lnTo>
                  <a:lnTo>
                    <a:pt x="67266" y="424856"/>
                  </a:lnTo>
                  <a:lnTo>
                    <a:pt x="70104" y="409956"/>
                  </a:lnTo>
                  <a:lnTo>
                    <a:pt x="70104" y="33781"/>
                  </a:lnTo>
                  <a:lnTo>
                    <a:pt x="67266" y="21377"/>
                  </a:lnTo>
                  <a:lnTo>
                    <a:pt x="59785" y="10556"/>
                  </a:lnTo>
                  <a:lnTo>
                    <a:pt x="49208" y="2903"/>
                  </a:lnTo>
                  <a:lnTo>
                    <a:pt x="3708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99303" y="2264664"/>
              <a:ext cx="71628" cy="2423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92852" y="2362199"/>
              <a:ext cx="71627" cy="1447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298"/>
            <a:ext cx="16408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Cisco IOS</a:t>
            </a:r>
            <a:r>
              <a:rPr sz="1600" spc="-135" dirty="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67086"/>
                </a:solidFill>
                <a:latin typeface="Arial"/>
                <a:cs typeface="Arial"/>
              </a:rPr>
              <a:t>Access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39090"/>
            <a:ext cx="2448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Purpose </a:t>
            </a:r>
            <a:r>
              <a:rPr sz="2400" dirty="0"/>
              <a:t>of </a:t>
            </a:r>
            <a:r>
              <a:rPr sz="2400" spc="-10" dirty="0"/>
              <a:t>an</a:t>
            </a:r>
            <a:r>
              <a:rPr sz="2400" spc="-50" dirty="0"/>
              <a:t> </a:t>
            </a:r>
            <a:r>
              <a:rPr sz="2400" dirty="0"/>
              <a:t>OS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24129" y="954404"/>
            <a:ext cx="357314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PC </a:t>
            </a:r>
            <a:r>
              <a:rPr sz="1500" dirty="0">
                <a:latin typeface="Arial"/>
                <a:cs typeface="Arial"/>
              </a:rPr>
              <a:t>operating </a:t>
            </a:r>
            <a:r>
              <a:rPr sz="1500" spc="-5" dirty="0">
                <a:latin typeface="Arial"/>
                <a:cs typeface="Arial"/>
              </a:rPr>
              <a:t>system </a:t>
            </a:r>
            <a:r>
              <a:rPr sz="1500" dirty="0">
                <a:latin typeface="Arial"/>
                <a:cs typeface="Arial"/>
              </a:rPr>
              <a:t>enables </a:t>
            </a:r>
            <a:r>
              <a:rPr sz="1500" spc="-5" dirty="0">
                <a:latin typeface="Arial"/>
                <a:cs typeface="Arial"/>
              </a:rPr>
              <a:t>a user </a:t>
            </a:r>
            <a:r>
              <a:rPr sz="1500" dirty="0">
                <a:latin typeface="Arial"/>
                <a:cs typeface="Arial"/>
              </a:rPr>
              <a:t>to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do 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following:</a:t>
            </a:r>
            <a:endParaRPr sz="15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39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Use a mouse to make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selections</a:t>
            </a:r>
            <a:endParaRPr sz="1600">
              <a:latin typeface="Arial"/>
              <a:cs typeface="Arial"/>
            </a:endParaRPr>
          </a:p>
          <a:p>
            <a:pPr marL="37084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and run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programs</a:t>
            </a:r>
            <a:endParaRPr sz="1600">
              <a:latin typeface="Arial"/>
              <a:cs typeface="Arial"/>
            </a:endParaRPr>
          </a:p>
          <a:p>
            <a:pPr marL="370840" marR="923290" indent="-215265">
              <a:lnSpc>
                <a:spcPct val="100000"/>
              </a:lnSpc>
              <a:spcBef>
                <a:spcPts val="400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Arial"/>
                <a:cs typeface="Arial"/>
              </a:rPr>
              <a:t>Enter text and text-based  commands</a:t>
            </a:r>
            <a:endParaRPr sz="1600">
              <a:latin typeface="Arial"/>
              <a:cs typeface="Arial"/>
            </a:endParaRPr>
          </a:p>
          <a:p>
            <a:pPr marL="370840" indent="-215265">
              <a:lnSpc>
                <a:spcPct val="100000"/>
              </a:lnSpc>
              <a:spcBef>
                <a:spcPts val="409"/>
              </a:spcBef>
              <a:buClr>
                <a:srgbClr val="57575B"/>
              </a:buClr>
              <a:buChar char="•"/>
              <a:tabLst>
                <a:tab pos="370205" algn="l"/>
                <a:tab pos="370840" algn="l"/>
              </a:tabLst>
            </a:pPr>
            <a:r>
              <a:rPr sz="1600" spc="-10" dirty="0">
                <a:latin typeface="Arial"/>
                <a:cs typeface="Arial"/>
              </a:rPr>
              <a:t>View </a:t>
            </a:r>
            <a:r>
              <a:rPr sz="1600" spc="-5" dirty="0">
                <a:latin typeface="Arial"/>
                <a:cs typeface="Arial"/>
              </a:rPr>
              <a:t>output on 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monitor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8367" y="3276600"/>
            <a:ext cx="4571999" cy="478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30877" y="954404"/>
            <a:ext cx="4008754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CLI-based </a:t>
            </a:r>
            <a:r>
              <a:rPr sz="1500" spc="-5" dirty="0">
                <a:latin typeface="Arial"/>
                <a:cs typeface="Arial"/>
              </a:rPr>
              <a:t>network </a:t>
            </a:r>
            <a:r>
              <a:rPr sz="1500" dirty="0">
                <a:latin typeface="Arial"/>
                <a:cs typeface="Arial"/>
              </a:rPr>
              <a:t>operating </a:t>
            </a:r>
            <a:r>
              <a:rPr sz="1500" spc="-5" dirty="0">
                <a:latin typeface="Arial"/>
                <a:cs typeface="Arial"/>
              </a:rPr>
              <a:t>system </a:t>
            </a:r>
            <a:r>
              <a:rPr sz="1500" dirty="0">
                <a:latin typeface="Arial"/>
                <a:cs typeface="Arial"/>
              </a:rPr>
              <a:t>enables</a:t>
            </a:r>
            <a:r>
              <a:rPr sz="1500" spc="-1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  network </a:t>
            </a:r>
            <a:r>
              <a:rPr sz="1500" dirty="0">
                <a:latin typeface="Arial"/>
                <a:cs typeface="Arial"/>
              </a:rPr>
              <a:t>technician to </a:t>
            </a:r>
            <a:r>
              <a:rPr sz="1500" spc="-5" dirty="0">
                <a:latin typeface="Arial"/>
                <a:cs typeface="Arial"/>
              </a:rPr>
              <a:t>do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following:</a:t>
            </a:r>
            <a:endParaRPr sz="1500">
              <a:latin typeface="Arial"/>
              <a:cs typeface="Arial"/>
            </a:endParaRPr>
          </a:p>
          <a:p>
            <a:pPr marL="756285" indent="-287020">
              <a:lnSpc>
                <a:spcPts val="1914"/>
              </a:lnSpc>
              <a:buClr>
                <a:srgbClr val="57575B"/>
              </a:buClr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Use a keyboard to run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CLI-based</a:t>
            </a:r>
            <a:endParaRPr sz="1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network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programs</a:t>
            </a:r>
            <a:endParaRPr sz="1600">
              <a:latin typeface="Arial"/>
              <a:cs typeface="Arial"/>
            </a:endParaRPr>
          </a:p>
          <a:p>
            <a:pPr marL="756285" marR="292735" indent="-287020">
              <a:lnSpc>
                <a:spcPct val="100000"/>
              </a:lnSpc>
              <a:buClr>
                <a:srgbClr val="57575B"/>
              </a:buClr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Use a keyboard to enter text and  text-based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commands</a:t>
            </a:r>
            <a:endParaRPr sz="16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buClr>
                <a:srgbClr val="57575B"/>
              </a:buClr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latin typeface="Arial"/>
                <a:cs typeface="Arial"/>
              </a:rPr>
              <a:t>View </a:t>
            </a:r>
            <a:r>
              <a:rPr sz="1600" spc="-5" dirty="0">
                <a:latin typeface="Arial"/>
                <a:cs typeface="Arial"/>
              </a:rPr>
              <a:t>output on 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monitor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4236" y="2606039"/>
            <a:ext cx="3034283" cy="1821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298"/>
            <a:ext cx="2261870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Cisco IOS</a:t>
            </a:r>
            <a:r>
              <a:rPr spc="-90" dirty="0"/>
              <a:t> </a:t>
            </a:r>
            <a:r>
              <a:rPr spc="-5" dirty="0"/>
              <a:t>Access</a:t>
            </a:r>
          </a:p>
          <a:p>
            <a:pPr marL="12700">
              <a:lnSpc>
                <a:spcPts val="2870"/>
              </a:lnSpc>
            </a:pPr>
            <a:r>
              <a:rPr sz="2400" spc="-5" dirty="0"/>
              <a:t>Access</a:t>
            </a:r>
            <a:r>
              <a:rPr sz="2400" spc="-70" dirty="0"/>
              <a:t> </a:t>
            </a:r>
            <a:r>
              <a:rPr sz="2400" dirty="0"/>
              <a:t>Methods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24129" y="851357"/>
            <a:ext cx="3683000" cy="369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133985" indent="-170815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Font typeface="Arial"/>
              <a:buChar char="•"/>
              <a:tabLst>
                <a:tab pos="183515" algn="l"/>
              </a:tabLst>
            </a:pPr>
            <a:r>
              <a:rPr sz="1500" b="1" spc="-5" dirty="0">
                <a:latin typeface="Arial"/>
                <a:cs typeface="Arial"/>
              </a:rPr>
              <a:t>Console </a:t>
            </a:r>
            <a:r>
              <a:rPr sz="1500" dirty="0">
                <a:latin typeface="Arial"/>
                <a:cs typeface="Arial"/>
              </a:rPr>
              <a:t>– A </a:t>
            </a:r>
            <a:r>
              <a:rPr sz="1500" spc="-5" dirty="0">
                <a:latin typeface="Arial"/>
                <a:cs typeface="Arial"/>
              </a:rPr>
              <a:t>physical </a:t>
            </a:r>
            <a:r>
              <a:rPr sz="1500" dirty="0">
                <a:latin typeface="Arial"/>
                <a:cs typeface="Arial"/>
              </a:rPr>
              <a:t>management</a:t>
            </a:r>
            <a:r>
              <a:rPr sz="1500" spc="-2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port  </a:t>
            </a:r>
            <a:r>
              <a:rPr sz="1500" spc="-5" dirty="0">
                <a:latin typeface="Arial"/>
                <a:cs typeface="Arial"/>
              </a:rPr>
              <a:t>used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access a device in </a:t>
            </a:r>
            <a:r>
              <a:rPr sz="1500" dirty="0">
                <a:latin typeface="Arial"/>
                <a:cs typeface="Arial"/>
              </a:rPr>
              <a:t>order to  </a:t>
            </a:r>
            <a:r>
              <a:rPr sz="1500" spc="-5" dirty="0">
                <a:latin typeface="Arial"/>
                <a:cs typeface="Arial"/>
              </a:rPr>
              <a:t>provide </a:t>
            </a:r>
            <a:r>
              <a:rPr sz="1500" dirty="0">
                <a:latin typeface="Arial"/>
                <a:cs typeface="Arial"/>
              </a:rPr>
              <a:t>maintenance, </a:t>
            </a:r>
            <a:r>
              <a:rPr sz="1500" spc="-5" dirty="0">
                <a:latin typeface="Arial"/>
                <a:cs typeface="Arial"/>
              </a:rPr>
              <a:t>such as  </a:t>
            </a:r>
            <a:r>
              <a:rPr sz="1500" dirty="0">
                <a:latin typeface="Arial"/>
                <a:cs typeface="Arial"/>
              </a:rPr>
              <a:t>performing the initial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configurations.</a:t>
            </a:r>
            <a:endParaRPr sz="1500">
              <a:latin typeface="Arial"/>
              <a:cs typeface="Arial"/>
            </a:endParaRPr>
          </a:p>
          <a:p>
            <a:pPr marL="182880" marR="50800" indent="-170815">
              <a:lnSpc>
                <a:spcPct val="100000"/>
              </a:lnSpc>
              <a:spcBef>
                <a:spcPts val="1205"/>
              </a:spcBef>
              <a:buClr>
                <a:srgbClr val="57575B"/>
              </a:buClr>
              <a:buSzPct val="90000"/>
              <a:buFont typeface="Arial"/>
              <a:buChar char="•"/>
              <a:tabLst>
                <a:tab pos="183515" algn="l"/>
              </a:tabLst>
            </a:pPr>
            <a:r>
              <a:rPr sz="1500" b="1" spc="-5" dirty="0">
                <a:latin typeface="Arial"/>
                <a:cs typeface="Arial"/>
              </a:rPr>
              <a:t>Secure Shell (SSH) </a:t>
            </a:r>
            <a:r>
              <a:rPr sz="1500" dirty="0">
                <a:latin typeface="Arial"/>
                <a:cs typeface="Arial"/>
              </a:rPr>
              <a:t>– Establishes a  </a:t>
            </a:r>
            <a:r>
              <a:rPr sz="1500" spc="-5" dirty="0">
                <a:latin typeface="Arial"/>
                <a:cs typeface="Arial"/>
              </a:rPr>
              <a:t>secure </a:t>
            </a:r>
            <a:r>
              <a:rPr sz="1500" dirty="0">
                <a:latin typeface="Arial"/>
                <a:cs typeface="Arial"/>
              </a:rPr>
              <a:t>remote </a:t>
            </a:r>
            <a:r>
              <a:rPr sz="1500" spc="-5" dirty="0">
                <a:latin typeface="Arial"/>
                <a:cs typeface="Arial"/>
              </a:rPr>
              <a:t>CLI </a:t>
            </a:r>
            <a:r>
              <a:rPr sz="1500" dirty="0">
                <a:latin typeface="Arial"/>
                <a:cs typeface="Arial"/>
              </a:rPr>
              <a:t>connection to </a:t>
            </a:r>
            <a:r>
              <a:rPr sz="1500" spc="-5" dirty="0">
                <a:latin typeface="Arial"/>
                <a:cs typeface="Arial"/>
              </a:rPr>
              <a:t>a  device, </a:t>
            </a:r>
            <a:r>
              <a:rPr sz="1500" dirty="0">
                <a:latin typeface="Arial"/>
                <a:cs typeface="Arial"/>
              </a:rPr>
              <a:t>through </a:t>
            </a:r>
            <a:r>
              <a:rPr sz="1500" spc="-5" dirty="0">
                <a:latin typeface="Arial"/>
                <a:cs typeface="Arial"/>
              </a:rPr>
              <a:t>a virtual </a:t>
            </a:r>
            <a:r>
              <a:rPr sz="1500" dirty="0">
                <a:latin typeface="Arial"/>
                <a:cs typeface="Arial"/>
              </a:rPr>
              <a:t>interface, </a:t>
            </a:r>
            <a:r>
              <a:rPr sz="1500" spc="-10" dirty="0">
                <a:latin typeface="Arial"/>
                <a:cs typeface="Arial"/>
              </a:rPr>
              <a:t>over </a:t>
            </a:r>
            <a:r>
              <a:rPr sz="1500" spc="-5" dirty="0">
                <a:latin typeface="Arial"/>
                <a:cs typeface="Arial"/>
              </a:rPr>
              <a:t>a  network. </a:t>
            </a:r>
            <a:r>
              <a:rPr sz="1500" dirty="0"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Note: </a:t>
            </a:r>
            <a:r>
              <a:rPr sz="1400" spc="-5" dirty="0">
                <a:latin typeface="Arial"/>
                <a:cs typeface="Arial"/>
              </a:rPr>
              <a:t>This </a:t>
            </a:r>
            <a:r>
              <a:rPr sz="1400" dirty="0">
                <a:latin typeface="Arial"/>
                <a:cs typeface="Arial"/>
              </a:rPr>
              <a:t>is the </a:t>
            </a:r>
            <a:r>
              <a:rPr sz="1400" spc="-5" dirty="0">
                <a:latin typeface="Arial"/>
                <a:cs typeface="Arial"/>
              </a:rPr>
              <a:t>recommended  </a:t>
            </a:r>
            <a:r>
              <a:rPr sz="1400" dirty="0">
                <a:latin typeface="Arial"/>
                <a:cs typeface="Arial"/>
              </a:rPr>
              <a:t>method for remotely connecting to a  </a:t>
            </a:r>
            <a:r>
              <a:rPr sz="1400" spc="-5" dirty="0">
                <a:latin typeface="Arial"/>
                <a:cs typeface="Arial"/>
              </a:rPr>
              <a:t>device.)</a:t>
            </a:r>
            <a:endParaRPr sz="1400">
              <a:latin typeface="Arial"/>
              <a:cs typeface="Arial"/>
            </a:endParaRPr>
          </a:p>
          <a:p>
            <a:pPr marL="182880" marR="5080" indent="-170815">
              <a:lnSpc>
                <a:spcPct val="100000"/>
              </a:lnSpc>
              <a:spcBef>
                <a:spcPts val="1205"/>
              </a:spcBef>
              <a:buClr>
                <a:srgbClr val="57575B"/>
              </a:buClr>
              <a:buSzPct val="90000"/>
              <a:buFont typeface="Arial"/>
              <a:buChar char="•"/>
              <a:tabLst>
                <a:tab pos="183515" algn="l"/>
              </a:tabLst>
            </a:pPr>
            <a:r>
              <a:rPr sz="1500" b="1" spc="-25" dirty="0">
                <a:latin typeface="Arial"/>
                <a:cs typeface="Arial"/>
              </a:rPr>
              <a:t>Telnet </a:t>
            </a:r>
            <a:r>
              <a:rPr sz="1500" dirty="0">
                <a:latin typeface="Arial"/>
                <a:cs typeface="Arial"/>
              </a:rPr>
              <a:t>– </a:t>
            </a:r>
            <a:r>
              <a:rPr sz="1500" spc="-5" dirty="0">
                <a:latin typeface="Arial"/>
                <a:cs typeface="Arial"/>
              </a:rPr>
              <a:t>Establishes an </a:t>
            </a:r>
            <a:r>
              <a:rPr sz="1500" dirty="0">
                <a:latin typeface="Arial"/>
                <a:cs typeface="Arial"/>
              </a:rPr>
              <a:t>insecure remote  </a:t>
            </a:r>
            <a:r>
              <a:rPr sz="1500" spc="-5" dirty="0">
                <a:latin typeface="Arial"/>
                <a:cs typeface="Arial"/>
              </a:rPr>
              <a:t>CLI connection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a device </a:t>
            </a:r>
            <a:r>
              <a:rPr sz="1500" spc="-10" dirty="0">
                <a:latin typeface="Arial"/>
                <a:cs typeface="Arial"/>
              </a:rPr>
              <a:t>over </a:t>
            </a:r>
            <a:r>
              <a:rPr sz="1500" dirty="0">
                <a:latin typeface="Arial"/>
                <a:cs typeface="Arial"/>
              </a:rPr>
              <a:t>the  </a:t>
            </a:r>
            <a:r>
              <a:rPr sz="1500" spc="-5" dirty="0">
                <a:latin typeface="Arial"/>
                <a:cs typeface="Arial"/>
              </a:rPr>
              <a:t>network. </a:t>
            </a:r>
            <a:r>
              <a:rPr sz="1400" dirty="0">
                <a:latin typeface="Arial"/>
                <a:cs typeface="Arial"/>
              </a:rPr>
              <a:t>(Note: User </a:t>
            </a:r>
            <a:r>
              <a:rPr sz="1400" spc="-5" dirty="0">
                <a:latin typeface="Arial"/>
                <a:cs typeface="Arial"/>
              </a:rPr>
              <a:t>authentication,  passwords </a:t>
            </a:r>
            <a:r>
              <a:rPr sz="1400" dirty="0">
                <a:latin typeface="Arial"/>
                <a:cs typeface="Arial"/>
              </a:rPr>
              <a:t>and </a:t>
            </a:r>
            <a:r>
              <a:rPr sz="1400" spc="-5" dirty="0">
                <a:latin typeface="Arial"/>
                <a:cs typeface="Arial"/>
              </a:rPr>
              <a:t>commands </a:t>
            </a:r>
            <a:r>
              <a:rPr sz="1400" dirty="0">
                <a:latin typeface="Arial"/>
                <a:cs typeface="Arial"/>
              </a:rPr>
              <a:t>are sent </a:t>
            </a:r>
            <a:r>
              <a:rPr sz="1400" spc="-5" dirty="0">
                <a:latin typeface="Arial"/>
                <a:cs typeface="Arial"/>
              </a:rPr>
              <a:t>over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 </a:t>
            </a:r>
            <a:r>
              <a:rPr sz="1400" spc="-5" dirty="0">
                <a:latin typeface="Arial"/>
                <a:cs typeface="Arial"/>
              </a:rPr>
              <a:t>network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plaintext.)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6400" y="420623"/>
            <a:ext cx="2255520" cy="1688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15384" y="2455164"/>
            <a:ext cx="4763676" cy="2042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2036521"/>
            <a:ext cx="4290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AEE8FA"/>
                </a:solidFill>
              </a:rPr>
              <a:t>2.2 IOS</a:t>
            </a:r>
            <a:r>
              <a:rPr sz="4000" spc="-15" dirty="0">
                <a:solidFill>
                  <a:srgbClr val="AEE8FA"/>
                </a:solidFill>
              </a:rPr>
              <a:t> </a:t>
            </a:r>
            <a:r>
              <a:rPr sz="4000" spc="-5" dirty="0">
                <a:solidFill>
                  <a:srgbClr val="AEE8FA"/>
                </a:solidFill>
              </a:rPr>
              <a:t>Navigation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8298"/>
            <a:ext cx="356679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pc="-5" dirty="0"/>
              <a:t>IOS</a:t>
            </a:r>
            <a:r>
              <a:rPr spc="15" dirty="0"/>
              <a:t> </a:t>
            </a:r>
            <a:r>
              <a:rPr spc="-5" dirty="0"/>
              <a:t>Navigation</a:t>
            </a:r>
          </a:p>
          <a:p>
            <a:pPr marL="12700">
              <a:lnSpc>
                <a:spcPts val="2870"/>
              </a:lnSpc>
            </a:pPr>
            <a:r>
              <a:rPr sz="2400" spc="-5" dirty="0"/>
              <a:t>Primary Command</a:t>
            </a:r>
            <a:r>
              <a:rPr sz="2400" dirty="0"/>
              <a:t> </a:t>
            </a:r>
            <a:r>
              <a:rPr sz="2400" spc="-5" dirty="0"/>
              <a:t>Modes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01167" y="706900"/>
            <a:ext cx="2781935" cy="319532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500" b="1" dirty="0">
                <a:latin typeface="Arial"/>
                <a:cs typeface="Arial"/>
              </a:rPr>
              <a:t>User </a:t>
            </a:r>
            <a:r>
              <a:rPr sz="1500" b="1" spc="-5" dirty="0">
                <a:latin typeface="Arial"/>
                <a:cs typeface="Arial"/>
              </a:rPr>
              <a:t>EXEC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Mode:</a:t>
            </a:r>
            <a:endParaRPr sz="1500">
              <a:latin typeface="Arial"/>
              <a:cs typeface="Arial"/>
            </a:endParaRPr>
          </a:p>
          <a:p>
            <a:pPr marL="370840" marR="5080" indent="-215265">
              <a:lnSpc>
                <a:spcPct val="100000"/>
              </a:lnSpc>
              <a:spcBef>
                <a:spcPts val="895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400" spc="-5" dirty="0">
                <a:latin typeface="Arial"/>
                <a:cs typeface="Arial"/>
              </a:rPr>
              <a:t>Allows </a:t>
            </a:r>
            <a:r>
              <a:rPr sz="1400" dirty="0">
                <a:latin typeface="Arial"/>
                <a:cs typeface="Arial"/>
              </a:rPr>
              <a:t>access to only a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limited  number of basic monitoring  </a:t>
            </a:r>
            <a:r>
              <a:rPr sz="1400" spc="-5" dirty="0">
                <a:latin typeface="Arial"/>
                <a:cs typeface="Arial"/>
              </a:rPr>
              <a:t>commands</a:t>
            </a:r>
            <a:endParaRPr sz="1400">
              <a:latin typeface="Arial"/>
              <a:cs typeface="Arial"/>
            </a:endParaRPr>
          </a:p>
          <a:p>
            <a:pPr marL="370840" marR="222885" indent="-21526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400" dirty="0">
                <a:latin typeface="Arial"/>
                <a:cs typeface="Arial"/>
              </a:rPr>
              <a:t>Identified by the </a:t>
            </a:r>
            <a:r>
              <a:rPr sz="1400" spc="-5" dirty="0">
                <a:latin typeface="Arial"/>
                <a:cs typeface="Arial"/>
              </a:rPr>
              <a:t>CLI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prompt  that ends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the &gt;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symbol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7575B"/>
              </a:buClr>
              <a:buFont typeface="Arial"/>
              <a:buChar char="•"/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latin typeface="Arial"/>
                <a:cs typeface="Arial"/>
              </a:rPr>
              <a:t>Privileged EXEC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Mode:</a:t>
            </a:r>
            <a:endParaRPr sz="1500">
              <a:latin typeface="Arial"/>
              <a:cs typeface="Arial"/>
            </a:endParaRPr>
          </a:p>
          <a:p>
            <a:pPr marL="370840" marR="497205" indent="-215265">
              <a:lnSpc>
                <a:spcPct val="100000"/>
              </a:lnSpc>
              <a:spcBef>
                <a:spcPts val="890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400" spc="-5" dirty="0">
                <a:latin typeface="Arial"/>
                <a:cs typeface="Arial"/>
              </a:rPr>
              <a:t>Allows </a:t>
            </a:r>
            <a:r>
              <a:rPr sz="1400" dirty="0">
                <a:latin typeface="Arial"/>
                <a:cs typeface="Arial"/>
              </a:rPr>
              <a:t>access to all  </a:t>
            </a:r>
            <a:r>
              <a:rPr sz="1400" spc="-5" dirty="0">
                <a:latin typeface="Arial"/>
                <a:cs typeface="Arial"/>
              </a:rPr>
              <a:t>commands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features</a:t>
            </a:r>
            <a:endParaRPr sz="1400">
              <a:latin typeface="Arial"/>
              <a:cs typeface="Arial"/>
            </a:endParaRPr>
          </a:p>
          <a:p>
            <a:pPr marL="370840" marR="222885" indent="-215265">
              <a:lnSpc>
                <a:spcPct val="100000"/>
              </a:lnSpc>
              <a:spcBef>
                <a:spcPts val="605"/>
              </a:spcBef>
              <a:buClr>
                <a:srgbClr val="57575B"/>
              </a:buClr>
              <a:buChar char="•"/>
              <a:tabLst>
                <a:tab pos="370840" algn="l"/>
                <a:tab pos="371475" algn="l"/>
              </a:tabLst>
            </a:pPr>
            <a:r>
              <a:rPr sz="1400" dirty="0">
                <a:latin typeface="Arial"/>
                <a:cs typeface="Arial"/>
              </a:rPr>
              <a:t>Identified by the </a:t>
            </a:r>
            <a:r>
              <a:rPr sz="1400" spc="-5" dirty="0">
                <a:latin typeface="Arial"/>
                <a:cs typeface="Arial"/>
              </a:rPr>
              <a:t>CLI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prompt  that ends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the #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symbol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57571" y="989075"/>
            <a:ext cx="2121535" cy="1158240"/>
            <a:chOff x="4957571" y="989075"/>
            <a:chExt cx="2121535" cy="1158240"/>
          </a:xfrm>
        </p:grpSpPr>
        <p:sp>
          <p:nvSpPr>
            <p:cNvPr id="5" name="object 5"/>
            <p:cNvSpPr/>
            <p:nvPr/>
          </p:nvSpPr>
          <p:spPr>
            <a:xfrm>
              <a:off x="4957571" y="989075"/>
              <a:ext cx="2121407" cy="693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7571" y="1449323"/>
              <a:ext cx="2121407" cy="6979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945379" y="2898648"/>
            <a:ext cx="2133600" cy="1111250"/>
            <a:chOff x="4945379" y="2898648"/>
            <a:chExt cx="2133600" cy="1111250"/>
          </a:xfrm>
        </p:grpSpPr>
        <p:sp>
          <p:nvSpPr>
            <p:cNvPr id="8" name="object 8"/>
            <p:cNvSpPr/>
            <p:nvPr/>
          </p:nvSpPr>
          <p:spPr>
            <a:xfrm>
              <a:off x="4945379" y="2898648"/>
              <a:ext cx="2133600" cy="6979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45379" y="3361944"/>
              <a:ext cx="2133600" cy="647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Cisco and/or its affiliates. All rights reserved. Cisco</a:t>
            </a:r>
            <a:r>
              <a:rPr spc="40" dirty="0"/>
              <a:t> </a:t>
            </a:r>
            <a:r>
              <a:rPr dirty="0"/>
              <a:t>Confidential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4572</Words>
  <PresentationFormat>On-screen Show (16:9)</PresentationFormat>
  <Paragraphs>516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Carlito</vt:lpstr>
      <vt:lpstr>Times New Roman</vt:lpstr>
      <vt:lpstr>Wingdings</vt:lpstr>
      <vt:lpstr>Office Theme</vt:lpstr>
      <vt:lpstr>PowerPoint Presentation</vt:lpstr>
      <vt:lpstr>Module Objectives</vt:lpstr>
      <vt:lpstr>2.1 Cisco IOS Access</vt:lpstr>
      <vt:lpstr>Operating Systems</vt:lpstr>
      <vt:lpstr>Cisco IOS Access GUI</vt:lpstr>
      <vt:lpstr>Purpose of an OS</vt:lpstr>
      <vt:lpstr>Cisco IOS Access Access Methods</vt:lpstr>
      <vt:lpstr>2.2 IOS Navigation</vt:lpstr>
      <vt:lpstr>IOS Navigation Primary Command Modes</vt:lpstr>
      <vt:lpstr>Configuration Mode and Subconfiguration Modes</vt:lpstr>
      <vt:lpstr>IOS Navigation Video – IOS CLI Primary Command Modes</vt:lpstr>
      <vt:lpstr>IOS Navigation Navigation Between IOS Modes</vt:lpstr>
      <vt:lpstr>IOS Navigation Navigation Between IOS Modes (Cont.)</vt:lpstr>
      <vt:lpstr>IOS Navigation Video – Navigation Between IOS Modes</vt:lpstr>
      <vt:lpstr>2.3 The Command Structure</vt:lpstr>
      <vt:lpstr>The Command Structure Basic IOS Command Structure</vt:lpstr>
      <vt:lpstr>The Command Structure IOS Command Syntax Check</vt:lpstr>
      <vt:lpstr>The Command Structure IOS Command Syntax Check (Cont.)</vt:lpstr>
      <vt:lpstr>The Command Structure IOS Help Features</vt:lpstr>
      <vt:lpstr>The Command Structure Video – Context Sensitive Help and Command Syntax Checker</vt:lpstr>
      <vt:lpstr>Hot Keys and Shortcuts</vt:lpstr>
      <vt:lpstr>The Command Structure Hot Keys and Shortcuts (Cont.)</vt:lpstr>
      <vt:lpstr>The Command Structure Hot Keys and Shortcuts (Cont.)</vt:lpstr>
      <vt:lpstr>The Command Structure Video – Hot Keys and Shortcuts</vt:lpstr>
      <vt:lpstr>The Command Structure Packet Tracer – Navigate the IOS</vt:lpstr>
      <vt:lpstr>Lab – Navigate the IOS by Using Tera Term for Console Connectivity</vt:lpstr>
      <vt:lpstr>2.4 Basic Device Configuration</vt:lpstr>
      <vt:lpstr>Device Names</vt:lpstr>
      <vt:lpstr>Password Guidelines</vt:lpstr>
      <vt:lpstr>Basic Device Configuration Configure Passwords</vt:lpstr>
      <vt:lpstr>Configure Passwords (Cont.)</vt:lpstr>
      <vt:lpstr>Basic Device Configuration Encrypt Passwords</vt:lpstr>
      <vt:lpstr>Basic Device Configuration Banner Messages</vt:lpstr>
      <vt:lpstr>Basic Device Configuration Video – Secure Administrative Access to a Switch</vt:lpstr>
      <vt:lpstr>2.5 Save Configurations</vt:lpstr>
      <vt:lpstr>Save Configurations Configuration Files</vt:lpstr>
      <vt:lpstr>Save Configurations Alter the Running Configurations</vt:lpstr>
      <vt:lpstr>Save Configurations Video – Alter the Running Configuration</vt:lpstr>
      <vt:lpstr>Save Configurations Packet Tracer – Configure Initial Switch Settings</vt:lpstr>
      <vt:lpstr>2.6 Ports and Addresses</vt:lpstr>
      <vt:lpstr>IP Addresses</vt:lpstr>
      <vt:lpstr>IP Addresses (Cont.)</vt:lpstr>
      <vt:lpstr>Ports and Addresses Interfaces and Ports</vt:lpstr>
      <vt:lpstr>2.7 Configure IP Addressing</vt:lpstr>
      <vt:lpstr>Configure IP Addressing Manual IP Address Configuration for End Devices</vt:lpstr>
      <vt:lpstr>Configure IP Addressing Automatic IP Address Configuration for End Devices</vt:lpstr>
      <vt:lpstr>Configure IP Addressing Switch Virtual Interface Configuration</vt:lpstr>
      <vt:lpstr>Configure IP Addressing Packet Tracer – Implement Basic Connectivity</vt:lpstr>
      <vt:lpstr>2.8 Verify Connectivity</vt:lpstr>
      <vt:lpstr>Verify Connectivity Video – Test the Interface Assignment</vt:lpstr>
      <vt:lpstr>PowerPoint Presentation</vt:lpstr>
      <vt:lpstr>2.9 Module Practice and Quiz</vt:lpstr>
      <vt:lpstr>Module Practice and Quiz Packet Tracer – Basic Switch and End Device Configuration</vt:lpstr>
      <vt:lpstr>Module Practice and Quiz Lab – Basic Switch and End Device Configuration</vt:lpstr>
      <vt:lpstr>Module Practice and Quiz What did I learn in this module?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 </cp:lastModifiedBy>
  <dcterms:created xsi:type="dcterms:W3CDTF">2021-09-14T08:40:54Z</dcterms:created>
  <dcterms:modified xsi:type="dcterms:W3CDTF">2021-09-14T08:45:23Z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2020-08-11T00:00:00Z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2021-09-14T00:00:00Z</vt:filetime>
  </property>
</Properties>
</file>