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AEE8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AEE8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AEE8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096" y="1312925"/>
            <a:ext cx="8153806" cy="135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AEE8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312" y="1658747"/>
            <a:ext cx="829945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8436" y="2778379"/>
            <a:ext cx="5132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AEE8FA"/>
                </a:solidFill>
                <a:latin typeface="Arial"/>
                <a:cs typeface="Arial"/>
              </a:rPr>
              <a:t>Module 4: </a:t>
            </a:r>
            <a:r>
              <a:rPr dirty="0" sz="3600" spc="-5">
                <a:solidFill>
                  <a:srgbClr val="AEE8FA"/>
                </a:solidFill>
                <a:latin typeface="Arial"/>
                <a:cs typeface="Arial"/>
              </a:rPr>
              <a:t>Physical</a:t>
            </a:r>
            <a:r>
              <a:rPr dirty="0" sz="3600" spc="-5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AEE8FA"/>
                </a:solidFill>
                <a:latin typeface="Arial"/>
                <a:cs typeface="Arial"/>
              </a:rPr>
              <a:t>Layer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3979875"/>
            <a:ext cx="199390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"/>
                <a:cs typeface="Arial"/>
              </a:rPr>
              <a:t>Introduction to </a:t>
            </a:r>
            <a:r>
              <a:rPr dirty="0" sz="1200" spc="-5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dirty="0" sz="1200" spc="-114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dirty="0" sz="120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43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Physical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r>
              <a:rPr dirty="0" sz="1600" spc="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2757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S</a:t>
            </a:r>
            <a:r>
              <a:rPr dirty="0" sz="2400" spc="-15">
                <a:solidFill>
                  <a:srgbClr val="004B69"/>
                </a:solidFill>
              </a:rPr>
              <a:t>i</a:t>
            </a:r>
            <a:r>
              <a:rPr dirty="0" sz="2400" spc="-5">
                <a:solidFill>
                  <a:srgbClr val="004B69"/>
                </a:solidFill>
              </a:rPr>
              <a:t>gn</a:t>
            </a:r>
            <a:r>
              <a:rPr dirty="0" sz="2400" spc="-15">
                <a:solidFill>
                  <a:srgbClr val="004B69"/>
                </a:solidFill>
              </a:rPr>
              <a:t>a</a:t>
            </a:r>
            <a:r>
              <a:rPr dirty="0" sz="2400" spc="-5">
                <a:solidFill>
                  <a:srgbClr val="004B69"/>
                </a:solidFill>
              </a:rPr>
              <a:t>l</a:t>
            </a:r>
            <a:r>
              <a:rPr dirty="0" sz="2400" spc="-15">
                <a:solidFill>
                  <a:srgbClr val="004B69"/>
                </a:solidFill>
              </a:rPr>
              <a:t>i</a:t>
            </a:r>
            <a:r>
              <a:rPr dirty="0" sz="2400" spc="-5">
                <a:solidFill>
                  <a:srgbClr val="004B69"/>
                </a:solidFill>
              </a:rPr>
              <a:t>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65836" y="1095197"/>
            <a:ext cx="3865245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3462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The signaling method is how the bit  values, “1” </a:t>
            </a:r>
            <a:r>
              <a:rPr dirty="0" sz="1600" spc="-10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“0” </a:t>
            </a:r>
            <a:r>
              <a:rPr dirty="0" sz="1600" spc="-10">
                <a:latin typeface="Arial"/>
                <a:cs typeface="Arial"/>
              </a:rPr>
              <a:t>are represented on  </a:t>
            </a:r>
            <a:r>
              <a:rPr dirty="0" sz="1600" spc="-5">
                <a:latin typeface="Arial"/>
                <a:cs typeface="Arial"/>
              </a:rPr>
              <a:t>the physical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medium.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The method of signaling </a:t>
            </a:r>
            <a:r>
              <a:rPr dirty="0" sz="1600" spc="-10">
                <a:latin typeface="Arial"/>
                <a:cs typeface="Arial"/>
              </a:rPr>
              <a:t>will </a:t>
            </a:r>
            <a:r>
              <a:rPr dirty="0" sz="1600" spc="-5">
                <a:latin typeface="Arial"/>
                <a:cs typeface="Arial"/>
              </a:rPr>
              <a:t>vary based  on the </a:t>
            </a:r>
            <a:r>
              <a:rPr dirty="0" sz="1600" spc="-10">
                <a:latin typeface="Arial"/>
                <a:cs typeface="Arial"/>
              </a:rPr>
              <a:t>type </a:t>
            </a:r>
            <a:r>
              <a:rPr dirty="0" sz="1600" spc="-5">
                <a:latin typeface="Arial"/>
                <a:cs typeface="Arial"/>
              </a:rPr>
              <a:t>of medium being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used.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397" y="2877791"/>
            <a:ext cx="3018210" cy="1017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35837" y="3960672"/>
            <a:ext cx="2533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7575B"/>
                </a:solidFill>
                <a:latin typeface="Arial"/>
                <a:cs typeface="Arial"/>
              </a:rPr>
              <a:t>Electrical Signals Over </a:t>
            </a:r>
            <a:r>
              <a:rPr dirty="0" sz="1200">
                <a:solidFill>
                  <a:srgbClr val="57575B"/>
                </a:solidFill>
                <a:latin typeface="Arial"/>
                <a:cs typeface="Arial"/>
              </a:rPr>
              <a:t>Copper</a:t>
            </a:r>
            <a:r>
              <a:rPr dirty="0" sz="1200" spc="-9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7575B"/>
                </a:solidFill>
                <a:latin typeface="Arial"/>
                <a:cs typeface="Arial"/>
              </a:rPr>
              <a:t>Cable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0295" y="187923"/>
            <a:ext cx="3470018" cy="89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38013" y="1215644"/>
            <a:ext cx="2465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7575B"/>
                </a:solidFill>
                <a:latin typeface="Arial"/>
                <a:cs typeface="Arial"/>
              </a:rPr>
              <a:t>Light Pulses Over </a:t>
            </a:r>
            <a:r>
              <a:rPr dirty="0" sz="1200">
                <a:solidFill>
                  <a:srgbClr val="57575B"/>
                </a:solidFill>
                <a:latin typeface="Arial"/>
                <a:cs typeface="Arial"/>
              </a:rPr>
              <a:t>Fiber-Optic</a:t>
            </a:r>
            <a:r>
              <a:rPr dirty="0" sz="1200" spc="-5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7575B"/>
                </a:solidFill>
                <a:latin typeface="Arial"/>
                <a:cs typeface="Arial"/>
              </a:rPr>
              <a:t>Cable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7864" y="1743455"/>
            <a:ext cx="3611880" cy="2718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57850" y="4410252"/>
            <a:ext cx="2292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B"/>
                </a:solidFill>
                <a:latin typeface="Arial"/>
                <a:cs typeface="Arial"/>
              </a:rPr>
              <a:t>Microwave </a:t>
            </a:r>
            <a:r>
              <a:rPr dirty="0" sz="1200" spc="-5">
                <a:solidFill>
                  <a:srgbClr val="57575B"/>
                </a:solidFill>
                <a:latin typeface="Arial"/>
                <a:cs typeface="Arial"/>
              </a:rPr>
              <a:t>Signals Over</a:t>
            </a:r>
            <a:r>
              <a:rPr dirty="0" sz="1200" spc="-1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7575B"/>
                </a:solidFill>
                <a:latin typeface="Arial"/>
                <a:cs typeface="Arial"/>
              </a:rPr>
              <a:t>Wireless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43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Physical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r>
              <a:rPr dirty="0" sz="1600" spc="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4458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B</a:t>
            </a:r>
            <a:r>
              <a:rPr dirty="0" sz="2400" spc="-15">
                <a:solidFill>
                  <a:srgbClr val="004B69"/>
                </a:solidFill>
              </a:rPr>
              <a:t>a</a:t>
            </a:r>
            <a:r>
              <a:rPr dirty="0" sz="2400" spc="-5">
                <a:solidFill>
                  <a:srgbClr val="004B69"/>
                </a:solidFill>
              </a:rPr>
              <a:t>nd</a:t>
            </a:r>
            <a:r>
              <a:rPr dirty="0" sz="2400" spc="-15">
                <a:solidFill>
                  <a:srgbClr val="004B69"/>
                </a:solidFill>
              </a:rPr>
              <a:t>w</a:t>
            </a:r>
            <a:r>
              <a:rPr dirty="0" sz="2400" spc="-5">
                <a:solidFill>
                  <a:srgbClr val="004B69"/>
                </a:solidFill>
              </a:rPr>
              <a:t>i</a:t>
            </a:r>
            <a:r>
              <a:rPr dirty="0" sz="2400" spc="-15">
                <a:solidFill>
                  <a:srgbClr val="004B69"/>
                </a:solidFill>
              </a:rPr>
              <a:t>d</a:t>
            </a:r>
            <a:r>
              <a:rPr dirty="0" sz="2400">
                <a:solidFill>
                  <a:srgbClr val="004B69"/>
                </a:solidFill>
              </a:rPr>
              <a:t>th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53618" y="919734"/>
            <a:ext cx="7782559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Bandwidth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the capacity at </a:t>
            </a:r>
            <a:r>
              <a:rPr dirty="0" sz="1600" spc="-10">
                <a:latin typeface="Arial"/>
                <a:cs typeface="Arial"/>
              </a:rPr>
              <a:t>which </a:t>
            </a:r>
            <a:r>
              <a:rPr dirty="0" sz="1600" spc="-5">
                <a:latin typeface="Arial"/>
                <a:cs typeface="Arial"/>
              </a:rPr>
              <a:t>a medium can carry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Digital bandwidth measures the amount of data that can flow from one place</a:t>
            </a:r>
            <a:r>
              <a:rPr dirty="0" sz="1600" spc="1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another in a given amount of time; how many bits can be transmitted in a</a:t>
            </a:r>
            <a:r>
              <a:rPr dirty="0" sz="1600" spc="1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second.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Physical media properties, current technologies, and the </a:t>
            </a:r>
            <a:r>
              <a:rPr dirty="0" sz="1600" spc="-10">
                <a:latin typeface="Arial"/>
                <a:cs typeface="Arial"/>
              </a:rPr>
              <a:t>laws </a:t>
            </a:r>
            <a:r>
              <a:rPr dirty="0" sz="1600" spc="-5">
                <a:latin typeface="Arial"/>
                <a:cs typeface="Arial"/>
              </a:rPr>
              <a:t>of physics play a role  in determining available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bandwidth.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8312" y="2367152"/>
          <a:ext cx="8299450" cy="223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455"/>
                <a:gridCol w="1313180"/>
                <a:gridCol w="4851399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 of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Abbreviation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Equivalence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Bits per</a:t>
                      </a:r>
                      <a:r>
                        <a:rPr dirty="0" sz="1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second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 bps =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fundamental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unit of</a:t>
                      </a:r>
                      <a:r>
                        <a:rPr dirty="0" sz="14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bandwidth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Kilobits per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second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Kbps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 Kbps = 1,000 bps =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24691" sz="1350" spc="7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4691" sz="13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Megabits per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second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Mbps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= 1,000,000 bps =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24691" sz="1350" spc="7">
                          <a:latin typeface="Arial"/>
                          <a:cs typeface="Arial"/>
                        </a:rPr>
                        <a:t>6</a:t>
                      </a:r>
                      <a:r>
                        <a:rPr dirty="0" baseline="24691" sz="1350" spc="22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Gigabits per</a:t>
                      </a:r>
                      <a:r>
                        <a:rPr dirty="0"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second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 Gbps –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1,000,000,000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bps =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24691" sz="1350" spc="7">
                          <a:latin typeface="Arial"/>
                          <a:cs typeface="Arial"/>
                        </a:rPr>
                        <a:t>9</a:t>
                      </a:r>
                      <a:r>
                        <a:rPr dirty="0" baseline="24691" sz="135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Terabits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second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Tbps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1,000,000,000,000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bps =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24691" sz="1350" spc="7">
                          <a:latin typeface="Arial"/>
                          <a:cs typeface="Arial"/>
                        </a:rPr>
                        <a:t>12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43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Physical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r>
              <a:rPr dirty="0" sz="1600" spc="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1718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Bandwidth</a:t>
            </a:r>
            <a:r>
              <a:rPr dirty="0" sz="2400" spc="-50">
                <a:solidFill>
                  <a:srgbClr val="004B69"/>
                </a:solidFill>
              </a:rPr>
              <a:t> </a:t>
            </a:r>
            <a:r>
              <a:rPr dirty="0" sz="2400" spc="-30">
                <a:solidFill>
                  <a:srgbClr val="004B69"/>
                </a:solidFill>
              </a:rPr>
              <a:t>Terminology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53618" y="750483"/>
            <a:ext cx="6875145" cy="22758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latin typeface="Arial"/>
                <a:cs typeface="Arial"/>
              </a:rPr>
              <a:t>Latency</a:t>
            </a:r>
            <a:endParaRPr sz="20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Amount of </a:t>
            </a:r>
            <a:r>
              <a:rPr dirty="0" sz="1400" spc="-5">
                <a:latin typeface="Arial"/>
                <a:cs typeface="Arial"/>
              </a:rPr>
              <a:t>time, </a:t>
            </a:r>
            <a:r>
              <a:rPr dirty="0" sz="1400">
                <a:latin typeface="Arial"/>
                <a:cs typeface="Arial"/>
              </a:rPr>
              <a:t>including </a:t>
            </a:r>
            <a:r>
              <a:rPr dirty="0" sz="1400" spc="-5">
                <a:latin typeface="Arial"/>
                <a:cs typeface="Arial"/>
              </a:rPr>
              <a:t>delays, </a:t>
            </a:r>
            <a:r>
              <a:rPr dirty="0" sz="1400">
                <a:latin typeface="Arial"/>
                <a:cs typeface="Arial"/>
              </a:rPr>
              <a:t>for data to </a:t>
            </a:r>
            <a:r>
              <a:rPr dirty="0" sz="1400" spc="-5">
                <a:latin typeface="Arial"/>
                <a:cs typeface="Arial"/>
              </a:rPr>
              <a:t>travel </a:t>
            </a:r>
            <a:r>
              <a:rPr dirty="0" sz="1400">
                <a:latin typeface="Arial"/>
                <a:cs typeface="Arial"/>
              </a:rPr>
              <a:t>from one </a:t>
            </a:r>
            <a:r>
              <a:rPr dirty="0" sz="1400" spc="-5">
                <a:latin typeface="Arial"/>
                <a:cs typeface="Arial"/>
              </a:rPr>
              <a:t>given </a:t>
            </a:r>
            <a:r>
              <a:rPr dirty="0" sz="1400">
                <a:latin typeface="Arial"/>
                <a:cs typeface="Arial"/>
              </a:rPr>
              <a:t>point to</a:t>
            </a:r>
            <a:r>
              <a:rPr dirty="0" sz="1400" spc="-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another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Arial"/>
                <a:cs typeface="Arial"/>
              </a:rPr>
              <a:t>Throughput</a:t>
            </a:r>
            <a:endParaRPr sz="20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measure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transfer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bits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across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media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over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given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period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Arial"/>
                <a:cs typeface="Arial"/>
              </a:rPr>
              <a:t>Goodput</a:t>
            </a:r>
            <a:endParaRPr sz="20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2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measure of usable data </a:t>
            </a:r>
            <a:r>
              <a:rPr dirty="0" sz="1400" spc="-5">
                <a:latin typeface="Arial"/>
                <a:cs typeface="Arial"/>
              </a:rPr>
              <a:t>transferred over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given </a:t>
            </a:r>
            <a:r>
              <a:rPr dirty="0" sz="1400">
                <a:latin typeface="Arial"/>
                <a:cs typeface="Arial"/>
              </a:rPr>
              <a:t>period of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Goodput = </a:t>
            </a:r>
            <a:r>
              <a:rPr dirty="0" sz="1400" spc="-5">
                <a:latin typeface="Arial"/>
                <a:cs typeface="Arial"/>
              </a:rPr>
              <a:t>Throughput </a:t>
            </a:r>
            <a:r>
              <a:rPr dirty="0" sz="1400">
                <a:latin typeface="Arial"/>
                <a:cs typeface="Arial"/>
              </a:rPr>
              <a:t>- </a:t>
            </a:r>
            <a:r>
              <a:rPr dirty="0" sz="1400" spc="-5">
                <a:latin typeface="Arial"/>
                <a:cs typeface="Arial"/>
              </a:rPr>
              <a:t>traffic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overhead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506349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4.3 Copper</a:t>
            </a:r>
            <a:r>
              <a:rPr dirty="0"/>
              <a:t> </a:t>
            </a:r>
            <a:r>
              <a:rPr dirty="0" spc="-5"/>
              <a:t>Cabling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436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Copper</a:t>
            </a:r>
            <a:r>
              <a:rPr dirty="0" sz="1600" spc="-5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582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Characteristics </a:t>
            </a:r>
            <a:r>
              <a:rPr dirty="0" sz="2400">
                <a:solidFill>
                  <a:srgbClr val="004B69"/>
                </a:solidFill>
              </a:rPr>
              <a:t>of </a:t>
            </a:r>
            <a:r>
              <a:rPr dirty="0" sz="2400" spc="-5">
                <a:solidFill>
                  <a:srgbClr val="004B69"/>
                </a:solidFill>
              </a:rPr>
              <a:t>Copper</a:t>
            </a:r>
            <a:r>
              <a:rPr dirty="0" sz="2400" spc="1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Cabling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0641" y="930605"/>
            <a:ext cx="8072755" cy="2898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Copper </a:t>
            </a:r>
            <a:r>
              <a:rPr dirty="0" sz="1600">
                <a:latin typeface="Arial"/>
                <a:cs typeface="Arial"/>
              </a:rPr>
              <a:t>cabling </a:t>
            </a:r>
            <a:r>
              <a:rPr dirty="0" sz="1600" spc="-5">
                <a:latin typeface="Arial"/>
                <a:cs typeface="Arial"/>
              </a:rPr>
              <a:t>is the </a:t>
            </a:r>
            <a:r>
              <a:rPr dirty="0" sz="1600">
                <a:latin typeface="Arial"/>
                <a:cs typeface="Arial"/>
              </a:rPr>
              <a:t>most common </a:t>
            </a:r>
            <a:r>
              <a:rPr dirty="0" sz="1600" spc="-10">
                <a:latin typeface="Arial"/>
                <a:cs typeface="Arial"/>
              </a:rPr>
              <a:t>type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cabling used </a:t>
            </a:r>
            <a:r>
              <a:rPr dirty="0" sz="1600" spc="-5">
                <a:latin typeface="Arial"/>
                <a:cs typeface="Arial"/>
              </a:rPr>
              <a:t>in networks </a:t>
            </a:r>
            <a:r>
              <a:rPr dirty="0" sz="1600" spc="-25">
                <a:latin typeface="Arial"/>
                <a:cs typeface="Arial"/>
              </a:rPr>
              <a:t>today. </a:t>
            </a:r>
            <a:r>
              <a:rPr dirty="0" sz="1600" spc="-5">
                <a:latin typeface="Arial"/>
                <a:cs typeface="Arial"/>
              </a:rPr>
              <a:t>It</a:t>
            </a:r>
            <a:r>
              <a:rPr dirty="0" sz="1600" spc="1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inexpensive, easy to install, and has low resistance to electrical current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flow.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Limitations:</a:t>
            </a:r>
            <a:endParaRPr sz="1600">
              <a:latin typeface="Arial"/>
              <a:cs typeface="Arial"/>
            </a:endParaRPr>
          </a:p>
          <a:p>
            <a:pPr algn="just" marL="428625" indent="-343535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Attenuation – the longer the electrical signals </a:t>
            </a:r>
            <a:r>
              <a:rPr dirty="0" sz="1400" spc="-5">
                <a:latin typeface="Arial"/>
                <a:cs typeface="Arial"/>
              </a:rPr>
              <a:t>have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travel,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weaker </a:t>
            </a:r>
            <a:r>
              <a:rPr dirty="0" sz="1400">
                <a:latin typeface="Arial"/>
                <a:cs typeface="Arial"/>
              </a:rPr>
              <a:t>they get.</a:t>
            </a:r>
            <a:endParaRPr sz="1400">
              <a:latin typeface="Arial"/>
              <a:cs typeface="Arial"/>
            </a:endParaRPr>
          </a:p>
          <a:p>
            <a:pPr algn="just" marL="428625" marR="5080" indent="-343535">
              <a:lnSpc>
                <a:spcPts val="1600"/>
              </a:lnSpc>
              <a:spcBef>
                <a:spcPts val="640"/>
              </a:spcBef>
              <a:buClr>
                <a:srgbClr val="57575B"/>
              </a:buClr>
              <a:buChar char="•"/>
              <a:tabLst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electrical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 susceptible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interference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two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sources,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distort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corrupt  the data signals </a:t>
            </a:r>
            <a:r>
              <a:rPr dirty="0" sz="1400" spc="-5">
                <a:latin typeface="Arial"/>
                <a:cs typeface="Arial"/>
              </a:rPr>
              <a:t>(Electromagnetic Interference </a:t>
            </a:r>
            <a:r>
              <a:rPr dirty="0" sz="1400">
                <a:latin typeface="Arial"/>
                <a:cs typeface="Arial"/>
              </a:rPr>
              <a:t>(EMI) and </a:t>
            </a:r>
            <a:r>
              <a:rPr dirty="0" sz="1400" spc="-5">
                <a:latin typeface="Arial"/>
                <a:cs typeface="Arial"/>
              </a:rPr>
              <a:t>Radio </a:t>
            </a:r>
            <a:r>
              <a:rPr dirty="0" sz="1400">
                <a:latin typeface="Arial"/>
                <a:cs typeface="Arial"/>
              </a:rPr>
              <a:t>Frequency </a:t>
            </a:r>
            <a:r>
              <a:rPr dirty="0" sz="1400" spc="-5">
                <a:latin typeface="Arial"/>
                <a:cs typeface="Arial"/>
              </a:rPr>
              <a:t>Interference (RFI)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</a:t>
            </a:r>
            <a:r>
              <a:rPr dirty="0" sz="1400" spc="-5">
                <a:latin typeface="Arial"/>
                <a:cs typeface="Arial"/>
              </a:rPr>
              <a:t>Crosstalk).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600" spc="-5">
                <a:latin typeface="Arial"/>
                <a:cs typeface="Arial"/>
              </a:rPr>
              <a:t>Mitigation: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Strict adherence to cable length limits </a:t>
            </a:r>
            <a:r>
              <a:rPr dirty="0" sz="1400" spc="-5">
                <a:latin typeface="Arial"/>
                <a:cs typeface="Arial"/>
              </a:rPr>
              <a:t>will </a:t>
            </a:r>
            <a:r>
              <a:rPr dirty="0" sz="1400">
                <a:latin typeface="Arial"/>
                <a:cs typeface="Arial"/>
              </a:rPr>
              <a:t>mitigate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attenuation.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Some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kinds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copper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cable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mitigate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EMI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RFI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metallic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shielding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grounding.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Some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kinds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copper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cable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mitigate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crosstalk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twisting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opposing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circuit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pair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wires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together.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56134"/>
            <a:ext cx="1436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Copper</a:t>
            </a:r>
            <a:r>
              <a:rPr dirty="0" sz="1600" spc="-5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769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4B69"/>
                </a:solidFill>
              </a:rPr>
              <a:t>Types </a:t>
            </a:r>
            <a:r>
              <a:rPr dirty="0" sz="2400">
                <a:solidFill>
                  <a:srgbClr val="004B69"/>
                </a:solidFill>
              </a:rPr>
              <a:t>of </a:t>
            </a:r>
            <a:r>
              <a:rPr dirty="0" sz="2400" spc="-5">
                <a:solidFill>
                  <a:srgbClr val="004B69"/>
                </a:solidFill>
              </a:rPr>
              <a:t>Copper</a:t>
            </a:r>
            <a:r>
              <a:rPr dirty="0" sz="2400" spc="-3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Cabling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43205" y="647700"/>
            <a:ext cx="5026116" cy="3917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436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Copper</a:t>
            </a:r>
            <a:r>
              <a:rPr dirty="0" sz="1600" spc="-5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1897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Unshielded </a:t>
            </a:r>
            <a:r>
              <a:rPr dirty="0" sz="2400" spc="-25">
                <a:solidFill>
                  <a:srgbClr val="004B69"/>
                </a:solidFill>
              </a:rPr>
              <a:t>Twisted </a:t>
            </a:r>
            <a:r>
              <a:rPr dirty="0" sz="2400" spc="-5">
                <a:solidFill>
                  <a:srgbClr val="004B69"/>
                </a:solidFill>
              </a:rPr>
              <a:t>Pair</a:t>
            </a:r>
            <a:r>
              <a:rPr dirty="0" sz="2400" spc="3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(UTP)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966842" y="760603"/>
            <a:ext cx="3665854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4381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UTP is the most common networking  media.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25">
                <a:latin typeface="Arial"/>
                <a:cs typeface="Arial"/>
              </a:rPr>
              <a:t>Terminated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RJ-45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connectors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Interconnects hosts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intermediary  network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Key Characteristics of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UTP</a:t>
            </a:r>
            <a:endParaRPr sz="1600">
              <a:latin typeface="Arial"/>
              <a:cs typeface="Arial"/>
            </a:endParaRPr>
          </a:p>
          <a:p>
            <a:pPr marL="355600" marR="4826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The outer jacket protects the copper  wires from physical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damage.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20">
                <a:latin typeface="Arial"/>
                <a:cs typeface="Arial"/>
              </a:rPr>
              <a:t>Twisted </a:t>
            </a:r>
            <a:r>
              <a:rPr dirty="0" sz="1600" spc="-5">
                <a:latin typeface="Arial"/>
                <a:cs typeface="Arial"/>
              </a:rPr>
              <a:t>pairs protect the signal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interference.</a:t>
            </a:r>
            <a:endParaRPr sz="1600">
              <a:latin typeface="Arial"/>
              <a:cs typeface="Arial"/>
            </a:endParaRPr>
          </a:p>
          <a:p>
            <a:pPr marL="355600" marR="151765" indent="-3429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Color-coded plastic insulation  electrically isolates the wires from  each other and identifies each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pair.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76" y="1583436"/>
            <a:ext cx="4191623" cy="2229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436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Copper</a:t>
            </a:r>
            <a:r>
              <a:rPr dirty="0" sz="1600" spc="-5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8328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Shielded </a:t>
            </a:r>
            <a:r>
              <a:rPr dirty="0" sz="2400" spc="-25">
                <a:solidFill>
                  <a:srgbClr val="004B69"/>
                </a:solidFill>
              </a:rPr>
              <a:t>Twisted </a:t>
            </a:r>
            <a:r>
              <a:rPr dirty="0" sz="2400" spc="-5">
                <a:solidFill>
                  <a:srgbClr val="004B69"/>
                </a:solidFill>
              </a:rPr>
              <a:t>Pair</a:t>
            </a:r>
            <a:r>
              <a:rPr dirty="0" sz="240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(STP)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3809" y="338073"/>
            <a:ext cx="3665854" cy="4171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Better noise protection than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UTP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More expensive than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UTP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Harder to install than UTP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25">
                <a:latin typeface="Arial"/>
                <a:cs typeface="Arial"/>
              </a:rPr>
              <a:t>Terminated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RJ-45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connectors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Interconnects hosts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intermediary  network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Key Characteristics 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STP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The outer jacket protects the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copper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wires from physical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damage</a:t>
            </a:r>
            <a:endParaRPr sz="1600">
              <a:latin typeface="Arial"/>
              <a:cs typeface="Arial"/>
            </a:endParaRPr>
          </a:p>
          <a:p>
            <a:pPr marL="355600" marR="640080" indent="-342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Braided or foil shield provides  EMI/RFI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protection</a:t>
            </a:r>
            <a:endParaRPr sz="1600">
              <a:latin typeface="Arial"/>
              <a:cs typeface="Arial"/>
            </a:endParaRPr>
          </a:p>
          <a:p>
            <a:pPr marL="342265" marR="434975" indent="-342265">
              <a:lnSpc>
                <a:spcPct val="100000"/>
              </a:lnSpc>
              <a:buAutoNum type="arabicPeriod" startAt="2"/>
              <a:tabLst>
                <a:tab pos="3422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Foil shield for each pair of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wires</a:t>
            </a:r>
            <a:endParaRPr sz="1600">
              <a:latin typeface="Arial"/>
              <a:cs typeface="Arial"/>
            </a:endParaRPr>
          </a:p>
          <a:p>
            <a:pPr algn="ctr" marR="42735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provides EMI/RFI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protection</a:t>
            </a:r>
            <a:endParaRPr sz="1600">
              <a:latin typeface="Arial"/>
              <a:cs typeface="Arial"/>
            </a:endParaRPr>
          </a:p>
          <a:p>
            <a:pPr marL="355600" marR="19685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Color-coded plastic insulation  electrically isolates the wires from  each other and identifies each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112" y="1731044"/>
            <a:ext cx="4159108" cy="189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192278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</a:rPr>
              <a:t>Copper Cabling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z="2400" spc="-10">
                <a:solidFill>
                  <a:srgbClr val="004B69"/>
                </a:solidFill>
              </a:rPr>
              <a:t>Coaxial</a:t>
            </a:r>
            <a:r>
              <a:rPr dirty="0" sz="2400" spc="-1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Cable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0141" y="759078"/>
            <a:ext cx="4287520" cy="3867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Consists of the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following: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Outer cable jacket to </a:t>
            </a:r>
            <a:r>
              <a:rPr dirty="0" sz="1400" spc="-5">
                <a:latin typeface="Arial"/>
                <a:cs typeface="Arial"/>
              </a:rPr>
              <a:t>prevent minor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physical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damage</a:t>
            </a:r>
            <a:endParaRPr sz="1400">
              <a:latin typeface="Arial"/>
              <a:cs typeface="Arial"/>
            </a:endParaRPr>
          </a:p>
          <a:p>
            <a:pPr marL="355600" marR="8128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10">
                <a:latin typeface="Arial"/>
                <a:cs typeface="Arial"/>
              </a:rPr>
              <a:t>woven </a:t>
            </a:r>
            <a:r>
              <a:rPr dirty="0" sz="1400">
                <a:latin typeface="Arial"/>
                <a:cs typeface="Arial"/>
              </a:rPr>
              <a:t>copper braid, or metallic foil, acts as</a:t>
            </a:r>
            <a:r>
              <a:rPr dirty="0" sz="1400" spc="-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 second </a:t>
            </a:r>
            <a:r>
              <a:rPr dirty="0" sz="1400" spc="-5">
                <a:latin typeface="Arial"/>
                <a:cs typeface="Arial"/>
              </a:rPr>
              <a:t>wire </a:t>
            </a:r>
            <a:r>
              <a:rPr dirty="0" sz="1400">
                <a:latin typeface="Arial"/>
                <a:cs typeface="Arial"/>
              </a:rPr>
              <a:t>in the circuit and as a shield for the  inner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conductor.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layer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flexible </a:t>
            </a:r>
            <a:r>
              <a:rPr dirty="0" sz="1400">
                <a:latin typeface="Arial"/>
                <a:cs typeface="Arial"/>
              </a:rPr>
              <a:t>plastic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insulation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A copper conductor is used to transmit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electronic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signals.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There are </a:t>
            </a:r>
            <a:r>
              <a:rPr dirty="0" sz="1400" spc="-5">
                <a:latin typeface="Arial"/>
                <a:cs typeface="Arial"/>
              </a:rPr>
              <a:t>different types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connectors </a:t>
            </a:r>
            <a:r>
              <a:rPr dirty="0" sz="1400">
                <a:latin typeface="Arial"/>
                <a:cs typeface="Arial"/>
              </a:rPr>
              <a:t>used </a:t>
            </a:r>
            <a:r>
              <a:rPr dirty="0" sz="1400" spc="-5">
                <a:latin typeface="Arial"/>
                <a:cs typeface="Arial"/>
              </a:rPr>
              <a:t>with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coax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cable.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Commonly </a:t>
            </a:r>
            <a:r>
              <a:rPr dirty="0" sz="1400">
                <a:latin typeface="Arial"/>
                <a:cs typeface="Arial"/>
              </a:rPr>
              <a:t>used in the </a:t>
            </a:r>
            <a:r>
              <a:rPr dirty="0" sz="1400" spc="-5">
                <a:latin typeface="Arial"/>
                <a:cs typeface="Arial"/>
              </a:rPr>
              <a:t>following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situations:</a:t>
            </a:r>
            <a:endParaRPr sz="1400">
              <a:latin typeface="Arial"/>
              <a:cs typeface="Arial"/>
            </a:endParaRPr>
          </a:p>
          <a:p>
            <a:pPr marL="299085" marR="177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Wireless installations </a:t>
            </a:r>
            <a:r>
              <a:rPr dirty="0" sz="1400" b="1">
                <a:latin typeface="Arial"/>
                <a:cs typeface="Arial"/>
              </a:rPr>
              <a:t>- </a:t>
            </a:r>
            <a:r>
              <a:rPr dirty="0" sz="1400">
                <a:latin typeface="Arial"/>
                <a:cs typeface="Arial"/>
              </a:rPr>
              <a:t>attach antennas to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wireless  devices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Cable internet installations </a:t>
            </a:r>
            <a:r>
              <a:rPr dirty="0" sz="1400" b="1">
                <a:latin typeface="Arial"/>
                <a:cs typeface="Arial"/>
              </a:rPr>
              <a:t>- </a:t>
            </a:r>
            <a:r>
              <a:rPr dirty="0" sz="1400">
                <a:latin typeface="Arial"/>
                <a:cs typeface="Arial"/>
              </a:rPr>
              <a:t>customer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premises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wiring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196" y="1009236"/>
            <a:ext cx="3772521" cy="1042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99076" y="2327148"/>
            <a:ext cx="4029455" cy="1857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430212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4.4 UTP</a:t>
            </a:r>
            <a:r>
              <a:rPr dirty="0" spc="-114"/>
              <a:t> </a:t>
            </a:r>
            <a:r>
              <a:rPr dirty="0" spc="-5"/>
              <a:t>Cabling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7170"/>
            <a:ext cx="2534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67086"/>
                </a:solidFill>
              </a:rPr>
              <a:t>Module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48513" y="680719"/>
            <a:ext cx="850392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dirty="0" sz="1600" spc="-10" b="1">
                <a:solidFill>
                  <a:srgbClr val="57575B"/>
                </a:solidFill>
                <a:latin typeface="Arial"/>
                <a:cs typeface="Arial"/>
              </a:rPr>
              <a:t>Title: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Physical</a:t>
            </a:r>
            <a:r>
              <a:rPr dirty="0" sz="1600" spc="5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dirty="0" sz="1600" spc="-1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600" spc="-10">
                <a:solidFill>
                  <a:srgbClr val="57575B"/>
                </a:solidFill>
                <a:latin typeface="Arial"/>
                <a:cs typeface="Arial"/>
              </a:rPr>
              <a:t>: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Explain how physical layer protocols, services, and network media</a:t>
            </a:r>
            <a:r>
              <a:rPr dirty="0" sz="1600" spc="27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support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communications across data</a:t>
            </a:r>
            <a:r>
              <a:rPr dirty="0" sz="1600" spc="1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networks</a:t>
            </a:r>
            <a:r>
              <a:rPr dirty="0" sz="1200" spc="-5">
                <a:solidFill>
                  <a:srgbClr val="57575B"/>
                </a:solidFill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0564" y="1885950"/>
          <a:ext cx="7623175" cy="276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745"/>
                <a:gridCol w="3801745"/>
              </a:tblGrid>
              <a:tr h="216407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Objective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44119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 of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Physical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Describe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purpose and functions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 the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physical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layer in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network.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1597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Physical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Describe characteristics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 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physical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layer.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44119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Copper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Cabling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Identify 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basic characteristics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copper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cabling.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44118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UTP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Cabling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Explain how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UTP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cable is used in Ethernet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networks.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4419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Fiber-Optic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Cabling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Describe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fiber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optic cabling and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its main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advantages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over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media.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44144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Wireless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Media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Connect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devices using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wired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wireless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media.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172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UTP</a:t>
            </a:r>
            <a:r>
              <a:rPr dirty="0" sz="1600" spc="-8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56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Properties </a:t>
            </a:r>
            <a:r>
              <a:rPr dirty="0" sz="2400">
                <a:solidFill>
                  <a:srgbClr val="004B69"/>
                </a:solidFill>
              </a:rPr>
              <a:t>of </a:t>
            </a:r>
            <a:r>
              <a:rPr dirty="0" sz="2400" spc="-5">
                <a:solidFill>
                  <a:srgbClr val="004B69"/>
                </a:solidFill>
              </a:rPr>
              <a:t>UTP</a:t>
            </a:r>
            <a:r>
              <a:rPr dirty="0" sz="2400" spc="-7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Cabling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0641" y="929081"/>
            <a:ext cx="4968875" cy="313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19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UTP </a:t>
            </a:r>
            <a:r>
              <a:rPr dirty="0" sz="1800" spc="-5">
                <a:latin typeface="Arial"/>
                <a:cs typeface="Arial"/>
              </a:rPr>
              <a:t>has </a:t>
            </a:r>
            <a:r>
              <a:rPr dirty="0" sz="1800">
                <a:latin typeface="Arial"/>
                <a:cs typeface="Arial"/>
              </a:rPr>
              <a:t>four </a:t>
            </a:r>
            <a:r>
              <a:rPr dirty="0" sz="1800" spc="-5">
                <a:latin typeface="Arial"/>
                <a:cs typeface="Arial"/>
              </a:rPr>
              <a:t>pairs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color-coded copper </a:t>
            </a:r>
            <a:r>
              <a:rPr dirty="0" sz="1800" spc="-15">
                <a:latin typeface="Arial"/>
                <a:cs typeface="Arial"/>
              </a:rPr>
              <a:t>wires  </a:t>
            </a:r>
            <a:r>
              <a:rPr dirty="0" sz="1800" spc="-10">
                <a:latin typeface="Arial"/>
                <a:cs typeface="Arial"/>
              </a:rPr>
              <a:t>twisted </a:t>
            </a:r>
            <a:r>
              <a:rPr dirty="0" sz="1800" spc="-5">
                <a:latin typeface="Arial"/>
                <a:cs typeface="Arial"/>
              </a:rPr>
              <a:t>together and encased in a flexible plastic  sheath. No shielding is used. </a:t>
            </a:r>
            <a:r>
              <a:rPr dirty="0" sz="1800" spc="5">
                <a:latin typeface="Arial"/>
                <a:cs typeface="Arial"/>
              </a:rPr>
              <a:t>UTP </a:t>
            </a:r>
            <a:r>
              <a:rPr dirty="0" sz="1800" spc="-5">
                <a:latin typeface="Arial"/>
                <a:cs typeface="Arial"/>
              </a:rPr>
              <a:t>relies on the  </a:t>
            </a:r>
            <a:r>
              <a:rPr dirty="0" sz="1800" spc="-10">
                <a:latin typeface="Arial"/>
                <a:cs typeface="Arial"/>
              </a:rPr>
              <a:t>following </a:t>
            </a:r>
            <a:r>
              <a:rPr dirty="0" sz="1800" spc="-5">
                <a:latin typeface="Arial"/>
                <a:cs typeface="Arial"/>
              </a:rPr>
              <a:t>properties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limit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crosstalk:</a:t>
            </a:r>
            <a:endParaRPr sz="1800">
              <a:latin typeface="Arial"/>
              <a:cs typeface="Arial"/>
            </a:endParaRPr>
          </a:p>
          <a:p>
            <a:pPr marL="428625" marR="76200" indent="-343535">
              <a:lnSpc>
                <a:spcPct val="95000"/>
              </a:lnSpc>
              <a:spcBef>
                <a:spcPts val="6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Cancellation - Each </a:t>
            </a:r>
            <a:r>
              <a:rPr dirty="0" sz="1600" spc="-10">
                <a:latin typeface="Arial"/>
                <a:cs typeface="Arial"/>
              </a:rPr>
              <a:t>wire </a:t>
            </a:r>
            <a:r>
              <a:rPr dirty="0" sz="1600" spc="-5">
                <a:latin typeface="Arial"/>
                <a:cs typeface="Arial"/>
              </a:rPr>
              <a:t>in a pair of wires uses  opposite </a:t>
            </a:r>
            <a:r>
              <a:rPr dirty="0" sz="1600" spc="-20">
                <a:latin typeface="Arial"/>
                <a:cs typeface="Arial"/>
              </a:rPr>
              <a:t>polarity. </a:t>
            </a:r>
            <a:r>
              <a:rPr dirty="0" sz="1600" spc="-10">
                <a:latin typeface="Arial"/>
                <a:cs typeface="Arial"/>
              </a:rPr>
              <a:t>One wire </a:t>
            </a:r>
            <a:r>
              <a:rPr dirty="0" sz="1600" spc="-5">
                <a:latin typeface="Arial"/>
                <a:cs typeface="Arial"/>
              </a:rPr>
              <a:t>is negative, the other  </a:t>
            </a:r>
            <a:r>
              <a:rPr dirty="0" sz="1600" spc="-10">
                <a:latin typeface="Arial"/>
                <a:cs typeface="Arial"/>
              </a:rPr>
              <a:t>wire </a:t>
            </a:r>
            <a:r>
              <a:rPr dirty="0" sz="1600" spc="-5">
                <a:latin typeface="Arial"/>
                <a:cs typeface="Arial"/>
              </a:rPr>
              <a:t>is positive. They are twisted together and the  magnetic fields effectively cancel each other and  outside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EMI/RFI.</a:t>
            </a:r>
            <a:endParaRPr sz="1600">
              <a:latin typeface="Arial"/>
              <a:cs typeface="Arial"/>
            </a:endParaRPr>
          </a:p>
          <a:p>
            <a:pPr marL="428625" marR="5080" indent="-343535">
              <a:lnSpc>
                <a:spcPts val="1820"/>
              </a:lnSpc>
              <a:spcBef>
                <a:spcPts val="64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15">
                <a:latin typeface="Arial"/>
                <a:cs typeface="Arial"/>
              </a:rPr>
              <a:t>Variation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twists per foot in each </a:t>
            </a:r>
            <a:r>
              <a:rPr dirty="0" sz="1600" spc="-10">
                <a:latin typeface="Arial"/>
                <a:cs typeface="Arial"/>
              </a:rPr>
              <a:t>wire </a:t>
            </a:r>
            <a:r>
              <a:rPr dirty="0" sz="1600" spc="-5">
                <a:latin typeface="Arial"/>
                <a:cs typeface="Arial"/>
              </a:rPr>
              <a:t>- Each wire  is twisted a different amount, </a:t>
            </a:r>
            <a:r>
              <a:rPr dirty="0" sz="1600" spc="-10">
                <a:latin typeface="Arial"/>
                <a:cs typeface="Arial"/>
              </a:rPr>
              <a:t>which </a:t>
            </a:r>
            <a:r>
              <a:rPr dirty="0" sz="1600" spc="-5">
                <a:latin typeface="Arial"/>
                <a:cs typeface="Arial"/>
              </a:rPr>
              <a:t>helps prevent  crosstalk amongst the wires in the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cable.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8576" y="1692134"/>
            <a:ext cx="2988950" cy="1680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172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UTP</a:t>
            </a:r>
            <a:r>
              <a:rPr dirty="0" sz="1600" spc="-8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4590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UTP Cabling Standards and</a:t>
            </a:r>
            <a:r>
              <a:rPr dirty="0" sz="2400" spc="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Connectors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86308" y="760603"/>
            <a:ext cx="5509895" cy="3817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398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Standards for UTP are established by the TIA/EIA. </a:t>
            </a:r>
            <a:r>
              <a:rPr dirty="0" sz="1600">
                <a:latin typeface="Arial"/>
                <a:cs typeface="Arial"/>
              </a:rPr>
              <a:t>TIA/EIA-  </a:t>
            </a:r>
            <a:r>
              <a:rPr dirty="0" sz="1600" spc="-5">
                <a:latin typeface="Arial"/>
                <a:cs typeface="Arial"/>
              </a:rPr>
              <a:t>568 standardizes elements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like: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Cable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Cable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Lengths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Cable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Termination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25">
                <a:latin typeface="Arial"/>
                <a:cs typeface="Arial"/>
              </a:rPr>
              <a:t>Testing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B"/>
              </a:buClr>
              <a:buFont typeface="Arial"/>
              <a:buChar char="•"/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dirty="0" sz="1600" spc="-5">
                <a:latin typeface="Arial"/>
                <a:cs typeface="Arial"/>
              </a:rPr>
              <a:t>Electrical standards for copper cabling are established by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IEEE, which rates cable according to its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performance.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Examples include: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Category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Category 5 and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5e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Category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6821" y="492183"/>
            <a:ext cx="2435664" cy="4053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647700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</a:rPr>
              <a:t>UTP</a:t>
            </a:r>
            <a:r>
              <a:rPr dirty="0" sz="1600" spc="-30">
                <a:solidFill>
                  <a:srgbClr val="004B69"/>
                </a:solidFill>
              </a:rPr>
              <a:t> </a:t>
            </a:r>
            <a:r>
              <a:rPr dirty="0" sz="1600" spc="-5">
                <a:solidFill>
                  <a:srgbClr val="004B69"/>
                </a:solidFill>
              </a:rPr>
              <a:t>Cabling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z="2400" spc="-5">
                <a:solidFill>
                  <a:srgbClr val="004B69"/>
                </a:solidFill>
              </a:rPr>
              <a:t>UTP Cabling Standards and Connectors</a:t>
            </a:r>
            <a:r>
              <a:rPr dirty="0" sz="2400" spc="20">
                <a:solidFill>
                  <a:srgbClr val="004B69"/>
                </a:solidFill>
              </a:rPr>
              <a:t> </a:t>
            </a:r>
            <a:r>
              <a:rPr dirty="0" sz="2400">
                <a:solidFill>
                  <a:srgbClr val="004B69"/>
                </a:solidFill>
              </a:rPr>
              <a:t>(Cont.)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77337" y="796944"/>
            <a:ext cx="784438" cy="157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40635" y="938783"/>
            <a:ext cx="1504188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62227" y="2309876"/>
            <a:ext cx="13716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RJ-45</a:t>
            </a:r>
            <a:r>
              <a:rPr dirty="0" sz="1400" spc="-8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Connector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391" y="2982467"/>
            <a:ext cx="950975" cy="1258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5248" y="2982467"/>
            <a:ext cx="1414272" cy="1258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7725" y="4354779"/>
            <a:ext cx="1094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RJ-45</a:t>
            </a:r>
            <a:r>
              <a:rPr dirty="0" sz="1400" spc="-8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Socket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9836" y="882396"/>
            <a:ext cx="2381324" cy="1370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70778" y="2277872"/>
            <a:ext cx="2291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Poorly terminated </a:t>
            </a:r>
            <a:r>
              <a:rPr dirty="0" sz="1400" spc="-5">
                <a:solidFill>
                  <a:srgbClr val="57575B"/>
                </a:solidFill>
                <a:latin typeface="Arial"/>
                <a:cs typeface="Arial"/>
              </a:rPr>
              <a:t>UTP</a:t>
            </a:r>
            <a:r>
              <a:rPr dirty="0" sz="1400" spc="-16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cable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1476" y="2690469"/>
            <a:ext cx="2312131" cy="1316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70778" y="4035044"/>
            <a:ext cx="2448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57575B"/>
                </a:solidFill>
                <a:latin typeface="Arial"/>
                <a:cs typeface="Arial"/>
              </a:rPr>
              <a:t>Properly terminated UTP</a:t>
            </a:r>
            <a:r>
              <a:rPr dirty="0" sz="1400" spc="-12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7575B"/>
                </a:solidFill>
                <a:latin typeface="Arial"/>
                <a:cs typeface="Arial"/>
              </a:rPr>
              <a:t>cable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2" y="4715255"/>
            <a:ext cx="309880" cy="181610"/>
          </a:xfrm>
          <a:custGeom>
            <a:avLst/>
            <a:gdLst/>
            <a:ahLst/>
            <a:cxnLst/>
            <a:rect l="l" t="t" r="r" b="b"/>
            <a:pathLst>
              <a:path w="30988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0988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0988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0988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0988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0988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0988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0988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0988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0988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0988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3627" y="4764023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40" h="30479">
                <a:moveTo>
                  <a:pt x="11658" y="0"/>
                </a:moveTo>
                <a:lnTo>
                  <a:pt x="3581" y="0"/>
                </a:lnTo>
                <a:lnTo>
                  <a:pt x="0" y="2692"/>
                </a:lnTo>
                <a:lnTo>
                  <a:pt x="0" y="26898"/>
                </a:lnTo>
                <a:lnTo>
                  <a:pt x="3581" y="30479"/>
                </a:lnTo>
                <a:lnTo>
                  <a:pt x="11658" y="30479"/>
                </a:lnTo>
                <a:lnTo>
                  <a:pt x="15240" y="26898"/>
                </a:lnTo>
                <a:lnTo>
                  <a:pt x="15240" y="2692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1466" y="2744851"/>
          <a:ext cx="7597140" cy="207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735"/>
                <a:gridCol w="2413000"/>
                <a:gridCol w="283718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Cable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Ethernet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Straight-through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Both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ends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T568A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200" spc="-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T568B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Host 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Device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Ethernet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Crossover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1498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end T568A,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end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T568B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30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Host-to-Host, Switch-to-Switch,  Router-to-Router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59080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Considered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Legacy due to most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NICs using Auto-MDIX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sense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cable type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complete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connection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Rollover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Cisco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Proprietary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03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Host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serial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port to Router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2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Switch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Console Port,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using an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adapter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14343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8C5F4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141223"/>
            <a:ext cx="1172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UTP</a:t>
            </a:r>
            <a:r>
              <a:rPr dirty="0" sz="1600" spc="-8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308559"/>
            <a:ext cx="60013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</a:rPr>
              <a:t>Straight-through </a:t>
            </a:r>
            <a:r>
              <a:rPr dirty="0" sz="2400" spc="-5">
                <a:solidFill>
                  <a:srgbClr val="004B69"/>
                </a:solidFill>
              </a:rPr>
              <a:t>and Crossover UTP</a:t>
            </a:r>
            <a:r>
              <a:rPr dirty="0" sz="2400" spc="-4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Cables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414016" y="914835"/>
            <a:ext cx="3736795" cy="177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603440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4.5 Fiber-Optic</a:t>
            </a:r>
            <a:r>
              <a:rPr dirty="0" spc="10"/>
              <a:t> </a:t>
            </a:r>
            <a:r>
              <a:rPr dirty="0" spc="-5"/>
              <a:t>Cabling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775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Fiber-Optic</a:t>
            </a: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608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Properties </a:t>
            </a:r>
            <a:r>
              <a:rPr dirty="0" sz="2400">
                <a:solidFill>
                  <a:srgbClr val="004B69"/>
                </a:solidFill>
              </a:rPr>
              <a:t>of </a:t>
            </a:r>
            <a:r>
              <a:rPr dirty="0" sz="2400" spc="-5">
                <a:solidFill>
                  <a:srgbClr val="004B69"/>
                </a:solidFill>
              </a:rPr>
              <a:t>Fiber-Optic</a:t>
            </a:r>
            <a:r>
              <a:rPr dirty="0" sz="2400" spc="-1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Cabling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0641" y="880833"/>
            <a:ext cx="7131050" cy="256349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Not as common as UTP because of the expense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involved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Ideal for some networking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scenarios</a:t>
            </a:r>
            <a:endParaRPr sz="1600">
              <a:latin typeface="Arial"/>
              <a:cs typeface="Arial"/>
            </a:endParaRPr>
          </a:p>
          <a:p>
            <a:pPr marL="355600" marR="260985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10">
                <a:latin typeface="Arial"/>
                <a:cs typeface="Arial"/>
              </a:rPr>
              <a:t>Transmits </a:t>
            </a:r>
            <a:r>
              <a:rPr dirty="0" sz="1600" spc="-5">
                <a:latin typeface="Arial"/>
                <a:cs typeface="Arial"/>
              </a:rPr>
              <a:t>data over longer distances at higher bandwidth than any other  networking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media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Less susceptible to attenuation, and completely immune to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EMI/RFI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Made of flexible, extremely thin strands of very pure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glass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Uses a laser or LED to encode bits as pulses of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light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The fiber-optic cable acts as a wave guide to transmit light between the</a:t>
            </a:r>
            <a:r>
              <a:rPr dirty="0" sz="1600" spc="204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two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ends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minimal signal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loss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6736"/>
            <a:ext cx="286956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</a:rPr>
              <a:t>Fiber-Optic</a:t>
            </a:r>
            <a:r>
              <a:rPr dirty="0" sz="1600" spc="20">
                <a:solidFill>
                  <a:srgbClr val="004B69"/>
                </a:solidFill>
              </a:rPr>
              <a:t> </a:t>
            </a:r>
            <a:r>
              <a:rPr dirty="0" sz="1600" spc="-5">
                <a:solidFill>
                  <a:srgbClr val="004B69"/>
                </a:solidFill>
              </a:rPr>
              <a:t>Cabling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z="2400" spc="-30">
                <a:solidFill>
                  <a:srgbClr val="004B69"/>
                </a:solidFill>
              </a:rPr>
              <a:t>Types </a:t>
            </a:r>
            <a:r>
              <a:rPr dirty="0" sz="2400">
                <a:solidFill>
                  <a:srgbClr val="004B69"/>
                </a:solidFill>
              </a:rPr>
              <a:t>of </a:t>
            </a:r>
            <a:r>
              <a:rPr dirty="0" sz="2400" spc="-5">
                <a:solidFill>
                  <a:srgbClr val="004B69"/>
                </a:solidFill>
              </a:rPr>
              <a:t>Fiber</a:t>
            </a:r>
            <a:r>
              <a:rPr dirty="0" sz="2400" spc="-2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Media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02766" y="805053"/>
            <a:ext cx="1682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Single-Mode</a:t>
            </a:r>
            <a:r>
              <a:rPr dirty="0" sz="1600" spc="-5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Fiber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837" y="3072130"/>
            <a:ext cx="241617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20">
                <a:latin typeface="Arial"/>
                <a:cs typeface="Arial"/>
              </a:rPr>
              <a:t>Very </a:t>
            </a:r>
            <a:r>
              <a:rPr dirty="0" sz="1400" spc="-5">
                <a:latin typeface="Arial"/>
                <a:cs typeface="Arial"/>
              </a:rPr>
              <a:t>small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Uses expensive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lasers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Long-distance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59" y="1159763"/>
            <a:ext cx="3497579" cy="1825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55867" y="805053"/>
            <a:ext cx="14808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Multimode</a:t>
            </a:r>
            <a:r>
              <a:rPr dirty="0" sz="1600" spc="-4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Fiber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808" y="2969514"/>
            <a:ext cx="288353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Larger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Uses </a:t>
            </a:r>
            <a:r>
              <a:rPr dirty="0" sz="1400">
                <a:latin typeface="Arial"/>
                <a:cs typeface="Arial"/>
              </a:rPr>
              <a:t>less </a:t>
            </a:r>
            <a:r>
              <a:rPr dirty="0" sz="1400" spc="-5">
                <a:latin typeface="Arial"/>
                <a:cs typeface="Arial"/>
              </a:rPr>
              <a:t>expensive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LEDs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LEDs </a:t>
            </a:r>
            <a:r>
              <a:rPr dirty="0" sz="1400">
                <a:latin typeface="Arial"/>
                <a:cs typeface="Arial"/>
              </a:rPr>
              <a:t>transmit at </a:t>
            </a:r>
            <a:r>
              <a:rPr dirty="0" sz="1400" spc="-5">
                <a:latin typeface="Arial"/>
                <a:cs typeface="Arial"/>
              </a:rPr>
              <a:t>different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angles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Up </a:t>
            </a:r>
            <a:r>
              <a:rPr dirty="0" sz="1400">
                <a:latin typeface="Arial"/>
                <a:cs typeface="Arial"/>
              </a:rPr>
              <a:t>to 10 Gbps </a:t>
            </a:r>
            <a:r>
              <a:rPr dirty="0" sz="1400" spc="-5">
                <a:latin typeface="Arial"/>
                <a:cs typeface="Arial"/>
              </a:rPr>
              <a:t>over </a:t>
            </a:r>
            <a:r>
              <a:rPr dirty="0" sz="1400">
                <a:latin typeface="Arial"/>
                <a:cs typeface="Arial"/>
              </a:rPr>
              <a:t>550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5108" y="1159763"/>
            <a:ext cx="3497580" cy="1822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4532" y="4053636"/>
            <a:ext cx="780923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Dispersion refers to the spreading out of a light pulse </a:t>
            </a:r>
            <a:r>
              <a:rPr dirty="0" sz="1400" spc="-5">
                <a:latin typeface="Arial"/>
                <a:cs typeface="Arial"/>
              </a:rPr>
              <a:t>over time. </a:t>
            </a:r>
            <a:r>
              <a:rPr dirty="0" sz="1400">
                <a:latin typeface="Arial"/>
                <a:cs typeface="Arial"/>
              </a:rPr>
              <a:t>Increased dispersion means  increased loss of signal </a:t>
            </a:r>
            <a:r>
              <a:rPr dirty="0" sz="1400" spc="-5">
                <a:latin typeface="Arial"/>
                <a:cs typeface="Arial"/>
              </a:rPr>
              <a:t>strength. MMF </a:t>
            </a:r>
            <a:r>
              <a:rPr dirty="0" sz="1400">
                <a:latin typeface="Arial"/>
                <a:cs typeface="Arial"/>
              </a:rPr>
              <a:t>has greater dispersion than </a:t>
            </a:r>
            <a:r>
              <a:rPr dirty="0" sz="1400" spc="-40">
                <a:latin typeface="Arial"/>
                <a:cs typeface="Arial"/>
              </a:rPr>
              <a:t>SMF,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a the </a:t>
            </a:r>
            <a:r>
              <a:rPr dirty="0" sz="1400" spc="-5">
                <a:latin typeface="Arial"/>
                <a:cs typeface="Arial"/>
              </a:rPr>
              <a:t>maximum</a:t>
            </a:r>
            <a:r>
              <a:rPr dirty="0" sz="1400" spc="-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cable  distance for </a:t>
            </a:r>
            <a:r>
              <a:rPr dirty="0" sz="1400" spc="-5">
                <a:latin typeface="Arial"/>
                <a:cs typeface="Arial"/>
              </a:rPr>
              <a:t>MMF </a:t>
            </a:r>
            <a:r>
              <a:rPr dirty="0" sz="1400">
                <a:latin typeface="Arial"/>
                <a:cs typeface="Arial"/>
              </a:rPr>
              <a:t>is 550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775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Fiber-Optic</a:t>
            </a: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182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Fiber-Optic Cabling</a:t>
            </a:r>
            <a:r>
              <a:rPr dirty="0" sz="2400" spc="1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Usage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0641" y="962024"/>
            <a:ext cx="7920355" cy="329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Fiber-optic cabling is now being used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four </a:t>
            </a: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industry: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Arial"/>
                <a:cs typeface="Arial"/>
              </a:rPr>
              <a:t>Enterprise </a:t>
            </a:r>
            <a:r>
              <a:rPr dirty="0" sz="1600" b="1">
                <a:latin typeface="Arial"/>
                <a:cs typeface="Arial"/>
              </a:rPr>
              <a:t>Networks </a:t>
            </a:r>
            <a:r>
              <a:rPr dirty="0" sz="1600" spc="-5" b="1">
                <a:latin typeface="Arial"/>
                <a:cs typeface="Arial"/>
              </a:rPr>
              <a:t>- </a:t>
            </a:r>
            <a:r>
              <a:rPr dirty="0" sz="1600" spc="-5">
                <a:latin typeface="Arial"/>
                <a:cs typeface="Arial"/>
              </a:rPr>
              <a:t>Used for backbone cabling applications and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interconnecting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infrastructure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devices</a:t>
            </a:r>
            <a:endParaRPr sz="1600">
              <a:latin typeface="Arial"/>
              <a:cs typeface="Arial"/>
            </a:endParaRPr>
          </a:p>
          <a:p>
            <a:pPr marL="355600" marR="453390" indent="-343535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Arial"/>
                <a:cs typeface="Arial"/>
              </a:rPr>
              <a:t>Fiber-to-the-Home </a:t>
            </a:r>
            <a:r>
              <a:rPr dirty="0" sz="1600" spc="-10" b="1">
                <a:latin typeface="Arial"/>
                <a:cs typeface="Arial"/>
              </a:rPr>
              <a:t>(FTTH) </a:t>
            </a:r>
            <a:r>
              <a:rPr dirty="0" sz="1600" spc="-5" b="1">
                <a:latin typeface="Arial"/>
                <a:cs typeface="Arial"/>
              </a:rPr>
              <a:t>- </a:t>
            </a:r>
            <a:r>
              <a:rPr dirty="0" sz="1600" spc="-5">
                <a:latin typeface="Arial"/>
                <a:cs typeface="Arial"/>
              </a:rPr>
              <a:t>Used to provide always-on broadband services to  homes and small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businesses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Arial"/>
                <a:cs typeface="Arial"/>
              </a:rPr>
              <a:t>Long-Haul </a:t>
            </a:r>
            <a:r>
              <a:rPr dirty="0" sz="1600" b="1">
                <a:latin typeface="Arial"/>
                <a:cs typeface="Arial"/>
              </a:rPr>
              <a:t>Networks </a:t>
            </a:r>
            <a:r>
              <a:rPr dirty="0" sz="1600" spc="-5" b="1">
                <a:latin typeface="Arial"/>
                <a:cs typeface="Arial"/>
              </a:rPr>
              <a:t>- </a:t>
            </a:r>
            <a:r>
              <a:rPr dirty="0" sz="1600" spc="-5">
                <a:latin typeface="Arial"/>
                <a:cs typeface="Arial"/>
              </a:rPr>
              <a:t>Used by service providers to connect countries and</a:t>
            </a:r>
            <a:r>
              <a:rPr dirty="0" sz="1600" spc="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cities</a:t>
            </a:r>
            <a:endParaRPr sz="1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Arial"/>
                <a:cs typeface="Arial"/>
              </a:rPr>
              <a:t>Submarine Cable </a:t>
            </a:r>
            <a:r>
              <a:rPr dirty="0" sz="1600" b="1">
                <a:latin typeface="Arial"/>
                <a:cs typeface="Arial"/>
              </a:rPr>
              <a:t>Networks </a:t>
            </a:r>
            <a:r>
              <a:rPr dirty="0" sz="1600" spc="-5" b="1">
                <a:latin typeface="Arial"/>
                <a:cs typeface="Arial"/>
              </a:rPr>
              <a:t>- </a:t>
            </a:r>
            <a:r>
              <a:rPr dirty="0" sz="1600" spc="-5">
                <a:latin typeface="Arial"/>
                <a:cs typeface="Arial"/>
              </a:rPr>
              <a:t>Used to provide reliable high-speed, high-capacity  solutions capable of surviving in harsh undersea environments at up to transoceanic  distances.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Our focus in this course is the use of fiber within the</a:t>
            </a:r>
            <a:r>
              <a:rPr dirty="0" sz="1600" spc="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enterprise.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317563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</a:rPr>
              <a:t>Fiber-Optic</a:t>
            </a:r>
            <a:r>
              <a:rPr dirty="0" sz="1600" spc="20">
                <a:solidFill>
                  <a:srgbClr val="004B69"/>
                </a:solidFill>
              </a:rPr>
              <a:t> </a:t>
            </a:r>
            <a:r>
              <a:rPr dirty="0" sz="1600" spc="-5">
                <a:solidFill>
                  <a:srgbClr val="004B69"/>
                </a:solidFill>
              </a:rPr>
              <a:t>Cabling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z="2400" spc="-5">
                <a:solidFill>
                  <a:srgbClr val="004B69"/>
                </a:solidFill>
              </a:rPr>
              <a:t>Fiber-Optic</a:t>
            </a:r>
            <a:r>
              <a:rPr dirty="0" sz="2400" spc="-1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Connectors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10411" y="958596"/>
            <a:ext cx="2497836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4955" y="2161794"/>
            <a:ext cx="22923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Straight-Tip </a:t>
            </a:r>
            <a:r>
              <a:rPr dirty="0" sz="1400">
                <a:latin typeface="Arial"/>
                <a:cs typeface="Arial"/>
              </a:rPr>
              <a:t>(ST)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637" y="2766060"/>
            <a:ext cx="1720836" cy="1559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8340" y="4429455"/>
            <a:ext cx="3114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Subscriber </a:t>
            </a:r>
            <a:r>
              <a:rPr dirty="0" sz="1400" spc="-5">
                <a:latin typeface="Arial"/>
                <a:cs typeface="Arial"/>
              </a:rPr>
              <a:t>Connector (SC)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2476" y="920496"/>
            <a:ext cx="3304031" cy="1120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40782" y="2068195"/>
            <a:ext cx="34664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Lucent Connector (LC) Simplex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6728" y="2766060"/>
            <a:ext cx="3191115" cy="163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54421" y="4395012"/>
            <a:ext cx="26816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Duplex </a:t>
            </a:r>
            <a:r>
              <a:rPr dirty="0" sz="1400">
                <a:latin typeface="Arial"/>
                <a:cs typeface="Arial"/>
              </a:rPr>
              <a:t>Multimode LC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775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Fiber-Optic</a:t>
            </a: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480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Fiber </a:t>
            </a:r>
            <a:r>
              <a:rPr dirty="0" sz="2400">
                <a:solidFill>
                  <a:srgbClr val="004B69"/>
                </a:solidFill>
              </a:rPr>
              <a:t>Patch</a:t>
            </a:r>
            <a:r>
              <a:rPr dirty="0" sz="2400" spc="-5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Cords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73786" y="3378784"/>
            <a:ext cx="18624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SC-SC </a:t>
            </a:r>
            <a:r>
              <a:rPr dirty="0" sz="1400">
                <a:latin typeface="Arial"/>
                <a:cs typeface="Arial"/>
              </a:rPr>
              <a:t>MM Patch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" y="993647"/>
            <a:ext cx="2261616" cy="2269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93289" y="3378784"/>
            <a:ext cx="17926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LC-LC </a:t>
            </a:r>
            <a:r>
              <a:rPr dirty="0" sz="1400">
                <a:latin typeface="Arial"/>
                <a:cs typeface="Arial"/>
              </a:rPr>
              <a:t>SM Patch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4411" y="1135380"/>
            <a:ext cx="2182367" cy="1743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85359" y="1034796"/>
            <a:ext cx="2097024" cy="2049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13197" y="3378784"/>
            <a:ext cx="18122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Arial"/>
                <a:cs typeface="Arial"/>
              </a:rPr>
              <a:t>ST-LC </a:t>
            </a:r>
            <a:r>
              <a:rPr dirty="0" sz="1400">
                <a:latin typeface="Arial"/>
                <a:cs typeface="Arial"/>
              </a:rPr>
              <a:t>MM Patch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75400" y="1142999"/>
            <a:ext cx="2087827" cy="1941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68693" y="3378784"/>
            <a:ext cx="180276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Arial"/>
                <a:cs typeface="Arial"/>
              </a:rPr>
              <a:t>ST-SC </a:t>
            </a:r>
            <a:r>
              <a:rPr dirty="0" sz="1400">
                <a:latin typeface="Arial"/>
                <a:cs typeface="Arial"/>
              </a:rPr>
              <a:t>SM Patch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73786" y="4058513"/>
            <a:ext cx="78187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A yellow </a:t>
            </a:r>
            <a:r>
              <a:rPr dirty="0" sz="1600">
                <a:latin typeface="Arial"/>
                <a:cs typeface="Arial"/>
              </a:rPr>
              <a:t>jacket </a:t>
            </a:r>
            <a:r>
              <a:rPr dirty="0" sz="1600" spc="-5">
                <a:latin typeface="Arial"/>
                <a:cs typeface="Arial"/>
              </a:rPr>
              <a:t>is for </a:t>
            </a:r>
            <a:r>
              <a:rPr dirty="0" sz="1600">
                <a:latin typeface="Arial"/>
                <a:cs typeface="Arial"/>
              </a:rPr>
              <a:t>single-mode </a:t>
            </a:r>
            <a:r>
              <a:rPr dirty="0" sz="1600" spc="-5">
                <a:latin typeface="Arial"/>
                <a:cs typeface="Arial"/>
              </a:rPr>
              <a:t>fiber cables and orange (or aqua) for multimode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fiber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cables</a:t>
            </a:r>
            <a:r>
              <a:rPr dirty="0" sz="1400" spc="-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pc="-5"/>
              <a:t>4.1 Purpose of the Physical  Layer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775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Fiber-Optic</a:t>
            </a: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Cabling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85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Fiber versus</a:t>
            </a:r>
            <a:r>
              <a:rPr dirty="0" sz="2400" spc="-3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Copper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0641" y="831596"/>
            <a:ext cx="77616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Optical fiber is primarily used as backbone cabling for </a:t>
            </a:r>
            <a:r>
              <a:rPr dirty="0" sz="1600" spc="-10">
                <a:latin typeface="Arial"/>
                <a:cs typeface="Arial"/>
              </a:rPr>
              <a:t>high-traffic, </a:t>
            </a:r>
            <a:r>
              <a:rPr dirty="0" sz="1600" spc="-5">
                <a:latin typeface="Arial"/>
                <a:cs typeface="Arial"/>
              </a:rPr>
              <a:t>point-to-point  </a:t>
            </a:r>
            <a:r>
              <a:rPr dirty="0" sz="1600">
                <a:latin typeface="Arial"/>
                <a:cs typeface="Arial"/>
              </a:rPr>
              <a:t>connections </a:t>
            </a:r>
            <a:r>
              <a:rPr dirty="0" sz="1600" spc="-5">
                <a:latin typeface="Arial"/>
                <a:cs typeface="Arial"/>
              </a:rPr>
              <a:t>between data distribution facilities and for the interconnection of buildings  in multi-building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campuses.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8312" y="1658747"/>
          <a:ext cx="8299450" cy="297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6035"/>
                <a:gridCol w="2706369"/>
                <a:gridCol w="3008629"/>
              </a:tblGrid>
              <a:tr h="37083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Implementation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Issues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UTP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Cabling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Fiber-Optic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Cabling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Bandwidth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supported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10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Mb/s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- 10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Gb/s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10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Mb/s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- 100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Gb/s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Distance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Relatively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short (1 - 100</a:t>
                      </a:r>
                      <a:r>
                        <a:rPr dirty="0" sz="14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meters)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Relatively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long ( 1 - 100,000</a:t>
                      </a:r>
                      <a:r>
                        <a:rPr dirty="0" sz="14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meters)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Immunity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EMI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RFI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(Completely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immune)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Immunity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to electrical</a:t>
                      </a:r>
                      <a:r>
                        <a:rPr dirty="0" sz="14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hazards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(Completely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immune)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Media and connector</a:t>
                      </a:r>
                      <a:r>
                        <a:rPr dirty="0" sz="14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costs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Highest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Installation skills</a:t>
                      </a:r>
                      <a:r>
                        <a:rPr dirty="0" sz="14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required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Highest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Safety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precautions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Highest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499681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4.6 Wireless</a:t>
            </a:r>
            <a:r>
              <a:rPr dirty="0"/>
              <a:t> </a:t>
            </a:r>
            <a:r>
              <a:rPr dirty="0" spc="-5"/>
              <a:t>Media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412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Wireless</a:t>
            </a:r>
            <a:r>
              <a:rPr dirty="0" sz="1600" spc="-5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Media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230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Properties </a:t>
            </a:r>
            <a:r>
              <a:rPr dirty="0" sz="2400">
                <a:solidFill>
                  <a:srgbClr val="004B69"/>
                </a:solidFill>
              </a:rPr>
              <a:t>of </a:t>
            </a:r>
            <a:r>
              <a:rPr dirty="0" sz="2400" spc="-5">
                <a:solidFill>
                  <a:srgbClr val="004B69"/>
                </a:solidFill>
              </a:rPr>
              <a:t>Wireless</a:t>
            </a:r>
            <a:r>
              <a:rPr dirty="0" sz="2400" spc="2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Media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53618" y="759078"/>
            <a:ext cx="8025765" cy="389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05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carries electromagnetic signals representing binary digits using radio or  </a:t>
            </a:r>
            <a:r>
              <a:rPr dirty="0" sz="1800" spc="-10">
                <a:latin typeface="Arial"/>
                <a:cs typeface="Arial"/>
              </a:rPr>
              <a:t>microwave </a:t>
            </a:r>
            <a:r>
              <a:rPr dirty="0" sz="1800" spc="-5">
                <a:latin typeface="Arial"/>
                <a:cs typeface="Arial"/>
              </a:rPr>
              <a:t>frequencies. </a:t>
            </a: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provides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greatest mobility option. Wireless  connection numbers continue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increase.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Some of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limitations of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wireless:</a:t>
            </a:r>
            <a:endParaRPr sz="1800">
              <a:latin typeface="Arial"/>
              <a:cs typeface="Arial"/>
            </a:endParaRPr>
          </a:p>
          <a:p>
            <a:pPr marL="370840" marR="347345" indent="-285115">
              <a:lnSpc>
                <a:spcPts val="1820"/>
              </a:lnSpc>
              <a:spcBef>
                <a:spcPts val="660"/>
              </a:spcBef>
              <a:buClr>
                <a:srgbClr val="57575B"/>
              </a:buClr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dirty="0" sz="1600" spc="-10" b="1">
                <a:latin typeface="Arial"/>
                <a:cs typeface="Arial"/>
              </a:rPr>
              <a:t>Coverage </a:t>
            </a:r>
            <a:r>
              <a:rPr dirty="0" sz="1600" spc="-5" b="1">
                <a:latin typeface="Arial"/>
                <a:cs typeface="Arial"/>
              </a:rPr>
              <a:t>area </a:t>
            </a:r>
            <a:r>
              <a:rPr dirty="0" sz="1600" spc="-5">
                <a:latin typeface="Arial"/>
                <a:cs typeface="Arial"/>
              </a:rPr>
              <a:t>- Effective coverage can be significantly impacted by the physical  characteristics of the deployment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location.</a:t>
            </a:r>
            <a:endParaRPr sz="1600">
              <a:latin typeface="Arial"/>
              <a:cs typeface="Arial"/>
            </a:endParaRPr>
          </a:p>
          <a:p>
            <a:pPr marL="370840" marR="114935" indent="-285115">
              <a:lnSpc>
                <a:spcPts val="1820"/>
              </a:lnSpc>
              <a:spcBef>
                <a:spcPts val="605"/>
              </a:spcBef>
              <a:buClr>
                <a:srgbClr val="57575B"/>
              </a:buClr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dirty="0" sz="1600" spc="-5" b="1">
                <a:latin typeface="Arial"/>
                <a:cs typeface="Arial"/>
              </a:rPr>
              <a:t>Interference </a:t>
            </a:r>
            <a:r>
              <a:rPr dirty="0" sz="1600" spc="-5">
                <a:latin typeface="Arial"/>
                <a:cs typeface="Arial"/>
              </a:rPr>
              <a:t>- Wireless is susceptible to interference and can be disrupted by many  common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  <a:p>
            <a:pPr marL="370840" marR="5080" indent="-285115">
              <a:lnSpc>
                <a:spcPts val="1820"/>
              </a:lnSpc>
              <a:spcBef>
                <a:spcPts val="610"/>
              </a:spcBef>
              <a:buClr>
                <a:srgbClr val="57575B"/>
              </a:buClr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dirty="0" sz="1600" spc="-5" b="1">
                <a:latin typeface="Arial"/>
                <a:cs typeface="Arial"/>
              </a:rPr>
              <a:t>Security </a:t>
            </a:r>
            <a:r>
              <a:rPr dirty="0" sz="1600" spc="-5">
                <a:latin typeface="Arial"/>
                <a:cs typeface="Arial"/>
              </a:rPr>
              <a:t>- Wireless communication coverage requires no access to a physical strand  of media, </a:t>
            </a:r>
            <a:r>
              <a:rPr dirty="0" sz="1600">
                <a:latin typeface="Arial"/>
                <a:cs typeface="Arial"/>
              </a:rPr>
              <a:t>so </a:t>
            </a:r>
            <a:r>
              <a:rPr dirty="0" sz="1600" spc="-10">
                <a:latin typeface="Arial"/>
                <a:cs typeface="Arial"/>
              </a:rPr>
              <a:t>anyone </a:t>
            </a:r>
            <a:r>
              <a:rPr dirty="0" sz="1600" spc="-5">
                <a:latin typeface="Arial"/>
                <a:cs typeface="Arial"/>
              </a:rPr>
              <a:t>can gain access to the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transmission.</a:t>
            </a:r>
            <a:endParaRPr sz="1600">
              <a:latin typeface="Arial"/>
              <a:cs typeface="Arial"/>
            </a:endParaRPr>
          </a:p>
          <a:p>
            <a:pPr algn="just" marL="370840" marR="46990" indent="-285115">
              <a:lnSpc>
                <a:spcPct val="95100"/>
              </a:lnSpc>
              <a:spcBef>
                <a:spcPts val="560"/>
              </a:spcBef>
              <a:buClr>
                <a:srgbClr val="57575B"/>
              </a:buClr>
              <a:buFont typeface="Arial"/>
              <a:buChar char="•"/>
              <a:tabLst>
                <a:tab pos="370840" algn="l"/>
              </a:tabLst>
            </a:pPr>
            <a:r>
              <a:rPr dirty="0" sz="1600" spc="-5" b="1">
                <a:latin typeface="Arial"/>
                <a:cs typeface="Arial"/>
              </a:rPr>
              <a:t>Shared medium </a:t>
            </a:r>
            <a:r>
              <a:rPr dirty="0" sz="1600" spc="-5">
                <a:latin typeface="Arial"/>
                <a:cs typeface="Arial"/>
              </a:rPr>
              <a:t>- WLANs operate in half-duplex, </a:t>
            </a:r>
            <a:r>
              <a:rPr dirty="0" sz="1600" spc="-10">
                <a:latin typeface="Arial"/>
                <a:cs typeface="Arial"/>
              </a:rPr>
              <a:t>which </a:t>
            </a:r>
            <a:r>
              <a:rPr dirty="0" sz="1600" spc="-5">
                <a:latin typeface="Arial"/>
                <a:cs typeface="Arial"/>
              </a:rPr>
              <a:t>means only one device can  send or receive at a time. Many users </a:t>
            </a:r>
            <a:r>
              <a:rPr dirty="0" sz="1600">
                <a:latin typeface="Arial"/>
                <a:cs typeface="Arial"/>
              </a:rPr>
              <a:t>accessing </a:t>
            </a:r>
            <a:r>
              <a:rPr dirty="0" sz="1600" spc="-5">
                <a:latin typeface="Arial"/>
                <a:cs typeface="Arial"/>
              </a:rPr>
              <a:t>the WLAN simultaneously results in  reduced bandwidth for each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user.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334581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</a:rPr>
              <a:t>Wireless</a:t>
            </a:r>
            <a:r>
              <a:rPr dirty="0" sz="1600" spc="-15">
                <a:solidFill>
                  <a:srgbClr val="004B69"/>
                </a:solidFill>
              </a:rPr>
              <a:t> </a:t>
            </a:r>
            <a:r>
              <a:rPr dirty="0" sz="1600" spc="-5">
                <a:solidFill>
                  <a:srgbClr val="004B69"/>
                </a:solidFill>
              </a:rPr>
              <a:t>Media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z="2400" spc="-30">
                <a:solidFill>
                  <a:srgbClr val="004B69"/>
                </a:solidFill>
              </a:rPr>
              <a:t>Types </a:t>
            </a:r>
            <a:r>
              <a:rPr dirty="0" sz="2400">
                <a:solidFill>
                  <a:srgbClr val="004B69"/>
                </a:solidFill>
              </a:rPr>
              <a:t>of </a:t>
            </a:r>
            <a:r>
              <a:rPr dirty="0" sz="2400" spc="-5">
                <a:solidFill>
                  <a:srgbClr val="004B69"/>
                </a:solidFill>
              </a:rPr>
              <a:t>Wireless</a:t>
            </a:r>
            <a:r>
              <a:rPr dirty="0" sz="2400" spc="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Media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53618" y="685292"/>
            <a:ext cx="8035925" cy="399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44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The IEEE and telecommunications industry standards for wireless data communications  cover both the data link and physical layers. In each of these standards, physical </a:t>
            </a:r>
            <a:r>
              <a:rPr dirty="0" sz="1600" spc="-10">
                <a:latin typeface="Arial"/>
                <a:cs typeface="Arial"/>
              </a:rPr>
              <a:t>layer  </a:t>
            </a:r>
            <a:r>
              <a:rPr dirty="0" sz="1600" spc="-5">
                <a:latin typeface="Arial"/>
                <a:cs typeface="Arial"/>
              </a:rPr>
              <a:t>specifications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dictate: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Data </a:t>
            </a:r>
            <a:r>
              <a:rPr dirty="0" sz="1500">
                <a:latin typeface="Arial"/>
                <a:cs typeface="Arial"/>
              </a:rPr>
              <a:t>to radio signal encoding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methods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Frequency and power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transmission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Signal </a:t>
            </a:r>
            <a:r>
              <a:rPr dirty="0" sz="1500">
                <a:latin typeface="Arial"/>
                <a:cs typeface="Arial"/>
              </a:rPr>
              <a:t>reception </a:t>
            </a:r>
            <a:r>
              <a:rPr dirty="0" sz="1500" spc="-5">
                <a:latin typeface="Arial"/>
                <a:cs typeface="Arial"/>
              </a:rPr>
              <a:t>and </a:t>
            </a:r>
            <a:r>
              <a:rPr dirty="0" sz="1500">
                <a:latin typeface="Arial"/>
                <a:cs typeface="Arial"/>
              </a:rPr>
              <a:t>decoding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requirements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Antenna </a:t>
            </a:r>
            <a:r>
              <a:rPr dirty="0" sz="1500">
                <a:latin typeface="Arial"/>
                <a:cs typeface="Arial"/>
              </a:rPr>
              <a:t>design </a:t>
            </a:r>
            <a:r>
              <a:rPr dirty="0" sz="1500" spc="-5">
                <a:latin typeface="Arial"/>
                <a:cs typeface="Arial"/>
              </a:rPr>
              <a:t>and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construction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Wireless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Standards: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 spc="-5" b="1">
                <a:latin typeface="Arial"/>
                <a:cs typeface="Arial"/>
              </a:rPr>
              <a:t>Wi-Fi (IEEE </a:t>
            </a:r>
            <a:r>
              <a:rPr dirty="0" sz="1500" spc="-15" b="1">
                <a:latin typeface="Arial"/>
                <a:cs typeface="Arial"/>
              </a:rPr>
              <a:t>802.11) </a:t>
            </a:r>
            <a:r>
              <a:rPr dirty="0" sz="1500">
                <a:latin typeface="Arial"/>
                <a:cs typeface="Arial"/>
              </a:rPr>
              <a:t>- Wireless </a:t>
            </a:r>
            <a:r>
              <a:rPr dirty="0" sz="1500" spc="-5">
                <a:latin typeface="Arial"/>
                <a:cs typeface="Arial"/>
              </a:rPr>
              <a:t>LAN </a:t>
            </a:r>
            <a:r>
              <a:rPr dirty="0" sz="1500">
                <a:latin typeface="Arial"/>
                <a:cs typeface="Arial"/>
              </a:rPr>
              <a:t>(WLAN)</a:t>
            </a:r>
            <a:r>
              <a:rPr dirty="0" sz="1500" spc="-1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technology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 spc="-5" b="1">
                <a:latin typeface="Arial"/>
                <a:cs typeface="Arial"/>
              </a:rPr>
              <a:t>Bluetooth (IEEE </a:t>
            </a:r>
            <a:r>
              <a:rPr dirty="0" sz="1500" b="1">
                <a:latin typeface="Arial"/>
                <a:cs typeface="Arial"/>
              </a:rPr>
              <a:t>802.15) </a:t>
            </a:r>
            <a:r>
              <a:rPr dirty="0" sz="1500">
                <a:latin typeface="Arial"/>
                <a:cs typeface="Arial"/>
              </a:rPr>
              <a:t>- Wireless </a:t>
            </a:r>
            <a:r>
              <a:rPr dirty="0" sz="1500" spc="-5">
                <a:latin typeface="Arial"/>
                <a:cs typeface="Arial"/>
              </a:rPr>
              <a:t>Personal Area network </a:t>
            </a:r>
            <a:r>
              <a:rPr dirty="0" sz="1500" spc="-15">
                <a:latin typeface="Arial"/>
                <a:cs typeface="Arial"/>
              </a:rPr>
              <a:t>(WPAN)</a:t>
            </a:r>
            <a:r>
              <a:rPr dirty="0" sz="1500" spc="-18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standard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 spc="-20" b="1">
                <a:latin typeface="Arial"/>
                <a:cs typeface="Arial"/>
              </a:rPr>
              <a:t>WiMAX </a:t>
            </a:r>
            <a:r>
              <a:rPr dirty="0" sz="1500" spc="-5" b="1">
                <a:latin typeface="Arial"/>
                <a:cs typeface="Arial"/>
              </a:rPr>
              <a:t>(IEEE </a:t>
            </a:r>
            <a:r>
              <a:rPr dirty="0" sz="1500" b="1">
                <a:latin typeface="Arial"/>
                <a:cs typeface="Arial"/>
              </a:rPr>
              <a:t>802.16) </a:t>
            </a:r>
            <a:r>
              <a:rPr dirty="0" sz="1500">
                <a:latin typeface="Arial"/>
                <a:cs typeface="Arial"/>
              </a:rPr>
              <a:t>- Uses a point-to-multipoint topology to </a:t>
            </a:r>
            <a:r>
              <a:rPr dirty="0" sz="1500" spc="-5">
                <a:latin typeface="Arial"/>
                <a:cs typeface="Arial"/>
              </a:rPr>
              <a:t>provide </a:t>
            </a:r>
            <a:r>
              <a:rPr dirty="0" sz="1500">
                <a:latin typeface="Arial"/>
                <a:cs typeface="Arial"/>
              </a:rPr>
              <a:t>broadband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wireless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"/>
                <a:cs typeface="Arial"/>
              </a:rPr>
              <a:t>access</a:t>
            </a:r>
            <a:endParaRPr sz="1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 spc="-5" b="1">
                <a:latin typeface="Arial"/>
                <a:cs typeface="Arial"/>
              </a:rPr>
              <a:t>Zigbee (IEEE </a:t>
            </a:r>
            <a:r>
              <a:rPr dirty="0" sz="1500" b="1">
                <a:latin typeface="Arial"/>
                <a:cs typeface="Arial"/>
              </a:rPr>
              <a:t>802.15.4) </a:t>
            </a:r>
            <a:r>
              <a:rPr dirty="0" sz="1500">
                <a:latin typeface="Arial"/>
                <a:cs typeface="Arial"/>
              </a:rPr>
              <a:t>- </a:t>
            </a:r>
            <a:r>
              <a:rPr dirty="0" sz="1500" spc="-5">
                <a:latin typeface="Arial"/>
                <a:cs typeface="Arial"/>
              </a:rPr>
              <a:t>Low </a:t>
            </a:r>
            <a:r>
              <a:rPr dirty="0" sz="1500">
                <a:latin typeface="Arial"/>
                <a:cs typeface="Arial"/>
              </a:rPr>
              <a:t>data-rate, low </a:t>
            </a:r>
            <a:r>
              <a:rPr dirty="0" sz="1500" spc="-5">
                <a:latin typeface="Arial"/>
                <a:cs typeface="Arial"/>
              </a:rPr>
              <a:t>power-consumption </a:t>
            </a:r>
            <a:r>
              <a:rPr dirty="0" sz="1500">
                <a:latin typeface="Arial"/>
                <a:cs typeface="Arial"/>
              </a:rPr>
              <a:t>communications, primarily  for Internet of </a:t>
            </a:r>
            <a:r>
              <a:rPr dirty="0" sz="1500" spc="-5">
                <a:latin typeface="Arial"/>
                <a:cs typeface="Arial"/>
              </a:rPr>
              <a:t>Things </a:t>
            </a:r>
            <a:r>
              <a:rPr dirty="0" sz="1500">
                <a:latin typeface="Arial"/>
                <a:cs typeface="Arial"/>
              </a:rPr>
              <a:t>(IoT)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412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Wireless</a:t>
            </a:r>
            <a:r>
              <a:rPr dirty="0" sz="1600" spc="-5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Media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871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Wireless</a:t>
            </a:r>
            <a:r>
              <a:rPr dirty="0" sz="2400" spc="-4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LAN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53618" y="849883"/>
            <a:ext cx="8027034" cy="34283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general, a Wireless LAN (WLAN) requires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following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devices: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Wireless </a:t>
            </a:r>
            <a:r>
              <a:rPr dirty="0" sz="1800" spc="-15" b="1">
                <a:latin typeface="Arial"/>
                <a:cs typeface="Arial"/>
              </a:rPr>
              <a:t>Access </a:t>
            </a:r>
            <a:r>
              <a:rPr dirty="0" sz="1800" b="1">
                <a:latin typeface="Arial"/>
                <a:cs typeface="Arial"/>
              </a:rPr>
              <a:t>Point </a:t>
            </a:r>
            <a:r>
              <a:rPr dirty="0" sz="1800" spc="-15" b="1">
                <a:latin typeface="Arial"/>
                <a:cs typeface="Arial"/>
              </a:rPr>
              <a:t>(AP)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Concentrate </a:t>
            </a:r>
            <a:r>
              <a:rPr dirty="0" sz="1800" spc="-10">
                <a:latin typeface="Arial"/>
                <a:cs typeface="Arial"/>
              </a:rPr>
              <a:t>wireless </a:t>
            </a:r>
            <a:r>
              <a:rPr dirty="0" sz="1800" spc="-5">
                <a:latin typeface="Arial"/>
                <a:cs typeface="Arial"/>
              </a:rPr>
              <a:t>signals </a:t>
            </a:r>
            <a:r>
              <a:rPr dirty="0" sz="1800">
                <a:latin typeface="Arial"/>
                <a:cs typeface="Arial"/>
              </a:rPr>
              <a:t>from </a:t>
            </a:r>
            <a:r>
              <a:rPr dirty="0" sz="1800" spc="-5">
                <a:latin typeface="Arial"/>
                <a:cs typeface="Arial"/>
              </a:rPr>
              <a:t>users and  connect </a:t>
            </a:r>
            <a:r>
              <a:rPr dirty="0" sz="1800">
                <a:latin typeface="Arial"/>
                <a:cs typeface="Arial"/>
              </a:rPr>
              <a:t>to the </a:t>
            </a:r>
            <a:r>
              <a:rPr dirty="0" sz="1800" spc="-5">
                <a:latin typeface="Arial"/>
                <a:cs typeface="Arial"/>
              </a:rPr>
              <a:t>existing copper-based </a:t>
            </a:r>
            <a:r>
              <a:rPr dirty="0" sz="1800" spc="-10">
                <a:latin typeface="Arial"/>
                <a:cs typeface="Arial"/>
              </a:rPr>
              <a:t>network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infrastructure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Wireless </a:t>
            </a:r>
            <a:r>
              <a:rPr dirty="0" sz="1800" b="1">
                <a:latin typeface="Arial"/>
                <a:cs typeface="Arial"/>
              </a:rPr>
              <a:t>NIC </a:t>
            </a:r>
            <a:r>
              <a:rPr dirty="0" sz="1800" spc="-10" b="1">
                <a:latin typeface="Arial"/>
                <a:cs typeface="Arial"/>
              </a:rPr>
              <a:t>Adapters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Provide </a:t>
            </a:r>
            <a:r>
              <a:rPr dirty="0" sz="1800" spc="-10">
                <a:latin typeface="Arial"/>
                <a:cs typeface="Arial"/>
              </a:rPr>
              <a:t>wireless </a:t>
            </a:r>
            <a:r>
              <a:rPr dirty="0" sz="1800" spc="-5">
                <a:latin typeface="Arial"/>
                <a:cs typeface="Arial"/>
              </a:rPr>
              <a:t>communications capability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network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hosts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number of WLAN standards. When purchasing WLAN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equipment,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ensure </a:t>
            </a:r>
            <a:r>
              <a:rPr dirty="0" sz="1800" spc="-15">
                <a:latin typeface="Arial"/>
                <a:cs typeface="Arial"/>
              </a:rPr>
              <a:t>compatibility,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interoperability.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Network </a:t>
            </a:r>
            <a:r>
              <a:rPr dirty="0" sz="1800" spc="-5">
                <a:latin typeface="Arial"/>
                <a:cs typeface="Arial"/>
              </a:rPr>
              <a:t>Administrators must develop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apply stringent security policies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protect </a:t>
            </a:r>
            <a:r>
              <a:rPr dirty="0" sz="1800">
                <a:latin typeface="Arial"/>
                <a:cs typeface="Arial"/>
              </a:rPr>
              <a:t>WLANs from </a:t>
            </a:r>
            <a:r>
              <a:rPr dirty="0" sz="1800" spc="-5">
                <a:latin typeface="Arial"/>
                <a:cs typeface="Arial"/>
              </a:rPr>
              <a:t>unauthorized access and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damage.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412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Wireless</a:t>
            </a:r>
            <a:r>
              <a:rPr dirty="0" sz="1600" spc="-5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Media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70389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Packet </a:t>
            </a:r>
            <a:r>
              <a:rPr dirty="0" sz="2400" spc="-20">
                <a:solidFill>
                  <a:srgbClr val="004B69"/>
                </a:solidFill>
              </a:rPr>
              <a:t>Tracer </a:t>
            </a:r>
            <a:r>
              <a:rPr dirty="0" sz="2400">
                <a:solidFill>
                  <a:srgbClr val="004B69"/>
                </a:solidFill>
              </a:rPr>
              <a:t>– </a:t>
            </a:r>
            <a:r>
              <a:rPr dirty="0" sz="2400" spc="-5">
                <a:solidFill>
                  <a:srgbClr val="004B69"/>
                </a:solidFill>
              </a:rPr>
              <a:t>Connect a Wired and Wireless</a:t>
            </a:r>
            <a:r>
              <a:rPr dirty="0" sz="2400" spc="65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LAN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53618" y="904747"/>
            <a:ext cx="4678680" cy="227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this Packet </a:t>
            </a:r>
            <a:r>
              <a:rPr dirty="0" sz="1800" spc="-25">
                <a:latin typeface="Arial"/>
                <a:cs typeface="Arial"/>
              </a:rPr>
              <a:t>Tracer, </a:t>
            </a:r>
            <a:r>
              <a:rPr dirty="0" sz="1800" spc="-15">
                <a:latin typeface="Arial"/>
                <a:cs typeface="Arial"/>
              </a:rPr>
              <a:t>you will </a:t>
            </a:r>
            <a:r>
              <a:rPr dirty="0" sz="1800" spc="-5">
                <a:latin typeface="Arial"/>
                <a:cs typeface="Arial"/>
              </a:rPr>
              <a:t>do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Connect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Cloud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Connect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Connect Remaining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20">
                <a:latin typeface="Arial"/>
                <a:cs typeface="Arial"/>
              </a:rPr>
              <a:t>Verify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Connections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Examine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Physical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412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Wireless</a:t>
            </a:r>
            <a:r>
              <a:rPr dirty="0" sz="1600" spc="-5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Media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487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Lab </a:t>
            </a:r>
            <a:r>
              <a:rPr dirty="0" sz="2400">
                <a:solidFill>
                  <a:srgbClr val="004B69"/>
                </a:solidFill>
              </a:rPr>
              <a:t>– </a:t>
            </a:r>
            <a:r>
              <a:rPr dirty="0" sz="2400" spc="-15">
                <a:solidFill>
                  <a:srgbClr val="004B69"/>
                </a:solidFill>
              </a:rPr>
              <a:t>View </a:t>
            </a:r>
            <a:r>
              <a:rPr dirty="0" sz="2400">
                <a:solidFill>
                  <a:srgbClr val="004B69"/>
                </a:solidFill>
              </a:rPr>
              <a:t>Wired </a:t>
            </a:r>
            <a:r>
              <a:rPr dirty="0" sz="2400" spc="-5">
                <a:solidFill>
                  <a:srgbClr val="004B69"/>
                </a:solidFill>
              </a:rPr>
              <a:t>and </a:t>
            </a:r>
            <a:r>
              <a:rPr dirty="0" sz="2400">
                <a:solidFill>
                  <a:srgbClr val="004B69"/>
                </a:solidFill>
              </a:rPr>
              <a:t>Wireless NIC</a:t>
            </a:r>
            <a:r>
              <a:rPr dirty="0" sz="2400" spc="25">
                <a:solidFill>
                  <a:srgbClr val="004B69"/>
                </a:solidFill>
              </a:rPr>
              <a:t> </a:t>
            </a:r>
            <a:r>
              <a:rPr dirty="0" sz="2400">
                <a:solidFill>
                  <a:srgbClr val="004B69"/>
                </a:solidFill>
              </a:rPr>
              <a:t>Information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53618" y="904747"/>
            <a:ext cx="5342890" cy="128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this lab,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complete the </a:t>
            </a:r>
            <a:r>
              <a:rPr dirty="0" sz="1800" spc="-10">
                <a:latin typeface="Arial"/>
                <a:cs typeface="Arial"/>
              </a:rPr>
              <a:t>following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objectives: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Identify and </a:t>
            </a:r>
            <a:r>
              <a:rPr dirty="0" sz="1800" spc="-10">
                <a:latin typeface="Arial"/>
                <a:cs typeface="Arial"/>
              </a:rPr>
              <a:t>Work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PC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NICs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Identify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Use the System </a:t>
            </a:r>
            <a:r>
              <a:rPr dirty="0" sz="1800" spc="-20">
                <a:latin typeface="Arial"/>
                <a:cs typeface="Arial"/>
              </a:rPr>
              <a:t>Tray </a:t>
            </a:r>
            <a:r>
              <a:rPr dirty="0" sz="1800" spc="-10">
                <a:latin typeface="Arial"/>
                <a:cs typeface="Arial"/>
              </a:rPr>
              <a:t>Network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Icons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69810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4.7 Module Practice and</a:t>
            </a:r>
            <a:r>
              <a:rPr dirty="0" spc="85"/>
              <a:t> </a:t>
            </a:r>
            <a:r>
              <a:rPr dirty="0" spc="-5"/>
              <a:t>Quiz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dirty="0" sz="1400" spc="-15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 </a:t>
            </a:r>
            <a:r>
              <a:rPr dirty="0" sz="2400" spc="-10">
                <a:solidFill>
                  <a:srgbClr val="367086"/>
                </a:solidFill>
              </a:rPr>
              <a:t>did </a:t>
            </a:r>
            <a:r>
              <a:rPr dirty="0" sz="2400">
                <a:solidFill>
                  <a:srgbClr val="367086"/>
                </a:solidFill>
              </a:rPr>
              <a:t>I </a:t>
            </a:r>
            <a:r>
              <a:rPr dirty="0" sz="2400" spc="-5">
                <a:solidFill>
                  <a:srgbClr val="367086"/>
                </a:solidFill>
              </a:rPr>
              <a:t>learn in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 spc="-5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8324215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7780" indent="-17272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1600" spc="-5">
                <a:latin typeface="Arial"/>
                <a:cs typeface="Arial"/>
              </a:rPr>
              <a:t>Before any network communications can </a:t>
            </a:r>
            <a:r>
              <a:rPr dirty="0" sz="1600" spc="-20">
                <a:latin typeface="Arial"/>
                <a:cs typeface="Arial"/>
              </a:rPr>
              <a:t>occur, </a:t>
            </a:r>
            <a:r>
              <a:rPr dirty="0" sz="1600" spc="-5">
                <a:latin typeface="Arial"/>
                <a:cs typeface="Arial"/>
              </a:rPr>
              <a:t>a physical connection to a local network,  either </a:t>
            </a:r>
            <a:r>
              <a:rPr dirty="0" sz="1600" spc="-10">
                <a:latin typeface="Arial"/>
                <a:cs typeface="Arial"/>
              </a:rPr>
              <a:t>wired </a:t>
            </a:r>
            <a:r>
              <a:rPr dirty="0" sz="1600" spc="-5">
                <a:latin typeface="Arial"/>
                <a:cs typeface="Arial"/>
              </a:rPr>
              <a:t>or wireless, must be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established.</a:t>
            </a:r>
            <a:endParaRPr sz="1600">
              <a:latin typeface="Arial"/>
              <a:cs typeface="Arial"/>
            </a:endParaRPr>
          </a:p>
          <a:p>
            <a:pPr marL="184785" marR="211454" indent="-172720">
              <a:lnSpc>
                <a:spcPct val="100000"/>
              </a:lnSpc>
              <a:buClr>
                <a:srgbClr val="57575B"/>
              </a:buClr>
              <a:buSzPct val="9062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1600" spc="-5">
                <a:latin typeface="Arial"/>
                <a:cs typeface="Arial"/>
              </a:rPr>
              <a:t>The physical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consists of electronic </a:t>
            </a:r>
            <a:r>
              <a:rPr dirty="0" sz="1600" spc="-20">
                <a:latin typeface="Arial"/>
                <a:cs typeface="Arial"/>
              </a:rPr>
              <a:t>circuitry, </a:t>
            </a:r>
            <a:r>
              <a:rPr dirty="0" sz="1600" spc="-5">
                <a:latin typeface="Arial"/>
                <a:cs typeface="Arial"/>
              </a:rPr>
              <a:t>media, and connectors developed by  engineers.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The physical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standards address three functional areas: physical</a:t>
            </a:r>
            <a:r>
              <a:rPr dirty="0" sz="1600" spc="1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components,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encoding, and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signaling.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Three </a:t>
            </a: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-5">
                <a:latin typeface="Arial"/>
                <a:cs typeface="Arial"/>
              </a:rPr>
              <a:t>of copper cabling are: </a:t>
            </a:r>
            <a:r>
              <a:rPr dirty="0" sz="1600" spc="-55">
                <a:latin typeface="Arial"/>
                <a:cs typeface="Arial"/>
              </a:rPr>
              <a:t>UTP, STP, </a:t>
            </a:r>
            <a:r>
              <a:rPr dirty="0" sz="1600" spc="-5">
                <a:latin typeface="Arial"/>
                <a:cs typeface="Arial"/>
              </a:rPr>
              <a:t>and coaxial cable</a:t>
            </a:r>
            <a:r>
              <a:rPr dirty="0" sz="1600" spc="2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(coax).</a:t>
            </a:r>
            <a:endParaRPr sz="1600">
              <a:latin typeface="Arial"/>
              <a:cs typeface="Arial"/>
            </a:endParaRPr>
          </a:p>
          <a:p>
            <a:pPr marL="184785" marR="113664" indent="-172720">
              <a:lnSpc>
                <a:spcPct val="100000"/>
              </a:lnSpc>
              <a:buClr>
                <a:srgbClr val="57575B"/>
              </a:buClr>
              <a:buSzPct val="9062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1600" spc="-5">
                <a:latin typeface="Arial"/>
                <a:cs typeface="Arial"/>
              </a:rPr>
              <a:t>UTP cabling conforms to the standards established jointly by the TIA/EIA. The electrical  characteristics of copper cabling are defined by the Institute of Electrical and Electronics  Engineers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(IEEE).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Clr>
                <a:srgbClr val="57575B"/>
              </a:buClr>
              <a:buSzPct val="9062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1600" spc="-5">
                <a:latin typeface="Arial"/>
                <a:cs typeface="Arial"/>
              </a:rPr>
              <a:t>The main cable </a:t>
            </a: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-5">
                <a:latin typeface="Arial"/>
                <a:cs typeface="Arial"/>
              </a:rPr>
              <a:t>that are obtained by using specific wiring conventions are Ethernet  Straight-through and Ethernet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Crossover.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dirty="0" sz="1400" spc="-15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3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 </a:t>
            </a:r>
            <a:r>
              <a:rPr dirty="0" sz="2400" spc="-10">
                <a:solidFill>
                  <a:srgbClr val="367086"/>
                </a:solidFill>
              </a:rPr>
              <a:t>did </a:t>
            </a:r>
            <a:r>
              <a:rPr dirty="0" sz="2400">
                <a:solidFill>
                  <a:srgbClr val="367086"/>
                </a:solidFill>
              </a:rPr>
              <a:t>I </a:t>
            </a:r>
            <a:r>
              <a:rPr dirty="0" sz="2400" spc="-5">
                <a:solidFill>
                  <a:srgbClr val="367086"/>
                </a:solidFill>
              </a:rPr>
              <a:t>learn in </a:t>
            </a:r>
            <a:r>
              <a:rPr dirty="0" sz="2400">
                <a:solidFill>
                  <a:srgbClr val="367086"/>
                </a:solidFill>
              </a:rPr>
              <a:t>this </a:t>
            </a:r>
            <a:r>
              <a:rPr dirty="0" sz="2400" spc="-5">
                <a:solidFill>
                  <a:srgbClr val="367086"/>
                </a:solidFill>
              </a:rPr>
              <a:t>module</a:t>
            </a:r>
            <a:r>
              <a:rPr dirty="0" sz="2400" spc="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(Cont.)?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8538210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marR="24130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dirty="0" sz="1600" spc="-5">
                <a:latin typeface="Arial"/>
                <a:cs typeface="Arial"/>
              </a:rPr>
              <a:t>Optical fiber cable transmits data over longer distances and at higher bandwidths than any  other networking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media.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dirty="0" sz="1600" spc="-5">
                <a:latin typeface="Arial"/>
                <a:cs typeface="Arial"/>
              </a:rPr>
              <a:t>There are four </a:t>
            </a: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-5">
                <a:latin typeface="Arial"/>
                <a:cs typeface="Arial"/>
              </a:rPr>
              <a:t>of fiber-optic connectors: </a:t>
            </a:r>
            <a:r>
              <a:rPr dirty="0" sz="1600" spc="-65">
                <a:latin typeface="Arial"/>
                <a:cs typeface="Arial"/>
              </a:rPr>
              <a:t>ST, </a:t>
            </a:r>
            <a:r>
              <a:rPr dirty="0" sz="1600" spc="-5">
                <a:latin typeface="Arial"/>
                <a:cs typeface="Arial"/>
              </a:rPr>
              <a:t>SC, LC, and duplex multimode</a:t>
            </a:r>
            <a:r>
              <a:rPr dirty="0" sz="1600" spc="2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LC.</a:t>
            </a:r>
            <a:endParaRPr sz="1600">
              <a:latin typeface="Arial"/>
              <a:cs typeface="Arial"/>
            </a:endParaRPr>
          </a:p>
          <a:p>
            <a:pPr marL="182880" marR="298450" indent="-17081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dirty="0" sz="1600" spc="-5">
                <a:latin typeface="Arial"/>
                <a:cs typeface="Arial"/>
              </a:rPr>
              <a:t>Fiber-optic patch cords include SC-SC multimode, </a:t>
            </a:r>
            <a:r>
              <a:rPr dirty="0" sz="1600" spc="-10">
                <a:latin typeface="Arial"/>
                <a:cs typeface="Arial"/>
              </a:rPr>
              <a:t>LC-LC </a:t>
            </a:r>
            <a:r>
              <a:rPr dirty="0" sz="1600" spc="-5">
                <a:latin typeface="Arial"/>
                <a:cs typeface="Arial"/>
              </a:rPr>
              <a:t>single-mode, </a:t>
            </a:r>
            <a:r>
              <a:rPr dirty="0" sz="1600" spc="-25">
                <a:latin typeface="Arial"/>
                <a:cs typeface="Arial"/>
              </a:rPr>
              <a:t>ST-LC </a:t>
            </a:r>
            <a:r>
              <a:rPr dirty="0" sz="1600" spc="-5">
                <a:latin typeface="Arial"/>
                <a:cs typeface="Arial"/>
              </a:rPr>
              <a:t>multimode,  and SC-ST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single-mode.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dirty="0" sz="1600" spc="-5">
                <a:latin typeface="Arial"/>
                <a:cs typeface="Arial"/>
              </a:rPr>
              <a:t>Wireless media carry electromagnetic signals that represent the binary </a:t>
            </a:r>
            <a:r>
              <a:rPr dirty="0" sz="1600">
                <a:latin typeface="Arial"/>
                <a:cs typeface="Arial"/>
              </a:rPr>
              <a:t>digits </a:t>
            </a:r>
            <a:r>
              <a:rPr dirty="0" sz="1600" spc="-5">
                <a:latin typeface="Arial"/>
                <a:cs typeface="Arial"/>
              </a:rPr>
              <a:t>of data  communications using radio or microwave frequencies. Wireless does have some limitations,  including coverage area, interference, </a:t>
            </a:r>
            <a:r>
              <a:rPr dirty="0" sz="1600" spc="-20">
                <a:latin typeface="Arial"/>
                <a:cs typeface="Arial"/>
              </a:rPr>
              <a:t>security, </a:t>
            </a:r>
            <a:r>
              <a:rPr dirty="0" sz="1600" spc="-5">
                <a:latin typeface="Arial"/>
                <a:cs typeface="Arial"/>
              </a:rPr>
              <a:t>and the problems that occur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any shared  medium.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dirty="0" sz="1600" spc="-5">
                <a:latin typeface="Arial"/>
                <a:cs typeface="Arial"/>
              </a:rPr>
              <a:t>Wireless standards include the following: </a:t>
            </a:r>
            <a:r>
              <a:rPr dirty="0" sz="1600">
                <a:latin typeface="Arial"/>
                <a:cs typeface="Arial"/>
              </a:rPr>
              <a:t>Wi-Fi </a:t>
            </a:r>
            <a:r>
              <a:rPr dirty="0" sz="1600" spc="-5">
                <a:latin typeface="Arial"/>
                <a:cs typeface="Arial"/>
              </a:rPr>
              <a:t>(IEEE </a:t>
            </a:r>
            <a:r>
              <a:rPr dirty="0" sz="1600" spc="-20">
                <a:latin typeface="Arial"/>
                <a:cs typeface="Arial"/>
              </a:rPr>
              <a:t>802.11), </a:t>
            </a:r>
            <a:r>
              <a:rPr dirty="0" sz="1600" spc="-5">
                <a:latin typeface="Arial"/>
                <a:cs typeface="Arial"/>
              </a:rPr>
              <a:t>Bluetooth (IEEE</a:t>
            </a:r>
            <a:r>
              <a:rPr dirty="0" sz="1600" spc="1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802.15),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WiMAX (IEEE 802.16), and Zigbee (IEEE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802.15.4).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dirty="0" sz="1600" spc="-5">
                <a:latin typeface="Arial"/>
                <a:cs typeface="Arial"/>
              </a:rPr>
              <a:t>Wireless LAN (WLAN) requires a wireless AP and wireless NIC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adapters.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20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Purpose of the Physical</a:t>
            </a:r>
            <a:r>
              <a:rPr dirty="0" sz="160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95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The Physical</a:t>
            </a:r>
            <a:r>
              <a:rPr dirty="0" sz="2400" spc="-2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Connection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0641" y="884300"/>
            <a:ext cx="7807325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1940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Before any network communications can </a:t>
            </a:r>
            <a:r>
              <a:rPr dirty="0" sz="1600" spc="-20">
                <a:latin typeface="Arial"/>
                <a:cs typeface="Arial"/>
              </a:rPr>
              <a:t>occur, </a:t>
            </a:r>
            <a:r>
              <a:rPr dirty="0" sz="1600" spc="-5">
                <a:latin typeface="Arial"/>
                <a:cs typeface="Arial"/>
              </a:rPr>
              <a:t>a physical connection to a local  network must be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established.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This connection could be </a:t>
            </a:r>
            <a:r>
              <a:rPr dirty="0" sz="1600" spc="-10">
                <a:latin typeface="Arial"/>
                <a:cs typeface="Arial"/>
              </a:rPr>
              <a:t>wired </a:t>
            </a:r>
            <a:r>
              <a:rPr dirty="0" sz="1600" spc="-5">
                <a:latin typeface="Arial"/>
                <a:cs typeface="Arial"/>
              </a:rPr>
              <a:t>or wireless, depending on the setup of the</a:t>
            </a:r>
            <a:r>
              <a:rPr dirty="0" sz="1600" spc="1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This generally applies whether </a:t>
            </a:r>
            <a:r>
              <a:rPr dirty="0" sz="1600" spc="-10">
                <a:latin typeface="Arial"/>
                <a:cs typeface="Arial"/>
              </a:rPr>
              <a:t>you </a:t>
            </a:r>
            <a:r>
              <a:rPr dirty="0" sz="1600" spc="-5">
                <a:latin typeface="Arial"/>
                <a:cs typeface="Arial"/>
              </a:rPr>
              <a:t>are considering a corporate </a:t>
            </a:r>
            <a:r>
              <a:rPr dirty="0" sz="1600" spc="-10">
                <a:latin typeface="Arial"/>
                <a:cs typeface="Arial"/>
              </a:rPr>
              <a:t>office </a:t>
            </a:r>
            <a:r>
              <a:rPr dirty="0" sz="1600" spc="-5">
                <a:latin typeface="Arial"/>
                <a:cs typeface="Arial"/>
              </a:rPr>
              <a:t>or a</a:t>
            </a:r>
            <a:r>
              <a:rPr dirty="0" sz="1600" spc="1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home.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A Network Interface Card (NIC) connects a device to the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Some devices may have just one NIC, </a:t>
            </a:r>
            <a:r>
              <a:rPr dirty="0" sz="1600" spc="-10">
                <a:latin typeface="Arial"/>
                <a:cs typeface="Arial"/>
              </a:rPr>
              <a:t>while </a:t>
            </a:r>
            <a:r>
              <a:rPr dirty="0" sz="1600" spc="-5">
                <a:latin typeface="Arial"/>
                <a:cs typeface="Arial"/>
              </a:rPr>
              <a:t>others may have multiple NICs (Wired  and/or Wireless, for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example).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Not all physical connections </a:t>
            </a:r>
            <a:r>
              <a:rPr dirty="0" sz="1600" spc="-10">
                <a:latin typeface="Arial"/>
                <a:cs typeface="Arial"/>
              </a:rPr>
              <a:t>offer </a:t>
            </a:r>
            <a:r>
              <a:rPr dirty="0" sz="1600" spc="-5">
                <a:latin typeface="Arial"/>
                <a:cs typeface="Arial"/>
              </a:rPr>
              <a:t>the same level of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performance.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350012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4.8</a:t>
            </a:r>
            <a:r>
              <a:rPr dirty="0" spc="-50"/>
              <a:t> </a:t>
            </a:r>
            <a:r>
              <a:rPr dirty="0" spc="-5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dirty="0" sz="1400" spc="-15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954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67086"/>
                </a:solidFill>
              </a:rPr>
              <a:t>Packet </a:t>
            </a:r>
            <a:r>
              <a:rPr dirty="0" sz="2400" spc="-20">
                <a:solidFill>
                  <a:srgbClr val="367086"/>
                </a:solidFill>
              </a:rPr>
              <a:t>Tracer </a:t>
            </a:r>
            <a:r>
              <a:rPr dirty="0" sz="2400">
                <a:solidFill>
                  <a:srgbClr val="367086"/>
                </a:solidFill>
              </a:rPr>
              <a:t>– </a:t>
            </a:r>
            <a:r>
              <a:rPr dirty="0" sz="2400" spc="-5">
                <a:solidFill>
                  <a:srgbClr val="367086"/>
                </a:solidFill>
              </a:rPr>
              <a:t>Connect </a:t>
            </a:r>
            <a:r>
              <a:rPr dirty="0" sz="2400">
                <a:solidFill>
                  <a:srgbClr val="367086"/>
                </a:solidFill>
              </a:rPr>
              <a:t>the </a:t>
            </a:r>
            <a:r>
              <a:rPr dirty="0" sz="2400" spc="-5">
                <a:solidFill>
                  <a:srgbClr val="367086"/>
                </a:solidFill>
              </a:rPr>
              <a:t>Physical</a:t>
            </a:r>
            <a:r>
              <a:rPr dirty="0" sz="2400" spc="10">
                <a:solidFill>
                  <a:srgbClr val="367086"/>
                </a:solidFill>
              </a:rPr>
              <a:t> </a:t>
            </a:r>
            <a:r>
              <a:rPr dirty="0" sz="2400" spc="-5">
                <a:solidFill>
                  <a:srgbClr val="367086"/>
                </a:solidFill>
              </a:rPr>
              <a:t>Layer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5181600" cy="193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In this </a:t>
            </a:r>
            <a:r>
              <a:rPr dirty="0" sz="1500" spc="-5">
                <a:latin typeface="Arial"/>
                <a:cs typeface="Arial"/>
              </a:rPr>
              <a:t>Packet </a:t>
            </a:r>
            <a:r>
              <a:rPr dirty="0" sz="1500" spc="-20">
                <a:latin typeface="Arial"/>
                <a:cs typeface="Arial"/>
              </a:rPr>
              <a:t>Tracer, </a:t>
            </a:r>
            <a:r>
              <a:rPr dirty="0" sz="1500" spc="-10">
                <a:latin typeface="Arial"/>
                <a:cs typeface="Arial"/>
              </a:rPr>
              <a:t>you </a:t>
            </a:r>
            <a:r>
              <a:rPr dirty="0" sz="1500" spc="-5">
                <a:latin typeface="Arial"/>
                <a:cs typeface="Arial"/>
              </a:rPr>
              <a:t>will do </a:t>
            </a:r>
            <a:r>
              <a:rPr dirty="0" sz="1500">
                <a:latin typeface="Arial"/>
                <a:cs typeface="Arial"/>
              </a:rPr>
              <a:t>the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dirty="0" sz="1500">
                <a:latin typeface="Arial"/>
                <a:cs typeface="Arial"/>
              </a:rPr>
              <a:t>Identify </a:t>
            </a:r>
            <a:r>
              <a:rPr dirty="0" sz="1500" spc="-5">
                <a:latin typeface="Arial"/>
                <a:cs typeface="Arial"/>
              </a:rPr>
              <a:t>Physical </a:t>
            </a:r>
            <a:r>
              <a:rPr dirty="0" sz="1500">
                <a:latin typeface="Arial"/>
                <a:cs typeface="Arial"/>
              </a:rPr>
              <a:t>Characteristics of Internetworking</a:t>
            </a:r>
            <a:r>
              <a:rPr dirty="0" sz="1500" spc="-15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Devices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dirty="0" sz="1500" spc="-5">
                <a:latin typeface="Arial"/>
                <a:cs typeface="Arial"/>
              </a:rPr>
              <a:t>Select </a:t>
            </a:r>
            <a:r>
              <a:rPr dirty="0" sz="1500">
                <a:latin typeface="Arial"/>
                <a:cs typeface="Arial"/>
              </a:rPr>
              <a:t>Correct Modules for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Connectivity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dirty="0" sz="1500">
                <a:latin typeface="Arial"/>
                <a:cs typeface="Arial"/>
              </a:rPr>
              <a:t>Connect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Devices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dirty="0" sz="1500">
                <a:latin typeface="Arial"/>
                <a:cs typeface="Arial"/>
              </a:rPr>
              <a:t>Check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Connectivity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20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Purpose of the Physical</a:t>
            </a:r>
            <a:r>
              <a:rPr dirty="0" sz="160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16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The Physical</a:t>
            </a:r>
            <a:r>
              <a:rPr dirty="0" sz="2400" spc="-3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Layer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0641" y="884300"/>
            <a:ext cx="3213735" cy="33420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1943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10">
                <a:latin typeface="Arial"/>
                <a:cs typeface="Arial"/>
              </a:rPr>
              <a:t>Transports </a:t>
            </a:r>
            <a:r>
              <a:rPr dirty="0" sz="1600" spc="-5">
                <a:latin typeface="Arial"/>
                <a:cs typeface="Arial"/>
              </a:rPr>
              <a:t>bits across the  network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media</a:t>
            </a:r>
            <a:endParaRPr sz="1600">
              <a:latin typeface="Arial"/>
              <a:cs typeface="Arial"/>
            </a:endParaRPr>
          </a:p>
          <a:p>
            <a:pPr marL="355600" marR="37465" indent="-343535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Accepts a complete frame from  the Data Link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and  encodes it as a series of  signals that are transmitted to  the local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media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This is the last </a:t>
            </a:r>
            <a:r>
              <a:rPr dirty="0" sz="1600">
                <a:latin typeface="Arial"/>
                <a:cs typeface="Arial"/>
              </a:rPr>
              <a:t>step </a:t>
            </a:r>
            <a:r>
              <a:rPr dirty="0" sz="1600" spc="-5">
                <a:latin typeface="Arial"/>
                <a:cs typeface="Arial"/>
              </a:rPr>
              <a:t>in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encapsulation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process.</a:t>
            </a:r>
            <a:endParaRPr sz="1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The next device in the path to  the destination receives the bits  and re-encapsulates the frame,  then decides </a:t>
            </a:r>
            <a:r>
              <a:rPr dirty="0" sz="1600" spc="-10">
                <a:latin typeface="Arial"/>
                <a:cs typeface="Arial"/>
              </a:rPr>
              <a:t>what </a:t>
            </a:r>
            <a:r>
              <a:rPr dirty="0" sz="1600" spc="-5">
                <a:latin typeface="Arial"/>
                <a:cs typeface="Arial"/>
              </a:rPr>
              <a:t>to do </a:t>
            </a:r>
            <a:r>
              <a:rPr dirty="0" sz="1600" spc="-10">
                <a:latin typeface="Arial"/>
                <a:cs typeface="Arial"/>
              </a:rPr>
              <a:t>with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2914" y="1165779"/>
            <a:ext cx="4192591" cy="241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pc="-5"/>
              <a:t>4.2 Physical Layer  </a:t>
            </a:r>
            <a:r>
              <a:rPr dirty="0"/>
              <a:t>Characteristics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56134"/>
            <a:ext cx="2743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Physical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r>
              <a:rPr dirty="0" sz="1600" spc="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81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Physical Layer Standards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50324" y="965683"/>
            <a:ext cx="6446800" cy="352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43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Physical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r>
              <a:rPr dirty="0" sz="1600" spc="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73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Physical</a:t>
            </a:r>
            <a:r>
              <a:rPr dirty="0" sz="2400" spc="-20">
                <a:solidFill>
                  <a:srgbClr val="004B69"/>
                </a:solidFill>
              </a:rPr>
              <a:t> </a:t>
            </a:r>
            <a:r>
              <a:rPr dirty="0" sz="2400" spc="-5">
                <a:solidFill>
                  <a:srgbClr val="004B69"/>
                </a:solidFill>
              </a:rPr>
              <a:t>Components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53618" y="774158"/>
            <a:ext cx="7954009" cy="26968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latin typeface="Arial"/>
                <a:cs typeface="Arial"/>
              </a:rPr>
              <a:t>Physical Layer Standards address three functional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areas:</a:t>
            </a:r>
            <a:endParaRPr sz="20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Physical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>
                <a:latin typeface="Arial"/>
                <a:cs typeface="Arial"/>
              </a:rPr>
              <a:t>Encoding</a:t>
            </a:r>
            <a:endParaRPr sz="14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Signaling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B"/>
              </a:buClr>
              <a:buFont typeface="Arial"/>
              <a:buChar char="•"/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44"/>
              </a:spcBef>
            </a:pPr>
            <a:r>
              <a:rPr dirty="0" sz="2000">
                <a:latin typeface="Arial"/>
                <a:cs typeface="Arial"/>
              </a:rPr>
              <a:t>The Physical Components are the hardware devices, media, and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other  connectors that transmit the signals that represent the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bits.</a:t>
            </a:r>
            <a:endParaRPr sz="2000">
              <a:latin typeface="Arial"/>
              <a:cs typeface="Arial"/>
            </a:endParaRPr>
          </a:p>
          <a:p>
            <a:pPr marL="428625" indent="-343535">
              <a:lnSpc>
                <a:spcPts val="1639"/>
              </a:lnSpc>
              <a:spcBef>
                <a:spcPts val="52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400" spc="-5">
                <a:latin typeface="Arial"/>
                <a:cs typeface="Arial"/>
              </a:rPr>
              <a:t>Hardware components </a:t>
            </a:r>
            <a:r>
              <a:rPr dirty="0" sz="1400">
                <a:latin typeface="Arial"/>
                <a:cs typeface="Arial"/>
              </a:rPr>
              <a:t>like </a:t>
            </a:r>
            <a:r>
              <a:rPr dirty="0" sz="1400" spc="-5">
                <a:latin typeface="Arial"/>
                <a:cs typeface="Arial"/>
              </a:rPr>
              <a:t>NICs, </a:t>
            </a:r>
            <a:r>
              <a:rPr dirty="0" sz="1400">
                <a:latin typeface="Arial"/>
                <a:cs typeface="Arial"/>
              </a:rPr>
              <a:t>interfaces and </a:t>
            </a:r>
            <a:r>
              <a:rPr dirty="0" sz="1400" spc="-5">
                <a:latin typeface="Arial"/>
                <a:cs typeface="Arial"/>
              </a:rPr>
              <a:t>connectors, </a:t>
            </a:r>
            <a:r>
              <a:rPr dirty="0" sz="1400">
                <a:latin typeface="Arial"/>
                <a:cs typeface="Arial"/>
              </a:rPr>
              <a:t>cable materials, and cable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designs</a:t>
            </a:r>
            <a:endParaRPr sz="1400">
              <a:latin typeface="Arial"/>
              <a:cs typeface="Arial"/>
            </a:endParaRPr>
          </a:p>
          <a:p>
            <a:pPr marL="428625">
              <a:lnSpc>
                <a:spcPts val="1639"/>
              </a:lnSpc>
            </a:pPr>
            <a:r>
              <a:rPr dirty="0" sz="1400">
                <a:latin typeface="Arial"/>
                <a:cs typeface="Arial"/>
              </a:rPr>
              <a:t>are all specified in standards associated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physical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layer.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43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Physical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r>
              <a:rPr dirty="0" sz="1600" spc="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294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B69"/>
                </a:solidFill>
              </a:rPr>
              <a:t>E</a:t>
            </a:r>
            <a:r>
              <a:rPr dirty="0" sz="2400" spc="-15">
                <a:solidFill>
                  <a:srgbClr val="004B69"/>
                </a:solidFill>
              </a:rPr>
              <a:t>n</a:t>
            </a:r>
            <a:r>
              <a:rPr dirty="0" sz="2400" spc="-5">
                <a:solidFill>
                  <a:srgbClr val="004B69"/>
                </a:solidFill>
              </a:rPr>
              <a:t>cod</a:t>
            </a:r>
            <a:r>
              <a:rPr dirty="0" sz="2400" spc="-15">
                <a:solidFill>
                  <a:srgbClr val="004B69"/>
                </a:solidFill>
              </a:rPr>
              <a:t>i</a:t>
            </a:r>
            <a:r>
              <a:rPr dirty="0" sz="2400" spc="-5">
                <a:solidFill>
                  <a:srgbClr val="004B69"/>
                </a:solidFill>
              </a:rPr>
              <a:t>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65836" y="1095197"/>
            <a:ext cx="3429635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4033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Encoding converts the stream of  bits into a format recognizable by  the next device in the network  path.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This ‘coding’ provides predictable  patterns that can be recognized by  the next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device.</a:t>
            </a:r>
            <a:endParaRPr sz="1600">
              <a:latin typeface="Arial"/>
              <a:cs typeface="Arial"/>
            </a:endParaRPr>
          </a:p>
          <a:p>
            <a:pPr marL="299085" marR="9842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Examples of encoding methods  include Manchester (shown in the  figure), 4B/5B, and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8B/10B.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2193" y="1046836"/>
            <a:ext cx="4584303" cy="332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2021-09-20T10:33:15Z</dcterms:created>
  <dcterms:modified xsi:type="dcterms:W3CDTF">2021-09-20T10:33:15Z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2021-09-20T00:00:00Z</vt:filetime>
  </property>
</Properties>
</file>