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492" y="4715255"/>
            <a:ext cx="341630" cy="181610"/>
          </a:xfrm>
          <a:custGeom>
            <a:avLst/>
            <a:gdLst/>
            <a:ahLst/>
            <a:cxnLst/>
            <a:rect l="l" t="t" r="r" b="b"/>
            <a:pathLst>
              <a:path w="341630" h="181610">
                <a:moveTo>
                  <a:pt x="15240" y="51460"/>
                </a:moveTo>
                <a:lnTo>
                  <a:pt x="11658" y="48768"/>
                </a:lnTo>
                <a:lnTo>
                  <a:pt x="3581" y="48768"/>
                </a:lnTo>
                <a:lnTo>
                  <a:pt x="0" y="51460"/>
                </a:lnTo>
                <a:lnTo>
                  <a:pt x="0" y="75666"/>
                </a:lnTo>
                <a:lnTo>
                  <a:pt x="3581" y="79248"/>
                </a:lnTo>
                <a:lnTo>
                  <a:pt x="11658" y="79248"/>
                </a:lnTo>
                <a:lnTo>
                  <a:pt x="15240" y="75666"/>
                </a:lnTo>
                <a:lnTo>
                  <a:pt x="15240" y="51460"/>
                </a:lnTo>
                <a:close/>
              </a:path>
              <a:path w="341630" h="181610">
                <a:moveTo>
                  <a:pt x="56388" y="31597"/>
                </a:moveTo>
                <a:lnTo>
                  <a:pt x="52806" y="28956"/>
                </a:lnTo>
                <a:lnTo>
                  <a:pt x="44729" y="28956"/>
                </a:lnTo>
                <a:lnTo>
                  <a:pt x="41148" y="31597"/>
                </a:lnTo>
                <a:lnTo>
                  <a:pt x="41148" y="75717"/>
                </a:lnTo>
                <a:lnTo>
                  <a:pt x="44729" y="79248"/>
                </a:lnTo>
                <a:lnTo>
                  <a:pt x="52806" y="79248"/>
                </a:lnTo>
                <a:lnTo>
                  <a:pt x="56388" y="75717"/>
                </a:lnTo>
                <a:lnTo>
                  <a:pt x="56388" y="31597"/>
                </a:lnTo>
                <a:close/>
              </a:path>
              <a:path w="341630" h="181610">
                <a:moveTo>
                  <a:pt x="76200" y="120688"/>
                </a:moveTo>
                <a:lnTo>
                  <a:pt x="74409" y="120688"/>
                </a:lnTo>
                <a:lnTo>
                  <a:pt x="69024" y="118872"/>
                </a:lnTo>
                <a:lnTo>
                  <a:pt x="61861" y="118872"/>
                </a:lnTo>
                <a:lnTo>
                  <a:pt x="49390" y="121145"/>
                </a:lnTo>
                <a:lnTo>
                  <a:pt x="39433" y="127482"/>
                </a:lnTo>
                <a:lnTo>
                  <a:pt x="32854" y="137210"/>
                </a:lnTo>
                <a:lnTo>
                  <a:pt x="30480" y="149656"/>
                </a:lnTo>
                <a:lnTo>
                  <a:pt x="32981" y="163017"/>
                </a:lnTo>
                <a:lnTo>
                  <a:pt x="39776" y="172986"/>
                </a:lnTo>
                <a:lnTo>
                  <a:pt x="49758" y="179209"/>
                </a:lnTo>
                <a:lnTo>
                  <a:pt x="61861" y="181356"/>
                </a:lnTo>
                <a:lnTo>
                  <a:pt x="69024" y="181356"/>
                </a:lnTo>
                <a:lnTo>
                  <a:pt x="74409" y="179539"/>
                </a:lnTo>
                <a:lnTo>
                  <a:pt x="76200" y="179539"/>
                </a:lnTo>
                <a:lnTo>
                  <a:pt x="76200" y="165963"/>
                </a:lnTo>
                <a:lnTo>
                  <a:pt x="76200" y="163245"/>
                </a:lnTo>
                <a:lnTo>
                  <a:pt x="75298" y="163245"/>
                </a:lnTo>
                <a:lnTo>
                  <a:pt x="69926" y="165963"/>
                </a:lnTo>
                <a:lnTo>
                  <a:pt x="52895" y="165963"/>
                </a:lnTo>
                <a:lnTo>
                  <a:pt x="46621" y="158711"/>
                </a:lnTo>
                <a:lnTo>
                  <a:pt x="46621" y="140601"/>
                </a:lnTo>
                <a:lnTo>
                  <a:pt x="52895" y="133362"/>
                </a:lnTo>
                <a:lnTo>
                  <a:pt x="70815" y="133362"/>
                </a:lnTo>
                <a:lnTo>
                  <a:pt x="75298" y="136982"/>
                </a:lnTo>
                <a:lnTo>
                  <a:pt x="76200" y="136982"/>
                </a:lnTo>
                <a:lnTo>
                  <a:pt x="76200" y="133362"/>
                </a:lnTo>
                <a:lnTo>
                  <a:pt x="76200" y="120688"/>
                </a:lnTo>
                <a:close/>
              </a:path>
              <a:path w="341630" h="181610">
                <a:moveTo>
                  <a:pt x="97536" y="3568"/>
                </a:moveTo>
                <a:lnTo>
                  <a:pt x="93954" y="0"/>
                </a:lnTo>
                <a:lnTo>
                  <a:pt x="85877" y="0"/>
                </a:lnTo>
                <a:lnTo>
                  <a:pt x="82296" y="3568"/>
                </a:lnTo>
                <a:lnTo>
                  <a:pt x="82296" y="90919"/>
                </a:lnTo>
                <a:lnTo>
                  <a:pt x="85877" y="94488"/>
                </a:lnTo>
                <a:lnTo>
                  <a:pt x="93954" y="94488"/>
                </a:lnTo>
                <a:lnTo>
                  <a:pt x="97536" y="90919"/>
                </a:lnTo>
                <a:lnTo>
                  <a:pt x="97536" y="3568"/>
                </a:lnTo>
                <a:close/>
              </a:path>
              <a:path w="341630" h="181610">
                <a:moveTo>
                  <a:pt x="111252" y="120396"/>
                </a:moveTo>
                <a:lnTo>
                  <a:pt x="97536" y="120396"/>
                </a:lnTo>
                <a:lnTo>
                  <a:pt x="97536" y="179832"/>
                </a:lnTo>
                <a:lnTo>
                  <a:pt x="111252" y="179832"/>
                </a:lnTo>
                <a:lnTo>
                  <a:pt x="111252" y="120396"/>
                </a:lnTo>
                <a:close/>
              </a:path>
              <a:path w="341630" h="181610">
                <a:moveTo>
                  <a:pt x="137160" y="31597"/>
                </a:moveTo>
                <a:lnTo>
                  <a:pt x="133578" y="28956"/>
                </a:lnTo>
                <a:lnTo>
                  <a:pt x="125501" y="28956"/>
                </a:lnTo>
                <a:lnTo>
                  <a:pt x="121920" y="31597"/>
                </a:lnTo>
                <a:lnTo>
                  <a:pt x="121920" y="75717"/>
                </a:lnTo>
                <a:lnTo>
                  <a:pt x="125501" y="79248"/>
                </a:lnTo>
                <a:lnTo>
                  <a:pt x="133578" y="79248"/>
                </a:lnTo>
                <a:lnTo>
                  <a:pt x="137160" y="75717"/>
                </a:lnTo>
                <a:lnTo>
                  <a:pt x="137160" y="31597"/>
                </a:lnTo>
                <a:close/>
              </a:path>
              <a:path w="341630" h="181610">
                <a:moveTo>
                  <a:pt x="172212" y="153289"/>
                </a:moveTo>
                <a:lnTo>
                  <a:pt x="167741" y="146939"/>
                </a:lnTo>
                <a:lnTo>
                  <a:pt x="157899" y="143319"/>
                </a:lnTo>
                <a:lnTo>
                  <a:pt x="154317" y="142417"/>
                </a:lnTo>
                <a:lnTo>
                  <a:pt x="151638" y="141516"/>
                </a:lnTo>
                <a:lnTo>
                  <a:pt x="147167" y="140601"/>
                </a:lnTo>
                <a:lnTo>
                  <a:pt x="147167" y="133362"/>
                </a:lnTo>
                <a:lnTo>
                  <a:pt x="150749" y="131546"/>
                </a:lnTo>
                <a:lnTo>
                  <a:pt x="161480" y="131546"/>
                </a:lnTo>
                <a:lnTo>
                  <a:pt x="167741" y="133362"/>
                </a:lnTo>
                <a:lnTo>
                  <a:pt x="168630" y="133362"/>
                </a:lnTo>
                <a:lnTo>
                  <a:pt x="168630" y="131546"/>
                </a:lnTo>
                <a:lnTo>
                  <a:pt x="168630" y="120688"/>
                </a:lnTo>
                <a:lnTo>
                  <a:pt x="167741" y="120688"/>
                </a:lnTo>
                <a:lnTo>
                  <a:pt x="161480" y="118872"/>
                </a:lnTo>
                <a:lnTo>
                  <a:pt x="153428" y="118872"/>
                </a:lnTo>
                <a:lnTo>
                  <a:pt x="144259" y="120192"/>
                </a:lnTo>
                <a:lnTo>
                  <a:pt x="137210" y="123964"/>
                </a:lnTo>
                <a:lnTo>
                  <a:pt x="132664" y="129959"/>
                </a:lnTo>
                <a:lnTo>
                  <a:pt x="131064" y="137883"/>
                </a:lnTo>
                <a:lnTo>
                  <a:pt x="131064" y="147853"/>
                </a:lnTo>
                <a:lnTo>
                  <a:pt x="138214" y="152374"/>
                </a:lnTo>
                <a:lnTo>
                  <a:pt x="147167" y="155092"/>
                </a:lnTo>
                <a:lnTo>
                  <a:pt x="148056" y="155994"/>
                </a:lnTo>
                <a:lnTo>
                  <a:pt x="149847" y="155994"/>
                </a:lnTo>
                <a:lnTo>
                  <a:pt x="157010" y="159626"/>
                </a:lnTo>
                <a:lnTo>
                  <a:pt x="157010" y="165963"/>
                </a:lnTo>
                <a:lnTo>
                  <a:pt x="153428" y="167767"/>
                </a:lnTo>
                <a:lnTo>
                  <a:pt x="139115" y="167767"/>
                </a:lnTo>
                <a:lnTo>
                  <a:pt x="132854" y="165963"/>
                </a:lnTo>
                <a:lnTo>
                  <a:pt x="131953" y="165963"/>
                </a:lnTo>
                <a:lnTo>
                  <a:pt x="131953" y="179539"/>
                </a:lnTo>
                <a:lnTo>
                  <a:pt x="140004" y="181356"/>
                </a:lnTo>
                <a:lnTo>
                  <a:pt x="148056" y="181356"/>
                </a:lnTo>
                <a:lnTo>
                  <a:pt x="156730" y="180289"/>
                </a:lnTo>
                <a:lnTo>
                  <a:pt x="164490" y="176834"/>
                </a:lnTo>
                <a:lnTo>
                  <a:pt x="170065" y="170662"/>
                </a:lnTo>
                <a:lnTo>
                  <a:pt x="170738" y="167767"/>
                </a:lnTo>
                <a:lnTo>
                  <a:pt x="172212" y="161429"/>
                </a:lnTo>
                <a:lnTo>
                  <a:pt x="172212" y="153289"/>
                </a:lnTo>
                <a:close/>
              </a:path>
              <a:path w="341630" h="181610">
                <a:moveTo>
                  <a:pt x="178308" y="51460"/>
                </a:moveTo>
                <a:lnTo>
                  <a:pt x="174726" y="48768"/>
                </a:lnTo>
                <a:lnTo>
                  <a:pt x="166649" y="48768"/>
                </a:lnTo>
                <a:lnTo>
                  <a:pt x="163068" y="51460"/>
                </a:lnTo>
                <a:lnTo>
                  <a:pt x="163068" y="75666"/>
                </a:lnTo>
                <a:lnTo>
                  <a:pt x="166649" y="79248"/>
                </a:lnTo>
                <a:lnTo>
                  <a:pt x="174726" y="79248"/>
                </a:lnTo>
                <a:lnTo>
                  <a:pt x="178308" y="75666"/>
                </a:lnTo>
                <a:lnTo>
                  <a:pt x="178308" y="51460"/>
                </a:lnTo>
                <a:close/>
              </a:path>
              <a:path w="341630" h="181610">
                <a:moveTo>
                  <a:pt x="219456" y="31597"/>
                </a:moveTo>
                <a:lnTo>
                  <a:pt x="215874" y="28956"/>
                </a:lnTo>
                <a:lnTo>
                  <a:pt x="207797" y="28956"/>
                </a:lnTo>
                <a:lnTo>
                  <a:pt x="204216" y="31597"/>
                </a:lnTo>
                <a:lnTo>
                  <a:pt x="204216" y="75717"/>
                </a:lnTo>
                <a:lnTo>
                  <a:pt x="207797" y="79248"/>
                </a:lnTo>
                <a:lnTo>
                  <a:pt x="215874" y="79248"/>
                </a:lnTo>
                <a:lnTo>
                  <a:pt x="219456" y="75717"/>
                </a:lnTo>
                <a:lnTo>
                  <a:pt x="219456" y="31597"/>
                </a:lnTo>
                <a:close/>
              </a:path>
              <a:path w="341630" h="181610">
                <a:moveTo>
                  <a:pt x="231648" y="120688"/>
                </a:moveTo>
                <a:lnTo>
                  <a:pt x="229920" y="120688"/>
                </a:lnTo>
                <a:lnTo>
                  <a:pt x="224713" y="118872"/>
                </a:lnTo>
                <a:lnTo>
                  <a:pt x="217779" y="118872"/>
                </a:lnTo>
                <a:lnTo>
                  <a:pt x="205727" y="121145"/>
                </a:lnTo>
                <a:lnTo>
                  <a:pt x="196113" y="127482"/>
                </a:lnTo>
                <a:lnTo>
                  <a:pt x="189750" y="137210"/>
                </a:lnTo>
                <a:lnTo>
                  <a:pt x="187452" y="149656"/>
                </a:lnTo>
                <a:lnTo>
                  <a:pt x="189865" y="163017"/>
                </a:lnTo>
                <a:lnTo>
                  <a:pt x="196443" y="172986"/>
                </a:lnTo>
                <a:lnTo>
                  <a:pt x="206095" y="179209"/>
                </a:lnTo>
                <a:lnTo>
                  <a:pt x="217779" y="181356"/>
                </a:lnTo>
                <a:lnTo>
                  <a:pt x="224713" y="181356"/>
                </a:lnTo>
                <a:lnTo>
                  <a:pt x="229920" y="179539"/>
                </a:lnTo>
                <a:lnTo>
                  <a:pt x="231648" y="179539"/>
                </a:lnTo>
                <a:lnTo>
                  <a:pt x="231648" y="165963"/>
                </a:lnTo>
                <a:lnTo>
                  <a:pt x="231648" y="163245"/>
                </a:lnTo>
                <a:lnTo>
                  <a:pt x="230784" y="163245"/>
                </a:lnTo>
                <a:lnTo>
                  <a:pt x="226453" y="165963"/>
                </a:lnTo>
                <a:lnTo>
                  <a:pt x="209118" y="165963"/>
                </a:lnTo>
                <a:lnTo>
                  <a:pt x="203047" y="158711"/>
                </a:lnTo>
                <a:lnTo>
                  <a:pt x="203047" y="140601"/>
                </a:lnTo>
                <a:lnTo>
                  <a:pt x="209981" y="133362"/>
                </a:lnTo>
                <a:lnTo>
                  <a:pt x="226453" y="133362"/>
                </a:lnTo>
                <a:lnTo>
                  <a:pt x="230784" y="136982"/>
                </a:lnTo>
                <a:lnTo>
                  <a:pt x="231648" y="136982"/>
                </a:lnTo>
                <a:lnTo>
                  <a:pt x="231648" y="133362"/>
                </a:lnTo>
                <a:lnTo>
                  <a:pt x="231648" y="120688"/>
                </a:lnTo>
                <a:close/>
              </a:path>
              <a:path w="341630" h="181610">
                <a:moveTo>
                  <a:pt x="259080" y="3568"/>
                </a:moveTo>
                <a:lnTo>
                  <a:pt x="255498" y="0"/>
                </a:lnTo>
                <a:lnTo>
                  <a:pt x="247421" y="0"/>
                </a:lnTo>
                <a:lnTo>
                  <a:pt x="243840" y="3568"/>
                </a:lnTo>
                <a:lnTo>
                  <a:pt x="243840" y="90919"/>
                </a:lnTo>
                <a:lnTo>
                  <a:pt x="247421" y="94488"/>
                </a:lnTo>
                <a:lnTo>
                  <a:pt x="255498" y="94488"/>
                </a:lnTo>
                <a:lnTo>
                  <a:pt x="259080" y="90919"/>
                </a:lnTo>
                <a:lnTo>
                  <a:pt x="259080" y="3568"/>
                </a:lnTo>
                <a:close/>
              </a:path>
              <a:path w="341630" h="181610">
                <a:moveTo>
                  <a:pt x="300228" y="31597"/>
                </a:moveTo>
                <a:lnTo>
                  <a:pt x="296646" y="28956"/>
                </a:lnTo>
                <a:lnTo>
                  <a:pt x="288569" y="28956"/>
                </a:lnTo>
                <a:lnTo>
                  <a:pt x="284988" y="31597"/>
                </a:lnTo>
                <a:lnTo>
                  <a:pt x="284988" y="75717"/>
                </a:lnTo>
                <a:lnTo>
                  <a:pt x="288569" y="79248"/>
                </a:lnTo>
                <a:lnTo>
                  <a:pt x="296646" y="79248"/>
                </a:lnTo>
                <a:lnTo>
                  <a:pt x="300228" y="75717"/>
                </a:lnTo>
                <a:lnTo>
                  <a:pt x="300228" y="31597"/>
                </a:lnTo>
                <a:close/>
              </a:path>
              <a:path w="341630" h="181610">
                <a:moveTo>
                  <a:pt x="309359" y="149656"/>
                </a:moveTo>
                <a:lnTo>
                  <a:pt x="307174" y="137604"/>
                </a:lnTo>
                <a:lnTo>
                  <a:pt x="305066" y="134264"/>
                </a:lnTo>
                <a:lnTo>
                  <a:pt x="300990" y="127825"/>
                </a:lnTo>
                <a:lnTo>
                  <a:pt x="293700" y="122872"/>
                </a:lnTo>
                <a:lnTo>
                  <a:pt x="293700" y="141516"/>
                </a:lnTo>
                <a:lnTo>
                  <a:pt x="293700" y="158711"/>
                </a:lnTo>
                <a:lnTo>
                  <a:pt x="287604" y="165963"/>
                </a:lnTo>
                <a:lnTo>
                  <a:pt x="270179" y="165963"/>
                </a:lnTo>
                <a:lnTo>
                  <a:pt x="264083" y="158711"/>
                </a:lnTo>
                <a:lnTo>
                  <a:pt x="264083" y="141516"/>
                </a:lnTo>
                <a:lnTo>
                  <a:pt x="270179" y="134264"/>
                </a:lnTo>
                <a:lnTo>
                  <a:pt x="287604" y="134264"/>
                </a:lnTo>
                <a:lnTo>
                  <a:pt x="293700" y="141516"/>
                </a:lnTo>
                <a:lnTo>
                  <a:pt x="293700" y="122872"/>
                </a:lnTo>
                <a:lnTo>
                  <a:pt x="291363" y="121272"/>
                </a:lnTo>
                <a:lnTo>
                  <a:pt x="278892" y="118872"/>
                </a:lnTo>
                <a:lnTo>
                  <a:pt x="266407" y="121272"/>
                </a:lnTo>
                <a:lnTo>
                  <a:pt x="256794" y="127825"/>
                </a:lnTo>
                <a:lnTo>
                  <a:pt x="250596" y="137604"/>
                </a:lnTo>
                <a:lnTo>
                  <a:pt x="248412" y="149656"/>
                </a:lnTo>
                <a:lnTo>
                  <a:pt x="250596" y="161874"/>
                </a:lnTo>
                <a:lnTo>
                  <a:pt x="256794" y="171970"/>
                </a:lnTo>
                <a:lnTo>
                  <a:pt x="266407" y="178828"/>
                </a:lnTo>
                <a:lnTo>
                  <a:pt x="278892" y="181356"/>
                </a:lnTo>
                <a:lnTo>
                  <a:pt x="291363" y="178828"/>
                </a:lnTo>
                <a:lnTo>
                  <a:pt x="300990" y="171970"/>
                </a:lnTo>
                <a:lnTo>
                  <a:pt x="304660" y="165963"/>
                </a:lnTo>
                <a:lnTo>
                  <a:pt x="307174" y="161874"/>
                </a:lnTo>
                <a:lnTo>
                  <a:pt x="309359" y="149656"/>
                </a:lnTo>
                <a:close/>
              </a:path>
              <a:path w="341630" h="181610">
                <a:moveTo>
                  <a:pt x="341376" y="51460"/>
                </a:moveTo>
                <a:lnTo>
                  <a:pt x="337794" y="48768"/>
                </a:lnTo>
                <a:lnTo>
                  <a:pt x="329717" y="48768"/>
                </a:lnTo>
                <a:lnTo>
                  <a:pt x="326136" y="51460"/>
                </a:lnTo>
                <a:lnTo>
                  <a:pt x="326136" y="75666"/>
                </a:lnTo>
                <a:lnTo>
                  <a:pt x="329717" y="79248"/>
                </a:lnTo>
                <a:lnTo>
                  <a:pt x="337794" y="79248"/>
                </a:lnTo>
                <a:lnTo>
                  <a:pt x="341376" y="75666"/>
                </a:lnTo>
                <a:lnTo>
                  <a:pt x="341376" y="5146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55778"/>
            <a:ext cx="50927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4B6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930" y="1259586"/>
            <a:ext cx="5753100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8116" y="4769239"/>
            <a:ext cx="1619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7804" y="676655"/>
              <a:ext cx="35560" cy="139065"/>
            </a:xfrm>
            <a:custGeom>
              <a:avLst/>
              <a:gdLst/>
              <a:ahLst/>
              <a:cxnLst/>
              <a:rect l="l" t="t" r="r" b="b"/>
              <a:pathLst>
                <a:path w="35559" h="139065">
                  <a:moveTo>
                    <a:pt x="35051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35051" y="138684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8116" y="675131"/>
              <a:ext cx="105156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3880" y="675131"/>
              <a:ext cx="106679" cy="144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71372" y="675131"/>
              <a:ext cx="144780" cy="144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8576" y="675131"/>
              <a:ext cx="94487" cy="144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2252" y="394715"/>
              <a:ext cx="797560" cy="220979"/>
            </a:xfrm>
            <a:custGeom>
              <a:avLst/>
              <a:gdLst/>
              <a:ahLst/>
              <a:cxnLst/>
              <a:rect l="l" t="t" r="r" b="b"/>
              <a:pathLst>
                <a:path w="797560" h="220979">
                  <a:moveTo>
                    <a:pt x="35052" y="120650"/>
                  </a:moveTo>
                  <a:lnTo>
                    <a:pt x="26809" y="114300"/>
                  </a:lnTo>
                  <a:lnTo>
                    <a:pt x="8242" y="114300"/>
                  </a:lnTo>
                  <a:lnTo>
                    <a:pt x="0" y="120650"/>
                  </a:lnTo>
                  <a:lnTo>
                    <a:pt x="0" y="177546"/>
                  </a:lnTo>
                  <a:lnTo>
                    <a:pt x="8242" y="185928"/>
                  </a:lnTo>
                  <a:lnTo>
                    <a:pt x="26809" y="185928"/>
                  </a:lnTo>
                  <a:lnTo>
                    <a:pt x="35052" y="177546"/>
                  </a:lnTo>
                  <a:lnTo>
                    <a:pt x="35052" y="120650"/>
                  </a:lnTo>
                  <a:close/>
                </a:path>
                <a:path w="797560" h="220979">
                  <a:moveTo>
                    <a:pt x="129540" y="73279"/>
                  </a:moveTo>
                  <a:lnTo>
                    <a:pt x="121297" y="67056"/>
                  </a:lnTo>
                  <a:lnTo>
                    <a:pt x="102730" y="67056"/>
                  </a:lnTo>
                  <a:lnTo>
                    <a:pt x="94488" y="73279"/>
                  </a:lnTo>
                  <a:lnTo>
                    <a:pt x="94488" y="177546"/>
                  </a:lnTo>
                  <a:lnTo>
                    <a:pt x="102730" y="185928"/>
                  </a:lnTo>
                  <a:lnTo>
                    <a:pt x="121297" y="185928"/>
                  </a:lnTo>
                  <a:lnTo>
                    <a:pt x="129540" y="177546"/>
                  </a:lnTo>
                  <a:lnTo>
                    <a:pt x="129540" y="73279"/>
                  </a:lnTo>
                  <a:close/>
                </a:path>
                <a:path w="797560" h="220979">
                  <a:moveTo>
                    <a:pt x="225552" y="8382"/>
                  </a:moveTo>
                  <a:lnTo>
                    <a:pt x="217309" y="0"/>
                  </a:lnTo>
                  <a:lnTo>
                    <a:pt x="198742" y="0"/>
                  </a:lnTo>
                  <a:lnTo>
                    <a:pt x="190500" y="8382"/>
                  </a:lnTo>
                  <a:lnTo>
                    <a:pt x="190500" y="212598"/>
                  </a:lnTo>
                  <a:lnTo>
                    <a:pt x="198742" y="220980"/>
                  </a:lnTo>
                  <a:lnTo>
                    <a:pt x="206997" y="220980"/>
                  </a:lnTo>
                  <a:lnTo>
                    <a:pt x="214236" y="219519"/>
                  </a:lnTo>
                  <a:lnTo>
                    <a:pt x="220141" y="215493"/>
                  </a:lnTo>
                  <a:lnTo>
                    <a:pt x="224091" y="209524"/>
                  </a:lnTo>
                  <a:lnTo>
                    <a:pt x="225552" y="202184"/>
                  </a:lnTo>
                  <a:lnTo>
                    <a:pt x="225552" y="8382"/>
                  </a:lnTo>
                  <a:close/>
                </a:path>
                <a:path w="797560" h="220979">
                  <a:moveTo>
                    <a:pt x="320040" y="73279"/>
                  </a:moveTo>
                  <a:lnTo>
                    <a:pt x="311797" y="67056"/>
                  </a:lnTo>
                  <a:lnTo>
                    <a:pt x="293230" y="67056"/>
                  </a:lnTo>
                  <a:lnTo>
                    <a:pt x="284988" y="73279"/>
                  </a:lnTo>
                  <a:lnTo>
                    <a:pt x="284988" y="177546"/>
                  </a:lnTo>
                  <a:lnTo>
                    <a:pt x="293230" y="185928"/>
                  </a:lnTo>
                  <a:lnTo>
                    <a:pt x="311797" y="185928"/>
                  </a:lnTo>
                  <a:lnTo>
                    <a:pt x="320040" y="177546"/>
                  </a:lnTo>
                  <a:lnTo>
                    <a:pt x="320040" y="73279"/>
                  </a:lnTo>
                  <a:close/>
                </a:path>
                <a:path w="797560" h="220979">
                  <a:moveTo>
                    <a:pt x="416052" y="120650"/>
                  </a:moveTo>
                  <a:lnTo>
                    <a:pt x="407809" y="114300"/>
                  </a:lnTo>
                  <a:lnTo>
                    <a:pt x="389242" y="114300"/>
                  </a:lnTo>
                  <a:lnTo>
                    <a:pt x="381000" y="120650"/>
                  </a:lnTo>
                  <a:lnTo>
                    <a:pt x="381000" y="177546"/>
                  </a:lnTo>
                  <a:lnTo>
                    <a:pt x="389242" y="185928"/>
                  </a:lnTo>
                  <a:lnTo>
                    <a:pt x="407809" y="185928"/>
                  </a:lnTo>
                  <a:lnTo>
                    <a:pt x="416052" y="177546"/>
                  </a:lnTo>
                  <a:lnTo>
                    <a:pt x="416052" y="120650"/>
                  </a:lnTo>
                  <a:close/>
                </a:path>
                <a:path w="797560" h="220979">
                  <a:moveTo>
                    <a:pt x="510540" y="73279"/>
                  </a:moveTo>
                  <a:lnTo>
                    <a:pt x="502297" y="67056"/>
                  </a:lnTo>
                  <a:lnTo>
                    <a:pt x="483730" y="67056"/>
                  </a:lnTo>
                  <a:lnTo>
                    <a:pt x="475488" y="73279"/>
                  </a:lnTo>
                  <a:lnTo>
                    <a:pt x="475488" y="177546"/>
                  </a:lnTo>
                  <a:lnTo>
                    <a:pt x="483730" y="185928"/>
                  </a:lnTo>
                  <a:lnTo>
                    <a:pt x="502297" y="185928"/>
                  </a:lnTo>
                  <a:lnTo>
                    <a:pt x="510540" y="177546"/>
                  </a:lnTo>
                  <a:lnTo>
                    <a:pt x="510540" y="73279"/>
                  </a:lnTo>
                  <a:close/>
                </a:path>
                <a:path w="797560" h="220979">
                  <a:moveTo>
                    <a:pt x="606552" y="8382"/>
                  </a:moveTo>
                  <a:lnTo>
                    <a:pt x="598309" y="0"/>
                  </a:lnTo>
                  <a:lnTo>
                    <a:pt x="579742" y="0"/>
                  </a:lnTo>
                  <a:lnTo>
                    <a:pt x="571500" y="8382"/>
                  </a:lnTo>
                  <a:lnTo>
                    <a:pt x="571500" y="202184"/>
                  </a:lnTo>
                  <a:lnTo>
                    <a:pt x="572947" y="209524"/>
                  </a:lnTo>
                  <a:lnTo>
                    <a:pt x="576910" y="215493"/>
                  </a:lnTo>
                  <a:lnTo>
                    <a:pt x="582803" y="219519"/>
                  </a:lnTo>
                  <a:lnTo>
                    <a:pt x="590054" y="220980"/>
                  </a:lnTo>
                  <a:lnTo>
                    <a:pt x="598309" y="220980"/>
                  </a:lnTo>
                  <a:lnTo>
                    <a:pt x="606552" y="212598"/>
                  </a:lnTo>
                  <a:lnTo>
                    <a:pt x="606552" y="8382"/>
                  </a:lnTo>
                  <a:close/>
                </a:path>
                <a:path w="797560" h="220979">
                  <a:moveTo>
                    <a:pt x="701040" y="73279"/>
                  </a:moveTo>
                  <a:lnTo>
                    <a:pt x="692797" y="67056"/>
                  </a:lnTo>
                  <a:lnTo>
                    <a:pt x="674230" y="67056"/>
                  </a:lnTo>
                  <a:lnTo>
                    <a:pt x="665988" y="73279"/>
                  </a:lnTo>
                  <a:lnTo>
                    <a:pt x="665988" y="177546"/>
                  </a:lnTo>
                  <a:lnTo>
                    <a:pt x="674230" y="185928"/>
                  </a:lnTo>
                  <a:lnTo>
                    <a:pt x="692797" y="185928"/>
                  </a:lnTo>
                  <a:lnTo>
                    <a:pt x="701040" y="177546"/>
                  </a:lnTo>
                  <a:lnTo>
                    <a:pt x="701040" y="73279"/>
                  </a:lnTo>
                  <a:close/>
                </a:path>
                <a:path w="797560" h="220979">
                  <a:moveTo>
                    <a:pt x="797052" y="120650"/>
                  </a:moveTo>
                  <a:lnTo>
                    <a:pt x="788797" y="114300"/>
                  </a:lnTo>
                  <a:lnTo>
                    <a:pt x="770242" y="114300"/>
                  </a:lnTo>
                  <a:lnTo>
                    <a:pt x="762000" y="120650"/>
                  </a:lnTo>
                  <a:lnTo>
                    <a:pt x="762000" y="177546"/>
                  </a:lnTo>
                  <a:lnTo>
                    <a:pt x="770242" y="185928"/>
                  </a:lnTo>
                  <a:lnTo>
                    <a:pt x="788797" y="185928"/>
                  </a:lnTo>
                  <a:lnTo>
                    <a:pt x="797052" y="177546"/>
                  </a:lnTo>
                  <a:lnTo>
                    <a:pt x="797052" y="12065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8436" y="2778379"/>
            <a:ext cx="5664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AEE8FA"/>
                </a:solidFill>
                <a:latin typeface="Arial"/>
                <a:cs typeface="Arial"/>
              </a:rPr>
              <a:t>Module 5: </a:t>
            </a:r>
            <a:r>
              <a:rPr dirty="0" sz="3600" spc="-5">
                <a:solidFill>
                  <a:srgbClr val="AEE8FA"/>
                </a:solidFill>
                <a:latin typeface="Arial"/>
                <a:cs typeface="Arial"/>
              </a:rPr>
              <a:t>Number</a:t>
            </a:r>
            <a:r>
              <a:rPr dirty="0" sz="3600" spc="-60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AEE8FA"/>
                </a:solidFill>
                <a:latin typeface="Arial"/>
                <a:cs typeface="Arial"/>
              </a:rPr>
              <a:t>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" y="3816502"/>
            <a:ext cx="199390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"/>
                <a:cs typeface="Arial"/>
              </a:rPr>
              <a:t>Introduction to </a:t>
            </a:r>
            <a:r>
              <a:rPr dirty="0" sz="1200" spc="-5">
                <a:solidFill>
                  <a:srgbClr val="AEE8FA"/>
                </a:solidFill>
                <a:latin typeface="Arial"/>
                <a:cs typeface="Arial"/>
              </a:rPr>
              <a:t>Networks</a:t>
            </a:r>
            <a:r>
              <a:rPr dirty="0" sz="1200" spc="-114">
                <a:solidFill>
                  <a:srgbClr val="AEE8FA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AEE8FA"/>
                </a:solidFill>
                <a:latin typeface="Arial"/>
                <a:cs typeface="Arial"/>
              </a:rPr>
              <a:t>v7.0  </a:t>
            </a:r>
            <a:r>
              <a:rPr dirty="0" sz="1200">
                <a:solidFill>
                  <a:srgbClr val="AEE8FA"/>
                </a:solidFill>
                <a:latin typeface="Arial"/>
                <a:cs typeface="Arial"/>
              </a:rPr>
              <a:t>(ITN)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8137"/>
            <a:ext cx="2110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Binary Number</a:t>
            </a:r>
            <a:r>
              <a:rPr dirty="0" sz="1600" spc="-4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55778"/>
            <a:ext cx="53124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Decimal </a:t>
            </a:r>
            <a:r>
              <a:rPr dirty="0"/>
              <a:t>to </a:t>
            </a:r>
            <a:r>
              <a:rPr dirty="0" spc="-5"/>
              <a:t>Binary Conversion</a:t>
            </a:r>
            <a:r>
              <a:rPr dirty="0" spc="45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12672"/>
            <a:ext cx="6179185" cy="2823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Convert decimal 168 to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  <a:p>
            <a:pPr marL="1257935">
              <a:lnSpc>
                <a:spcPct val="100000"/>
              </a:lnSpc>
              <a:spcBef>
                <a:spcPts val="1140"/>
              </a:spcBef>
            </a:pPr>
            <a:r>
              <a:rPr dirty="0" sz="1400">
                <a:latin typeface="Arial"/>
                <a:cs typeface="Arial"/>
              </a:rPr>
              <a:t>Is 168 &gt;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128?</a:t>
            </a:r>
            <a:endParaRPr sz="1400">
              <a:latin typeface="Arial"/>
              <a:cs typeface="Arial"/>
            </a:endParaRPr>
          </a:p>
          <a:p>
            <a:pPr lvl="1" marL="1544320" indent="-287020">
              <a:lnSpc>
                <a:spcPct val="100000"/>
              </a:lnSpc>
              <a:buChar char="-"/>
              <a:tabLst>
                <a:tab pos="1544320" algn="l"/>
                <a:tab pos="1544955" algn="l"/>
              </a:tabLst>
            </a:pPr>
            <a:r>
              <a:rPr dirty="0" sz="1400" spc="-35">
                <a:latin typeface="Arial"/>
                <a:cs typeface="Arial"/>
              </a:rPr>
              <a:t>Yes, </a:t>
            </a:r>
            <a:r>
              <a:rPr dirty="0" sz="1400">
                <a:latin typeface="Arial"/>
                <a:cs typeface="Arial"/>
              </a:rPr>
              <a:t>enter 1 in 128 position and subtract 128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(168-128=40)</a:t>
            </a:r>
            <a:endParaRPr sz="1400">
              <a:latin typeface="Arial"/>
              <a:cs typeface="Arial"/>
            </a:endParaRPr>
          </a:p>
          <a:p>
            <a:pPr marL="12579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Is 40 &gt;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64?</a:t>
            </a:r>
            <a:endParaRPr sz="1400">
              <a:latin typeface="Arial"/>
              <a:cs typeface="Arial"/>
            </a:endParaRPr>
          </a:p>
          <a:p>
            <a:pPr lvl="1" marL="1257935" marR="1581785">
              <a:lnSpc>
                <a:spcPct val="100000"/>
              </a:lnSpc>
              <a:spcBef>
                <a:spcPts val="5"/>
              </a:spcBef>
              <a:buChar char="-"/>
              <a:tabLst>
                <a:tab pos="1544320" algn="l"/>
                <a:tab pos="1544955" algn="l"/>
              </a:tabLst>
            </a:pPr>
            <a:r>
              <a:rPr dirty="0" sz="1400" spc="-5">
                <a:latin typeface="Arial"/>
                <a:cs typeface="Arial"/>
              </a:rPr>
              <a:t>No, </a:t>
            </a:r>
            <a:r>
              <a:rPr dirty="0" sz="1400">
                <a:latin typeface="Arial"/>
                <a:cs typeface="Arial"/>
              </a:rPr>
              <a:t>enter 0 in 64 position and </a:t>
            </a:r>
            <a:r>
              <a:rPr dirty="0" sz="1400" spc="-10">
                <a:latin typeface="Arial"/>
                <a:cs typeface="Arial"/>
              </a:rPr>
              <a:t>move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  Is 40 &gt;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32?</a:t>
            </a:r>
            <a:endParaRPr sz="1400">
              <a:latin typeface="Arial"/>
              <a:cs typeface="Arial"/>
            </a:endParaRPr>
          </a:p>
          <a:p>
            <a:pPr lvl="1" marL="1544320" indent="-287020">
              <a:lnSpc>
                <a:spcPct val="100000"/>
              </a:lnSpc>
              <a:buChar char="-"/>
              <a:tabLst>
                <a:tab pos="1544320" algn="l"/>
                <a:tab pos="1544955" algn="l"/>
              </a:tabLst>
            </a:pPr>
            <a:r>
              <a:rPr dirty="0" sz="1400" spc="-35">
                <a:latin typeface="Arial"/>
                <a:cs typeface="Arial"/>
              </a:rPr>
              <a:t>Yes, </a:t>
            </a:r>
            <a:r>
              <a:rPr dirty="0" sz="1400">
                <a:latin typeface="Arial"/>
                <a:cs typeface="Arial"/>
              </a:rPr>
              <a:t>enter 1 in 32 position and subtract 32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(40-32=8)</a:t>
            </a:r>
            <a:endParaRPr sz="1400">
              <a:latin typeface="Arial"/>
              <a:cs typeface="Arial"/>
            </a:endParaRPr>
          </a:p>
          <a:p>
            <a:pPr marL="12579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Is 8 &gt;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16?</a:t>
            </a:r>
            <a:endParaRPr sz="1400">
              <a:latin typeface="Arial"/>
              <a:cs typeface="Arial"/>
            </a:endParaRPr>
          </a:p>
          <a:p>
            <a:pPr lvl="1" marL="1257935" marR="1581785">
              <a:lnSpc>
                <a:spcPct val="100000"/>
              </a:lnSpc>
              <a:buChar char="-"/>
              <a:tabLst>
                <a:tab pos="1544320" algn="l"/>
                <a:tab pos="1544955" algn="l"/>
              </a:tabLst>
            </a:pPr>
            <a:r>
              <a:rPr dirty="0" sz="1400" spc="-5">
                <a:latin typeface="Arial"/>
                <a:cs typeface="Arial"/>
              </a:rPr>
              <a:t>No, </a:t>
            </a:r>
            <a:r>
              <a:rPr dirty="0" sz="1400">
                <a:latin typeface="Arial"/>
                <a:cs typeface="Arial"/>
              </a:rPr>
              <a:t>enter 0 in 16 position and </a:t>
            </a:r>
            <a:r>
              <a:rPr dirty="0" sz="1400" spc="-10">
                <a:latin typeface="Arial"/>
                <a:cs typeface="Arial"/>
              </a:rPr>
              <a:t>move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  Is 8 &gt;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8?</a:t>
            </a:r>
            <a:endParaRPr sz="1400">
              <a:latin typeface="Arial"/>
              <a:cs typeface="Arial"/>
            </a:endParaRPr>
          </a:p>
          <a:p>
            <a:pPr lvl="1" marL="1257935" marR="705485">
              <a:lnSpc>
                <a:spcPct val="100000"/>
              </a:lnSpc>
              <a:buChar char="-"/>
              <a:tabLst>
                <a:tab pos="1544320" algn="l"/>
                <a:tab pos="1544955" algn="l"/>
              </a:tabLst>
            </a:pPr>
            <a:r>
              <a:rPr dirty="0" sz="1400">
                <a:latin typeface="Arial"/>
                <a:cs typeface="Arial"/>
              </a:rPr>
              <a:t>Equal. Enter 1 in 8 position and subtract 8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(8-8=0)  </a:t>
            </a:r>
            <a:r>
              <a:rPr dirty="0" sz="1400" spc="-5">
                <a:latin typeface="Arial"/>
                <a:cs typeface="Arial"/>
              </a:rPr>
              <a:t>No values </a:t>
            </a:r>
            <a:r>
              <a:rPr dirty="0" sz="1400">
                <a:latin typeface="Arial"/>
                <a:cs typeface="Arial"/>
              </a:rPr>
              <a:t>left. Enter 0 in remaining binary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positions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3714241"/>
          <a:ext cx="6115050" cy="755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0670" y="4490720"/>
            <a:ext cx="3555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57575B"/>
                </a:solidFill>
                <a:latin typeface="Arial"/>
                <a:cs typeface="Arial"/>
              </a:rPr>
              <a:t>Decimal </a:t>
            </a: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168 is </a:t>
            </a:r>
            <a:r>
              <a:rPr dirty="0" sz="1400" spc="-5">
                <a:solidFill>
                  <a:srgbClr val="57575B"/>
                </a:solidFill>
                <a:latin typeface="Arial"/>
                <a:cs typeface="Arial"/>
              </a:rPr>
              <a:t>written </a:t>
            </a: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as 10101000 in</a:t>
            </a:r>
            <a:r>
              <a:rPr dirty="0" sz="1400" spc="-13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binary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8137"/>
            <a:ext cx="2110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Binary Number</a:t>
            </a:r>
            <a:r>
              <a:rPr dirty="0" sz="1600" spc="-4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55778"/>
            <a:ext cx="21412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IPv4</a:t>
            </a:r>
            <a:r>
              <a:rPr dirty="0" spc="-200"/>
              <a:t> </a:t>
            </a:r>
            <a:r>
              <a:rPr dirty="0" spc="-5"/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88619"/>
            <a:ext cx="77076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Routers and computers only understand </a:t>
            </a:r>
            <a:r>
              <a:rPr dirty="0" sz="1800" spc="-30">
                <a:latin typeface="Arial"/>
                <a:cs typeface="Arial"/>
              </a:rPr>
              <a:t>binary, </a:t>
            </a:r>
            <a:r>
              <a:rPr dirty="0" sz="1800" spc="-15">
                <a:latin typeface="Arial"/>
                <a:cs typeface="Arial"/>
              </a:rPr>
              <a:t>while </a:t>
            </a:r>
            <a:r>
              <a:rPr dirty="0" sz="1800" spc="-5">
                <a:latin typeface="Arial"/>
                <a:cs typeface="Arial"/>
              </a:rPr>
              <a:t>humans </a:t>
            </a:r>
            <a:r>
              <a:rPr dirty="0" sz="1800" spc="-15">
                <a:latin typeface="Arial"/>
                <a:cs typeface="Arial"/>
              </a:rPr>
              <a:t>work </a:t>
            </a:r>
            <a:r>
              <a:rPr dirty="0" sz="1800" spc="-5">
                <a:latin typeface="Arial"/>
                <a:cs typeface="Arial"/>
              </a:rPr>
              <a:t>in  decimal. </a:t>
            </a: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5">
                <a:latin typeface="Arial"/>
                <a:cs typeface="Arial"/>
              </a:rPr>
              <a:t>is important for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gain a thorough understanding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these 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numbering systems and how they are used in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networking.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153" y="2028444"/>
            <a:ext cx="7723963" cy="1975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925"/>
            <a:ext cx="6623684" cy="1356995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 spc="-5">
                <a:solidFill>
                  <a:srgbClr val="AEE8FA"/>
                </a:solidFill>
              </a:rPr>
              <a:t>5.2 Hexadecimal Number  System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8137"/>
            <a:ext cx="2708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Hexadecimal Number</a:t>
            </a:r>
            <a:r>
              <a:rPr dirty="0" sz="1600" spc="-3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55778"/>
            <a:ext cx="45834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Hexadecimal and </a:t>
            </a:r>
            <a:r>
              <a:rPr dirty="0"/>
              <a:t>IPv6</a:t>
            </a:r>
            <a:r>
              <a:rPr dirty="0" spc="-125"/>
              <a:t> </a:t>
            </a:r>
            <a:r>
              <a:rPr dirty="0" spc="-5"/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792606"/>
            <a:ext cx="3168015" cy="3585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95">
                <a:latin typeface="Arial"/>
                <a:cs typeface="Arial"/>
              </a:rPr>
              <a:t>To </a:t>
            </a:r>
            <a:r>
              <a:rPr dirty="0" sz="1600" spc="-5">
                <a:latin typeface="Arial"/>
                <a:cs typeface="Arial"/>
              </a:rPr>
              <a:t>understand IPv6 addresses,  </a:t>
            </a:r>
            <a:r>
              <a:rPr dirty="0" sz="1600" spc="-10">
                <a:latin typeface="Arial"/>
                <a:cs typeface="Arial"/>
              </a:rPr>
              <a:t>you </a:t>
            </a:r>
            <a:r>
              <a:rPr dirty="0" sz="1600" spc="-5">
                <a:latin typeface="Arial"/>
                <a:cs typeface="Arial"/>
              </a:rPr>
              <a:t>must be able to convert  hexadecimal to decimal and  vice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versa.</a:t>
            </a:r>
            <a:endParaRPr sz="1600">
              <a:latin typeface="Arial"/>
              <a:cs typeface="Arial"/>
            </a:endParaRPr>
          </a:p>
          <a:p>
            <a:pPr marL="355600" marR="5969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Hexadecimal is a base sixteen  numbering system, using the  digits 0 through 9 and letters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  to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F.</a:t>
            </a:r>
            <a:endParaRPr sz="1600">
              <a:latin typeface="Arial"/>
              <a:cs typeface="Arial"/>
            </a:endParaRPr>
          </a:p>
          <a:p>
            <a:pPr algn="just" marL="355600" marR="17145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It is easier to express a value  as a single hexadecimal digit  than as four binary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bit.</a:t>
            </a:r>
            <a:endParaRPr sz="1600">
              <a:latin typeface="Arial"/>
              <a:cs typeface="Arial"/>
            </a:endParaRPr>
          </a:p>
          <a:p>
            <a:pPr marL="355600" marR="94615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Hexadecimal is used to  represent IPv6 addresses and  MAC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9048" y="814213"/>
            <a:ext cx="4642930" cy="3079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8137"/>
            <a:ext cx="2708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Hexadecimal Number</a:t>
            </a:r>
            <a:r>
              <a:rPr dirty="0" sz="1600" spc="-3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55778"/>
            <a:ext cx="5601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Hexadecimal and </a:t>
            </a:r>
            <a:r>
              <a:rPr dirty="0"/>
              <a:t>IPv6 </a:t>
            </a:r>
            <a:r>
              <a:rPr dirty="0" spc="-5"/>
              <a:t>Addresses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792606"/>
            <a:ext cx="3131820" cy="3537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IPv6 addresses are 128 bits in  length. Every 4 bits is  represented by a single  hexadecimal </a:t>
            </a:r>
            <a:r>
              <a:rPr dirty="0" sz="1600">
                <a:latin typeface="Arial"/>
                <a:cs typeface="Arial"/>
              </a:rPr>
              <a:t>digit. </a:t>
            </a:r>
            <a:r>
              <a:rPr dirty="0" sz="1600" spc="-5">
                <a:latin typeface="Arial"/>
                <a:cs typeface="Arial"/>
              </a:rPr>
              <a:t>That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makes  the IPv6 address a total of 32  hexadecimal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values.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The figure </a:t>
            </a:r>
            <a:r>
              <a:rPr dirty="0" sz="1600" spc="-10">
                <a:latin typeface="Arial"/>
                <a:cs typeface="Arial"/>
              </a:rPr>
              <a:t>shows </a:t>
            </a:r>
            <a:r>
              <a:rPr dirty="0" sz="1600" spc="-5">
                <a:latin typeface="Arial"/>
                <a:cs typeface="Arial"/>
              </a:rPr>
              <a:t>the preferred  method of writing out an IPv6  address,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each X  representing four hexadecimal  values.</a:t>
            </a:r>
            <a:endParaRPr sz="1600">
              <a:latin typeface="Arial"/>
              <a:cs typeface="Arial"/>
            </a:endParaRPr>
          </a:p>
          <a:p>
            <a:pPr marL="355600" marR="146685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Each four hexadecimal  character group is referred to  as a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hextet.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35384" y="1050119"/>
            <a:ext cx="4765526" cy="309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708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Hexadecimal Number</a:t>
            </a:r>
            <a:r>
              <a:rPr dirty="0" sz="1600" spc="-2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9473"/>
            <a:ext cx="7513955" cy="683895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pc="-15"/>
              <a:t>Video </a:t>
            </a:r>
            <a:r>
              <a:rPr dirty="0"/>
              <a:t>– </a:t>
            </a:r>
            <a:r>
              <a:rPr dirty="0" spc="-5"/>
              <a:t>Converting Between Hexadecimal and Decimal  Numbering</a:t>
            </a:r>
            <a:r>
              <a:rPr dirty="0" spc="15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315" y="1121790"/>
            <a:ext cx="466407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This video </a:t>
            </a:r>
            <a:r>
              <a:rPr dirty="0" sz="1800" spc="-15">
                <a:solidFill>
                  <a:srgbClr val="57575B"/>
                </a:solidFill>
                <a:latin typeface="Arial"/>
                <a:cs typeface="Arial"/>
              </a:rPr>
              <a:t>will </a:t>
            </a: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cover </a:t>
            </a:r>
            <a:r>
              <a:rPr dirty="0" sz="1800">
                <a:solidFill>
                  <a:srgbClr val="57575B"/>
                </a:solidFill>
                <a:latin typeface="Arial"/>
                <a:cs typeface="Arial"/>
              </a:rPr>
              <a:t>the</a:t>
            </a:r>
            <a:r>
              <a:rPr dirty="0" sz="1800" spc="6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7575B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Characteristics </a:t>
            </a:r>
            <a:r>
              <a:rPr dirty="0" sz="1800">
                <a:solidFill>
                  <a:srgbClr val="57575B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the Hexadecimal</a:t>
            </a:r>
            <a:r>
              <a:rPr dirty="0" sz="1800" spc="1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Convert </a:t>
            </a:r>
            <a:r>
              <a:rPr dirty="0" sz="1800">
                <a:solidFill>
                  <a:srgbClr val="57575B"/>
                </a:solidFill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Hexadecimal </a:t>
            </a:r>
            <a:r>
              <a:rPr dirty="0" sz="1800">
                <a:solidFill>
                  <a:srgbClr val="57575B"/>
                </a:solidFill>
                <a:latin typeface="Arial"/>
                <a:cs typeface="Arial"/>
              </a:rPr>
              <a:t>to</a:t>
            </a:r>
            <a:r>
              <a:rPr dirty="0" sz="1800" spc="-2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Convert </a:t>
            </a:r>
            <a:r>
              <a:rPr dirty="0" sz="1800">
                <a:solidFill>
                  <a:srgbClr val="57575B"/>
                </a:solidFill>
                <a:latin typeface="Arial"/>
                <a:cs typeface="Arial"/>
              </a:rPr>
              <a:t>from </a:t>
            </a: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Decimal </a:t>
            </a:r>
            <a:r>
              <a:rPr dirty="0" sz="1800">
                <a:solidFill>
                  <a:srgbClr val="57575B"/>
                </a:solidFill>
                <a:latin typeface="Arial"/>
                <a:cs typeface="Arial"/>
              </a:rPr>
              <a:t>to</a:t>
            </a:r>
            <a:r>
              <a:rPr dirty="0" sz="1800" spc="-4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Hexadecimal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8137"/>
            <a:ext cx="2708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Hexadecimal Number</a:t>
            </a:r>
            <a:r>
              <a:rPr dirty="0" sz="1600" spc="-3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Decimal </a:t>
            </a:r>
            <a:r>
              <a:rPr dirty="0"/>
              <a:t>to </a:t>
            </a:r>
            <a:r>
              <a:rPr dirty="0" spc="-5"/>
              <a:t>Hexadecimal</a:t>
            </a:r>
            <a:r>
              <a:rPr dirty="0" spc="45"/>
              <a:t> </a:t>
            </a:r>
            <a:r>
              <a:rPr dirty="0" spc="-5"/>
              <a:t>Conversions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30097"/>
            <a:ext cx="7239634" cy="266001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>
                <a:latin typeface="Arial"/>
                <a:cs typeface="Arial"/>
              </a:rPr>
              <a:t>Follow the steps listed to convert decimal numbers to hexadecimal</a:t>
            </a:r>
            <a:r>
              <a:rPr dirty="0" sz="1600" spc="1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values: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Convert the decimal number to </a:t>
            </a:r>
            <a:r>
              <a:rPr dirty="0" sz="1600">
                <a:latin typeface="Arial"/>
                <a:cs typeface="Arial"/>
              </a:rPr>
              <a:t>8-bit </a:t>
            </a:r>
            <a:r>
              <a:rPr dirty="0" sz="1600" spc="-5">
                <a:latin typeface="Arial"/>
                <a:cs typeface="Arial"/>
              </a:rPr>
              <a:t>binary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strings.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Divide the binary strings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groups of four starting from the rightmost</a:t>
            </a:r>
            <a:r>
              <a:rPr dirty="0" sz="1600" spc="25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position.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Convert each four binary numbers into their equivalent hexadecimal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digit.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For example, 168 converted into hex using the three-step</a:t>
            </a:r>
            <a:r>
              <a:rPr dirty="0" sz="1600" spc="114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process.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168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binary is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10101000.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10101000 in </a:t>
            </a:r>
            <a:r>
              <a:rPr dirty="0" sz="1600" spc="-10">
                <a:latin typeface="Arial"/>
                <a:cs typeface="Arial"/>
              </a:rPr>
              <a:t>two </a:t>
            </a:r>
            <a:r>
              <a:rPr dirty="0" sz="1600" spc="-5">
                <a:latin typeface="Arial"/>
                <a:cs typeface="Arial"/>
              </a:rPr>
              <a:t>groups of four binary digits is 1010 and</a:t>
            </a:r>
            <a:r>
              <a:rPr dirty="0" sz="1600" spc="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1000.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1010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hex A and 1000 is hex 8, so 168 is A8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2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hexadecimal.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8137"/>
            <a:ext cx="2708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Hexadecimal Number</a:t>
            </a:r>
            <a:r>
              <a:rPr dirty="0" sz="1600" spc="-35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Hexadecimal </a:t>
            </a:r>
            <a:r>
              <a:rPr dirty="0"/>
              <a:t>to </a:t>
            </a:r>
            <a:r>
              <a:rPr dirty="0" spc="-5"/>
              <a:t>Decimal</a:t>
            </a:r>
            <a:r>
              <a:rPr dirty="0" spc="40"/>
              <a:t> </a:t>
            </a:r>
            <a:r>
              <a:rPr dirty="0" spc="-5"/>
              <a:t>Conversions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30097"/>
            <a:ext cx="7040880" cy="266001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>
                <a:latin typeface="Arial"/>
                <a:cs typeface="Arial"/>
              </a:rPr>
              <a:t>Follow the steps listed to convert hexadecimal numbers to decimal</a:t>
            </a:r>
            <a:r>
              <a:rPr dirty="0" sz="1600" spc="1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values: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Convert the hexadecimal number to </a:t>
            </a:r>
            <a:r>
              <a:rPr dirty="0" sz="1600">
                <a:latin typeface="Arial"/>
                <a:cs typeface="Arial"/>
              </a:rPr>
              <a:t>4-bit </a:t>
            </a:r>
            <a:r>
              <a:rPr dirty="0" sz="1600" spc="-5">
                <a:latin typeface="Arial"/>
                <a:cs typeface="Arial"/>
              </a:rPr>
              <a:t>binary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strings.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Create 8-bit binary grouping starting from the rightmost</a:t>
            </a:r>
            <a:r>
              <a:rPr dirty="0" sz="1600" spc="1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position.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Convert each 8-bit binary grouping into their equivalent decimal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digit.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For example, D2 converted into decimal using the three-step</a:t>
            </a:r>
            <a:r>
              <a:rPr dirty="0" sz="1600" spc="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process: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D2 in 4-bit binary strings is </a:t>
            </a:r>
            <a:r>
              <a:rPr dirty="0" sz="1600" spc="-65">
                <a:latin typeface="Arial"/>
                <a:cs typeface="Arial"/>
              </a:rPr>
              <a:t>1110 </a:t>
            </a:r>
            <a:r>
              <a:rPr dirty="0" sz="1600" spc="-5">
                <a:latin typeface="Arial"/>
                <a:cs typeface="Arial"/>
              </a:rPr>
              <a:t>and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0010.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65">
                <a:latin typeface="Arial"/>
                <a:cs typeface="Arial"/>
              </a:rPr>
              <a:t>1110 </a:t>
            </a:r>
            <a:r>
              <a:rPr dirty="0" sz="1600" spc="-5">
                <a:latin typeface="Arial"/>
                <a:cs typeface="Arial"/>
              </a:rPr>
              <a:t>and 0010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35">
                <a:latin typeface="Arial"/>
                <a:cs typeface="Arial"/>
              </a:rPr>
              <a:t>11100010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an 8-bit</a:t>
            </a:r>
            <a:r>
              <a:rPr dirty="0" sz="1600" spc="1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grouping.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600" spc="-35">
                <a:latin typeface="Arial"/>
                <a:cs typeface="Arial"/>
              </a:rPr>
              <a:t>11100010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binary is equivalent to 210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decimal, so D2 is 210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decimal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769810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5">
                <a:solidFill>
                  <a:srgbClr val="AEE8FA"/>
                </a:solidFill>
              </a:rPr>
              <a:t>5.3 Module Practice and</a:t>
            </a:r>
            <a:r>
              <a:rPr dirty="0" sz="4600" spc="85">
                <a:solidFill>
                  <a:srgbClr val="AEE8FA"/>
                </a:solidFill>
              </a:rPr>
              <a:t> </a:t>
            </a:r>
            <a:r>
              <a:rPr dirty="0" sz="4600" spc="-5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Module Practice and</a:t>
            </a:r>
            <a:r>
              <a:rPr dirty="0" sz="1400" spc="-150">
                <a:solidFill>
                  <a:srgbClr val="367086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67086"/>
                </a:solidFill>
                <a:latin typeface="Arial"/>
                <a:cs typeface="Arial"/>
              </a:rPr>
              <a:t>Quiz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67086"/>
                </a:solidFill>
              </a:rPr>
              <a:t>What </a:t>
            </a:r>
            <a:r>
              <a:rPr dirty="0" spc="-10">
                <a:solidFill>
                  <a:srgbClr val="367086"/>
                </a:solidFill>
              </a:rPr>
              <a:t>did </a:t>
            </a:r>
            <a:r>
              <a:rPr dirty="0">
                <a:solidFill>
                  <a:srgbClr val="367086"/>
                </a:solidFill>
              </a:rPr>
              <a:t>I </a:t>
            </a:r>
            <a:r>
              <a:rPr dirty="0" spc="-5">
                <a:solidFill>
                  <a:srgbClr val="367086"/>
                </a:solidFill>
              </a:rPr>
              <a:t>learn in </a:t>
            </a:r>
            <a:r>
              <a:rPr dirty="0">
                <a:solidFill>
                  <a:srgbClr val="367086"/>
                </a:solidFill>
              </a:rPr>
              <a:t>this</a:t>
            </a:r>
            <a:r>
              <a:rPr dirty="0" spc="-20">
                <a:solidFill>
                  <a:srgbClr val="367086"/>
                </a:solidFill>
              </a:rPr>
              <a:t> </a:t>
            </a:r>
            <a:r>
              <a:rPr dirty="0" spc="-5">
                <a:solidFill>
                  <a:srgbClr val="367086"/>
                </a:solidFill>
              </a:rPr>
              <a:t>module?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910" y="827659"/>
            <a:ext cx="858266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Binary is a base </a:t>
            </a:r>
            <a:r>
              <a:rPr dirty="0" sz="1500" spc="-10">
                <a:latin typeface="Arial"/>
                <a:cs typeface="Arial"/>
              </a:rPr>
              <a:t>two </a:t>
            </a:r>
            <a:r>
              <a:rPr dirty="0" sz="1500">
                <a:latin typeface="Arial"/>
                <a:cs typeface="Arial"/>
              </a:rPr>
              <a:t>numbering </a:t>
            </a:r>
            <a:r>
              <a:rPr dirty="0" sz="1500" spc="-5">
                <a:latin typeface="Arial"/>
                <a:cs typeface="Arial"/>
              </a:rPr>
              <a:t>system </a:t>
            </a:r>
            <a:r>
              <a:rPr dirty="0" sz="1500">
                <a:latin typeface="Arial"/>
                <a:cs typeface="Arial"/>
              </a:rPr>
              <a:t>that consists of the </a:t>
            </a:r>
            <a:r>
              <a:rPr dirty="0" sz="1500" spc="-5">
                <a:latin typeface="Arial"/>
                <a:cs typeface="Arial"/>
              </a:rPr>
              <a:t>numbers 0 </a:t>
            </a:r>
            <a:r>
              <a:rPr dirty="0" sz="1500">
                <a:latin typeface="Arial"/>
                <a:cs typeface="Arial"/>
              </a:rPr>
              <a:t>and 1, </a:t>
            </a:r>
            <a:r>
              <a:rPr dirty="0" sz="1500" spc="-5">
                <a:latin typeface="Arial"/>
                <a:cs typeface="Arial"/>
              </a:rPr>
              <a:t>called</a:t>
            </a:r>
            <a:r>
              <a:rPr dirty="0" sz="1500" spc="-1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bits.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>
                <a:latin typeface="Arial"/>
                <a:cs typeface="Arial"/>
              </a:rPr>
              <a:t>Decimal is a base ten numbering </a:t>
            </a:r>
            <a:r>
              <a:rPr dirty="0" sz="1500" spc="-5">
                <a:latin typeface="Arial"/>
                <a:cs typeface="Arial"/>
              </a:rPr>
              <a:t>system </a:t>
            </a:r>
            <a:r>
              <a:rPr dirty="0" sz="1500">
                <a:latin typeface="Arial"/>
                <a:cs typeface="Arial"/>
              </a:rPr>
              <a:t>that consists of the numbers 0 through</a:t>
            </a:r>
            <a:r>
              <a:rPr dirty="0" sz="1500" spc="-21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9.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Binary is what </a:t>
            </a:r>
            <a:r>
              <a:rPr dirty="0" sz="1500">
                <a:latin typeface="Arial"/>
                <a:cs typeface="Arial"/>
              </a:rPr>
              <a:t>hosts, </a:t>
            </a:r>
            <a:r>
              <a:rPr dirty="0" sz="1500" spc="-5">
                <a:latin typeface="Arial"/>
                <a:cs typeface="Arial"/>
              </a:rPr>
              <a:t>servers, and networking </a:t>
            </a:r>
            <a:r>
              <a:rPr dirty="0" sz="1500">
                <a:latin typeface="Arial"/>
                <a:cs typeface="Arial"/>
              </a:rPr>
              <a:t>equipment </a:t>
            </a:r>
            <a:r>
              <a:rPr dirty="0" sz="1500" spc="-5">
                <a:latin typeface="Arial"/>
                <a:cs typeface="Arial"/>
              </a:rPr>
              <a:t>uses </a:t>
            </a:r>
            <a:r>
              <a:rPr dirty="0" sz="1500">
                <a:latin typeface="Arial"/>
                <a:cs typeface="Arial"/>
              </a:rPr>
              <a:t>to identify </a:t>
            </a:r>
            <a:r>
              <a:rPr dirty="0" sz="1500" spc="-5">
                <a:latin typeface="Arial"/>
                <a:cs typeface="Arial"/>
              </a:rPr>
              <a:t>each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 spc="-15">
                <a:latin typeface="Arial"/>
                <a:cs typeface="Arial"/>
              </a:rPr>
              <a:t>other.</a:t>
            </a:r>
            <a:endParaRPr sz="1500">
              <a:latin typeface="Arial"/>
              <a:cs typeface="Arial"/>
            </a:endParaRPr>
          </a:p>
          <a:p>
            <a:pPr marL="128270" marR="271145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 sz="1500" spc="-5">
                <a:latin typeface="Arial"/>
                <a:cs typeface="Arial"/>
              </a:rPr>
              <a:t>Hexadecimal is a </a:t>
            </a:r>
            <a:r>
              <a:rPr dirty="0" sz="1500">
                <a:latin typeface="Arial"/>
                <a:cs typeface="Arial"/>
              </a:rPr>
              <a:t>base </a:t>
            </a:r>
            <a:r>
              <a:rPr dirty="0" sz="1500" spc="-5">
                <a:latin typeface="Arial"/>
                <a:cs typeface="Arial"/>
              </a:rPr>
              <a:t>sixteen </a:t>
            </a:r>
            <a:r>
              <a:rPr dirty="0" sz="1500">
                <a:latin typeface="Arial"/>
                <a:cs typeface="Arial"/>
              </a:rPr>
              <a:t>numbering </a:t>
            </a:r>
            <a:r>
              <a:rPr dirty="0" sz="1500" spc="-5">
                <a:latin typeface="Arial"/>
                <a:cs typeface="Arial"/>
              </a:rPr>
              <a:t>system </a:t>
            </a:r>
            <a:r>
              <a:rPr dirty="0" sz="1500">
                <a:latin typeface="Arial"/>
                <a:cs typeface="Arial"/>
              </a:rPr>
              <a:t>that consists of the </a:t>
            </a:r>
            <a:r>
              <a:rPr dirty="0" sz="1500" spc="-5">
                <a:latin typeface="Arial"/>
                <a:cs typeface="Arial"/>
              </a:rPr>
              <a:t>numbers 0 </a:t>
            </a:r>
            <a:r>
              <a:rPr dirty="0" sz="1500">
                <a:latin typeface="Arial"/>
                <a:cs typeface="Arial"/>
              </a:rPr>
              <a:t>through </a:t>
            </a:r>
            <a:r>
              <a:rPr dirty="0" sz="1500" spc="-5">
                <a:latin typeface="Arial"/>
                <a:cs typeface="Arial"/>
              </a:rPr>
              <a:t>9 and  </a:t>
            </a:r>
            <a:r>
              <a:rPr dirty="0" sz="1500">
                <a:latin typeface="Arial"/>
                <a:cs typeface="Arial"/>
              </a:rPr>
              <a:t>the letters A to</a:t>
            </a:r>
            <a:r>
              <a:rPr dirty="0" sz="1500" spc="-229">
                <a:latin typeface="Arial"/>
                <a:cs typeface="Arial"/>
              </a:rPr>
              <a:t> </a:t>
            </a:r>
            <a:r>
              <a:rPr dirty="0" sz="1500" spc="-90">
                <a:latin typeface="Arial"/>
                <a:cs typeface="Arial"/>
              </a:rPr>
              <a:t>F.</a:t>
            </a:r>
            <a:endParaRPr sz="1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299085" algn="l"/>
                <a:tab pos="299720" algn="l"/>
              </a:tabLst>
            </a:pPr>
            <a:r>
              <a:rPr dirty="0" sz="1500" spc="-5">
                <a:latin typeface="Arial"/>
                <a:cs typeface="Arial"/>
              </a:rPr>
              <a:t>Hexadecimal </a:t>
            </a:r>
            <a:r>
              <a:rPr dirty="0" sz="1500">
                <a:latin typeface="Arial"/>
                <a:cs typeface="Arial"/>
              </a:rPr>
              <a:t>is used to represent </a:t>
            </a:r>
            <a:r>
              <a:rPr dirty="0" sz="1500" spc="-5">
                <a:latin typeface="Arial"/>
                <a:cs typeface="Arial"/>
              </a:rPr>
              <a:t>IPv6 </a:t>
            </a:r>
            <a:r>
              <a:rPr dirty="0" sz="1500">
                <a:latin typeface="Arial"/>
                <a:cs typeface="Arial"/>
              </a:rPr>
              <a:t>addresses and </a:t>
            </a:r>
            <a:r>
              <a:rPr dirty="0" sz="1500" spc="-5">
                <a:latin typeface="Arial"/>
                <a:cs typeface="Arial"/>
              </a:rPr>
              <a:t>MAC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addresses.</a:t>
            </a:r>
            <a:endParaRPr sz="1500">
              <a:latin typeface="Arial"/>
              <a:cs typeface="Arial"/>
            </a:endParaRPr>
          </a:p>
          <a:p>
            <a:pPr marL="128270" marR="5080" indent="-11620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 sz="1500" spc="-5">
                <a:latin typeface="Arial"/>
                <a:cs typeface="Arial"/>
              </a:rPr>
              <a:t>IPv6 </a:t>
            </a:r>
            <a:r>
              <a:rPr dirty="0" sz="1500">
                <a:latin typeface="Arial"/>
                <a:cs typeface="Arial"/>
              </a:rPr>
              <a:t>addresses </a:t>
            </a:r>
            <a:r>
              <a:rPr dirty="0" sz="1500" spc="-5">
                <a:latin typeface="Arial"/>
                <a:cs typeface="Arial"/>
              </a:rPr>
              <a:t>are 128 bits </a:t>
            </a:r>
            <a:r>
              <a:rPr dirty="0" sz="1500">
                <a:latin typeface="Arial"/>
                <a:cs typeface="Arial"/>
              </a:rPr>
              <a:t>long, </a:t>
            </a:r>
            <a:r>
              <a:rPr dirty="0" sz="1500" spc="-5">
                <a:latin typeface="Arial"/>
                <a:cs typeface="Arial"/>
              </a:rPr>
              <a:t>and every 4 bits is </a:t>
            </a:r>
            <a:r>
              <a:rPr dirty="0" sz="1500">
                <a:latin typeface="Arial"/>
                <a:cs typeface="Arial"/>
              </a:rPr>
              <a:t>represented </a:t>
            </a:r>
            <a:r>
              <a:rPr dirty="0" sz="1500" spc="-5">
                <a:latin typeface="Arial"/>
                <a:cs typeface="Arial"/>
              </a:rPr>
              <a:t>by a hexadecimal </a:t>
            </a:r>
            <a:r>
              <a:rPr dirty="0" sz="1500">
                <a:latin typeface="Arial"/>
                <a:cs typeface="Arial"/>
              </a:rPr>
              <a:t>digit for </a:t>
            </a:r>
            <a:r>
              <a:rPr dirty="0" sz="1500" spc="-5">
                <a:latin typeface="Arial"/>
                <a:cs typeface="Arial"/>
              </a:rPr>
              <a:t>a </a:t>
            </a:r>
            <a:r>
              <a:rPr dirty="0" sz="1500">
                <a:latin typeface="Arial"/>
                <a:cs typeface="Arial"/>
              </a:rPr>
              <a:t>total  of </a:t>
            </a:r>
            <a:r>
              <a:rPr dirty="0" sz="1500" spc="-5">
                <a:latin typeface="Arial"/>
                <a:cs typeface="Arial"/>
              </a:rPr>
              <a:t>32 hexadecimal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digits.</a:t>
            </a:r>
            <a:endParaRPr sz="1500">
              <a:latin typeface="Arial"/>
              <a:cs typeface="Arial"/>
            </a:endParaRPr>
          </a:p>
          <a:p>
            <a:pPr marL="128270" marR="76200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 sz="1500" spc="-90">
                <a:latin typeface="Arial"/>
                <a:cs typeface="Arial"/>
              </a:rPr>
              <a:t>To </a:t>
            </a:r>
            <a:r>
              <a:rPr dirty="0" sz="1500" spc="-5">
                <a:latin typeface="Arial"/>
                <a:cs typeface="Arial"/>
              </a:rPr>
              <a:t>convert hexadecimal </a:t>
            </a:r>
            <a:r>
              <a:rPr dirty="0" sz="1500">
                <a:latin typeface="Arial"/>
                <a:cs typeface="Arial"/>
              </a:rPr>
              <a:t>to decimal, </a:t>
            </a:r>
            <a:r>
              <a:rPr dirty="0" sz="1500" spc="-10">
                <a:latin typeface="Arial"/>
                <a:cs typeface="Arial"/>
              </a:rPr>
              <a:t>you </a:t>
            </a:r>
            <a:r>
              <a:rPr dirty="0" sz="1500">
                <a:latin typeface="Arial"/>
                <a:cs typeface="Arial"/>
              </a:rPr>
              <a:t>must first </a:t>
            </a:r>
            <a:r>
              <a:rPr dirty="0" sz="1500" spc="-5">
                <a:latin typeface="Arial"/>
                <a:cs typeface="Arial"/>
              </a:rPr>
              <a:t>convert </a:t>
            </a:r>
            <a:r>
              <a:rPr dirty="0" sz="1500">
                <a:latin typeface="Arial"/>
                <a:cs typeface="Arial"/>
              </a:rPr>
              <a:t>the </a:t>
            </a:r>
            <a:r>
              <a:rPr dirty="0" sz="1500" spc="-5">
                <a:latin typeface="Arial"/>
                <a:cs typeface="Arial"/>
              </a:rPr>
              <a:t>hexadecimal </a:t>
            </a:r>
            <a:r>
              <a:rPr dirty="0" sz="1500">
                <a:latin typeface="Arial"/>
                <a:cs typeface="Arial"/>
              </a:rPr>
              <a:t>to </a:t>
            </a:r>
            <a:r>
              <a:rPr dirty="0" sz="1500" spc="-20">
                <a:latin typeface="Arial"/>
                <a:cs typeface="Arial"/>
              </a:rPr>
              <a:t>binary, </a:t>
            </a:r>
            <a:r>
              <a:rPr dirty="0" sz="1500">
                <a:latin typeface="Arial"/>
                <a:cs typeface="Arial"/>
              </a:rPr>
              <a:t>then </a:t>
            </a:r>
            <a:r>
              <a:rPr dirty="0" sz="1500" spc="-5">
                <a:latin typeface="Arial"/>
                <a:cs typeface="Arial"/>
              </a:rPr>
              <a:t>convert  </a:t>
            </a:r>
            <a:r>
              <a:rPr dirty="0" sz="1500">
                <a:latin typeface="Arial"/>
                <a:cs typeface="Arial"/>
              </a:rPr>
              <a:t>the binary to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decimal.</a:t>
            </a:r>
            <a:endParaRPr sz="1500">
              <a:latin typeface="Arial"/>
              <a:cs typeface="Arial"/>
            </a:endParaRPr>
          </a:p>
          <a:p>
            <a:pPr marL="128270" marR="515620" indent="-116205">
              <a:lnSpc>
                <a:spcPct val="100000"/>
              </a:lnSpc>
              <a:buClr>
                <a:srgbClr val="57575B"/>
              </a:buClr>
              <a:buSzPct val="90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 sz="1500" spc="-90">
                <a:latin typeface="Arial"/>
                <a:cs typeface="Arial"/>
              </a:rPr>
              <a:t>To </a:t>
            </a:r>
            <a:r>
              <a:rPr dirty="0" sz="1500" spc="-5">
                <a:latin typeface="Arial"/>
                <a:cs typeface="Arial"/>
              </a:rPr>
              <a:t>convert </a:t>
            </a:r>
            <a:r>
              <a:rPr dirty="0" sz="1500">
                <a:latin typeface="Arial"/>
                <a:cs typeface="Arial"/>
              </a:rPr>
              <a:t>decimal to </a:t>
            </a:r>
            <a:r>
              <a:rPr dirty="0" sz="1500" spc="-5">
                <a:latin typeface="Arial"/>
                <a:cs typeface="Arial"/>
              </a:rPr>
              <a:t>hexadecimal, </a:t>
            </a:r>
            <a:r>
              <a:rPr dirty="0" sz="1500" spc="-10">
                <a:latin typeface="Arial"/>
                <a:cs typeface="Arial"/>
              </a:rPr>
              <a:t>you </a:t>
            </a:r>
            <a:r>
              <a:rPr dirty="0" sz="1500">
                <a:latin typeface="Arial"/>
                <a:cs typeface="Arial"/>
              </a:rPr>
              <a:t>must first </a:t>
            </a:r>
            <a:r>
              <a:rPr dirty="0" sz="1500" spc="-5">
                <a:latin typeface="Arial"/>
                <a:cs typeface="Arial"/>
              </a:rPr>
              <a:t>convert </a:t>
            </a:r>
            <a:r>
              <a:rPr dirty="0" sz="1500">
                <a:latin typeface="Arial"/>
                <a:cs typeface="Arial"/>
              </a:rPr>
              <a:t>the decimal to binary and then the  binary to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hexadecimal.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17170"/>
            <a:ext cx="2534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367086"/>
                </a:solidFill>
              </a:rPr>
              <a:t>Module</a:t>
            </a:r>
            <a:r>
              <a:rPr dirty="0" spc="-55">
                <a:solidFill>
                  <a:srgbClr val="367086"/>
                </a:solidFill>
              </a:rPr>
              <a:t> </a:t>
            </a:r>
            <a:r>
              <a:rPr dirty="0">
                <a:solidFill>
                  <a:srgbClr val="367086"/>
                </a:solidFill>
              </a:rPr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23215" y="831291"/>
            <a:ext cx="82499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7575B"/>
                </a:solidFill>
                <a:latin typeface="Arial"/>
                <a:cs typeface="Arial"/>
              </a:rPr>
              <a:t>Module </a:t>
            </a:r>
            <a:r>
              <a:rPr dirty="0" sz="1600" spc="-10" b="1">
                <a:solidFill>
                  <a:srgbClr val="57575B"/>
                </a:solidFill>
                <a:latin typeface="Arial"/>
                <a:cs typeface="Arial"/>
              </a:rPr>
              <a:t>Title: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Number</a:t>
            </a:r>
            <a:r>
              <a:rPr dirty="0" sz="1600" spc="7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57575B"/>
                </a:solidFill>
                <a:latin typeface="Arial"/>
                <a:cs typeface="Arial"/>
              </a:rPr>
              <a:t>Module Objective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: Calculate numbers between decimal, </a:t>
            </a:r>
            <a:r>
              <a:rPr dirty="0" sz="1600" spc="-25">
                <a:solidFill>
                  <a:srgbClr val="57575B"/>
                </a:solidFill>
                <a:latin typeface="Arial"/>
                <a:cs typeface="Arial"/>
              </a:rPr>
              <a:t>binary,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and hexadecimal</a:t>
            </a:r>
            <a:r>
              <a:rPr dirty="0" sz="1600" spc="204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systems.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4407" y="2044319"/>
          <a:ext cx="7000240" cy="1055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0595"/>
                <a:gridCol w="3490595"/>
              </a:tblGrid>
              <a:tr h="216407"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Objective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44119"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 Number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Calculate numbers between decimal and</a:t>
                      </a:r>
                      <a:r>
                        <a:rPr dirty="0" sz="12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binary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systems.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Hexadecimal Number</a:t>
                      </a:r>
                      <a:r>
                        <a:rPr dirty="0" sz="12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Calculate numbers between decimal</a:t>
                      </a:r>
                      <a:r>
                        <a:rPr dirty="0" sz="12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400"/>
                        </a:lnSpc>
                        <a:spcBef>
                          <a:spcPts val="10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hexadecimal</a:t>
                      </a:r>
                      <a:r>
                        <a:rPr dirty="0" sz="12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systems.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90772" y="2697479"/>
              <a:ext cx="1325880" cy="292735"/>
            </a:xfrm>
            <a:custGeom>
              <a:avLst/>
              <a:gdLst/>
              <a:ahLst/>
              <a:cxnLst/>
              <a:rect l="l" t="t" r="r" b="b"/>
              <a:pathLst>
                <a:path w="1325879" h="292735">
                  <a:moveTo>
                    <a:pt x="216408" y="8509"/>
                  </a:moveTo>
                  <a:lnTo>
                    <a:pt x="206984" y="7188"/>
                  </a:lnTo>
                  <a:lnTo>
                    <a:pt x="191998" y="4254"/>
                  </a:lnTo>
                  <a:lnTo>
                    <a:pt x="172237" y="1333"/>
                  </a:lnTo>
                  <a:lnTo>
                    <a:pt x="100444" y="6858"/>
                  </a:lnTo>
                  <a:lnTo>
                    <a:pt x="59550" y="26314"/>
                  </a:lnTo>
                  <a:lnTo>
                    <a:pt x="27825" y="56769"/>
                  </a:lnTo>
                  <a:lnTo>
                    <a:pt x="7289" y="96583"/>
                  </a:lnTo>
                  <a:lnTo>
                    <a:pt x="0" y="144145"/>
                  </a:lnTo>
                  <a:lnTo>
                    <a:pt x="7708" y="195440"/>
                  </a:lnTo>
                  <a:lnTo>
                    <a:pt x="29057" y="236740"/>
                  </a:lnTo>
                  <a:lnTo>
                    <a:pt x="61417" y="267233"/>
                  </a:lnTo>
                  <a:lnTo>
                    <a:pt x="102095" y="286131"/>
                  </a:lnTo>
                  <a:lnTo>
                    <a:pt x="148463" y="292608"/>
                  </a:lnTo>
                  <a:lnTo>
                    <a:pt x="172237" y="291287"/>
                  </a:lnTo>
                  <a:lnTo>
                    <a:pt x="191998" y="288366"/>
                  </a:lnTo>
                  <a:lnTo>
                    <a:pt x="206984" y="285432"/>
                  </a:lnTo>
                  <a:lnTo>
                    <a:pt x="216408" y="284099"/>
                  </a:lnTo>
                  <a:lnTo>
                    <a:pt x="216408" y="207772"/>
                  </a:lnTo>
                  <a:lnTo>
                    <a:pt x="209461" y="209765"/>
                  </a:lnTo>
                  <a:lnTo>
                    <a:pt x="195732" y="214122"/>
                  </a:lnTo>
                  <a:lnTo>
                    <a:pt x="176428" y="218490"/>
                  </a:lnTo>
                  <a:lnTo>
                    <a:pt x="121107" y="214515"/>
                  </a:lnTo>
                  <a:lnTo>
                    <a:pt x="81699" y="173977"/>
                  </a:lnTo>
                  <a:lnTo>
                    <a:pt x="76327" y="144145"/>
                  </a:lnTo>
                  <a:lnTo>
                    <a:pt x="81699" y="114325"/>
                  </a:lnTo>
                  <a:lnTo>
                    <a:pt x="97028" y="90081"/>
                  </a:lnTo>
                  <a:lnTo>
                    <a:pt x="121107" y="73787"/>
                  </a:lnTo>
                  <a:lnTo>
                    <a:pt x="152781" y="67818"/>
                  </a:lnTo>
                  <a:lnTo>
                    <a:pt x="178257" y="70485"/>
                  </a:lnTo>
                  <a:lnTo>
                    <a:pt x="197358" y="76339"/>
                  </a:lnTo>
                  <a:lnTo>
                    <a:pt x="210070" y="82181"/>
                  </a:lnTo>
                  <a:lnTo>
                    <a:pt x="216408" y="84836"/>
                  </a:lnTo>
                  <a:lnTo>
                    <a:pt x="216408" y="8509"/>
                  </a:lnTo>
                  <a:close/>
                </a:path>
                <a:path w="1325879" h="292735">
                  <a:moveTo>
                    <a:pt x="384035" y="3060"/>
                  </a:moveTo>
                  <a:lnTo>
                    <a:pt x="313944" y="3060"/>
                  </a:lnTo>
                  <a:lnTo>
                    <a:pt x="313944" y="286512"/>
                  </a:lnTo>
                  <a:lnTo>
                    <a:pt x="384035" y="286512"/>
                  </a:lnTo>
                  <a:lnTo>
                    <a:pt x="384035" y="3060"/>
                  </a:lnTo>
                  <a:close/>
                </a:path>
                <a:path w="1325879" h="292735">
                  <a:moveTo>
                    <a:pt x="670560" y="199263"/>
                  </a:moveTo>
                  <a:lnTo>
                    <a:pt x="654240" y="148958"/>
                  </a:lnTo>
                  <a:lnTo>
                    <a:pt x="603250" y="114554"/>
                  </a:lnTo>
                  <a:lnTo>
                    <a:pt x="586359" y="110236"/>
                  </a:lnTo>
                  <a:lnTo>
                    <a:pt x="575792" y="106883"/>
                  </a:lnTo>
                  <a:lnTo>
                    <a:pt x="564807" y="102298"/>
                  </a:lnTo>
                  <a:lnTo>
                    <a:pt x="556183" y="95351"/>
                  </a:lnTo>
                  <a:lnTo>
                    <a:pt x="552704" y="84836"/>
                  </a:lnTo>
                  <a:lnTo>
                    <a:pt x="555802" y="73672"/>
                  </a:lnTo>
                  <a:lnTo>
                    <a:pt x="564832" y="65697"/>
                  </a:lnTo>
                  <a:lnTo>
                    <a:pt x="579374" y="60909"/>
                  </a:lnTo>
                  <a:lnTo>
                    <a:pt x="599059" y="59309"/>
                  </a:lnTo>
                  <a:lnTo>
                    <a:pt x="615835" y="60642"/>
                  </a:lnTo>
                  <a:lnTo>
                    <a:pt x="632650" y="63563"/>
                  </a:lnTo>
                  <a:lnTo>
                    <a:pt x="646303" y="66497"/>
                  </a:lnTo>
                  <a:lnTo>
                    <a:pt x="653669" y="67818"/>
                  </a:lnTo>
                  <a:lnTo>
                    <a:pt x="653669" y="59309"/>
                  </a:lnTo>
                  <a:lnTo>
                    <a:pt x="653669" y="8509"/>
                  </a:lnTo>
                  <a:lnTo>
                    <a:pt x="646049" y="7188"/>
                  </a:lnTo>
                  <a:lnTo>
                    <a:pt x="630529" y="4254"/>
                  </a:lnTo>
                  <a:lnTo>
                    <a:pt x="608711" y="1333"/>
                  </a:lnTo>
                  <a:lnTo>
                    <a:pt x="582168" y="0"/>
                  </a:lnTo>
                  <a:lnTo>
                    <a:pt x="539102" y="6172"/>
                  </a:lnTo>
                  <a:lnTo>
                    <a:pt x="505917" y="23850"/>
                  </a:lnTo>
                  <a:lnTo>
                    <a:pt x="484555" y="51866"/>
                  </a:lnTo>
                  <a:lnTo>
                    <a:pt x="477012" y="89027"/>
                  </a:lnTo>
                  <a:lnTo>
                    <a:pt x="482917" y="119545"/>
                  </a:lnTo>
                  <a:lnTo>
                    <a:pt x="499084" y="142074"/>
                  </a:lnTo>
                  <a:lnTo>
                    <a:pt x="523138" y="158242"/>
                  </a:lnTo>
                  <a:lnTo>
                    <a:pt x="552704" y="169672"/>
                  </a:lnTo>
                  <a:lnTo>
                    <a:pt x="556895" y="173863"/>
                  </a:lnTo>
                  <a:lnTo>
                    <a:pt x="565404" y="173863"/>
                  </a:lnTo>
                  <a:lnTo>
                    <a:pt x="577723" y="180314"/>
                  </a:lnTo>
                  <a:lnTo>
                    <a:pt x="588518" y="187159"/>
                  </a:lnTo>
                  <a:lnTo>
                    <a:pt x="596150" y="194779"/>
                  </a:lnTo>
                  <a:lnTo>
                    <a:pt x="599059" y="203581"/>
                  </a:lnTo>
                  <a:lnTo>
                    <a:pt x="595820" y="214680"/>
                  </a:lnTo>
                  <a:lnTo>
                    <a:pt x="585876" y="222618"/>
                  </a:lnTo>
                  <a:lnTo>
                    <a:pt x="568833" y="227393"/>
                  </a:lnTo>
                  <a:lnTo>
                    <a:pt x="544322" y="228981"/>
                  </a:lnTo>
                  <a:lnTo>
                    <a:pt x="522617" y="227660"/>
                  </a:lnTo>
                  <a:lnTo>
                    <a:pt x="503275" y="224726"/>
                  </a:lnTo>
                  <a:lnTo>
                    <a:pt x="488683" y="221805"/>
                  </a:lnTo>
                  <a:lnTo>
                    <a:pt x="481203" y="220472"/>
                  </a:lnTo>
                  <a:lnTo>
                    <a:pt x="481203" y="284099"/>
                  </a:lnTo>
                  <a:lnTo>
                    <a:pt x="487705" y="285432"/>
                  </a:lnTo>
                  <a:lnTo>
                    <a:pt x="504850" y="288353"/>
                  </a:lnTo>
                  <a:lnTo>
                    <a:pt x="529094" y="291287"/>
                  </a:lnTo>
                  <a:lnTo>
                    <a:pt x="556895" y="292608"/>
                  </a:lnTo>
                  <a:lnTo>
                    <a:pt x="597738" y="287578"/>
                  </a:lnTo>
                  <a:lnTo>
                    <a:pt x="634250" y="271424"/>
                  </a:lnTo>
                  <a:lnTo>
                    <a:pt x="660488" y="242519"/>
                  </a:lnTo>
                  <a:lnTo>
                    <a:pt x="663638" y="228981"/>
                  </a:lnTo>
                  <a:lnTo>
                    <a:pt x="670560" y="199263"/>
                  </a:lnTo>
                  <a:close/>
                </a:path>
                <a:path w="1325879" h="292735">
                  <a:moveTo>
                    <a:pt x="954024" y="8509"/>
                  </a:moveTo>
                  <a:lnTo>
                    <a:pt x="944816" y="7188"/>
                  </a:lnTo>
                  <a:lnTo>
                    <a:pt x="930148" y="4254"/>
                  </a:lnTo>
                  <a:lnTo>
                    <a:pt x="910793" y="1333"/>
                  </a:lnTo>
                  <a:lnTo>
                    <a:pt x="840574" y="6858"/>
                  </a:lnTo>
                  <a:lnTo>
                    <a:pt x="800531" y="26314"/>
                  </a:lnTo>
                  <a:lnTo>
                    <a:pt x="769442" y="56769"/>
                  </a:lnTo>
                  <a:lnTo>
                    <a:pt x="749325" y="96583"/>
                  </a:lnTo>
                  <a:lnTo>
                    <a:pt x="742188" y="144145"/>
                  </a:lnTo>
                  <a:lnTo>
                    <a:pt x="749719" y="195440"/>
                  </a:lnTo>
                  <a:lnTo>
                    <a:pt x="770623" y="236740"/>
                  </a:lnTo>
                  <a:lnTo>
                    <a:pt x="802284" y="267233"/>
                  </a:lnTo>
                  <a:lnTo>
                    <a:pt x="842137" y="286131"/>
                  </a:lnTo>
                  <a:lnTo>
                    <a:pt x="887603" y="292608"/>
                  </a:lnTo>
                  <a:lnTo>
                    <a:pt x="910793" y="291287"/>
                  </a:lnTo>
                  <a:lnTo>
                    <a:pt x="930148" y="288366"/>
                  </a:lnTo>
                  <a:lnTo>
                    <a:pt x="944816" y="285432"/>
                  </a:lnTo>
                  <a:lnTo>
                    <a:pt x="954024" y="284099"/>
                  </a:lnTo>
                  <a:lnTo>
                    <a:pt x="954024" y="207772"/>
                  </a:lnTo>
                  <a:lnTo>
                    <a:pt x="947839" y="209765"/>
                  </a:lnTo>
                  <a:lnTo>
                    <a:pt x="935837" y="214122"/>
                  </a:lnTo>
                  <a:lnTo>
                    <a:pt x="918387" y="218490"/>
                  </a:lnTo>
                  <a:lnTo>
                    <a:pt x="862520" y="214515"/>
                  </a:lnTo>
                  <a:lnTo>
                    <a:pt x="822312" y="173977"/>
                  </a:lnTo>
                  <a:lnTo>
                    <a:pt x="816991" y="144145"/>
                  </a:lnTo>
                  <a:lnTo>
                    <a:pt x="822883" y="114325"/>
                  </a:lnTo>
                  <a:lnTo>
                    <a:pt x="839279" y="90081"/>
                  </a:lnTo>
                  <a:lnTo>
                    <a:pt x="864235" y="73787"/>
                  </a:lnTo>
                  <a:lnTo>
                    <a:pt x="895858" y="67818"/>
                  </a:lnTo>
                  <a:lnTo>
                    <a:pt x="918387" y="70485"/>
                  </a:lnTo>
                  <a:lnTo>
                    <a:pt x="935837" y="76339"/>
                  </a:lnTo>
                  <a:lnTo>
                    <a:pt x="947839" y="82181"/>
                  </a:lnTo>
                  <a:lnTo>
                    <a:pt x="954024" y="84836"/>
                  </a:lnTo>
                  <a:lnTo>
                    <a:pt x="954024" y="8509"/>
                  </a:lnTo>
                  <a:close/>
                </a:path>
                <a:path w="1325879" h="292735">
                  <a:moveTo>
                    <a:pt x="1325880" y="144145"/>
                  </a:moveTo>
                  <a:lnTo>
                    <a:pt x="1319047" y="98247"/>
                  </a:lnTo>
                  <a:lnTo>
                    <a:pt x="1306182" y="72136"/>
                  </a:lnTo>
                  <a:lnTo>
                    <a:pt x="1299527" y="58623"/>
                  </a:lnTo>
                  <a:lnTo>
                    <a:pt x="1268704" y="27559"/>
                  </a:lnTo>
                  <a:lnTo>
                    <a:pt x="1250188" y="18338"/>
                  </a:lnTo>
                  <a:lnTo>
                    <a:pt x="1250188" y="144145"/>
                  </a:lnTo>
                  <a:lnTo>
                    <a:pt x="1244942" y="173977"/>
                  </a:lnTo>
                  <a:lnTo>
                    <a:pt x="1230261" y="198221"/>
                  </a:lnTo>
                  <a:lnTo>
                    <a:pt x="1207693" y="214515"/>
                  </a:lnTo>
                  <a:lnTo>
                    <a:pt x="1178814" y="220472"/>
                  </a:lnTo>
                  <a:lnTo>
                    <a:pt x="1149921" y="214515"/>
                  </a:lnTo>
                  <a:lnTo>
                    <a:pt x="1127353" y="198221"/>
                  </a:lnTo>
                  <a:lnTo>
                    <a:pt x="1112672" y="173977"/>
                  </a:lnTo>
                  <a:lnTo>
                    <a:pt x="1107440" y="144145"/>
                  </a:lnTo>
                  <a:lnTo>
                    <a:pt x="1112672" y="116827"/>
                  </a:lnTo>
                  <a:lnTo>
                    <a:pt x="1127353" y="93865"/>
                  </a:lnTo>
                  <a:lnTo>
                    <a:pt x="1149921" y="78041"/>
                  </a:lnTo>
                  <a:lnTo>
                    <a:pt x="1178814" y="72136"/>
                  </a:lnTo>
                  <a:lnTo>
                    <a:pt x="1207693" y="78041"/>
                  </a:lnTo>
                  <a:lnTo>
                    <a:pt x="1230261" y="93865"/>
                  </a:lnTo>
                  <a:lnTo>
                    <a:pt x="1244942" y="116827"/>
                  </a:lnTo>
                  <a:lnTo>
                    <a:pt x="1250188" y="144145"/>
                  </a:lnTo>
                  <a:lnTo>
                    <a:pt x="1250188" y="18338"/>
                  </a:lnTo>
                  <a:lnTo>
                    <a:pt x="1228001" y="7264"/>
                  </a:lnTo>
                  <a:lnTo>
                    <a:pt x="1178814" y="0"/>
                  </a:lnTo>
                  <a:lnTo>
                    <a:pt x="1129614" y="7264"/>
                  </a:lnTo>
                  <a:lnTo>
                    <a:pt x="1088910" y="27559"/>
                  </a:lnTo>
                  <a:lnTo>
                    <a:pt x="1058087" y="58623"/>
                  </a:lnTo>
                  <a:lnTo>
                    <a:pt x="1038567" y="98247"/>
                  </a:lnTo>
                  <a:lnTo>
                    <a:pt x="1031748" y="144145"/>
                  </a:lnTo>
                  <a:lnTo>
                    <a:pt x="1038567" y="190563"/>
                  </a:lnTo>
                  <a:lnTo>
                    <a:pt x="1058087" y="231254"/>
                  </a:lnTo>
                  <a:lnTo>
                    <a:pt x="1088910" y="263575"/>
                  </a:lnTo>
                  <a:lnTo>
                    <a:pt x="1129614" y="284911"/>
                  </a:lnTo>
                  <a:lnTo>
                    <a:pt x="1178814" y="292608"/>
                  </a:lnTo>
                  <a:lnTo>
                    <a:pt x="1228001" y="284911"/>
                  </a:lnTo>
                  <a:lnTo>
                    <a:pt x="1268704" y="263575"/>
                  </a:lnTo>
                  <a:lnTo>
                    <a:pt x="1299527" y="231254"/>
                  </a:lnTo>
                  <a:lnTo>
                    <a:pt x="1304696" y="220472"/>
                  </a:lnTo>
                  <a:lnTo>
                    <a:pt x="1319047" y="190563"/>
                  </a:lnTo>
                  <a:lnTo>
                    <a:pt x="1325880" y="144145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45991" y="2362199"/>
              <a:ext cx="71628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39540" y="2264664"/>
              <a:ext cx="71627" cy="242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33088" y="2130551"/>
              <a:ext cx="71755" cy="448309"/>
            </a:xfrm>
            <a:custGeom>
              <a:avLst/>
              <a:gdLst/>
              <a:ahLst/>
              <a:cxnLst/>
              <a:rect l="l" t="t" r="r" b="b"/>
              <a:pathLst>
                <a:path w="71754" h="448310">
                  <a:moveTo>
                    <a:pt x="33654" y="0"/>
                  </a:moveTo>
                  <a:lnTo>
                    <a:pt x="21324" y="2903"/>
                  </a:lnTo>
                  <a:lnTo>
                    <a:pt x="10540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540" y="436959"/>
                  </a:lnTo>
                  <a:lnTo>
                    <a:pt x="21324" y="445085"/>
                  </a:lnTo>
                  <a:lnTo>
                    <a:pt x="33654" y="448056"/>
                  </a:lnTo>
                  <a:lnTo>
                    <a:pt x="48482" y="445085"/>
                  </a:lnTo>
                  <a:lnTo>
                    <a:pt x="60547" y="436959"/>
                  </a:lnTo>
                  <a:lnTo>
                    <a:pt x="68659" y="424856"/>
                  </a:lnTo>
                  <a:lnTo>
                    <a:pt x="71627" y="409956"/>
                  </a:lnTo>
                  <a:lnTo>
                    <a:pt x="71627" y="33781"/>
                  </a:lnTo>
                  <a:lnTo>
                    <a:pt x="68659" y="21377"/>
                  </a:lnTo>
                  <a:lnTo>
                    <a:pt x="60547" y="10556"/>
                  </a:lnTo>
                  <a:lnTo>
                    <a:pt x="48482" y="2903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26635" y="2264664"/>
              <a:ext cx="70103" cy="242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20184" y="2362199"/>
              <a:ext cx="70103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13732" y="2264664"/>
              <a:ext cx="70103" cy="242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07279" y="2130551"/>
              <a:ext cx="70485" cy="448309"/>
            </a:xfrm>
            <a:custGeom>
              <a:avLst/>
              <a:gdLst/>
              <a:ahLst/>
              <a:cxnLst/>
              <a:rect l="l" t="t" r="r" b="b"/>
              <a:pathLst>
                <a:path w="70485" h="448310">
                  <a:moveTo>
                    <a:pt x="37084" y="0"/>
                  </a:moveTo>
                  <a:lnTo>
                    <a:pt x="22609" y="2903"/>
                  </a:lnTo>
                  <a:lnTo>
                    <a:pt x="10826" y="10556"/>
                  </a:lnTo>
                  <a:lnTo>
                    <a:pt x="2901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01" y="424856"/>
                  </a:lnTo>
                  <a:lnTo>
                    <a:pt x="10826" y="436959"/>
                  </a:lnTo>
                  <a:lnTo>
                    <a:pt x="22609" y="445085"/>
                  </a:lnTo>
                  <a:lnTo>
                    <a:pt x="37084" y="448056"/>
                  </a:lnTo>
                  <a:lnTo>
                    <a:pt x="49208" y="445085"/>
                  </a:lnTo>
                  <a:lnTo>
                    <a:pt x="59785" y="436959"/>
                  </a:lnTo>
                  <a:lnTo>
                    <a:pt x="67266" y="424856"/>
                  </a:lnTo>
                  <a:lnTo>
                    <a:pt x="70104" y="409956"/>
                  </a:lnTo>
                  <a:lnTo>
                    <a:pt x="70104" y="33781"/>
                  </a:lnTo>
                  <a:lnTo>
                    <a:pt x="67266" y="21377"/>
                  </a:lnTo>
                  <a:lnTo>
                    <a:pt x="59785" y="10556"/>
                  </a:lnTo>
                  <a:lnTo>
                    <a:pt x="49208" y="2903"/>
                  </a:lnTo>
                  <a:lnTo>
                    <a:pt x="3708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9303" y="2264664"/>
              <a:ext cx="71628" cy="242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92852" y="2362199"/>
              <a:ext cx="71627" cy="1447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557"/>
            <a:ext cx="701294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5">
                <a:solidFill>
                  <a:srgbClr val="AEE8FA"/>
                </a:solidFill>
              </a:rPr>
              <a:t>5.1 Binary Number</a:t>
            </a:r>
            <a:r>
              <a:rPr dirty="0" sz="4600" spc="50">
                <a:solidFill>
                  <a:srgbClr val="AEE8FA"/>
                </a:solidFill>
              </a:rPr>
              <a:t> </a:t>
            </a:r>
            <a:r>
              <a:rPr dirty="0" sz="4600" spc="-5">
                <a:solidFill>
                  <a:srgbClr val="AEE8FA"/>
                </a:solidFill>
              </a:rPr>
              <a:t>System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6134"/>
            <a:ext cx="2110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Binary Number</a:t>
            </a:r>
            <a:r>
              <a:rPr dirty="0" sz="1600" spc="-4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84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Binary and </a:t>
            </a:r>
            <a:r>
              <a:rPr dirty="0"/>
              <a:t>IPv4</a:t>
            </a:r>
            <a:r>
              <a:rPr dirty="0" spc="-155"/>
              <a:t> </a:t>
            </a:r>
            <a:r>
              <a:rPr dirty="0" spc="-5"/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834923"/>
            <a:ext cx="8082280" cy="17818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Binary numbering system consists of 1s and 0s, called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bits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Decimal numbering system consists of digits 0 through</a:t>
            </a:r>
            <a:r>
              <a:rPr dirty="0" sz="1600" spc="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Hosts, servers, and network equipment using binary addressing to identify each</a:t>
            </a:r>
            <a:r>
              <a:rPr dirty="0" sz="1600" spc="19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other.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Each address is made up of a string of 32 bits, divided into four sections called</a:t>
            </a:r>
            <a:r>
              <a:rPr dirty="0" sz="1600" spc="204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octets.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Each octet contains 8 bits (or 1 </a:t>
            </a:r>
            <a:r>
              <a:rPr dirty="0" sz="1600" spc="-10">
                <a:latin typeface="Arial"/>
                <a:cs typeface="Arial"/>
              </a:rPr>
              <a:t>byte) </a:t>
            </a:r>
            <a:r>
              <a:rPr dirty="0" sz="1600" spc="-5">
                <a:latin typeface="Arial"/>
                <a:cs typeface="Arial"/>
              </a:rPr>
              <a:t>separated by a</a:t>
            </a:r>
            <a:r>
              <a:rPr dirty="0" sz="1600" spc="1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dot.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1600" spc="-5">
                <a:latin typeface="Arial"/>
                <a:cs typeface="Arial"/>
              </a:rPr>
              <a:t>For ease of use by people, this dotted notation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converted to dotted</a:t>
            </a:r>
            <a:r>
              <a:rPr dirty="0" sz="1600" spc="16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decimal.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0855" y="2743621"/>
            <a:ext cx="3115404" cy="1688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92879" y="3474720"/>
            <a:ext cx="521334" cy="239395"/>
          </a:xfrm>
          <a:custGeom>
            <a:avLst/>
            <a:gdLst/>
            <a:ahLst/>
            <a:cxnLst/>
            <a:rect l="l" t="t" r="r" b="b"/>
            <a:pathLst>
              <a:path w="521335" h="239395">
                <a:moveTo>
                  <a:pt x="7493" y="59816"/>
                </a:moveTo>
                <a:lnTo>
                  <a:pt x="0" y="59816"/>
                </a:lnTo>
                <a:lnTo>
                  <a:pt x="0" y="179450"/>
                </a:lnTo>
                <a:lnTo>
                  <a:pt x="7493" y="179450"/>
                </a:lnTo>
                <a:lnTo>
                  <a:pt x="7493" y="59816"/>
                </a:lnTo>
                <a:close/>
              </a:path>
              <a:path w="521335" h="239395">
                <a:moveTo>
                  <a:pt x="29845" y="59816"/>
                </a:moveTo>
                <a:lnTo>
                  <a:pt x="14986" y="59816"/>
                </a:lnTo>
                <a:lnTo>
                  <a:pt x="14986" y="179450"/>
                </a:lnTo>
                <a:lnTo>
                  <a:pt x="29845" y="179450"/>
                </a:lnTo>
                <a:lnTo>
                  <a:pt x="29845" y="59816"/>
                </a:lnTo>
                <a:close/>
              </a:path>
              <a:path w="521335" h="239395">
                <a:moveTo>
                  <a:pt x="401574" y="0"/>
                </a:moveTo>
                <a:lnTo>
                  <a:pt x="401574" y="59816"/>
                </a:lnTo>
                <a:lnTo>
                  <a:pt x="37337" y="59816"/>
                </a:lnTo>
                <a:lnTo>
                  <a:pt x="37337" y="179450"/>
                </a:lnTo>
                <a:lnTo>
                  <a:pt x="401574" y="179450"/>
                </a:lnTo>
                <a:lnTo>
                  <a:pt x="401574" y="239267"/>
                </a:lnTo>
                <a:lnTo>
                  <a:pt x="521208" y="119633"/>
                </a:lnTo>
                <a:lnTo>
                  <a:pt x="401574" y="0"/>
                </a:lnTo>
                <a:close/>
              </a:path>
            </a:pathLst>
          </a:custGeom>
          <a:solidFill>
            <a:srgbClr val="36A3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8283" y="2748104"/>
            <a:ext cx="3127099" cy="1692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2111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Binary Number</a:t>
            </a:r>
            <a:r>
              <a:rPr dirty="0" sz="1600" spc="-5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09473"/>
            <a:ext cx="7782559" cy="683895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pc="-15"/>
              <a:t>Video </a:t>
            </a:r>
            <a:r>
              <a:rPr dirty="0"/>
              <a:t>– </a:t>
            </a:r>
            <a:r>
              <a:rPr dirty="0" spc="-5"/>
              <a:t>Convert Between Binary and Decimal Numbering 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276" y="1166240"/>
            <a:ext cx="5092700" cy="179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This video </a:t>
            </a:r>
            <a:r>
              <a:rPr dirty="0" sz="1800" spc="-15">
                <a:solidFill>
                  <a:srgbClr val="57575B"/>
                </a:solidFill>
                <a:latin typeface="Arial"/>
                <a:cs typeface="Arial"/>
              </a:rPr>
              <a:t>will </a:t>
            </a:r>
            <a:r>
              <a:rPr dirty="0" sz="1800" spc="-5">
                <a:solidFill>
                  <a:srgbClr val="57575B"/>
                </a:solidFill>
                <a:latin typeface="Arial"/>
                <a:cs typeface="Arial"/>
              </a:rPr>
              <a:t>cover </a:t>
            </a:r>
            <a:r>
              <a:rPr dirty="0" sz="1800">
                <a:solidFill>
                  <a:srgbClr val="57575B"/>
                </a:solidFill>
                <a:latin typeface="Arial"/>
                <a:cs typeface="Arial"/>
              </a:rPr>
              <a:t>the</a:t>
            </a:r>
            <a:r>
              <a:rPr dirty="0" sz="1800" spc="6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7575B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Positional notation</a:t>
            </a:r>
            <a:r>
              <a:rPr dirty="0" sz="1600" spc="-2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review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Powers of 10</a:t>
            </a:r>
            <a:r>
              <a:rPr dirty="0" sz="1600" spc="3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review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Decimal – base 10 numbering</a:t>
            </a:r>
            <a:r>
              <a:rPr dirty="0" sz="1600" spc="1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review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Binary – base 2 numbering</a:t>
            </a:r>
            <a:r>
              <a:rPr dirty="0" sz="1600" spc="1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review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Convert an P address in binary to decimal</a:t>
            </a:r>
            <a:r>
              <a:rPr dirty="0" sz="1600" spc="45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numbering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8137"/>
            <a:ext cx="2110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Binary Number</a:t>
            </a:r>
            <a:r>
              <a:rPr dirty="0" sz="1600" spc="-40">
                <a:solidFill>
                  <a:srgbClr val="004B6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4B69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55778"/>
            <a:ext cx="35166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Binary Positional</a:t>
            </a:r>
            <a:r>
              <a:rPr dirty="0" spc="10"/>
              <a:t> </a:t>
            </a:r>
            <a:r>
              <a:rPr dirty="0" spc="-5"/>
              <a:t>Notation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618" y="868806"/>
            <a:ext cx="7701280" cy="805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Positional notation means that a digit represents different values depending on the  “position” the digit occupies in the sequence of numbers.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The decimal positional notation system operates as shown in the tables</a:t>
            </a:r>
            <a:r>
              <a:rPr dirty="0" sz="1600" spc="1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below.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2930" y="2458211"/>
          <a:ext cx="3422015" cy="122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260"/>
                <a:gridCol w="465454"/>
                <a:gridCol w="490855"/>
                <a:gridCol w="480694"/>
                <a:gridCol w="647700"/>
              </a:tblGrid>
              <a:tr h="3036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Radix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036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Position in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36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Calculate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(10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(10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(10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(10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365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46576" y="2976372"/>
            <a:ext cx="381000" cy="192405"/>
          </a:xfrm>
          <a:custGeom>
            <a:avLst/>
            <a:gdLst/>
            <a:ahLst/>
            <a:cxnLst/>
            <a:rect l="l" t="t" r="r" b="b"/>
            <a:pathLst>
              <a:path w="381000" h="192405">
                <a:moveTo>
                  <a:pt x="5969" y="48005"/>
                </a:moveTo>
                <a:lnTo>
                  <a:pt x="0" y="48005"/>
                </a:lnTo>
                <a:lnTo>
                  <a:pt x="0" y="144017"/>
                </a:lnTo>
                <a:lnTo>
                  <a:pt x="5969" y="144017"/>
                </a:lnTo>
                <a:lnTo>
                  <a:pt x="5969" y="48005"/>
                </a:lnTo>
                <a:close/>
              </a:path>
              <a:path w="381000" h="192405">
                <a:moveTo>
                  <a:pt x="24002" y="48005"/>
                </a:moveTo>
                <a:lnTo>
                  <a:pt x="11937" y="48005"/>
                </a:lnTo>
                <a:lnTo>
                  <a:pt x="11937" y="144017"/>
                </a:lnTo>
                <a:lnTo>
                  <a:pt x="24002" y="144017"/>
                </a:lnTo>
                <a:lnTo>
                  <a:pt x="24002" y="48005"/>
                </a:lnTo>
                <a:close/>
              </a:path>
              <a:path w="381000" h="192405">
                <a:moveTo>
                  <a:pt x="284988" y="0"/>
                </a:moveTo>
                <a:lnTo>
                  <a:pt x="284988" y="48005"/>
                </a:lnTo>
                <a:lnTo>
                  <a:pt x="29972" y="48005"/>
                </a:lnTo>
                <a:lnTo>
                  <a:pt x="29972" y="144017"/>
                </a:lnTo>
                <a:lnTo>
                  <a:pt x="284988" y="144017"/>
                </a:lnTo>
                <a:lnTo>
                  <a:pt x="284988" y="192023"/>
                </a:lnTo>
                <a:lnTo>
                  <a:pt x="381000" y="96011"/>
                </a:lnTo>
                <a:lnTo>
                  <a:pt x="284988" y="0"/>
                </a:lnTo>
                <a:close/>
              </a:path>
            </a:pathLst>
          </a:custGeom>
          <a:solidFill>
            <a:srgbClr val="36A3D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79138" y="2280411"/>
          <a:ext cx="4488815" cy="158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/>
                <a:gridCol w="914400"/>
                <a:gridCol w="775970"/>
                <a:gridCol w="659129"/>
                <a:gridCol w="556260"/>
              </a:tblGrid>
              <a:tr h="2617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Thousands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Hundreds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</a:tr>
              <a:tr h="2617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Positional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</a:tr>
              <a:tr h="2616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Decimal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(1234)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</a:tr>
              <a:tr h="2617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Calculate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 x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 x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 x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4 x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</a:tr>
              <a:tr h="2617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them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up…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</a:tr>
              <a:tr h="2617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1,234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8137"/>
            <a:ext cx="453453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 spc="-5"/>
              <a:t>Binary Number</a:t>
            </a:r>
            <a:r>
              <a:rPr dirty="0" sz="1600" spc="10"/>
              <a:t> </a:t>
            </a:r>
            <a:r>
              <a:rPr dirty="0" sz="1600" spc="-5"/>
              <a:t>System</a:t>
            </a:r>
            <a:endParaRPr sz="1600"/>
          </a:p>
          <a:p>
            <a:pPr marL="12700">
              <a:lnSpc>
                <a:spcPts val="2580"/>
              </a:lnSpc>
            </a:pPr>
            <a:r>
              <a:rPr dirty="0" spc="-5"/>
              <a:t>Binary Positional Notation</a:t>
            </a:r>
            <a:r>
              <a:rPr dirty="0" spc="25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618" y="868806"/>
            <a:ext cx="6921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The binary positional notation system operates as </a:t>
            </a:r>
            <a:r>
              <a:rPr dirty="0" sz="1600" spc="-10">
                <a:latin typeface="Arial"/>
                <a:cs typeface="Arial"/>
              </a:rPr>
              <a:t>shown </a:t>
            </a:r>
            <a:r>
              <a:rPr dirty="0" sz="1600" spc="-5">
                <a:latin typeface="Arial"/>
                <a:cs typeface="Arial"/>
              </a:rPr>
              <a:t>in the tables</a:t>
            </a:r>
            <a:r>
              <a:rPr dirty="0" sz="1600" spc="18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below.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2930" y="1259586"/>
          <a:ext cx="5753100" cy="122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564"/>
                <a:gridCol w="499744"/>
                <a:gridCol w="457200"/>
                <a:gridCol w="435609"/>
                <a:gridCol w="435610"/>
                <a:gridCol w="499110"/>
                <a:gridCol w="456564"/>
                <a:gridCol w="477520"/>
                <a:gridCol w="488314"/>
              </a:tblGrid>
              <a:tr h="3036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Radix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0365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Position in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36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Calculate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baseline="25641" sz="975" spc="-7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365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Position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48100" y="2572511"/>
            <a:ext cx="192405" cy="381000"/>
          </a:xfrm>
          <a:custGeom>
            <a:avLst/>
            <a:gdLst/>
            <a:ahLst/>
            <a:cxnLst/>
            <a:rect l="l" t="t" r="r" b="b"/>
            <a:pathLst>
              <a:path w="192404" h="381000">
                <a:moveTo>
                  <a:pt x="144017" y="0"/>
                </a:moveTo>
                <a:lnTo>
                  <a:pt x="48005" y="0"/>
                </a:lnTo>
                <a:lnTo>
                  <a:pt x="48005" y="5968"/>
                </a:lnTo>
                <a:lnTo>
                  <a:pt x="144017" y="5968"/>
                </a:lnTo>
                <a:lnTo>
                  <a:pt x="144017" y="0"/>
                </a:lnTo>
                <a:close/>
              </a:path>
              <a:path w="192404" h="381000">
                <a:moveTo>
                  <a:pt x="144017" y="11937"/>
                </a:moveTo>
                <a:lnTo>
                  <a:pt x="48005" y="11937"/>
                </a:lnTo>
                <a:lnTo>
                  <a:pt x="48005" y="24002"/>
                </a:lnTo>
                <a:lnTo>
                  <a:pt x="144017" y="24002"/>
                </a:lnTo>
                <a:lnTo>
                  <a:pt x="144017" y="11937"/>
                </a:lnTo>
                <a:close/>
              </a:path>
              <a:path w="192404" h="381000">
                <a:moveTo>
                  <a:pt x="192024" y="284988"/>
                </a:moveTo>
                <a:lnTo>
                  <a:pt x="0" y="284988"/>
                </a:lnTo>
                <a:lnTo>
                  <a:pt x="96012" y="381000"/>
                </a:lnTo>
                <a:lnTo>
                  <a:pt x="192024" y="284988"/>
                </a:lnTo>
                <a:close/>
              </a:path>
              <a:path w="192404" h="381000">
                <a:moveTo>
                  <a:pt x="144017" y="29971"/>
                </a:moveTo>
                <a:lnTo>
                  <a:pt x="48005" y="29971"/>
                </a:lnTo>
                <a:lnTo>
                  <a:pt x="48005" y="284988"/>
                </a:lnTo>
                <a:lnTo>
                  <a:pt x="144017" y="284988"/>
                </a:lnTo>
                <a:lnTo>
                  <a:pt x="144017" y="29971"/>
                </a:lnTo>
                <a:close/>
              </a:path>
            </a:pathLst>
          </a:custGeom>
          <a:solidFill>
            <a:srgbClr val="36A3D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05404" y="3030854"/>
          <a:ext cx="575310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860"/>
                <a:gridCol w="584835"/>
                <a:gridCol w="488950"/>
                <a:gridCol w="499745"/>
                <a:gridCol w="478154"/>
                <a:gridCol w="455929"/>
                <a:gridCol w="457200"/>
                <a:gridCol w="478154"/>
                <a:gridCol w="488950"/>
              </a:tblGrid>
              <a:tr h="3036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Positional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0A0E"/>
                    </a:solidFill>
                  </a:tcPr>
                </a:tc>
              </a:tr>
              <a:tr h="3036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Binary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(11000000)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</a:tr>
              <a:tr h="303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Calculate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1x128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</a:tr>
              <a:tr h="3036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Them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Up…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CCCC"/>
                    </a:solidFill>
                  </a:tcPr>
                </a:tc>
              </a:tr>
              <a:tr h="3036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0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192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7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3053"/>
            <a:ext cx="3564890" cy="5594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 spc="-5"/>
              <a:t>Binary Number</a:t>
            </a:r>
            <a:r>
              <a:rPr dirty="0" sz="1600" spc="10"/>
              <a:t> </a:t>
            </a:r>
            <a:r>
              <a:rPr dirty="0" sz="1600" spc="-5"/>
              <a:t>System</a:t>
            </a:r>
            <a:endParaRPr sz="1600"/>
          </a:p>
          <a:p>
            <a:pPr marL="12700">
              <a:lnSpc>
                <a:spcPts val="2580"/>
              </a:lnSpc>
            </a:pPr>
            <a:r>
              <a:rPr dirty="0" spc="-5"/>
              <a:t>Convert Binary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5"/>
              <a:t>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37158"/>
            <a:ext cx="48761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57575B"/>
                </a:solidFill>
                <a:latin typeface="Arial"/>
                <a:cs typeface="Arial"/>
              </a:rPr>
              <a:t>Convert </a:t>
            </a:r>
            <a:r>
              <a:rPr dirty="0" sz="1400" spc="-10">
                <a:solidFill>
                  <a:srgbClr val="57575B"/>
                </a:solidFill>
                <a:latin typeface="Arial"/>
                <a:cs typeface="Arial"/>
              </a:rPr>
              <a:t>11000000.10101000.00001011.00001010 </a:t>
            </a: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to</a:t>
            </a:r>
            <a:r>
              <a:rPr dirty="0" sz="1400" spc="-100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decimal.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863727"/>
          <a:ext cx="5240020" cy="3725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/>
                <a:gridCol w="530860"/>
                <a:gridCol w="443864"/>
                <a:gridCol w="453389"/>
                <a:gridCol w="434339"/>
                <a:gridCol w="414020"/>
                <a:gridCol w="415289"/>
                <a:gridCol w="434339"/>
                <a:gridCol w="443864"/>
              </a:tblGrid>
              <a:tr h="2856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Positional</a:t>
                      </a:r>
                      <a:r>
                        <a:rPr dirty="0" sz="9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67086"/>
                    </a:solidFill>
                  </a:tcPr>
                </a:tc>
              </a:tr>
              <a:tr h="2854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Binary Number</a:t>
                      </a:r>
                      <a:r>
                        <a:rPr dirty="0" sz="9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(11000000)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</a:tr>
              <a:tr h="2856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Calculate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</a:tr>
              <a:tr h="285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Them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Up…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2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</a:tr>
              <a:tr h="2854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Binary Number</a:t>
                      </a:r>
                      <a:r>
                        <a:rPr dirty="0" sz="9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(10101000)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</a:tr>
              <a:tr h="2856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Calculate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</a:tr>
              <a:tr h="285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Them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Up…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2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</a:tr>
              <a:tr h="2854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Binary Number</a:t>
                      </a:r>
                      <a:r>
                        <a:rPr dirty="0" sz="9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(00001011)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</a:tr>
              <a:tr h="285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Calculate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</a:tr>
              <a:tr h="2856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Them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Up…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</a:tr>
              <a:tr h="285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Binary Number</a:t>
                      </a:r>
                      <a:r>
                        <a:rPr dirty="0" sz="9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(00001010)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</a:tr>
              <a:tr h="285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Calculate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0x128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0x32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1x2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0x1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D9"/>
                    </a:solidFill>
                  </a:tcPr>
                </a:tc>
              </a:tr>
              <a:tr h="285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Them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Up…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90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10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60720" y="1773935"/>
            <a:ext cx="381000" cy="192405"/>
          </a:xfrm>
          <a:custGeom>
            <a:avLst/>
            <a:gdLst/>
            <a:ahLst/>
            <a:cxnLst/>
            <a:rect l="l" t="t" r="r" b="b"/>
            <a:pathLst>
              <a:path w="381000" h="192405">
                <a:moveTo>
                  <a:pt x="5968" y="48005"/>
                </a:moveTo>
                <a:lnTo>
                  <a:pt x="0" y="48005"/>
                </a:lnTo>
                <a:lnTo>
                  <a:pt x="0" y="144018"/>
                </a:lnTo>
                <a:lnTo>
                  <a:pt x="5968" y="144018"/>
                </a:lnTo>
                <a:lnTo>
                  <a:pt x="5968" y="48005"/>
                </a:lnTo>
                <a:close/>
              </a:path>
              <a:path w="381000" h="192405">
                <a:moveTo>
                  <a:pt x="24002" y="48005"/>
                </a:moveTo>
                <a:lnTo>
                  <a:pt x="11937" y="48005"/>
                </a:lnTo>
                <a:lnTo>
                  <a:pt x="11937" y="144018"/>
                </a:lnTo>
                <a:lnTo>
                  <a:pt x="24002" y="144018"/>
                </a:lnTo>
                <a:lnTo>
                  <a:pt x="24002" y="48005"/>
                </a:lnTo>
                <a:close/>
              </a:path>
              <a:path w="381000" h="192405">
                <a:moveTo>
                  <a:pt x="284988" y="0"/>
                </a:moveTo>
                <a:lnTo>
                  <a:pt x="284988" y="48005"/>
                </a:lnTo>
                <a:lnTo>
                  <a:pt x="29971" y="48005"/>
                </a:lnTo>
                <a:lnTo>
                  <a:pt x="29971" y="144018"/>
                </a:lnTo>
                <a:lnTo>
                  <a:pt x="284988" y="144018"/>
                </a:lnTo>
                <a:lnTo>
                  <a:pt x="284988" y="192024"/>
                </a:lnTo>
                <a:lnTo>
                  <a:pt x="381000" y="96012"/>
                </a:lnTo>
                <a:lnTo>
                  <a:pt x="284988" y="0"/>
                </a:lnTo>
                <a:close/>
              </a:path>
            </a:pathLst>
          </a:custGeom>
          <a:solidFill>
            <a:srgbClr val="36A3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20714" y="1697481"/>
            <a:ext cx="363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192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60720" y="2630423"/>
            <a:ext cx="381000" cy="192405"/>
          </a:xfrm>
          <a:custGeom>
            <a:avLst/>
            <a:gdLst/>
            <a:ahLst/>
            <a:cxnLst/>
            <a:rect l="l" t="t" r="r" b="b"/>
            <a:pathLst>
              <a:path w="381000" h="192405">
                <a:moveTo>
                  <a:pt x="5968" y="48006"/>
                </a:moveTo>
                <a:lnTo>
                  <a:pt x="0" y="48006"/>
                </a:lnTo>
                <a:lnTo>
                  <a:pt x="0" y="144018"/>
                </a:lnTo>
                <a:lnTo>
                  <a:pt x="5968" y="144018"/>
                </a:lnTo>
                <a:lnTo>
                  <a:pt x="5968" y="48006"/>
                </a:lnTo>
                <a:close/>
              </a:path>
              <a:path w="381000" h="192405">
                <a:moveTo>
                  <a:pt x="24002" y="48006"/>
                </a:moveTo>
                <a:lnTo>
                  <a:pt x="11937" y="48006"/>
                </a:lnTo>
                <a:lnTo>
                  <a:pt x="11937" y="144018"/>
                </a:lnTo>
                <a:lnTo>
                  <a:pt x="24002" y="144018"/>
                </a:lnTo>
                <a:lnTo>
                  <a:pt x="24002" y="48006"/>
                </a:lnTo>
                <a:close/>
              </a:path>
              <a:path w="381000" h="192405">
                <a:moveTo>
                  <a:pt x="284988" y="0"/>
                </a:moveTo>
                <a:lnTo>
                  <a:pt x="284988" y="48006"/>
                </a:lnTo>
                <a:lnTo>
                  <a:pt x="29971" y="48006"/>
                </a:lnTo>
                <a:lnTo>
                  <a:pt x="29971" y="144018"/>
                </a:lnTo>
                <a:lnTo>
                  <a:pt x="284988" y="144018"/>
                </a:lnTo>
                <a:lnTo>
                  <a:pt x="284988" y="192024"/>
                </a:lnTo>
                <a:lnTo>
                  <a:pt x="381000" y="96012"/>
                </a:lnTo>
                <a:lnTo>
                  <a:pt x="284988" y="0"/>
                </a:lnTo>
                <a:close/>
              </a:path>
            </a:pathLst>
          </a:custGeom>
          <a:solidFill>
            <a:srgbClr val="36A3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20714" y="2496591"/>
            <a:ext cx="2214880" cy="201739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168</a:t>
            </a:r>
            <a:endParaRPr sz="1600">
              <a:latin typeface="Arial"/>
              <a:cs typeface="Arial"/>
            </a:endParaRPr>
          </a:p>
          <a:p>
            <a:pPr marL="919480">
              <a:lnSpc>
                <a:spcPct val="100000"/>
              </a:lnSpc>
              <a:spcBef>
                <a:spcPts val="750"/>
              </a:spcBef>
            </a:pPr>
            <a:r>
              <a:rPr dirty="0" sz="1600" spc="-15">
                <a:solidFill>
                  <a:srgbClr val="57575B"/>
                </a:solidFill>
                <a:latin typeface="Arial"/>
                <a:cs typeface="Arial"/>
              </a:rPr>
              <a:t>192.168.11.10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25">
                <a:solidFill>
                  <a:srgbClr val="57575B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</a:pPr>
            <a:r>
              <a:rPr dirty="0" sz="1600" spc="-5">
                <a:solidFill>
                  <a:srgbClr val="57575B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60720" y="3453384"/>
            <a:ext cx="381000" cy="192405"/>
          </a:xfrm>
          <a:custGeom>
            <a:avLst/>
            <a:gdLst/>
            <a:ahLst/>
            <a:cxnLst/>
            <a:rect l="l" t="t" r="r" b="b"/>
            <a:pathLst>
              <a:path w="381000" h="192404">
                <a:moveTo>
                  <a:pt x="5968" y="48006"/>
                </a:moveTo>
                <a:lnTo>
                  <a:pt x="0" y="48006"/>
                </a:lnTo>
                <a:lnTo>
                  <a:pt x="0" y="144018"/>
                </a:lnTo>
                <a:lnTo>
                  <a:pt x="5968" y="144018"/>
                </a:lnTo>
                <a:lnTo>
                  <a:pt x="5968" y="48006"/>
                </a:lnTo>
                <a:close/>
              </a:path>
              <a:path w="381000" h="192404">
                <a:moveTo>
                  <a:pt x="24002" y="48006"/>
                </a:moveTo>
                <a:lnTo>
                  <a:pt x="11937" y="48006"/>
                </a:lnTo>
                <a:lnTo>
                  <a:pt x="11937" y="144018"/>
                </a:lnTo>
                <a:lnTo>
                  <a:pt x="24002" y="144018"/>
                </a:lnTo>
                <a:lnTo>
                  <a:pt x="24002" y="48006"/>
                </a:lnTo>
                <a:close/>
              </a:path>
              <a:path w="381000" h="192404">
                <a:moveTo>
                  <a:pt x="284988" y="0"/>
                </a:moveTo>
                <a:lnTo>
                  <a:pt x="284988" y="48006"/>
                </a:lnTo>
                <a:lnTo>
                  <a:pt x="29971" y="48006"/>
                </a:lnTo>
                <a:lnTo>
                  <a:pt x="29971" y="144018"/>
                </a:lnTo>
                <a:lnTo>
                  <a:pt x="284988" y="144018"/>
                </a:lnTo>
                <a:lnTo>
                  <a:pt x="284988" y="192024"/>
                </a:lnTo>
                <a:lnTo>
                  <a:pt x="381000" y="96012"/>
                </a:lnTo>
                <a:lnTo>
                  <a:pt x="284988" y="0"/>
                </a:lnTo>
                <a:close/>
              </a:path>
            </a:pathLst>
          </a:custGeom>
          <a:solidFill>
            <a:srgbClr val="36A3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60720" y="4277867"/>
            <a:ext cx="381000" cy="192405"/>
          </a:xfrm>
          <a:custGeom>
            <a:avLst/>
            <a:gdLst/>
            <a:ahLst/>
            <a:cxnLst/>
            <a:rect l="l" t="t" r="r" b="b"/>
            <a:pathLst>
              <a:path w="381000" h="192404">
                <a:moveTo>
                  <a:pt x="5968" y="48005"/>
                </a:moveTo>
                <a:lnTo>
                  <a:pt x="0" y="48005"/>
                </a:lnTo>
                <a:lnTo>
                  <a:pt x="0" y="144017"/>
                </a:lnTo>
                <a:lnTo>
                  <a:pt x="5968" y="144017"/>
                </a:lnTo>
                <a:lnTo>
                  <a:pt x="5968" y="48005"/>
                </a:lnTo>
                <a:close/>
              </a:path>
              <a:path w="381000" h="192404">
                <a:moveTo>
                  <a:pt x="24002" y="48005"/>
                </a:moveTo>
                <a:lnTo>
                  <a:pt x="11937" y="48005"/>
                </a:lnTo>
                <a:lnTo>
                  <a:pt x="11937" y="144017"/>
                </a:lnTo>
                <a:lnTo>
                  <a:pt x="24002" y="144017"/>
                </a:lnTo>
                <a:lnTo>
                  <a:pt x="24002" y="48005"/>
                </a:lnTo>
                <a:close/>
              </a:path>
              <a:path w="381000" h="192404">
                <a:moveTo>
                  <a:pt x="284988" y="0"/>
                </a:moveTo>
                <a:lnTo>
                  <a:pt x="284988" y="48005"/>
                </a:lnTo>
                <a:lnTo>
                  <a:pt x="29971" y="48005"/>
                </a:lnTo>
                <a:lnTo>
                  <a:pt x="29971" y="144017"/>
                </a:lnTo>
                <a:lnTo>
                  <a:pt x="284988" y="144017"/>
                </a:lnTo>
                <a:lnTo>
                  <a:pt x="284988" y="192023"/>
                </a:lnTo>
                <a:lnTo>
                  <a:pt x="381000" y="96011"/>
                </a:lnTo>
                <a:lnTo>
                  <a:pt x="284988" y="0"/>
                </a:lnTo>
                <a:close/>
              </a:path>
            </a:pathLst>
          </a:custGeom>
          <a:solidFill>
            <a:srgbClr val="36A3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8137"/>
            <a:ext cx="4040504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 spc="-5"/>
              <a:t>Binary Number</a:t>
            </a:r>
            <a:r>
              <a:rPr dirty="0" sz="1600" spc="10"/>
              <a:t> </a:t>
            </a:r>
            <a:r>
              <a:rPr dirty="0" sz="1600" spc="-5"/>
              <a:t>System</a:t>
            </a:r>
            <a:endParaRPr sz="1600"/>
          </a:p>
          <a:p>
            <a:pPr marL="12700">
              <a:lnSpc>
                <a:spcPts val="2580"/>
              </a:lnSpc>
            </a:pPr>
            <a:r>
              <a:rPr dirty="0" spc="-5"/>
              <a:t>Decimal </a:t>
            </a:r>
            <a:r>
              <a:rPr dirty="0"/>
              <a:t>to </a:t>
            </a:r>
            <a:r>
              <a:rPr dirty="0" spc="-5"/>
              <a:t>Binary</a:t>
            </a:r>
            <a:r>
              <a:rPr dirty="0" spc="5"/>
              <a:t> </a:t>
            </a:r>
            <a:r>
              <a:rPr dirty="0" spc="-5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184" y="782828"/>
            <a:ext cx="7958455" cy="3498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The binary positional value table is useful in converting a dotted decimal IPv4 address to  </a:t>
            </a:r>
            <a:r>
              <a:rPr dirty="0" sz="1600" spc="-25">
                <a:latin typeface="Arial"/>
                <a:cs typeface="Arial"/>
              </a:rPr>
              <a:t>binary.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Arial"/>
              <a:cs typeface="Arial"/>
            </a:endParaRPr>
          </a:p>
          <a:p>
            <a:pPr marL="584835" marR="4243070" indent="-285115">
              <a:lnSpc>
                <a:spcPct val="100000"/>
              </a:lnSpc>
              <a:buChar char="•"/>
              <a:tabLst>
                <a:tab pos="584835" algn="l"/>
                <a:tab pos="585470" algn="l"/>
              </a:tabLst>
            </a:pPr>
            <a:r>
              <a:rPr dirty="0" sz="1400">
                <a:latin typeface="Arial"/>
                <a:cs typeface="Arial"/>
              </a:rPr>
              <a:t>Start in the 128 position (the </a:t>
            </a:r>
            <a:r>
              <a:rPr dirty="0" sz="1400" spc="-5">
                <a:latin typeface="Arial"/>
                <a:cs typeface="Arial"/>
              </a:rPr>
              <a:t>most  </a:t>
            </a:r>
            <a:r>
              <a:rPr dirty="0" sz="1400">
                <a:latin typeface="Arial"/>
                <a:cs typeface="Arial"/>
              </a:rPr>
              <a:t>significant bit). Is the decimal number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  the octet (n) equal to or greater than  </a:t>
            </a:r>
            <a:r>
              <a:rPr dirty="0" sz="1400" spc="-5">
                <a:latin typeface="Arial"/>
                <a:cs typeface="Arial"/>
              </a:rPr>
              <a:t>128?</a:t>
            </a:r>
            <a:endParaRPr sz="1400">
              <a:latin typeface="Arial"/>
              <a:cs typeface="Arial"/>
            </a:endParaRPr>
          </a:p>
          <a:p>
            <a:pPr marL="584835" marR="4576445" indent="-285115">
              <a:lnSpc>
                <a:spcPct val="100000"/>
              </a:lnSpc>
              <a:spcBef>
                <a:spcPts val="5"/>
              </a:spcBef>
              <a:buChar char="•"/>
              <a:tabLst>
                <a:tab pos="584835" algn="l"/>
                <a:tab pos="585470" algn="l"/>
              </a:tabLst>
            </a:pPr>
            <a:r>
              <a:rPr dirty="0" sz="1400">
                <a:latin typeface="Arial"/>
                <a:cs typeface="Arial"/>
              </a:rPr>
              <a:t>If no, record a binary 0 in the 128  positional </a:t>
            </a:r>
            <a:r>
              <a:rPr dirty="0" sz="1400" spc="-5">
                <a:latin typeface="Arial"/>
                <a:cs typeface="Arial"/>
              </a:rPr>
              <a:t>value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10">
                <a:latin typeface="Arial"/>
                <a:cs typeface="Arial"/>
              </a:rPr>
              <a:t>move </a:t>
            </a:r>
            <a:r>
              <a:rPr dirty="0" sz="1400">
                <a:latin typeface="Arial"/>
                <a:cs typeface="Arial"/>
              </a:rPr>
              <a:t>to the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64  positional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  <a:p>
            <a:pPr marL="584835" marR="4368800" indent="-285115">
              <a:lnSpc>
                <a:spcPct val="100000"/>
              </a:lnSpc>
              <a:buChar char="•"/>
              <a:tabLst>
                <a:tab pos="584835" algn="l"/>
                <a:tab pos="585470" algn="l"/>
              </a:tabLst>
            </a:pPr>
            <a:r>
              <a:rPr dirty="0" sz="1400">
                <a:latin typeface="Arial"/>
                <a:cs typeface="Arial"/>
              </a:rPr>
              <a:t>If </a:t>
            </a:r>
            <a:r>
              <a:rPr dirty="0" sz="1400" spc="-5">
                <a:latin typeface="Arial"/>
                <a:cs typeface="Arial"/>
              </a:rPr>
              <a:t>yes, </a:t>
            </a:r>
            <a:r>
              <a:rPr dirty="0" sz="1400">
                <a:latin typeface="Arial"/>
                <a:cs typeface="Arial"/>
              </a:rPr>
              <a:t>record a binary 1 in the 128  positional </a:t>
            </a:r>
            <a:r>
              <a:rPr dirty="0" sz="1400" spc="-5">
                <a:latin typeface="Arial"/>
                <a:cs typeface="Arial"/>
              </a:rPr>
              <a:t>value, </a:t>
            </a:r>
            <a:r>
              <a:rPr dirty="0" sz="1400">
                <a:latin typeface="Arial"/>
                <a:cs typeface="Arial"/>
              </a:rPr>
              <a:t>subtract 128 from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  decimal </a:t>
            </a:r>
            <a:r>
              <a:rPr dirty="0" sz="1400" spc="-15">
                <a:latin typeface="Arial"/>
                <a:cs typeface="Arial"/>
              </a:rPr>
              <a:t>number,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10">
                <a:latin typeface="Arial"/>
                <a:cs typeface="Arial"/>
              </a:rPr>
              <a:t>move </a:t>
            </a:r>
            <a:r>
              <a:rPr dirty="0" sz="1400">
                <a:latin typeface="Arial"/>
                <a:cs typeface="Arial"/>
              </a:rPr>
              <a:t>to the 64  positional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  <a:p>
            <a:pPr marL="584835" indent="-285115">
              <a:lnSpc>
                <a:spcPct val="100000"/>
              </a:lnSpc>
              <a:buChar char="•"/>
              <a:tabLst>
                <a:tab pos="584835" algn="l"/>
                <a:tab pos="585470" algn="l"/>
              </a:tabLst>
            </a:pPr>
            <a:r>
              <a:rPr dirty="0" sz="1400">
                <a:latin typeface="Arial"/>
                <a:cs typeface="Arial"/>
              </a:rPr>
              <a:t>Repeat these steps through the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58483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positional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1764" y="1478844"/>
            <a:ext cx="4526653" cy="2686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dirty="0" spc="-5"/>
              <a:t>2016 </a:t>
            </a:r>
            <a:r>
              <a:rPr dirty="0"/>
              <a:t>Cisco and/or its affiliates. All rights reserved. Cisco</a:t>
            </a:r>
            <a:r>
              <a:rPr dirty="0" spc="4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2021-09-27T11:24:38Z</dcterms:created>
  <dcterms:modified xsi:type="dcterms:W3CDTF">2021-09-27T11:24:38Z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2021-09-27T00:00:00Z</vt:filetime>
  </property>
</Properties>
</file>