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23850"/>
            <a:ext cx="42926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6708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332" y="2145664"/>
            <a:ext cx="7845425" cy="2205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8436" y="2778379"/>
            <a:ext cx="5360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AEE8FA"/>
                </a:solidFill>
                <a:latin typeface="Arial"/>
                <a:cs typeface="Arial"/>
              </a:rPr>
              <a:t>Module 6: </a:t>
            </a:r>
            <a:r>
              <a:rPr dirty="0" sz="3600" spc="-5">
                <a:solidFill>
                  <a:srgbClr val="AEE8FA"/>
                </a:solidFill>
                <a:latin typeface="Arial"/>
                <a:cs typeface="Arial"/>
              </a:rPr>
              <a:t>Data Link</a:t>
            </a:r>
            <a:r>
              <a:rPr dirty="0" sz="3600" spc="-6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AEE8FA"/>
                </a:solidFill>
                <a:latin typeface="Arial"/>
                <a:cs typeface="Arial"/>
              </a:rPr>
              <a:t>Layer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3979875"/>
            <a:ext cx="199390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"/>
                <a:cs typeface="Arial"/>
              </a:rPr>
              <a:t>Introduction to </a:t>
            </a:r>
            <a:r>
              <a:rPr dirty="0" sz="1200" spc="-5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dirty="0" sz="1200" spc="-114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dirty="0" sz="120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2586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004B69"/>
                </a:solidFill>
              </a:rPr>
              <a:t>WAN</a:t>
            </a:r>
            <a:r>
              <a:rPr dirty="0" spc="-95">
                <a:solidFill>
                  <a:srgbClr val="004B69"/>
                </a:solidFill>
              </a:rPr>
              <a:t> </a:t>
            </a:r>
            <a:r>
              <a:rPr dirty="0" spc="-35">
                <a:solidFill>
                  <a:srgbClr val="004B69"/>
                </a:solidFill>
              </a:rPr>
              <a:t>Topologies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908431"/>
            <a:ext cx="8111490" cy="215519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800" spc="-5">
                <a:latin typeface="Arial"/>
                <a:cs typeface="Arial"/>
              </a:rPr>
              <a:t>There are three common </a:t>
            </a:r>
            <a:r>
              <a:rPr dirty="0" sz="1800" spc="-10">
                <a:latin typeface="Arial"/>
                <a:cs typeface="Arial"/>
              </a:rPr>
              <a:t>physical </a:t>
            </a:r>
            <a:r>
              <a:rPr dirty="0" sz="1800" spc="-25">
                <a:latin typeface="Arial"/>
                <a:cs typeface="Arial"/>
              </a:rPr>
              <a:t>WAN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topologies:</a:t>
            </a:r>
            <a:endParaRPr sz="1800">
              <a:latin typeface="Arial"/>
              <a:cs typeface="Arial"/>
            </a:endParaRPr>
          </a:p>
          <a:p>
            <a:pPr marL="428625" indent="-343535">
              <a:lnSpc>
                <a:spcPts val="2105"/>
              </a:lnSpc>
              <a:spcBef>
                <a:spcPts val="490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dirty="0" sz="1800" b="1">
                <a:latin typeface="Arial"/>
                <a:cs typeface="Arial"/>
              </a:rPr>
              <a:t>Point-to-point </a:t>
            </a:r>
            <a:r>
              <a:rPr dirty="0" sz="1800">
                <a:latin typeface="Arial"/>
                <a:cs typeface="Arial"/>
              </a:rPr>
              <a:t>– the </a:t>
            </a:r>
            <a:r>
              <a:rPr dirty="0" sz="1800" spc="-5">
                <a:latin typeface="Arial"/>
                <a:cs typeface="Arial"/>
              </a:rPr>
              <a:t>simplest and most common </a:t>
            </a:r>
            <a:r>
              <a:rPr dirty="0" sz="1800" spc="-25">
                <a:latin typeface="Arial"/>
                <a:cs typeface="Arial"/>
              </a:rPr>
              <a:t>WAN topology. </a:t>
            </a:r>
            <a:r>
              <a:rPr dirty="0" sz="1800" spc="-5">
                <a:latin typeface="Arial"/>
                <a:cs typeface="Arial"/>
              </a:rPr>
              <a:t>Consists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ts val="2105"/>
              </a:lnSpc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permanent link </a:t>
            </a:r>
            <a:r>
              <a:rPr dirty="0" sz="1800" spc="-15">
                <a:latin typeface="Arial"/>
                <a:cs typeface="Arial"/>
              </a:rPr>
              <a:t>between two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endpoints.</a:t>
            </a:r>
            <a:endParaRPr sz="1800">
              <a:latin typeface="Arial"/>
              <a:cs typeface="Arial"/>
            </a:endParaRPr>
          </a:p>
          <a:p>
            <a:pPr marL="428625" marR="1261110" indent="-342900">
              <a:lnSpc>
                <a:spcPts val="2050"/>
              </a:lnSpc>
              <a:spcBef>
                <a:spcPts val="655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dirty="0" sz="1800" b="1">
                <a:latin typeface="Arial"/>
                <a:cs typeface="Arial"/>
              </a:rPr>
              <a:t>Hub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spoke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similar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>
                <a:latin typeface="Arial"/>
                <a:cs typeface="Arial"/>
              </a:rPr>
              <a:t>star </a:t>
            </a:r>
            <a:r>
              <a:rPr dirty="0" sz="1800" spc="-5">
                <a:latin typeface="Arial"/>
                <a:cs typeface="Arial"/>
              </a:rPr>
              <a:t>topology </a:t>
            </a:r>
            <a:r>
              <a:rPr dirty="0" sz="1800" spc="-15">
                <a:latin typeface="Arial"/>
                <a:cs typeface="Arial"/>
              </a:rPr>
              <a:t>where </a:t>
            </a:r>
            <a:r>
              <a:rPr dirty="0" sz="1800" spc="-5">
                <a:latin typeface="Arial"/>
                <a:cs typeface="Arial"/>
              </a:rPr>
              <a:t>a central </a:t>
            </a:r>
            <a:r>
              <a:rPr dirty="0" sz="1800">
                <a:latin typeface="Arial"/>
                <a:cs typeface="Arial"/>
              </a:rPr>
              <a:t>site  </a:t>
            </a:r>
            <a:r>
              <a:rPr dirty="0" sz="1800" spc="-5">
                <a:latin typeface="Arial"/>
                <a:cs typeface="Arial"/>
              </a:rPr>
              <a:t>interconnects branch </a:t>
            </a:r>
            <a:r>
              <a:rPr dirty="0" sz="1800">
                <a:latin typeface="Arial"/>
                <a:cs typeface="Arial"/>
              </a:rPr>
              <a:t>sites </a:t>
            </a:r>
            <a:r>
              <a:rPr dirty="0" sz="1800" spc="-5">
                <a:latin typeface="Arial"/>
                <a:cs typeface="Arial"/>
              </a:rPr>
              <a:t>through point-to-point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links.</a:t>
            </a:r>
            <a:endParaRPr sz="1800">
              <a:latin typeface="Arial"/>
              <a:cs typeface="Arial"/>
            </a:endParaRPr>
          </a:p>
          <a:p>
            <a:pPr marL="428625" indent="-343535">
              <a:lnSpc>
                <a:spcPts val="2105"/>
              </a:lnSpc>
              <a:spcBef>
                <a:spcPts val="445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dirty="0" sz="1800" spc="-5" b="1">
                <a:latin typeface="Arial"/>
                <a:cs typeface="Arial"/>
              </a:rPr>
              <a:t>Mesh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provides high availability but requires every end system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ts val="2105"/>
              </a:lnSpc>
            </a:pPr>
            <a:r>
              <a:rPr dirty="0" sz="1800" spc="-5">
                <a:latin typeface="Arial"/>
                <a:cs typeface="Arial"/>
              </a:rPr>
              <a:t>connected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every other </a:t>
            </a:r>
            <a:r>
              <a:rPr dirty="0" sz="1800" spc="-10">
                <a:latin typeface="Arial"/>
                <a:cs typeface="Arial"/>
              </a:rPr>
              <a:t>end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547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Point-to-Point </a:t>
            </a:r>
            <a:r>
              <a:rPr dirty="0" spc="-30">
                <a:solidFill>
                  <a:srgbClr val="004B69"/>
                </a:solidFill>
              </a:rPr>
              <a:t>WAN</a:t>
            </a:r>
            <a:r>
              <a:rPr dirty="0" spc="-70">
                <a:solidFill>
                  <a:srgbClr val="004B69"/>
                </a:solidFill>
              </a:rPr>
              <a:t> </a:t>
            </a:r>
            <a:r>
              <a:rPr dirty="0" spc="-40">
                <a:solidFill>
                  <a:srgbClr val="004B69"/>
                </a:solidFill>
              </a:rPr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000226"/>
            <a:ext cx="7809230" cy="14281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Physical point-to-point topologies directly connect two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nodes.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nodes may not share the media with </a:t>
            </a:r>
            <a:r>
              <a:rPr dirty="0" sz="2000" spc="-5">
                <a:latin typeface="Arial"/>
                <a:cs typeface="Arial"/>
              </a:rPr>
              <a:t>other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hosts.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Because all frames on the media can only travel to or from the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two  nodes, Point-to-Point </a:t>
            </a:r>
            <a:r>
              <a:rPr dirty="0" sz="2000" spc="-25">
                <a:latin typeface="Arial"/>
                <a:cs typeface="Arial"/>
              </a:rPr>
              <a:t>WAN </a:t>
            </a:r>
            <a:r>
              <a:rPr dirty="0" sz="2000">
                <a:latin typeface="Arial"/>
                <a:cs typeface="Arial"/>
              </a:rPr>
              <a:t>protocols can be very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simple.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977" y="3302991"/>
            <a:ext cx="6008901" cy="771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520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LAN</a:t>
            </a:r>
            <a:r>
              <a:rPr dirty="0" spc="-85">
                <a:solidFill>
                  <a:srgbClr val="004B69"/>
                </a:solidFill>
              </a:rPr>
              <a:t> </a:t>
            </a:r>
            <a:r>
              <a:rPr dirty="0" spc="-35">
                <a:solidFill>
                  <a:srgbClr val="004B69"/>
                </a:solidFill>
              </a:rPr>
              <a:t>Topologies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119" y="855091"/>
            <a:ext cx="3886200" cy="3629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End devices on LANs are typically  interconnected using a star or extended  star </a:t>
            </a:r>
            <a:r>
              <a:rPr dirty="0" sz="1600" spc="-20">
                <a:latin typeface="Arial"/>
                <a:cs typeface="Arial"/>
              </a:rPr>
              <a:t>topology. </a:t>
            </a:r>
            <a:r>
              <a:rPr dirty="0" sz="1600" spc="-5">
                <a:latin typeface="Arial"/>
                <a:cs typeface="Arial"/>
              </a:rPr>
              <a:t>Star and extended star  topologies are easy to install, very scalable  and easy to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troubleshoot.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12700" marR="40322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Early Ethernet and Legacy </a:t>
            </a:r>
            <a:r>
              <a:rPr dirty="0" sz="1600" spc="-40">
                <a:latin typeface="Arial"/>
                <a:cs typeface="Arial"/>
              </a:rPr>
              <a:t>Token </a:t>
            </a:r>
            <a:r>
              <a:rPr dirty="0" sz="1600" spc="-5">
                <a:latin typeface="Arial"/>
                <a:cs typeface="Arial"/>
              </a:rPr>
              <a:t>Ring  technologies provide </a:t>
            </a:r>
            <a:r>
              <a:rPr dirty="0" sz="1600" spc="-10">
                <a:latin typeface="Arial"/>
                <a:cs typeface="Arial"/>
              </a:rPr>
              <a:t>two </a:t>
            </a:r>
            <a:r>
              <a:rPr dirty="0" sz="1600" spc="-5">
                <a:latin typeface="Arial"/>
                <a:cs typeface="Arial"/>
              </a:rPr>
              <a:t>additional  topologies: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ts val="1870"/>
              </a:lnSpc>
              <a:spcBef>
                <a:spcPts val="505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dirty="0" sz="1600" spc="-5" b="1">
                <a:latin typeface="Arial"/>
                <a:cs typeface="Arial"/>
              </a:rPr>
              <a:t>Bus </a:t>
            </a:r>
            <a:r>
              <a:rPr dirty="0" sz="1600" spc="-5">
                <a:latin typeface="Arial"/>
                <a:cs typeface="Arial"/>
              </a:rPr>
              <a:t>– </a:t>
            </a:r>
            <a:r>
              <a:rPr dirty="0" sz="1600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end systems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chained</a:t>
            </a:r>
            <a:endParaRPr sz="1600">
              <a:latin typeface="Arial"/>
              <a:cs typeface="Arial"/>
            </a:endParaRPr>
          </a:p>
          <a:p>
            <a:pPr marL="428625">
              <a:lnSpc>
                <a:spcPts val="1870"/>
              </a:lnSpc>
            </a:pPr>
            <a:r>
              <a:rPr dirty="0" sz="1600" spc="-5">
                <a:latin typeface="Arial"/>
                <a:cs typeface="Arial"/>
              </a:rPr>
              <a:t>together and terminated on </a:t>
            </a:r>
            <a:r>
              <a:rPr dirty="0" sz="1600">
                <a:latin typeface="Arial"/>
                <a:cs typeface="Arial"/>
              </a:rPr>
              <a:t>each</a:t>
            </a:r>
            <a:r>
              <a:rPr dirty="0" sz="1600" spc="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end.</a:t>
            </a:r>
            <a:endParaRPr sz="1600">
              <a:latin typeface="Arial"/>
              <a:cs typeface="Arial"/>
            </a:endParaRPr>
          </a:p>
          <a:p>
            <a:pPr marL="428625" marR="15240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dirty="0" sz="1600" spc="-5" b="1">
                <a:latin typeface="Arial"/>
                <a:cs typeface="Arial"/>
              </a:rPr>
              <a:t>Ring </a:t>
            </a:r>
            <a:r>
              <a:rPr dirty="0" sz="1600" spc="-5">
                <a:latin typeface="Arial"/>
                <a:cs typeface="Arial"/>
              </a:rPr>
              <a:t>– Each end </a:t>
            </a:r>
            <a:r>
              <a:rPr dirty="0" sz="1600" spc="-10">
                <a:latin typeface="Arial"/>
                <a:cs typeface="Arial"/>
              </a:rPr>
              <a:t>system </a:t>
            </a:r>
            <a:r>
              <a:rPr dirty="0" sz="1600" spc="-5">
                <a:latin typeface="Arial"/>
                <a:cs typeface="Arial"/>
              </a:rPr>
              <a:t>is connected  to its respective neighbors to form a  ring.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4185" y="754185"/>
            <a:ext cx="4702567" cy="3614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9720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Half and Full Duplex</a:t>
            </a:r>
            <a:r>
              <a:rPr dirty="0" spc="40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999663"/>
            <a:ext cx="7697470" cy="215011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10" b="1">
                <a:latin typeface="Arial"/>
                <a:cs typeface="Arial"/>
              </a:rPr>
              <a:t>Half-duplex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communication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Only allows one device to send or receive at a time on a shared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medium.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Used on WLANs and legacy bus topologies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Ethernet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hubs.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7575B"/>
              </a:buClr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Full-duplex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communication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Allows both devices to simultaneously transmit and receive on a shared</a:t>
            </a:r>
            <a:r>
              <a:rPr dirty="0" sz="1600" spc="1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medium.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Ethernet switches operate in </a:t>
            </a:r>
            <a:r>
              <a:rPr dirty="0" sz="1600">
                <a:latin typeface="Arial"/>
                <a:cs typeface="Arial"/>
              </a:rPr>
              <a:t>full-duplex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mode.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293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Access Control</a:t>
            </a:r>
            <a:r>
              <a:rPr dirty="0" spc="-10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999663"/>
            <a:ext cx="8073390" cy="29368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 b="1">
                <a:latin typeface="Arial"/>
                <a:cs typeface="Arial"/>
              </a:rPr>
              <a:t>Contention-based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505"/>
              </a:spcBef>
            </a:pPr>
            <a:r>
              <a:rPr dirty="0" sz="1600" spc="-5">
                <a:latin typeface="Arial"/>
                <a:cs typeface="Arial"/>
              </a:rPr>
              <a:t>All nodes operating in half-duplex, competing for use of the medium. Examples</a:t>
            </a:r>
            <a:r>
              <a:rPr dirty="0" sz="1600" spc="1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 marL="501650" marR="5080" indent="-342900">
              <a:lnSpc>
                <a:spcPts val="1820"/>
              </a:lnSpc>
              <a:spcBef>
                <a:spcPts val="650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z="1600" spc="-5">
                <a:latin typeface="Arial"/>
                <a:cs typeface="Arial"/>
              </a:rPr>
              <a:t>Carrier sense multiple access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collision detection (CSMA/CD) as used on legacy  bus-topology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Ethernet.</a:t>
            </a:r>
            <a:endParaRPr sz="1600">
              <a:latin typeface="Arial"/>
              <a:cs typeface="Arial"/>
            </a:endParaRPr>
          </a:p>
          <a:p>
            <a:pPr marL="501650" indent="-343535">
              <a:lnSpc>
                <a:spcPts val="1870"/>
              </a:lnSpc>
              <a:spcBef>
                <a:spcPts val="464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z="1600" spc="-5">
                <a:latin typeface="Arial"/>
                <a:cs typeface="Arial"/>
              </a:rPr>
              <a:t>Carrier sense multiple access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collision avoidance (CSMA/CA) as used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501650">
              <a:lnSpc>
                <a:spcPts val="1870"/>
              </a:lnSpc>
            </a:pPr>
            <a:r>
              <a:rPr dirty="0" sz="1600" spc="-5">
                <a:latin typeface="Arial"/>
                <a:cs typeface="Arial"/>
              </a:rPr>
              <a:t>Wireless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LANs.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Controlled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Deterministic access </a:t>
            </a:r>
            <a:r>
              <a:rPr dirty="0" sz="1600" spc="-10">
                <a:latin typeface="Arial"/>
                <a:cs typeface="Arial"/>
              </a:rPr>
              <a:t>where </a:t>
            </a:r>
            <a:r>
              <a:rPr dirty="0" sz="1600" spc="-5">
                <a:latin typeface="Arial"/>
                <a:cs typeface="Arial"/>
              </a:rPr>
              <a:t>each node has </a:t>
            </a:r>
            <a:r>
              <a:rPr dirty="0" sz="1600">
                <a:latin typeface="Arial"/>
                <a:cs typeface="Arial"/>
              </a:rPr>
              <a:t>its </a:t>
            </a:r>
            <a:r>
              <a:rPr dirty="0" sz="1600" spc="-10">
                <a:latin typeface="Arial"/>
                <a:cs typeface="Arial"/>
              </a:rPr>
              <a:t>own </a:t>
            </a:r>
            <a:r>
              <a:rPr dirty="0" sz="1600" spc="-5">
                <a:latin typeface="Arial"/>
                <a:cs typeface="Arial"/>
              </a:rPr>
              <a:t>time on the</a:t>
            </a:r>
            <a:r>
              <a:rPr dirty="0" sz="1600" spc="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medium.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Used on legacy networks such as </a:t>
            </a:r>
            <a:r>
              <a:rPr dirty="0" sz="1600" spc="-40">
                <a:latin typeface="Arial"/>
                <a:cs typeface="Arial"/>
              </a:rPr>
              <a:t>Token </a:t>
            </a:r>
            <a:r>
              <a:rPr dirty="0" sz="1600" spc="-5">
                <a:latin typeface="Arial"/>
                <a:cs typeface="Arial"/>
              </a:rPr>
              <a:t>Ring and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ARCNET.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2616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Contention-Based Access </a:t>
            </a:r>
            <a:r>
              <a:rPr dirty="0">
                <a:solidFill>
                  <a:srgbClr val="004B69"/>
                </a:solidFill>
              </a:rPr>
              <a:t>–</a:t>
            </a:r>
            <a:r>
              <a:rPr dirty="0" spc="-95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CSMA/CD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999663"/>
            <a:ext cx="7724775" cy="32600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10" b="1">
                <a:latin typeface="Arial"/>
                <a:cs typeface="Arial"/>
              </a:rPr>
              <a:t>CSMA/CD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Used by legacy Ethernet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LANs.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Operates in half-duplex mode where only one device sends or receives at a</a:t>
            </a:r>
            <a:r>
              <a:rPr dirty="0" sz="1600" spc="1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marL="428625" marR="214629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Uses a collision detection process to govern </a:t>
            </a:r>
            <a:r>
              <a:rPr dirty="0" sz="1600" spc="-10">
                <a:latin typeface="Arial"/>
                <a:cs typeface="Arial"/>
              </a:rPr>
              <a:t>when </a:t>
            </a:r>
            <a:r>
              <a:rPr dirty="0" sz="1600" spc="-5">
                <a:latin typeface="Arial"/>
                <a:cs typeface="Arial"/>
              </a:rPr>
              <a:t>a device can send and </a:t>
            </a:r>
            <a:r>
              <a:rPr dirty="0" sz="1600" spc="-10">
                <a:latin typeface="Arial"/>
                <a:cs typeface="Arial"/>
              </a:rPr>
              <a:t>what  </a:t>
            </a:r>
            <a:r>
              <a:rPr dirty="0" sz="1600" spc="-5">
                <a:latin typeface="Arial"/>
                <a:cs typeface="Arial"/>
              </a:rPr>
              <a:t>happens if multiple devices send at the same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7575B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dirty="0" sz="1600" spc="-10" b="1">
                <a:latin typeface="Arial"/>
                <a:cs typeface="Arial"/>
              </a:rPr>
              <a:t>CSMA/CD </a:t>
            </a:r>
            <a:r>
              <a:rPr dirty="0" sz="1600" spc="-5" b="1">
                <a:latin typeface="Arial"/>
                <a:cs typeface="Arial"/>
              </a:rPr>
              <a:t>collision detection</a:t>
            </a:r>
            <a:r>
              <a:rPr dirty="0" sz="1600" spc="1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process</a:t>
            </a:r>
            <a:r>
              <a:rPr dirty="0" sz="1600" spc="-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lvl="1" marL="501650" indent="-343535">
              <a:lnSpc>
                <a:spcPts val="1870"/>
              </a:lnSpc>
              <a:spcBef>
                <a:spcPts val="505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z="1600" spc="-5">
                <a:latin typeface="Arial"/>
                <a:cs typeface="Arial"/>
              </a:rPr>
              <a:t>Devices transmitting simultaneously </a:t>
            </a:r>
            <a:r>
              <a:rPr dirty="0" sz="1600" spc="-10">
                <a:latin typeface="Arial"/>
                <a:cs typeface="Arial"/>
              </a:rPr>
              <a:t>will </a:t>
            </a:r>
            <a:r>
              <a:rPr dirty="0" sz="1600" spc="-5">
                <a:latin typeface="Arial"/>
                <a:cs typeface="Arial"/>
              </a:rPr>
              <a:t>result in a signal collision on the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shared</a:t>
            </a:r>
            <a:endParaRPr sz="1600">
              <a:latin typeface="Arial"/>
              <a:cs typeface="Arial"/>
            </a:endParaRPr>
          </a:p>
          <a:p>
            <a:pPr marL="501650">
              <a:lnSpc>
                <a:spcPts val="1870"/>
              </a:lnSpc>
            </a:pPr>
            <a:r>
              <a:rPr dirty="0" sz="1600" spc="-5">
                <a:latin typeface="Arial"/>
                <a:cs typeface="Arial"/>
              </a:rPr>
              <a:t>media.</a:t>
            </a:r>
            <a:endParaRPr sz="1600">
              <a:latin typeface="Arial"/>
              <a:cs typeface="Arial"/>
            </a:endParaRPr>
          </a:p>
          <a:p>
            <a:pPr lvl="1" marL="501650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z="1600" spc="-5">
                <a:latin typeface="Arial"/>
                <a:cs typeface="Arial"/>
              </a:rPr>
              <a:t>Devices detect the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collision.</a:t>
            </a:r>
            <a:endParaRPr sz="1600">
              <a:latin typeface="Arial"/>
              <a:cs typeface="Arial"/>
            </a:endParaRPr>
          </a:p>
          <a:p>
            <a:pPr lvl="1" marL="501650" indent="-343535">
              <a:lnSpc>
                <a:spcPct val="100000"/>
              </a:lnSpc>
              <a:spcBef>
                <a:spcPts val="505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z="1600" spc="-5">
                <a:latin typeface="Arial"/>
                <a:cs typeface="Arial"/>
              </a:rPr>
              <a:t>Devices </a:t>
            </a:r>
            <a:r>
              <a:rPr dirty="0" sz="1600" spc="-10">
                <a:latin typeface="Arial"/>
                <a:cs typeface="Arial"/>
              </a:rPr>
              <a:t>wait </a:t>
            </a:r>
            <a:r>
              <a:rPr dirty="0" sz="1600" spc="-5">
                <a:latin typeface="Arial"/>
                <a:cs typeface="Arial"/>
              </a:rPr>
              <a:t>a random period of time and retransmit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2451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Contention-Based Access </a:t>
            </a:r>
            <a:r>
              <a:rPr dirty="0">
                <a:solidFill>
                  <a:srgbClr val="004B69"/>
                </a:solidFill>
              </a:rPr>
              <a:t>–</a:t>
            </a:r>
            <a:r>
              <a:rPr dirty="0" spc="-95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CSMA/CA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999663"/>
            <a:ext cx="8042275" cy="31686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10" b="1">
                <a:latin typeface="Arial"/>
                <a:cs typeface="Arial"/>
              </a:rPr>
              <a:t>CSMA/CA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Used by IEEE </a:t>
            </a:r>
            <a:r>
              <a:rPr dirty="0" sz="1600" spc="-25">
                <a:latin typeface="Arial"/>
                <a:cs typeface="Arial"/>
              </a:rPr>
              <a:t>802.11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WLANs.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Operates in half-duplex mode where only one device sends or receives at a</a:t>
            </a:r>
            <a:r>
              <a:rPr dirty="0" sz="1600" spc="1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marL="428625" marR="433070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Uses a collision avoidance process to govern </a:t>
            </a:r>
            <a:r>
              <a:rPr dirty="0" sz="1600" spc="-10">
                <a:latin typeface="Arial"/>
                <a:cs typeface="Arial"/>
              </a:rPr>
              <a:t>when </a:t>
            </a:r>
            <a:r>
              <a:rPr dirty="0" sz="1600" spc="-5">
                <a:latin typeface="Arial"/>
                <a:cs typeface="Arial"/>
              </a:rPr>
              <a:t>a device can send and what  happens if multiple devices send at the same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7575B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Arial"/>
                <a:cs typeface="Arial"/>
              </a:rPr>
              <a:t>CSMA/CA </a:t>
            </a:r>
            <a:r>
              <a:rPr dirty="0" sz="1600" spc="-5" b="1">
                <a:latin typeface="Arial"/>
                <a:cs typeface="Arial"/>
              </a:rPr>
              <a:t>collision </a:t>
            </a:r>
            <a:r>
              <a:rPr dirty="0" sz="1600" spc="-10" b="1">
                <a:latin typeface="Arial"/>
                <a:cs typeface="Arial"/>
              </a:rPr>
              <a:t>avoidance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process</a:t>
            </a:r>
            <a:r>
              <a:rPr dirty="0" sz="1600" spc="-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ts val="187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When transmitting, devices also include the time duration needed for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428625">
              <a:lnSpc>
                <a:spcPts val="1870"/>
              </a:lnSpc>
            </a:pPr>
            <a:r>
              <a:rPr dirty="0" sz="1600" spc="-5">
                <a:latin typeface="Arial"/>
                <a:cs typeface="Arial"/>
              </a:rPr>
              <a:t>transmission.</a:t>
            </a:r>
            <a:endParaRPr sz="1600">
              <a:latin typeface="Arial"/>
              <a:cs typeface="Arial"/>
            </a:endParaRPr>
          </a:p>
          <a:p>
            <a:pPr marL="428625" marR="5080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Other devices on the shared medium receive the time duration information and know  how long the medium will be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unavailable.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532257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">
                <a:solidFill>
                  <a:srgbClr val="AEE8FA"/>
                </a:solidFill>
              </a:rPr>
              <a:t>6.3 Data Link</a:t>
            </a:r>
            <a:r>
              <a:rPr dirty="0" sz="4600" spc="10">
                <a:solidFill>
                  <a:srgbClr val="AEE8FA"/>
                </a:solidFill>
              </a:rPr>
              <a:t> </a:t>
            </a:r>
            <a:r>
              <a:rPr dirty="0" sz="4600" spc="-5">
                <a:solidFill>
                  <a:srgbClr val="AEE8FA"/>
                </a:solidFill>
              </a:rPr>
              <a:t>Frame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524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Data Link</a:t>
            </a:r>
            <a:r>
              <a:rPr dirty="0" sz="1600" spc="-6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5157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The</a:t>
            </a:r>
            <a:r>
              <a:rPr dirty="0" spc="-65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Frame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880833"/>
            <a:ext cx="7755255" cy="265811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600" spc="-5">
                <a:latin typeface="Arial"/>
                <a:cs typeface="Arial"/>
              </a:rPr>
              <a:t>Data is encapsulated by the data link layer with a header and a trailer to form a</a:t>
            </a:r>
            <a:r>
              <a:rPr dirty="0" sz="1600" spc="3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A data link frame has three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parts: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10">
                <a:latin typeface="Arial"/>
                <a:cs typeface="Arial"/>
              </a:rPr>
              <a:t>Header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15">
                <a:latin typeface="Arial"/>
                <a:cs typeface="Arial"/>
              </a:rPr>
              <a:t>Trailer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latin typeface="Arial"/>
                <a:cs typeface="Arial"/>
              </a:rPr>
              <a:t>The fields of the header and trailer vary according to data link layer</a:t>
            </a:r>
            <a:r>
              <a:rPr dirty="0" sz="1600" spc="1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protocol.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The amount of control information carried with in the frame varies according to </a:t>
            </a:r>
            <a:r>
              <a:rPr dirty="0" sz="1600">
                <a:latin typeface="Arial"/>
                <a:cs typeface="Arial"/>
              </a:rPr>
              <a:t>access  </a:t>
            </a:r>
            <a:r>
              <a:rPr dirty="0" sz="1600" spc="-5">
                <a:latin typeface="Arial"/>
                <a:cs typeface="Arial"/>
              </a:rPr>
              <a:t>control information and logical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topology.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524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Data Link</a:t>
            </a:r>
            <a:r>
              <a:rPr dirty="0" sz="1600" spc="-6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801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Frame</a:t>
            </a:r>
            <a:r>
              <a:rPr dirty="0" spc="-65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Fields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8312" y="2743454"/>
          <a:ext cx="8256905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/>
                <a:gridCol w="5735955"/>
              </a:tblGrid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Field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Frame Start and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Stop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Identifies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beginning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and end of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frame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Addressing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Indicates source and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destination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Identifies encapsulated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Layer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protocol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9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Control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Identifies flow control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services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4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Contains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the frame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payload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Error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Detection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determine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transmission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errors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21536" y="565404"/>
            <a:ext cx="5524500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7170"/>
            <a:ext cx="2534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Module</a:t>
            </a:r>
            <a:r>
              <a:rPr dirty="0" spc="-55"/>
              <a:t> </a:t>
            </a:r>
            <a:r>
              <a:rPr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3280" y="734060"/>
            <a:ext cx="757809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dirty="0" sz="1600" spc="-10" b="1">
                <a:solidFill>
                  <a:srgbClr val="57575B"/>
                </a:solidFill>
                <a:latin typeface="Arial"/>
                <a:cs typeface="Arial"/>
              </a:rPr>
              <a:t>Title: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Data Link</a:t>
            </a:r>
            <a:r>
              <a:rPr dirty="0" sz="1600" spc="6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57575B"/>
                </a:solidFill>
                <a:latin typeface="Arial"/>
                <a:cs typeface="Arial"/>
              </a:rPr>
              <a:t>Module Objective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: Explain how media access control in the data link </a:t>
            </a:r>
            <a:r>
              <a:rPr dirty="0" sz="1600" spc="-10">
                <a:solidFill>
                  <a:srgbClr val="57575B"/>
                </a:solidFill>
                <a:latin typeface="Arial"/>
                <a:cs typeface="Arial"/>
              </a:rPr>
              <a:t>layer</a:t>
            </a:r>
            <a:r>
              <a:rPr dirty="0" sz="1600" spc="19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supports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communication across</a:t>
            </a:r>
            <a:r>
              <a:rPr dirty="0" sz="1600" spc="1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networks</a:t>
            </a:r>
            <a:r>
              <a:rPr dirty="0" sz="1200" spc="-5">
                <a:solidFill>
                  <a:srgbClr val="57575B"/>
                </a:solidFill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1332" y="2145664"/>
          <a:ext cx="7845425" cy="2205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870"/>
                <a:gridCol w="3912870"/>
              </a:tblGrid>
              <a:tr h="293624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Objective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783717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 of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Data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Layer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Describe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purpose and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function of the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data link</a:t>
                      </a:r>
                      <a:r>
                        <a:rPr dirty="0" sz="1200" spc="-13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 marR="93980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 preparing communication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transmission on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specific  media.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12063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Topologies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Compare the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characteristics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 media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dirty="0" sz="1200" spc="-114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methods on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WAN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 LAN</a:t>
                      </a:r>
                      <a:r>
                        <a:rPr dirty="0" sz="1200" spc="-13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topologies.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60294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Link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Describe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characteristics and functions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 the</a:t>
                      </a:r>
                      <a:r>
                        <a:rPr dirty="0" sz="1200" spc="-7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link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frame.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524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Data Link</a:t>
            </a:r>
            <a:r>
              <a:rPr dirty="0" sz="1600" spc="-6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549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Layer 2</a:t>
            </a:r>
            <a:r>
              <a:rPr dirty="0" spc="-165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880833"/>
            <a:ext cx="4808220" cy="11969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Also referred to as a physical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Contained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the frame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header.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Used only for local delivery of a frame on the</a:t>
            </a:r>
            <a:r>
              <a:rPr dirty="0" sz="1600" spc="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link.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Updated by each device that forwards the</a:t>
            </a:r>
            <a:r>
              <a:rPr dirty="0" sz="1600" spc="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4128" y="2215733"/>
            <a:ext cx="4645474" cy="2207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1524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Data Link</a:t>
            </a:r>
            <a:r>
              <a:rPr dirty="0" sz="1600" spc="-6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1140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LAN and </a:t>
            </a:r>
            <a:r>
              <a:rPr dirty="0" spc="-30">
                <a:solidFill>
                  <a:srgbClr val="004B69"/>
                </a:solidFill>
              </a:rPr>
              <a:t>WAN</a:t>
            </a:r>
            <a:r>
              <a:rPr dirty="0" spc="-40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Frames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928243"/>
            <a:ext cx="7345045" cy="3211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7145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The logical topology and physical media determine the data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  protocol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used:</a:t>
            </a:r>
            <a:endParaRPr sz="20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Ethernet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25">
                <a:latin typeface="Arial"/>
                <a:cs typeface="Arial"/>
              </a:rPr>
              <a:t>802.11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Wireless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Point-to-Point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(PPP)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High-Level Data Link Control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(HDLC)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Frame-Relay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000">
                <a:latin typeface="Arial"/>
                <a:cs typeface="Arial"/>
              </a:rPr>
              <a:t>Each protocol performs media </a:t>
            </a:r>
            <a:r>
              <a:rPr dirty="0" sz="2000" spc="5">
                <a:latin typeface="Arial"/>
                <a:cs typeface="Arial"/>
              </a:rPr>
              <a:t>access </a:t>
            </a:r>
            <a:r>
              <a:rPr dirty="0" sz="2000">
                <a:latin typeface="Arial"/>
                <a:cs typeface="Arial"/>
              </a:rPr>
              <a:t>control for specified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topologies.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69810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">
                <a:solidFill>
                  <a:srgbClr val="AEE8FA"/>
                </a:solidFill>
              </a:rPr>
              <a:t>6.4 Module Practice and</a:t>
            </a:r>
            <a:r>
              <a:rPr dirty="0" sz="4600" spc="85">
                <a:solidFill>
                  <a:srgbClr val="AEE8FA"/>
                </a:solidFill>
              </a:rPr>
              <a:t> </a:t>
            </a:r>
            <a:r>
              <a:rPr dirty="0" sz="4600" spc="-5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dirty="0" sz="1400" spc="-15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dirty="0" spc="-10"/>
              <a:t>did </a:t>
            </a:r>
            <a:r>
              <a:rPr dirty="0"/>
              <a:t>I </a:t>
            </a:r>
            <a:r>
              <a:rPr dirty="0" spc="-5"/>
              <a:t>learn in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 spc="-5"/>
              <a:t>module?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857885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The data link layer </a:t>
            </a:r>
            <a:r>
              <a:rPr dirty="0" sz="1500">
                <a:latin typeface="Arial"/>
                <a:cs typeface="Arial"/>
              </a:rPr>
              <a:t>of the </a:t>
            </a:r>
            <a:r>
              <a:rPr dirty="0" sz="1500" spc="-5">
                <a:latin typeface="Arial"/>
                <a:cs typeface="Arial"/>
              </a:rPr>
              <a:t>OSI model (Layer 2) </a:t>
            </a:r>
            <a:r>
              <a:rPr dirty="0" sz="1500">
                <a:latin typeface="Arial"/>
                <a:cs typeface="Arial"/>
              </a:rPr>
              <a:t>prepares </a:t>
            </a:r>
            <a:r>
              <a:rPr dirty="0" sz="1500" spc="-5">
                <a:latin typeface="Arial"/>
                <a:cs typeface="Arial"/>
              </a:rPr>
              <a:t>network data </a:t>
            </a:r>
            <a:r>
              <a:rPr dirty="0" sz="1500">
                <a:latin typeface="Arial"/>
                <a:cs typeface="Arial"/>
              </a:rPr>
              <a:t>for the </a:t>
            </a:r>
            <a:r>
              <a:rPr dirty="0" sz="1500" spc="-5">
                <a:latin typeface="Arial"/>
                <a:cs typeface="Arial"/>
              </a:rPr>
              <a:t>physical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network.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The </a:t>
            </a:r>
            <a:r>
              <a:rPr dirty="0" sz="1500">
                <a:latin typeface="Arial"/>
                <a:cs typeface="Arial"/>
              </a:rPr>
              <a:t>data link </a:t>
            </a:r>
            <a:r>
              <a:rPr dirty="0" sz="1500" spc="-5">
                <a:latin typeface="Arial"/>
                <a:cs typeface="Arial"/>
              </a:rPr>
              <a:t>layer </a:t>
            </a:r>
            <a:r>
              <a:rPr dirty="0" sz="1500">
                <a:latin typeface="Arial"/>
                <a:cs typeface="Arial"/>
              </a:rPr>
              <a:t>is responsible for </a:t>
            </a:r>
            <a:r>
              <a:rPr dirty="0" sz="1500" spc="-5">
                <a:latin typeface="Arial"/>
                <a:cs typeface="Arial"/>
              </a:rPr>
              <a:t>network </a:t>
            </a:r>
            <a:r>
              <a:rPr dirty="0" sz="1500">
                <a:latin typeface="Arial"/>
                <a:cs typeface="Arial"/>
              </a:rPr>
              <a:t>interface card (NIC) to </a:t>
            </a:r>
            <a:r>
              <a:rPr dirty="0" sz="1500" spc="-5">
                <a:latin typeface="Arial"/>
                <a:cs typeface="Arial"/>
              </a:rPr>
              <a:t>network </a:t>
            </a:r>
            <a:r>
              <a:rPr dirty="0" sz="1500">
                <a:latin typeface="Arial"/>
                <a:cs typeface="Arial"/>
              </a:rPr>
              <a:t>interface</a:t>
            </a:r>
            <a:r>
              <a:rPr dirty="0" sz="1500" spc="-13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card</a:t>
            </a:r>
            <a:endParaRPr sz="15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dirty="0" sz="1500">
                <a:latin typeface="Arial"/>
                <a:cs typeface="Arial"/>
              </a:rPr>
              <a:t>communications.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The IEEE </a:t>
            </a:r>
            <a:r>
              <a:rPr dirty="0" sz="1500">
                <a:latin typeface="Arial"/>
                <a:cs typeface="Arial"/>
              </a:rPr>
              <a:t>802 </a:t>
            </a:r>
            <a:r>
              <a:rPr dirty="0" sz="1500" spc="-5">
                <a:latin typeface="Arial"/>
                <a:cs typeface="Arial"/>
              </a:rPr>
              <a:t>LAN/MAN data link layer </a:t>
            </a:r>
            <a:r>
              <a:rPr dirty="0" sz="1500">
                <a:latin typeface="Arial"/>
                <a:cs typeface="Arial"/>
              </a:rPr>
              <a:t>consists of the </a:t>
            </a:r>
            <a:r>
              <a:rPr dirty="0" sz="1500" spc="-5">
                <a:latin typeface="Arial"/>
                <a:cs typeface="Arial"/>
              </a:rPr>
              <a:t>following </a:t>
            </a:r>
            <a:r>
              <a:rPr dirty="0" sz="1500" spc="-10">
                <a:latin typeface="Arial"/>
                <a:cs typeface="Arial"/>
              </a:rPr>
              <a:t>two </a:t>
            </a:r>
            <a:r>
              <a:rPr dirty="0" sz="1500" spc="-5">
                <a:latin typeface="Arial"/>
                <a:cs typeface="Arial"/>
              </a:rPr>
              <a:t>sublayers: LLC and</a:t>
            </a:r>
            <a:r>
              <a:rPr dirty="0" sz="1500" spc="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MAC.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The </a:t>
            </a:r>
            <a:r>
              <a:rPr dirty="0" sz="1500" spc="-10">
                <a:latin typeface="Arial"/>
                <a:cs typeface="Arial"/>
              </a:rPr>
              <a:t>two </a:t>
            </a:r>
            <a:r>
              <a:rPr dirty="0" sz="1500" spc="-5">
                <a:latin typeface="Arial"/>
                <a:cs typeface="Arial"/>
              </a:rPr>
              <a:t>types </a:t>
            </a:r>
            <a:r>
              <a:rPr dirty="0" sz="1500">
                <a:latin typeface="Arial"/>
                <a:cs typeface="Arial"/>
              </a:rPr>
              <a:t>of topologies </a:t>
            </a:r>
            <a:r>
              <a:rPr dirty="0" sz="1500" spc="-5">
                <a:latin typeface="Arial"/>
                <a:cs typeface="Arial"/>
              </a:rPr>
              <a:t>used in LAN and </a:t>
            </a:r>
            <a:r>
              <a:rPr dirty="0" sz="1500" spc="-10">
                <a:latin typeface="Arial"/>
                <a:cs typeface="Arial"/>
              </a:rPr>
              <a:t>WAN </a:t>
            </a:r>
            <a:r>
              <a:rPr dirty="0" sz="1500" spc="-5">
                <a:latin typeface="Arial"/>
                <a:cs typeface="Arial"/>
              </a:rPr>
              <a:t>networks are physical and</a:t>
            </a:r>
            <a:r>
              <a:rPr dirty="0" sz="1500" spc="-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logical.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latin typeface="Arial"/>
                <a:cs typeface="Arial"/>
              </a:rPr>
              <a:t>Three </a:t>
            </a:r>
            <a:r>
              <a:rPr dirty="0" sz="1500" spc="-5">
                <a:latin typeface="Arial"/>
                <a:cs typeface="Arial"/>
              </a:rPr>
              <a:t>common types </a:t>
            </a:r>
            <a:r>
              <a:rPr dirty="0" sz="1500">
                <a:latin typeface="Arial"/>
                <a:cs typeface="Arial"/>
              </a:rPr>
              <a:t>of </a:t>
            </a:r>
            <a:r>
              <a:rPr dirty="0" sz="1500" spc="-5">
                <a:latin typeface="Arial"/>
                <a:cs typeface="Arial"/>
              </a:rPr>
              <a:t>physical </a:t>
            </a:r>
            <a:r>
              <a:rPr dirty="0" sz="1500" spc="-15">
                <a:latin typeface="Arial"/>
                <a:cs typeface="Arial"/>
              </a:rPr>
              <a:t>WAN </a:t>
            </a:r>
            <a:r>
              <a:rPr dirty="0" sz="1500">
                <a:latin typeface="Arial"/>
                <a:cs typeface="Arial"/>
              </a:rPr>
              <a:t>topologies are: point-to-point, hub and spoke, and</a:t>
            </a:r>
            <a:r>
              <a:rPr dirty="0" sz="1500" spc="-1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mesh.</a:t>
            </a:r>
            <a:endParaRPr sz="1500">
              <a:latin typeface="Arial"/>
              <a:cs typeface="Arial"/>
            </a:endParaRPr>
          </a:p>
          <a:p>
            <a:pPr marL="128270" marR="464820" indent="-11620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500">
                <a:latin typeface="Arial"/>
                <a:cs typeface="Arial"/>
              </a:rPr>
              <a:t>Half-duplex communications </a:t>
            </a:r>
            <a:r>
              <a:rPr dirty="0" sz="1500" spc="-5">
                <a:latin typeface="Arial"/>
                <a:cs typeface="Arial"/>
              </a:rPr>
              <a:t>exchange data in one </a:t>
            </a:r>
            <a:r>
              <a:rPr dirty="0" sz="1500">
                <a:latin typeface="Arial"/>
                <a:cs typeface="Arial"/>
              </a:rPr>
              <a:t>direction at </a:t>
            </a:r>
            <a:r>
              <a:rPr dirty="0" sz="1500" spc="-5">
                <a:latin typeface="Arial"/>
                <a:cs typeface="Arial"/>
              </a:rPr>
              <a:t>a </a:t>
            </a:r>
            <a:r>
              <a:rPr dirty="0" sz="1500">
                <a:latin typeface="Arial"/>
                <a:cs typeface="Arial"/>
              </a:rPr>
              <a:t>time. </a:t>
            </a:r>
            <a:r>
              <a:rPr dirty="0" sz="1500" spc="5">
                <a:latin typeface="Arial"/>
                <a:cs typeface="Arial"/>
              </a:rPr>
              <a:t>Full-duplex </a:t>
            </a:r>
            <a:r>
              <a:rPr dirty="0" sz="1500">
                <a:latin typeface="Arial"/>
                <a:cs typeface="Arial"/>
              </a:rPr>
              <a:t>sends </a:t>
            </a:r>
            <a:r>
              <a:rPr dirty="0" sz="1500" spc="-5">
                <a:latin typeface="Arial"/>
                <a:cs typeface="Arial"/>
              </a:rPr>
              <a:t>and  receives data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simultaneously.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latin typeface="Arial"/>
                <a:cs typeface="Arial"/>
              </a:rPr>
              <a:t>In contention-based multi-access </a:t>
            </a:r>
            <a:r>
              <a:rPr dirty="0" sz="1500" spc="-5">
                <a:latin typeface="Arial"/>
                <a:cs typeface="Arial"/>
              </a:rPr>
              <a:t>networks, all </a:t>
            </a:r>
            <a:r>
              <a:rPr dirty="0" sz="1500">
                <a:latin typeface="Arial"/>
                <a:cs typeface="Arial"/>
              </a:rPr>
              <a:t>nodes </a:t>
            </a:r>
            <a:r>
              <a:rPr dirty="0" sz="1500" spc="-5">
                <a:latin typeface="Arial"/>
                <a:cs typeface="Arial"/>
              </a:rPr>
              <a:t>are </a:t>
            </a:r>
            <a:r>
              <a:rPr dirty="0" sz="1500">
                <a:latin typeface="Arial"/>
                <a:cs typeface="Arial"/>
              </a:rPr>
              <a:t>operating </a:t>
            </a:r>
            <a:r>
              <a:rPr dirty="0" sz="1500" spc="-5">
                <a:latin typeface="Arial"/>
                <a:cs typeface="Arial"/>
              </a:rPr>
              <a:t>in</a:t>
            </a:r>
            <a:r>
              <a:rPr dirty="0" sz="1500" spc="-15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half-duplex.</a:t>
            </a:r>
            <a:endParaRPr sz="1500">
              <a:latin typeface="Arial"/>
              <a:cs typeface="Arial"/>
            </a:endParaRPr>
          </a:p>
          <a:p>
            <a:pPr marL="128270" marR="434975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500" spc="-5">
                <a:latin typeface="Arial"/>
                <a:cs typeface="Arial"/>
              </a:rPr>
              <a:t>Examples </a:t>
            </a:r>
            <a:r>
              <a:rPr dirty="0" sz="1500">
                <a:latin typeface="Arial"/>
                <a:cs typeface="Arial"/>
              </a:rPr>
              <a:t>of contention-based </a:t>
            </a:r>
            <a:r>
              <a:rPr dirty="0" sz="1500" spc="-5">
                <a:latin typeface="Arial"/>
                <a:cs typeface="Arial"/>
              </a:rPr>
              <a:t>access </a:t>
            </a:r>
            <a:r>
              <a:rPr dirty="0" sz="1500">
                <a:latin typeface="Arial"/>
                <a:cs typeface="Arial"/>
              </a:rPr>
              <a:t>methods include: </a:t>
            </a:r>
            <a:r>
              <a:rPr dirty="0" sz="1500" spc="-5">
                <a:latin typeface="Arial"/>
                <a:cs typeface="Arial"/>
              </a:rPr>
              <a:t>CSMA/CD </a:t>
            </a:r>
            <a:r>
              <a:rPr dirty="0" sz="1500">
                <a:latin typeface="Arial"/>
                <a:cs typeface="Arial"/>
              </a:rPr>
              <a:t>for bus-topology Ethernet  </a:t>
            </a:r>
            <a:r>
              <a:rPr dirty="0" sz="1500" spc="-5">
                <a:latin typeface="Arial"/>
                <a:cs typeface="Arial"/>
              </a:rPr>
              <a:t>LANs and CSMA/CA </a:t>
            </a:r>
            <a:r>
              <a:rPr dirty="0" sz="1500">
                <a:latin typeface="Arial"/>
                <a:cs typeface="Arial"/>
              </a:rPr>
              <a:t>for</a:t>
            </a:r>
            <a:r>
              <a:rPr dirty="0" sz="1500" spc="-9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WLANs.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The data link </a:t>
            </a:r>
            <a:r>
              <a:rPr dirty="0" sz="1500">
                <a:latin typeface="Arial"/>
                <a:cs typeface="Arial"/>
              </a:rPr>
              <a:t>frame </a:t>
            </a:r>
            <a:r>
              <a:rPr dirty="0" sz="1500" spc="-5">
                <a:latin typeface="Arial"/>
                <a:cs typeface="Arial"/>
              </a:rPr>
              <a:t>has </a:t>
            </a:r>
            <a:r>
              <a:rPr dirty="0" sz="1500">
                <a:latin typeface="Arial"/>
                <a:cs typeface="Arial"/>
              </a:rPr>
              <a:t>three </a:t>
            </a:r>
            <a:r>
              <a:rPr dirty="0" sz="1500" spc="-5">
                <a:latin typeface="Arial"/>
                <a:cs typeface="Arial"/>
              </a:rPr>
              <a:t>basic </a:t>
            </a:r>
            <a:r>
              <a:rPr dirty="0" sz="1500">
                <a:latin typeface="Arial"/>
                <a:cs typeface="Arial"/>
              </a:rPr>
              <a:t>parts: </a:t>
            </a:r>
            <a:r>
              <a:rPr dirty="0" sz="1500" spc="-15">
                <a:latin typeface="Arial"/>
                <a:cs typeface="Arial"/>
              </a:rPr>
              <a:t>header, </a:t>
            </a:r>
            <a:r>
              <a:rPr dirty="0" sz="1500">
                <a:latin typeface="Arial"/>
                <a:cs typeface="Arial"/>
              </a:rPr>
              <a:t>data, </a:t>
            </a:r>
            <a:r>
              <a:rPr dirty="0" sz="1500" spc="-5">
                <a:latin typeface="Arial"/>
                <a:cs typeface="Arial"/>
              </a:rPr>
              <a:t>and</a:t>
            </a:r>
            <a:r>
              <a:rPr dirty="0" sz="1500" spc="-14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trailer.</a:t>
            </a:r>
            <a:endParaRPr sz="1500">
              <a:latin typeface="Arial"/>
              <a:cs typeface="Arial"/>
            </a:endParaRPr>
          </a:p>
          <a:p>
            <a:pPr marL="128270" marR="5080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500" spc="-5">
                <a:latin typeface="Arial"/>
                <a:cs typeface="Arial"/>
              </a:rPr>
              <a:t>Frame </a:t>
            </a:r>
            <a:r>
              <a:rPr dirty="0" sz="1500">
                <a:latin typeface="Arial"/>
                <a:cs typeface="Arial"/>
              </a:rPr>
              <a:t>fields include: frame start </a:t>
            </a:r>
            <a:r>
              <a:rPr dirty="0" sz="1500" spc="-5">
                <a:latin typeface="Arial"/>
                <a:cs typeface="Arial"/>
              </a:rPr>
              <a:t>and </a:t>
            </a:r>
            <a:r>
              <a:rPr dirty="0" sz="1500">
                <a:latin typeface="Arial"/>
                <a:cs typeface="Arial"/>
              </a:rPr>
              <a:t>stop indicator flags, addressing, </a:t>
            </a:r>
            <a:r>
              <a:rPr dirty="0" sz="1500" spc="-5">
                <a:latin typeface="Arial"/>
                <a:cs typeface="Arial"/>
              </a:rPr>
              <a:t>type, </a:t>
            </a:r>
            <a:r>
              <a:rPr dirty="0" sz="1500">
                <a:latin typeface="Arial"/>
                <a:cs typeface="Arial"/>
              </a:rPr>
              <a:t>control, data, </a:t>
            </a:r>
            <a:r>
              <a:rPr dirty="0" sz="1500" spc="-5">
                <a:latin typeface="Arial"/>
                <a:cs typeface="Arial"/>
              </a:rPr>
              <a:t>and</a:t>
            </a:r>
            <a:r>
              <a:rPr dirty="0" sz="1500" spc="-26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error  detection.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Data </a:t>
            </a:r>
            <a:r>
              <a:rPr dirty="0" sz="1500">
                <a:latin typeface="Arial"/>
                <a:cs typeface="Arial"/>
              </a:rPr>
              <a:t>link addresses are also </a:t>
            </a:r>
            <a:r>
              <a:rPr dirty="0" sz="1500" spc="-5">
                <a:latin typeface="Arial"/>
                <a:cs typeface="Arial"/>
              </a:rPr>
              <a:t>known </a:t>
            </a:r>
            <a:r>
              <a:rPr dirty="0" sz="1500">
                <a:latin typeface="Arial"/>
                <a:cs typeface="Arial"/>
              </a:rPr>
              <a:t>as </a:t>
            </a:r>
            <a:r>
              <a:rPr dirty="0" sz="1500" spc="-5">
                <a:latin typeface="Arial"/>
                <a:cs typeface="Arial"/>
              </a:rPr>
              <a:t>physical</a:t>
            </a:r>
            <a:r>
              <a:rPr dirty="0" sz="1500" spc="-8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addresses.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Data link </a:t>
            </a:r>
            <a:r>
              <a:rPr dirty="0" sz="1500">
                <a:latin typeface="Arial"/>
                <a:cs typeface="Arial"/>
              </a:rPr>
              <a:t>addresses </a:t>
            </a:r>
            <a:r>
              <a:rPr dirty="0" sz="1500" spc="-5">
                <a:latin typeface="Arial"/>
                <a:cs typeface="Arial"/>
              </a:rPr>
              <a:t>are only used </a:t>
            </a:r>
            <a:r>
              <a:rPr dirty="0" sz="1500">
                <a:latin typeface="Arial"/>
                <a:cs typeface="Arial"/>
              </a:rPr>
              <a:t>for </a:t>
            </a:r>
            <a:r>
              <a:rPr dirty="0" sz="1500" spc="-5">
                <a:latin typeface="Arial"/>
                <a:cs typeface="Arial"/>
              </a:rPr>
              <a:t>link </a:t>
            </a:r>
            <a:r>
              <a:rPr dirty="0" sz="1500">
                <a:latin typeface="Arial"/>
                <a:cs typeface="Arial"/>
              </a:rPr>
              <a:t>local </a:t>
            </a:r>
            <a:r>
              <a:rPr dirty="0" sz="1500" spc="-5">
                <a:latin typeface="Arial"/>
                <a:cs typeface="Arial"/>
              </a:rPr>
              <a:t>delivery </a:t>
            </a:r>
            <a:r>
              <a:rPr dirty="0" sz="1500">
                <a:latin typeface="Arial"/>
                <a:cs typeface="Arial"/>
              </a:rPr>
              <a:t>of</a:t>
            </a:r>
            <a:r>
              <a:rPr dirty="0" sz="1500" spc="-8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frames.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925"/>
            <a:ext cx="7435850" cy="1356995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 spc="-5">
                <a:solidFill>
                  <a:srgbClr val="AEE8FA"/>
                </a:solidFill>
              </a:rPr>
              <a:t>6.1 Purpose of the Data Link  Layer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23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Purpose of the Data Link</a:t>
            </a:r>
            <a:r>
              <a:rPr dirty="0" sz="1600" spc="1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69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The Data Link</a:t>
            </a:r>
            <a:r>
              <a:rPr dirty="0" spc="-25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884300"/>
            <a:ext cx="3971925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25781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The Data Link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is responsible for  communications between end-device  network interface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cards.</a:t>
            </a:r>
            <a:endParaRPr sz="1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It allows upper layer protocols to access  the physical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media and  encapsulates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3 packets (IPv4  and IPv6) into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2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Frames.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It </a:t>
            </a:r>
            <a:r>
              <a:rPr dirty="0" sz="1600">
                <a:latin typeface="Arial"/>
                <a:cs typeface="Arial"/>
              </a:rPr>
              <a:t>also </a:t>
            </a:r>
            <a:r>
              <a:rPr dirty="0" sz="1600" spc="-5">
                <a:latin typeface="Arial"/>
                <a:cs typeface="Arial"/>
              </a:rPr>
              <a:t>performs error detection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rejects corrupts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3975" y="1094851"/>
            <a:ext cx="3745925" cy="196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23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Purpose of the Data Link</a:t>
            </a:r>
            <a:r>
              <a:rPr dirty="0" sz="1600" spc="1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56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4B69"/>
                </a:solidFill>
              </a:rPr>
              <a:t>IEEE </a:t>
            </a:r>
            <a:r>
              <a:rPr dirty="0" spc="-5">
                <a:solidFill>
                  <a:srgbClr val="004B69"/>
                </a:solidFill>
              </a:rPr>
              <a:t>802 LAN/MAN Data Link</a:t>
            </a:r>
            <a:r>
              <a:rPr dirty="0" spc="10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Sublayers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6859" y="884300"/>
            <a:ext cx="4138929" cy="3604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4127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IEEE 802 LAN/MAN standards are specific to  the </a:t>
            </a:r>
            <a:r>
              <a:rPr dirty="0" sz="1600" spc="-10">
                <a:latin typeface="Arial"/>
                <a:cs typeface="Arial"/>
              </a:rPr>
              <a:t>type </a:t>
            </a:r>
            <a:r>
              <a:rPr dirty="0" sz="1600" spc="-5">
                <a:latin typeface="Arial"/>
                <a:cs typeface="Arial"/>
              </a:rPr>
              <a:t>of network (Ethernet, WLAN, </a:t>
            </a:r>
            <a:r>
              <a:rPr dirty="0" sz="1600" spc="-30">
                <a:latin typeface="Arial"/>
                <a:cs typeface="Arial"/>
              </a:rPr>
              <a:t>WPAN,  </a:t>
            </a:r>
            <a:r>
              <a:rPr dirty="0" sz="1600" spc="-5">
                <a:latin typeface="Arial"/>
                <a:cs typeface="Arial"/>
              </a:rPr>
              <a:t>etc).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"/>
              <a:cs typeface="Arial"/>
            </a:endParaRPr>
          </a:p>
          <a:p>
            <a:pPr marL="12700" marR="18732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The Data Link </a:t>
            </a:r>
            <a:r>
              <a:rPr dirty="0" sz="1600" spc="-10">
                <a:latin typeface="Arial"/>
                <a:cs typeface="Arial"/>
              </a:rPr>
              <a:t>Layer </a:t>
            </a:r>
            <a:r>
              <a:rPr dirty="0" sz="1600" spc="-5">
                <a:latin typeface="Arial"/>
                <a:cs typeface="Arial"/>
              </a:rPr>
              <a:t>consists of </a:t>
            </a:r>
            <a:r>
              <a:rPr dirty="0" sz="1600" spc="-10">
                <a:latin typeface="Arial"/>
                <a:cs typeface="Arial"/>
              </a:rPr>
              <a:t>two  </a:t>
            </a:r>
            <a:r>
              <a:rPr dirty="0" sz="1600" spc="-5">
                <a:latin typeface="Arial"/>
                <a:cs typeface="Arial"/>
              </a:rPr>
              <a:t>sublayers. </a:t>
            </a:r>
            <a:r>
              <a:rPr dirty="0" sz="1600" spc="-5" b="1">
                <a:latin typeface="Arial"/>
                <a:cs typeface="Arial"/>
              </a:rPr>
              <a:t>Logical Link Control (LLC) </a:t>
            </a:r>
            <a:r>
              <a:rPr dirty="0" sz="1600" spc="-5">
                <a:latin typeface="Arial"/>
                <a:cs typeface="Arial"/>
              </a:rPr>
              <a:t>and  </a:t>
            </a:r>
            <a:r>
              <a:rPr dirty="0" sz="1600" spc="-5" b="1">
                <a:latin typeface="Arial"/>
                <a:cs typeface="Arial"/>
              </a:rPr>
              <a:t>Media </a:t>
            </a:r>
            <a:r>
              <a:rPr dirty="0" sz="1600" spc="-15" b="1">
                <a:latin typeface="Arial"/>
                <a:cs typeface="Arial"/>
              </a:rPr>
              <a:t>Access </a:t>
            </a:r>
            <a:r>
              <a:rPr dirty="0" sz="1600" spc="-5" b="1">
                <a:latin typeface="Arial"/>
                <a:cs typeface="Arial"/>
              </a:rPr>
              <a:t>Control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(MAC).</a:t>
            </a:r>
            <a:endParaRPr sz="1600">
              <a:latin typeface="Arial"/>
              <a:cs typeface="Arial"/>
            </a:endParaRPr>
          </a:p>
          <a:p>
            <a:pPr marL="501650" marR="5080" indent="-342900">
              <a:lnSpc>
                <a:spcPct val="95000"/>
              </a:lnSpc>
              <a:spcBef>
                <a:spcPts val="600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z="1600" spc="-5">
                <a:latin typeface="Arial"/>
                <a:cs typeface="Arial"/>
              </a:rPr>
              <a:t>The LLC sublayer communicates  between the networking software at the  upper </a:t>
            </a:r>
            <a:r>
              <a:rPr dirty="0" sz="1600" spc="-10">
                <a:latin typeface="Arial"/>
                <a:cs typeface="Arial"/>
              </a:rPr>
              <a:t>layers </a:t>
            </a:r>
            <a:r>
              <a:rPr dirty="0" sz="1600" spc="-5">
                <a:latin typeface="Arial"/>
                <a:cs typeface="Arial"/>
              </a:rPr>
              <a:t>and the device hardware at  the </a:t>
            </a:r>
            <a:r>
              <a:rPr dirty="0" sz="1600" spc="-10">
                <a:latin typeface="Arial"/>
                <a:cs typeface="Arial"/>
              </a:rPr>
              <a:t>lower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layers.</a:t>
            </a:r>
            <a:endParaRPr sz="1600">
              <a:latin typeface="Arial"/>
              <a:cs typeface="Arial"/>
            </a:endParaRPr>
          </a:p>
          <a:p>
            <a:pPr marL="501650" marR="231140" indent="-342900">
              <a:lnSpc>
                <a:spcPct val="95100"/>
              </a:lnSpc>
              <a:spcBef>
                <a:spcPts val="600"/>
              </a:spcBef>
              <a:buChar char="•"/>
              <a:tabLst>
                <a:tab pos="501650" algn="l"/>
                <a:tab pos="502284" algn="l"/>
              </a:tabLst>
            </a:pPr>
            <a:r>
              <a:rPr dirty="0" sz="1600" spc="-5">
                <a:latin typeface="Arial"/>
                <a:cs typeface="Arial"/>
              </a:rPr>
              <a:t>The MAC sublayer is responsible for  data encapsulation and media access  control.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7898" y="906521"/>
            <a:ext cx="4485894" cy="3597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23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Purpose of the Data Link</a:t>
            </a:r>
            <a:r>
              <a:rPr dirty="0" sz="1600" spc="1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998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Providing Access </a:t>
            </a:r>
            <a:r>
              <a:rPr dirty="0">
                <a:solidFill>
                  <a:srgbClr val="004B69"/>
                </a:solidFill>
              </a:rPr>
              <a:t>to</a:t>
            </a:r>
            <a:r>
              <a:rPr dirty="0" spc="-140">
                <a:solidFill>
                  <a:srgbClr val="004B69"/>
                </a:solidFill>
              </a:rPr>
              <a:t> </a:t>
            </a:r>
            <a:r>
              <a:rPr dirty="0" spc="-5">
                <a:solidFill>
                  <a:srgbClr val="004B69"/>
                </a:solidFill>
              </a:rPr>
              <a:t>Media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881252"/>
            <a:ext cx="7671434" cy="2906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Packets exchanged between nodes may experience numerous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  link layers and media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transitions.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 marR="435609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At each hop along the path, a router performs four basic Layer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  functions:</a:t>
            </a:r>
            <a:endParaRPr sz="20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Accepts a frame from the network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medium.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De-encapsulates the frame to expose the encapsulated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packet.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Re-encapsulates the packet into a new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10">
                <a:latin typeface="Arial"/>
                <a:cs typeface="Arial"/>
              </a:rPr>
              <a:t>Forwards </a:t>
            </a:r>
            <a:r>
              <a:rPr dirty="0" sz="1600" spc="-5">
                <a:latin typeface="Arial"/>
                <a:cs typeface="Arial"/>
              </a:rPr>
              <a:t>the new frame on the medium of the next network</a:t>
            </a:r>
            <a:r>
              <a:rPr dirty="0" sz="1600" spc="1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segment.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823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Purpose of the Data Link</a:t>
            </a:r>
            <a:r>
              <a:rPr dirty="0" sz="1600" spc="1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33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Data Link Layer Standards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881252"/>
            <a:ext cx="3451225" cy="3101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7622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Data link layer protocols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are  </a:t>
            </a:r>
            <a:r>
              <a:rPr dirty="0" sz="2000">
                <a:latin typeface="Arial"/>
                <a:cs typeface="Arial"/>
              </a:rPr>
              <a:t>defined by engineering  organizations:</a:t>
            </a:r>
            <a:endParaRPr sz="2000">
              <a:latin typeface="Arial"/>
              <a:cs typeface="Arial"/>
            </a:endParaRPr>
          </a:p>
          <a:p>
            <a:pPr marL="428625" marR="443230" indent="-343535">
              <a:lnSpc>
                <a:spcPts val="1820"/>
              </a:lnSpc>
              <a:spcBef>
                <a:spcPts val="665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Institute for Electrical and  Electronic Engineers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(IEEE).</a:t>
            </a:r>
            <a:endParaRPr sz="1600">
              <a:latin typeface="Arial"/>
              <a:cs typeface="Arial"/>
            </a:endParaRPr>
          </a:p>
          <a:p>
            <a:pPr marL="428625" marR="5080" indent="-343535">
              <a:lnSpc>
                <a:spcPts val="1820"/>
              </a:lnSpc>
              <a:spcBef>
                <a:spcPts val="61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International </a:t>
            </a:r>
            <a:r>
              <a:rPr dirty="0" sz="1600" spc="-15">
                <a:latin typeface="Arial"/>
                <a:cs typeface="Arial"/>
              </a:rPr>
              <a:t>Telecommunications  </a:t>
            </a:r>
            <a:r>
              <a:rPr dirty="0" sz="1600" spc="-5">
                <a:latin typeface="Arial"/>
                <a:cs typeface="Arial"/>
              </a:rPr>
              <a:t>Union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(ITU).</a:t>
            </a:r>
            <a:endParaRPr sz="1600">
              <a:latin typeface="Arial"/>
              <a:cs typeface="Arial"/>
            </a:endParaRPr>
          </a:p>
          <a:p>
            <a:pPr marL="428625" marR="294005" indent="-343535">
              <a:lnSpc>
                <a:spcPts val="1820"/>
              </a:lnSpc>
              <a:spcBef>
                <a:spcPts val="610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International Organizations for  Standardization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(ISO).</a:t>
            </a:r>
            <a:endParaRPr sz="1600">
              <a:latin typeface="Arial"/>
              <a:cs typeface="Arial"/>
            </a:endParaRPr>
          </a:p>
          <a:p>
            <a:pPr marL="428625" indent="-343535">
              <a:lnSpc>
                <a:spcPts val="1870"/>
              </a:lnSpc>
              <a:spcBef>
                <a:spcPts val="459"/>
              </a:spcBef>
              <a:buClr>
                <a:srgbClr val="57575B"/>
              </a:buClr>
              <a:buChar char="•"/>
              <a:tabLst>
                <a:tab pos="428625" algn="l"/>
                <a:tab pos="429259" algn="l"/>
              </a:tabLst>
            </a:pPr>
            <a:r>
              <a:rPr dirty="0" sz="1600" spc="-5">
                <a:latin typeface="Arial"/>
                <a:cs typeface="Arial"/>
              </a:rPr>
              <a:t>American National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Standards</a:t>
            </a:r>
            <a:endParaRPr sz="1600">
              <a:latin typeface="Arial"/>
              <a:cs typeface="Arial"/>
            </a:endParaRPr>
          </a:p>
          <a:p>
            <a:pPr marL="428625">
              <a:lnSpc>
                <a:spcPts val="1870"/>
              </a:lnSpc>
            </a:pPr>
            <a:r>
              <a:rPr dirty="0" sz="1600" spc="-5">
                <a:latin typeface="Arial"/>
                <a:cs typeface="Arial"/>
              </a:rPr>
              <a:t>Institute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(ANSI).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854963"/>
            <a:ext cx="4055363" cy="2769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378460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">
                <a:solidFill>
                  <a:srgbClr val="AEE8FA"/>
                </a:solidFill>
              </a:rPr>
              <a:t>6.2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55">
                <a:solidFill>
                  <a:srgbClr val="AEE8FA"/>
                </a:solidFill>
              </a:rPr>
              <a:t>Topologies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Topologies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41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4B69"/>
                </a:solidFill>
              </a:rPr>
              <a:t>Physical and Logical</a:t>
            </a:r>
            <a:r>
              <a:rPr dirty="0" spc="10">
                <a:solidFill>
                  <a:srgbClr val="004B69"/>
                </a:solidFill>
              </a:rPr>
              <a:t> </a:t>
            </a:r>
            <a:r>
              <a:rPr dirty="0" spc="-35">
                <a:solidFill>
                  <a:srgbClr val="004B69"/>
                </a:solidFill>
              </a:rPr>
              <a:t>Topologies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062354"/>
            <a:ext cx="7791450" cy="242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topology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network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arrangement and relationship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devices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interconnections </a:t>
            </a:r>
            <a:r>
              <a:rPr dirty="0" sz="1800" spc="-15">
                <a:latin typeface="Arial"/>
                <a:cs typeface="Arial"/>
              </a:rPr>
              <a:t>between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types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topologies used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describing</a:t>
            </a:r>
            <a:r>
              <a:rPr dirty="0" sz="1800" spc="20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networks:</a:t>
            </a:r>
            <a:endParaRPr sz="1800">
              <a:latin typeface="Arial"/>
              <a:cs typeface="Arial"/>
            </a:endParaRPr>
          </a:p>
          <a:p>
            <a:pPr marL="428625" indent="-343535">
              <a:lnSpc>
                <a:spcPts val="2105"/>
              </a:lnSpc>
              <a:spcBef>
                <a:spcPts val="490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dirty="0" sz="1800" spc="-5" b="1">
                <a:latin typeface="Arial"/>
                <a:cs typeface="Arial"/>
              </a:rPr>
              <a:t>Physical </a:t>
            </a:r>
            <a:r>
              <a:rPr dirty="0" sz="1800" b="1">
                <a:latin typeface="Arial"/>
                <a:cs typeface="Arial"/>
              </a:rPr>
              <a:t>topology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15">
                <a:latin typeface="Arial"/>
                <a:cs typeface="Arial"/>
              </a:rPr>
              <a:t>shows </a:t>
            </a:r>
            <a:r>
              <a:rPr dirty="0" sz="1800" spc="-10">
                <a:latin typeface="Arial"/>
                <a:cs typeface="Arial"/>
              </a:rPr>
              <a:t>physical </a:t>
            </a:r>
            <a:r>
              <a:rPr dirty="0" sz="1800" spc="-5">
                <a:latin typeface="Arial"/>
                <a:cs typeface="Arial"/>
              </a:rPr>
              <a:t>connections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how devices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428625">
              <a:lnSpc>
                <a:spcPts val="2105"/>
              </a:lnSpc>
            </a:pPr>
            <a:r>
              <a:rPr dirty="0" sz="1800" spc="-5">
                <a:latin typeface="Arial"/>
                <a:cs typeface="Arial"/>
              </a:rPr>
              <a:t>interconnected.</a:t>
            </a:r>
            <a:endParaRPr sz="1800">
              <a:latin typeface="Arial"/>
              <a:cs typeface="Arial"/>
            </a:endParaRPr>
          </a:p>
          <a:p>
            <a:pPr marL="428625" marR="269240" indent="-342900">
              <a:lnSpc>
                <a:spcPts val="2050"/>
              </a:lnSpc>
              <a:spcBef>
                <a:spcPts val="655"/>
              </a:spcBef>
              <a:buClr>
                <a:srgbClr val="57575B"/>
              </a:buClr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dirty="0" sz="1800" b="1">
                <a:latin typeface="Arial"/>
                <a:cs typeface="Arial"/>
              </a:rPr>
              <a:t>Logical topology </a:t>
            </a:r>
            <a:r>
              <a:rPr dirty="0" sz="1800">
                <a:latin typeface="Arial"/>
                <a:cs typeface="Arial"/>
              </a:rPr>
              <a:t>– </a:t>
            </a:r>
            <a:r>
              <a:rPr dirty="0" sz="1800" spc="-5">
                <a:latin typeface="Arial"/>
                <a:cs typeface="Arial"/>
              </a:rPr>
              <a:t>identifies the virtual connections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devices  using device interfaces and </a:t>
            </a:r>
            <a:r>
              <a:rPr dirty="0" sz="1800">
                <a:latin typeface="Arial"/>
                <a:cs typeface="Arial"/>
              </a:rPr>
              <a:t>IP </a:t>
            </a:r>
            <a:r>
              <a:rPr dirty="0" sz="1800" spc="-5">
                <a:latin typeface="Arial"/>
                <a:cs typeface="Arial"/>
              </a:rPr>
              <a:t>addressing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schemes.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2021-09-27T11:25:27Z</dcterms:created>
  <dcterms:modified xsi:type="dcterms:W3CDTF">2021-09-27T11:25:27Z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2021-09-27T00:00:00Z</vt:filetime>
  </property>
</Properties>
</file>