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80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00" b="0" i="0">
                <a:solidFill>
                  <a:srgbClr val="D9D9D9"/>
                </a:solidFill>
                <a:latin typeface="Arial"/>
                <a:cs typeface="Arial"/>
              </a:defRPr>
            </a:lvl1pPr>
          </a:lstStyle>
          <a:p>
            <a:pPr marL="12700">
              <a:lnSpc>
                <a:spcPct val="100000"/>
              </a:lnSpc>
              <a:spcBef>
                <a:spcPts val="40"/>
              </a:spcBef>
            </a:pPr>
            <a:r>
              <a:rPr dirty="0"/>
              <a:t>© </a:t>
            </a:r>
            <a:r>
              <a:rPr spc="-5" dirty="0"/>
              <a:t>2016 </a:t>
            </a:r>
            <a:r>
              <a:rPr dirty="0"/>
              <a:t>Cisco and/or its affiliates. All rights reserved. Cisco</a:t>
            </a:r>
            <a:r>
              <a:rPr spc="40" dirty="0"/>
              <a:t> </a:t>
            </a:r>
            <a:r>
              <a:rPr dirty="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10/7/2021</a:t>
            </a:fld>
            <a:endParaRPr lang="en-US"/>
          </a:p>
        </p:txBody>
      </p:sp>
      <p:sp>
        <p:nvSpPr>
          <p:cNvPr id="6" name="Holder 6"/>
          <p:cNvSpPr>
            <a:spLocks noGrp="1"/>
          </p:cNvSpPr>
          <p:nvPr>
            <p:ph type="sldNum" sz="quarter" idx="7"/>
          </p:nvPr>
        </p:nvSpPr>
        <p:spPr/>
        <p:txBody>
          <a:bodyPr lIns="0" tIns="0" rIns="0" bIns="0"/>
          <a:lstStyle>
            <a:lvl1pPr>
              <a:defRPr sz="600" b="0" i="0">
                <a:solidFill>
                  <a:srgbClr val="D9D9D9"/>
                </a:solidFill>
                <a:latin typeface="Arial"/>
                <a:cs typeface="Arial"/>
              </a:defRPr>
            </a:lvl1pPr>
          </a:lstStyle>
          <a:p>
            <a:pPr marL="38100">
              <a:lnSpc>
                <a:spcPct val="100000"/>
              </a:lnSpc>
              <a:spcBef>
                <a:spcPts val="45"/>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004B69"/>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600" b="0" i="0">
                <a:solidFill>
                  <a:srgbClr val="D9D9D9"/>
                </a:solidFill>
                <a:latin typeface="Arial"/>
                <a:cs typeface="Arial"/>
              </a:defRPr>
            </a:lvl1pPr>
          </a:lstStyle>
          <a:p>
            <a:pPr marL="12700">
              <a:lnSpc>
                <a:spcPct val="100000"/>
              </a:lnSpc>
              <a:spcBef>
                <a:spcPts val="40"/>
              </a:spcBef>
            </a:pPr>
            <a:r>
              <a:rPr dirty="0"/>
              <a:t>© </a:t>
            </a:r>
            <a:r>
              <a:rPr spc="-5" dirty="0"/>
              <a:t>2016 </a:t>
            </a:r>
            <a:r>
              <a:rPr dirty="0"/>
              <a:t>Cisco and/or its affiliates. All rights reserved. Cisco</a:t>
            </a:r>
            <a:r>
              <a:rPr spc="40" dirty="0"/>
              <a:t> </a:t>
            </a:r>
            <a:r>
              <a:rPr dirty="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10/7/2021</a:t>
            </a:fld>
            <a:endParaRPr lang="en-US"/>
          </a:p>
        </p:txBody>
      </p:sp>
      <p:sp>
        <p:nvSpPr>
          <p:cNvPr id="6" name="Holder 6"/>
          <p:cNvSpPr>
            <a:spLocks noGrp="1"/>
          </p:cNvSpPr>
          <p:nvPr>
            <p:ph type="sldNum" sz="quarter" idx="7"/>
          </p:nvPr>
        </p:nvSpPr>
        <p:spPr/>
        <p:txBody>
          <a:bodyPr lIns="0" tIns="0" rIns="0" bIns="0"/>
          <a:lstStyle>
            <a:lvl1pPr>
              <a:defRPr sz="600" b="0" i="0">
                <a:solidFill>
                  <a:srgbClr val="D9D9D9"/>
                </a:solidFill>
                <a:latin typeface="Arial"/>
                <a:cs typeface="Arial"/>
              </a:defRPr>
            </a:lvl1pPr>
          </a:lstStyle>
          <a:p>
            <a:pPr marL="38100">
              <a:lnSpc>
                <a:spcPct val="100000"/>
              </a:lnSpc>
              <a:spcBef>
                <a:spcPts val="45"/>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004B69"/>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0" i="0">
                <a:solidFill>
                  <a:srgbClr val="D9D9D9"/>
                </a:solidFill>
                <a:latin typeface="Arial"/>
                <a:cs typeface="Arial"/>
              </a:defRPr>
            </a:lvl1pPr>
          </a:lstStyle>
          <a:p>
            <a:pPr marL="12700">
              <a:lnSpc>
                <a:spcPct val="100000"/>
              </a:lnSpc>
              <a:spcBef>
                <a:spcPts val="40"/>
              </a:spcBef>
            </a:pPr>
            <a:r>
              <a:rPr dirty="0"/>
              <a:t>© </a:t>
            </a:r>
            <a:r>
              <a:rPr spc="-5" dirty="0"/>
              <a:t>2016 </a:t>
            </a:r>
            <a:r>
              <a:rPr dirty="0"/>
              <a:t>Cisco and/or its affiliates. All rights reserved. Cisco</a:t>
            </a:r>
            <a:r>
              <a:rPr spc="40" dirty="0"/>
              <a:t> </a:t>
            </a:r>
            <a:r>
              <a:rPr dirty="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10/7/2021</a:t>
            </a:fld>
            <a:endParaRPr lang="en-US"/>
          </a:p>
        </p:txBody>
      </p:sp>
      <p:sp>
        <p:nvSpPr>
          <p:cNvPr id="7" name="Holder 7"/>
          <p:cNvSpPr>
            <a:spLocks noGrp="1"/>
          </p:cNvSpPr>
          <p:nvPr>
            <p:ph type="sldNum" sz="quarter" idx="7"/>
          </p:nvPr>
        </p:nvSpPr>
        <p:spPr/>
        <p:txBody>
          <a:bodyPr lIns="0" tIns="0" rIns="0" bIns="0"/>
          <a:lstStyle>
            <a:lvl1pPr>
              <a:defRPr sz="600" b="0" i="0">
                <a:solidFill>
                  <a:srgbClr val="D9D9D9"/>
                </a:solidFill>
                <a:latin typeface="Arial"/>
                <a:cs typeface="Arial"/>
              </a:defRPr>
            </a:lvl1pPr>
          </a:lstStyle>
          <a:p>
            <a:pPr marL="38100">
              <a:lnSpc>
                <a:spcPct val="100000"/>
              </a:lnSpc>
              <a:spcBef>
                <a:spcPts val="45"/>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00394F"/>
          </a:solidFill>
        </p:spPr>
        <p:txBody>
          <a:bodyPr wrap="square" lIns="0" tIns="0" rIns="0" bIns="0" rtlCol="0"/>
          <a:lstStyle/>
          <a:p>
            <a:endParaRPr/>
          </a:p>
        </p:txBody>
      </p:sp>
      <p:sp>
        <p:nvSpPr>
          <p:cNvPr id="17" name="bg object 17"/>
          <p:cNvSpPr/>
          <p:nvPr/>
        </p:nvSpPr>
        <p:spPr>
          <a:xfrm>
            <a:off x="507492" y="4715255"/>
            <a:ext cx="341630" cy="181610"/>
          </a:xfrm>
          <a:custGeom>
            <a:avLst/>
            <a:gdLst/>
            <a:ahLst/>
            <a:cxnLst/>
            <a:rect l="l" t="t" r="r" b="b"/>
            <a:pathLst>
              <a:path w="341630" h="181610">
                <a:moveTo>
                  <a:pt x="15240" y="51460"/>
                </a:moveTo>
                <a:lnTo>
                  <a:pt x="11658" y="48768"/>
                </a:lnTo>
                <a:lnTo>
                  <a:pt x="3581" y="48768"/>
                </a:lnTo>
                <a:lnTo>
                  <a:pt x="0" y="51460"/>
                </a:lnTo>
                <a:lnTo>
                  <a:pt x="0" y="75666"/>
                </a:lnTo>
                <a:lnTo>
                  <a:pt x="3581" y="79248"/>
                </a:lnTo>
                <a:lnTo>
                  <a:pt x="11658" y="79248"/>
                </a:lnTo>
                <a:lnTo>
                  <a:pt x="15240" y="75666"/>
                </a:lnTo>
                <a:lnTo>
                  <a:pt x="15240" y="51460"/>
                </a:lnTo>
                <a:close/>
              </a:path>
              <a:path w="341630" h="181610">
                <a:moveTo>
                  <a:pt x="56388" y="31597"/>
                </a:moveTo>
                <a:lnTo>
                  <a:pt x="52806" y="28956"/>
                </a:lnTo>
                <a:lnTo>
                  <a:pt x="44729" y="28956"/>
                </a:lnTo>
                <a:lnTo>
                  <a:pt x="41148" y="31597"/>
                </a:lnTo>
                <a:lnTo>
                  <a:pt x="41148" y="75717"/>
                </a:lnTo>
                <a:lnTo>
                  <a:pt x="44729" y="79248"/>
                </a:lnTo>
                <a:lnTo>
                  <a:pt x="52806" y="79248"/>
                </a:lnTo>
                <a:lnTo>
                  <a:pt x="56388" y="75717"/>
                </a:lnTo>
                <a:lnTo>
                  <a:pt x="56388" y="31597"/>
                </a:lnTo>
                <a:close/>
              </a:path>
              <a:path w="341630" h="181610">
                <a:moveTo>
                  <a:pt x="76200" y="120688"/>
                </a:moveTo>
                <a:lnTo>
                  <a:pt x="74409" y="120688"/>
                </a:lnTo>
                <a:lnTo>
                  <a:pt x="69024" y="118872"/>
                </a:lnTo>
                <a:lnTo>
                  <a:pt x="61861" y="118872"/>
                </a:lnTo>
                <a:lnTo>
                  <a:pt x="49390" y="121145"/>
                </a:lnTo>
                <a:lnTo>
                  <a:pt x="39433" y="127482"/>
                </a:lnTo>
                <a:lnTo>
                  <a:pt x="32854" y="137210"/>
                </a:lnTo>
                <a:lnTo>
                  <a:pt x="30480" y="149656"/>
                </a:lnTo>
                <a:lnTo>
                  <a:pt x="32981" y="163017"/>
                </a:lnTo>
                <a:lnTo>
                  <a:pt x="39776" y="172986"/>
                </a:lnTo>
                <a:lnTo>
                  <a:pt x="49758" y="179209"/>
                </a:lnTo>
                <a:lnTo>
                  <a:pt x="61861" y="181356"/>
                </a:lnTo>
                <a:lnTo>
                  <a:pt x="69024" y="181356"/>
                </a:lnTo>
                <a:lnTo>
                  <a:pt x="74409" y="179539"/>
                </a:lnTo>
                <a:lnTo>
                  <a:pt x="76200" y="179539"/>
                </a:lnTo>
                <a:lnTo>
                  <a:pt x="76200" y="165963"/>
                </a:lnTo>
                <a:lnTo>
                  <a:pt x="76200" y="163245"/>
                </a:lnTo>
                <a:lnTo>
                  <a:pt x="75298" y="163245"/>
                </a:lnTo>
                <a:lnTo>
                  <a:pt x="69926" y="165963"/>
                </a:lnTo>
                <a:lnTo>
                  <a:pt x="52895" y="165963"/>
                </a:lnTo>
                <a:lnTo>
                  <a:pt x="46621" y="158711"/>
                </a:lnTo>
                <a:lnTo>
                  <a:pt x="46621" y="140601"/>
                </a:lnTo>
                <a:lnTo>
                  <a:pt x="52895" y="133362"/>
                </a:lnTo>
                <a:lnTo>
                  <a:pt x="70815" y="133362"/>
                </a:lnTo>
                <a:lnTo>
                  <a:pt x="75298" y="136982"/>
                </a:lnTo>
                <a:lnTo>
                  <a:pt x="76200" y="136982"/>
                </a:lnTo>
                <a:lnTo>
                  <a:pt x="76200" y="133362"/>
                </a:lnTo>
                <a:lnTo>
                  <a:pt x="76200" y="120688"/>
                </a:lnTo>
                <a:close/>
              </a:path>
              <a:path w="341630" h="181610">
                <a:moveTo>
                  <a:pt x="97536" y="3568"/>
                </a:moveTo>
                <a:lnTo>
                  <a:pt x="93954" y="0"/>
                </a:lnTo>
                <a:lnTo>
                  <a:pt x="85877" y="0"/>
                </a:lnTo>
                <a:lnTo>
                  <a:pt x="82296" y="3568"/>
                </a:lnTo>
                <a:lnTo>
                  <a:pt x="82296" y="90919"/>
                </a:lnTo>
                <a:lnTo>
                  <a:pt x="85877" y="94488"/>
                </a:lnTo>
                <a:lnTo>
                  <a:pt x="93954" y="94488"/>
                </a:lnTo>
                <a:lnTo>
                  <a:pt x="97536" y="90919"/>
                </a:lnTo>
                <a:lnTo>
                  <a:pt x="97536" y="3568"/>
                </a:lnTo>
                <a:close/>
              </a:path>
              <a:path w="341630" h="181610">
                <a:moveTo>
                  <a:pt x="111252" y="120396"/>
                </a:moveTo>
                <a:lnTo>
                  <a:pt x="97536" y="120396"/>
                </a:lnTo>
                <a:lnTo>
                  <a:pt x="97536" y="179832"/>
                </a:lnTo>
                <a:lnTo>
                  <a:pt x="111252" y="179832"/>
                </a:lnTo>
                <a:lnTo>
                  <a:pt x="111252" y="120396"/>
                </a:lnTo>
                <a:close/>
              </a:path>
              <a:path w="341630" h="181610">
                <a:moveTo>
                  <a:pt x="137160" y="31597"/>
                </a:moveTo>
                <a:lnTo>
                  <a:pt x="133578" y="28956"/>
                </a:lnTo>
                <a:lnTo>
                  <a:pt x="125501" y="28956"/>
                </a:lnTo>
                <a:lnTo>
                  <a:pt x="121920" y="31597"/>
                </a:lnTo>
                <a:lnTo>
                  <a:pt x="121920" y="75717"/>
                </a:lnTo>
                <a:lnTo>
                  <a:pt x="125501" y="79248"/>
                </a:lnTo>
                <a:lnTo>
                  <a:pt x="133578" y="79248"/>
                </a:lnTo>
                <a:lnTo>
                  <a:pt x="137160" y="75717"/>
                </a:lnTo>
                <a:lnTo>
                  <a:pt x="137160" y="31597"/>
                </a:lnTo>
                <a:close/>
              </a:path>
              <a:path w="341630" h="181610">
                <a:moveTo>
                  <a:pt x="172212" y="153289"/>
                </a:moveTo>
                <a:lnTo>
                  <a:pt x="167741" y="146939"/>
                </a:lnTo>
                <a:lnTo>
                  <a:pt x="157899" y="143319"/>
                </a:lnTo>
                <a:lnTo>
                  <a:pt x="154317" y="142417"/>
                </a:lnTo>
                <a:lnTo>
                  <a:pt x="151638" y="141516"/>
                </a:lnTo>
                <a:lnTo>
                  <a:pt x="147167" y="140601"/>
                </a:lnTo>
                <a:lnTo>
                  <a:pt x="147167" y="133362"/>
                </a:lnTo>
                <a:lnTo>
                  <a:pt x="150749" y="131546"/>
                </a:lnTo>
                <a:lnTo>
                  <a:pt x="161480" y="131546"/>
                </a:lnTo>
                <a:lnTo>
                  <a:pt x="167741" y="133362"/>
                </a:lnTo>
                <a:lnTo>
                  <a:pt x="168630" y="133362"/>
                </a:lnTo>
                <a:lnTo>
                  <a:pt x="168630" y="131546"/>
                </a:lnTo>
                <a:lnTo>
                  <a:pt x="168630" y="120688"/>
                </a:lnTo>
                <a:lnTo>
                  <a:pt x="167741" y="120688"/>
                </a:lnTo>
                <a:lnTo>
                  <a:pt x="161480" y="118872"/>
                </a:lnTo>
                <a:lnTo>
                  <a:pt x="153428" y="118872"/>
                </a:lnTo>
                <a:lnTo>
                  <a:pt x="144259" y="120192"/>
                </a:lnTo>
                <a:lnTo>
                  <a:pt x="137210" y="123964"/>
                </a:lnTo>
                <a:lnTo>
                  <a:pt x="132664" y="129959"/>
                </a:lnTo>
                <a:lnTo>
                  <a:pt x="131064" y="137883"/>
                </a:lnTo>
                <a:lnTo>
                  <a:pt x="131064" y="147853"/>
                </a:lnTo>
                <a:lnTo>
                  <a:pt x="138214" y="152374"/>
                </a:lnTo>
                <a:lnTo>
                  <a:pt x="147167" y="155092"/>
                </a:lnTo>
                <a:lnTo>
                  <a:pt x="148056" y="155994"/>
                </a:lnTo>
                <a:lnTo>
                  <a:pt x="149847" y="155994"/>
                </a:lnTo>
                <a:lnTo>
                  <a:pt x="157010" y="159626"/>
                </a:lnTo>
                <a:lnTo>
                  <a:pt x="157010" y="165963"/>
                </a:lnTo>
                <a:lnTo>
                  <a:pt x="153428" y="167767"/>
                </a:lnTo>
                <a:lnTo>
                  <a:pt x="139115" y="167767"/>
                </a:lnTo>
                <a:lnTo>
                  <a:pt x="132854" y="165963"/>
                </a:lnTo>
                <a:lnTo>
                  <a:pt x="131953" y="165963"/>
                </a:lnTo>
                <a:lnTo>
                  <a:pt x="131953" y="179539"/>
                </a:lnTo>
                <a:lnTo>
                  <a:pt x="140004" y="181356"/>
                </a:lnTo>
                <a:lnTo>
                  <a:pt x="148056" y="181356"/>
                </a:lnTo>
                <a:lnTo>
                  <a:pt x="156730" y="180289"/>
                </a:lnTo>
                <a:lnTo>
                  <a:pt x="164490" y="176834"/>
                </a:lnTo>
                <a:lnTo>
                  <a:pt x="170065" y="170662"/>
                </a:lnTo>
                <a:lnTo>
                  <a:pt x="170738" y="167767"/>
                </a:lnTo>
                <a:lnTo>
                  <a:pt x="172212" y="161429"/>
                </a:lnTo>
                <a:lnTo>
                  <a:pt x="172212" y="153289"/>
                </a:lnTo>
                <a:close/>
              </a:path>
              <a:path w="341630" h="181610">
                <a:moveTo>
                  <a:pt x="178308" y="51460"/>
                </a:moveTo>
                <a:lnTo>
                  <a:pt x="174726" y="48768"/>
                </a:lnTo>
                <a:lnTo>
                  <a:pt x="166649" y="48768"/>
                </a:lnTo>
                <a:lnTo>
                  <a:pt x="163068" y="51460"/>
                </a:lnTo>
                <a:lnTo>
                  <a:pt x="163068" y="75666"/>
                </a:lnTo>
                <a:lnTo>
                  <a:pt x="166649" y="79248"/>
                </a:lnTo>
                <a:lnTo>
                  <a:pt x="174726" y="79248"/>
                </a:lnTo>
                <a:lnTo>
                  <a:pt x="178308" y="75666"/>
                </a:lnTo>
                <a:lnTo>
                  <a:pt x="178308" y="51460"/>
                </a:lnTo>
                <a:close/>
              </a:path>
              <a:path w="341630" h="181610">
                <a:moveTo>
                  <a:pt x="219456" y="31597"/>
                </a:moveTo>
                <a:lnTo>
                  <a:pt x="215874" y="28956"/>
                </a:lnTo>
                <a:lnTo>
                  <a:pt x="207797" y="28956"/>
                </a:lnTo>
                <a:lnTo>
                  <a:pt x="204216" y="31597"/>
                </a:lnTo>
                <a:lnTo>
                  <a:pt x="204216" y="75717"/>
                </a:lnTo>
                <a:lnTo>
                  <a:pt x="207797" y="79248"/>
                </a:lnTo>
                <a:lnTo>
                  <a:pt x="215874" y="79248"/>
                </a:lnTo>
                <a:lnTo>
                  <a:pt x="219456" y="75717"/>
                </a:lnTo>
                <a:lnTo>
                  <a:pt x="219456" y="31597"/>
                </a:lnTo>
                <a:close/>
              </a:path>
              <a:path w="341630" h="181610">
                <a:moveTo>
                  <a:pt x="231648" y="120688"/>
                </a:moveTo>
                <a:lnTo>
                  <a:pt x="229920" y="120688"/>
                </a:lnTo>
                <a:lnTo>
                  <a:pt x="224713" y="118872"/>
                </a:lnTo>
                <a:lnTo>
                  <a:pt x="217779" y="118872"/>
                </a:lnTo>
                <a:lnTo>
                  <a:pt x="205727" y="121145"/>
                </a:lnTo>
                <a:lnTo>
                  <a:pt x="196113" y="127482"/>
                </a:lnTo>
                <a:lnTo>
                  <a:pt x="189750" y="137210"/>
                </a:lnTo>
                <a:lnTo>
                  <a:pt x="187452" y="149656"/>
                </a:lnTo>
                <a:lnTo>
                  <a:pt x="189865" y="163017"/>
                </a:lnTo>
                <a:lnTo>
                  <a:pt x="196443" y="172986"/>
                </a:lnTo>
                <a:lnTo>
                  <a:pt x="206095" y="179209"/>
                </a:lnTo>
                <a:lnTo>
                  <a:pt x="217779" y="181356"/>
                </a:lnTo>
                <a:lnTo>
                  <a:pt x="224713" y="181356"/>
                </a:lnTo>
                <a:lnTo>
                  <a:pt x="229920" y="179539"/>
                </a:lnTo>
                <a:lnTo>
                  <a:pt x="231648" y="179539"/>
                </a:lnTo>
                <a:lnTo>
                  <a:pt x="231648" y="165963"/>
                </a:lnTo>
                <a:lnTo>
                  <a:pt x="231648" y="163245"/>
                </a:lnTo>
                <a:lnTo>
                  <a:pt x="230784" y="163245"/>
                </a:lnTo>
                <a:lnTo>
                  <a:pt x="226453" y="165963"/>
                </a:lnTo>
                <a:lnTo>
                  <a:pt x="209118" y="165963"/>
                </a:lnTo>
                <a:lnTo>
                  <a:pt x="203047" y="158711"/>
                </a:lnTo>
                <a:lnTo>
                  <a:pt x="203047" y="140601"/>
                </a:lnTo>
                <a:lnTo>
                  <a:pt x="209981" y="133362"/>
                </a:lnTo>
                <a:lnTo>
                  <a:pt x="226453" y="133362"/>
                </a:lnTo>
                <a:lnTo>
                  <a:pt x="230784" y="136982"/>
                </a:lnTo>
                <a:lnTo>
                  <a:pt x="231648" y="136982"/>
                </a:lnTo>
                <a:lnTo>
                  <a:pt x="231648" y="133362"/>
                </a:lnTo>
                <a:lnTo>
                  <a:pt x="231648" y="120688"/>
                </a:lnTo>
                <a:close/>
              </a:path>
              <a:path w="341630" h="181610">
                <a:moveTo>
                  <a:pt x="259080" y="3568"/>
                </a:moveTo>
                <a:lnTo>
                  <a:pt x="255498" y="0"/>
                </a:lnTo>
                <a:lnTo>
                  <a:pt x="247421" y="0"/>
                </a:lnTo>
                <a:lnTo>
                  <a:pt x="243840" y="3568"/>
                </a:lnTo>
                <a:lnTo>
                  <a:pt x="243840" y="90919"/>
                </a:lnTo>
                <a:lnTo>
                  <a:pt x="247421" y="94488"/>
                </a:lnTo>
                <a:lnTo>
                  <a:pt x="255498" y="94488"/>
                </a:lnTo>
                <a:lnTo>
                  <a:pt x="259080" y="90919"/>
                </a:lnTo>
                <a:lnTo>
                  <a:pt x="259080" y="3568"/>
                </a:lnTo>
                <a:close/>
              </a:path>
              <a:path w="341630" h="181610">
                <a:moveTo>
                  <a:pt x="300228" y="31597"/>
                </a:moveTo>
                <a:lnTo>
                  <a:pt x="296646" y="28956"/>
                </a:lnTo>
                <a:lnTo>
                  <a:pt x="288569" y="28956"/>
                </a:lnTo>
                <a:lnTo>
                  <a:pt x="284988" y="31597"/>
                </a:lnTo>
                <a:lnTo>
                  <a:pt x="284988" y="75717"/>
                </a:lnTo>
                <a:lnTo>
                  <a:pt x="288569" y="79248"/>
                </a:lnTo>
                <a:lnTo>
                  <a:pt x="296646" y="79248"/>
                </a:lnTo>
                <a:lnTo>
                  <a:pt x="300228" y="75717"/>
                </a:lnTo>
                <a:lnTo>
                  <a:pt x="300228" y="31597"/>
                </a:lnTo>
                <a:close/>
              </a:path>
              <a:path w="341630" h="181610">
                <a:moveTo>
                  <a:pt x="309359" y="149656"/>
                </a:moveTo>
                <a:lnTo>
                  <a:pt x="307174" y="137604"/>
                </a:lnTo>
                <a:lnTo>
                  <a:pt x="305066" y="134264"/>
                </a:lnTo>
                <a:lnTo>
                  <a:pt x="300990" y="127825"/>
                </a:lnTo>
                <a:lnTo>
                  <a:pt x="293700" y="122872"/>
                </a:lnTo>
                <a:lnTo>
                  <a:pt x="293700" y="141516"/>
                </a:lnTo>
                <a:lnTo>
                  <a:pt x="293700" y="158711"/>
                </a:lnTo>
                <a:lnTo>
                  <a:pt x="287604" y="165963"/>
                </a:lnTo>
                <a:lnTo>
                  <a:pt x="270179" y="165963"/>
                </a:lnTo>
                <a:lnTo>
                  <a:pt x="264083" y="158711"/>
                </a:lnTo>
                <a:lnTo>
                  <a:pt x="264083" y="141516"/>
                </a:lnTo>
                <a:lnTo>
                  <a:pt x="270179" y="134264"/>
                </a:lnTo>
                <a:lnTo>
                  <a:pt x="287604" y="134264"/>
                </a:lnTo>
                <a:lnTo>
                  <a:pt x="293700" y="141516"/>
                </a:lnTo>
                <a:lnTo>
                  <a:pt x="293700" y="122872"/>
                </a:lnTo>
                <a:lnTo>
                  <a:pt x="291363" y="121272"/>
                </a:lnTo>
                <a:lnTo>
                  <a:pt x="278892" y="118872"/>
                </a:lnTo>
                <a:lnTo>
                  <a:pt x="266407" y="121272"/>
                </a:lnTo>
                <a:lnTo>
                  <a:pt x="256794" y="127825"/>
                </a:lnTo>
                <a:lnTo>
                  <a:pt x="250596" y="137604"/>
                </a:lnTo>
                <a:lnTo>
                  <a:pt x="248412" y="149656"/>
                </a:lnTo>
                <a:lnTo>
                  <a:pt x="250596" y="161874"/>
                </a:lnTo>
                <a:lnTo>
                  <a:pt x="256794" y="171970"/>
                </a:lnTo>
                <a:lnTo>
                  <a:pt x="266407" y="178828"/>
                </a:lnTo>
                <a:lnTo>
                  <a:pt x="278892" y="181356"/>
                </a:lnTo>
                <a:lnTo>
                  <a:pt x="291363" y="178828"/>
                </a:lnTo>
                <a:lnTo>
                  <a:pt x="300990" y="171970"/>
                </a:lnTo>
                <a:lnTo>
                  <a:pt x="304660" y="165963"/>
                </a:lnTo>
                <a:lnTo>
                  <a:pt x="307174" y="161874"/>
                </a:lnTo>
                <a:lnTo>
                  <a:pt x="309359" y="149656"/>
                </a:lnTo>
                <a:close/>
              </a:path>
              <a:path w="341630" h="181610">
                <a:moveTo>
                  <a:pt x="341376" y="51460"/>
                </a:moveTo>
                <a:lnTo>
                  <a:pt x="337794" y="48768"/>
                </a:lnTo>
                <a:lnTo>
                  <a:pt x="329717" y="48768"/>
                </a:lnTo>
                <a:lnTo>
                  <a:pt x="326136" y="51460"/>
                </a:lnTo>
                <a:lnTo>
                  <a:pt x="326136" y="75666"/>
                </a:lnTo>
                <a:lnTo>
                  <a:pt x="329717" y="79248"/>
                </a:lnTo>
                <a:lnTo>
                  <a:pt x="337794" y="79248"/>
                </a:lnTo>
                <a:lnTo>
                  <a:pt x="341376" y="75666"/>
                </a:lnTo>
                <a:lnTo>
                  <a:pt x="341376" y="51460"/>
                </a:lnTo>
                <a:close/>
              </a:path>
            </a:pathLst>
          </a:custGeom>
          <a:solidFill>
            <a:srgbClr val="086C8E"/>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400" b="0" i="0">
                <a:solidFill>
                  <a:srgbClr val="004B69"/>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600" b="0" i="0">
                <a:solidFill>
                  <a:srgbClr val="D9D9D9"/>
                </a:solidFill>
                <a:latin typeface="Arial"/>
                <a:cs typeface="Arial"/>
              </a:defRPr>
            </a:lvl1pPr>
          </a:lstStyle>
          <a:p>
            <a:pPr marL="12700">
              <a:lnSpc>
                <a:spcPct val="100000"/>
              </a:lnSpc>
              <a:spcBef>
                <a:spcPts val="40"/>
              </a:spcBef>
            </a:pPr>
            <a:r>
              <a:rPr dirty="0"/>
              <a:t>© </a:t>
            </a:r>
            <a:r>
              <a:rPr spc="-5" dirty="0"/>
              <a:t>2016 </a:t>
            </a:r>
            <a:r>
              <a:rPr dirty="0"/>
              <a:t>Cisco and/or its affiliates. All rights reserved. Cisco</a:t>
            </a:r>
            <a:r>
              <a:rPr spc="40" dirty="0"/>
              <a:t> </a:t>
            </a:r>
            <a:r>
              <a:rPr dirty="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10/7/2021</a:t>
            </a:fld>
            <a:endParaRPr lang="en-US"/>
          </a:p>
        </p:txBody>
      </p:sp>
      <p:sp>
        <p:nvSpPr>
          <p:cNvPr id="5" name="Holder 5"/>
          <p:cNvSpPr>
            <a:spLocks noGrp="1"/>
          </p:cNvSpPr>
          <p:nvPr>
            <p:ph type="sldNum" sz="quarter" idx="7"/>
          </p:nvPr>
        </p:nvSpPr>
        <p:spPr/>
        <p:txBody>
          <a:bodyPr lIns="0" tIns="0" rIns="0" bIns="0"/>
          <a:lstStyle>
            <a:lvl1pPr>
              <a:defRPr sz="600" b="0" i="0">
                <a:solidFill>
                  <a:srgbClr val="D9D9D9"/>
                </a:solidFill>
                <a:latin typeface="Arial"/>
                <a:cs typeface="Arial"/>
              </a:defRPr>
            </a:lvl1pPr>
          </a:lstStyle>
          <a:p>
            <a:pPr marL="38100">
              <a:lnSpc>
                <a:spcPct val="100000"/>
              </a:lnSpc>
              <a:spcBef>
                <a:spcPts val="45"/>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00" b="0" i="0">
                <a:solidFill>
                  <a:srgbClr val="D9D9D9"/>
                </a:solidFill>
                <a:latin typeface="Arial"/>
                <a:cs typeface="Arial"/>
              </a:defRPr>
            </a:lvl1pPr>
          </a:lstStyle>
          <a:p>
            <a:pPr marL="12700">
              <a:lnSpc>
                <a:spcPct val="100000"/>
              </a:lnSpc>
              <a:spcBef>
                <a:spcPts val="40"/>
              </a:spcBef>
            </a:pPr>
            <a:r>
              <a:rPr dirty="0"/>
              <a:t>© </a:t>
            </a:r>
            <a:r>
              <a:rPr spc="-5" dirty="0"/>
              <a:t>2016 </a:t>
            </a:r>
            <a:r>
              <a:rPr dirty="0"/>
              <a:t>Cisco and/or its affiliates. All rights reserved. Cisco</a:t>
            </a:r>
            <a:r>
              <a:rPr spc="40" dirty="0"/>
              <a:t> </a:t>
            </a:r>
            <a:r>
              <a:rPr dirty="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10/7/2021</a:t>
            </a:fld>
            <a:endParaRPr lang="en-US"/>
          </a:p>
        </p:txBody>
      </p:sp>
      <p:sp>
        <p:nvSpPr>
          <p:cNvPr id="4" name="Holder 4"/>
          <p:cNvSpPr>
            <a:spLocks noGrp="1"/>
          </p:cNvSpPr>
          <p:nvPr>
            <p:ph type="sldNum" sz="quarter" idx="7"/>
          </p:nvPr>
        </p:nvSpPr>
        <p:spPr/>
        <p:txBody>
          <a:bodyPr lIns="0" tIns="0" rIns="0" bIns="0"/>
          <a:lstStyle>
            <a:lvl1pPr>
              <a:defRPr sz="600" b="0" i="0">
                <a:solidFill>
                  <a:srgbClr val="D9D9D9"/>
                </a:solidFill>
                <a:latin typeface="Arial"/>
                <a:cs typeface="Arial"/>
              </a:defRPr>
            </a:lvl1pPr>
          </a:lstStyle>
          <a:p>
            <a:pPr marL="38100">
              <a:lnSpc>
                <a:spcPct val="100000"/>
              </a:lnSpc>
              <a:spcBef>
                <a:spcPts val="45"/>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07492" y="4715255"/>
            <a:ext cx="341630" cy="181610"/>
          </a:xfrm>
          <a:custGeom>
            <a:avLst/>
            <a:gdLst/>
            <a:ahLst/>
            <a:cxnLst/>
            <a:rect l="l" t="t" r="r" b="b"/>
            <a:pathLst>
              <a:path w="341630" h="181610">
                <a:moveTo>
                  <a:pt x="15240" y="51460"/>
                </a:moveTo>
                <a:lnTo>
                  <a:pt x="11658" y="48768"/>
                </a:lnTo>
                <a:lnTo>
                  <a:pt x="3581" y="48768"/>
                </a:lnTo>
                <a:lnTo>
                  <a:pt x="0" y="51460"/>
                </a:lnTo>
                <a:lnTo>
                  <a:pt x="0" y="75666"/>
                </a:lnTo>
                <a:lnTo>
                  <a:pt x="3581" y="79248"/>
                </a:lnTo>
                <a:lnTo>
                  <a:pt x="11658" y="79248"/>
                </a:lnTo>
                <a:lnTo>
                  <a:pt x="15240" y="75666"/>
                </a:lnTo>
                <a:lnTo>
                  <a:pt x="15240" y="51460"/>
                </a:lnTo>
                <a:close/>
              </a:path>
              <a:path w="341630" h="181610">
                <a:moveTo>
                  <a:pt x="56388" y="31597"/>
                </a:moveTo>
                <a:lnTo>
                  <a:pt x="52806" y="28956"/>
                </a:lnTo>
                <a:lnTo>
                  <a:pt x="44729" y="28956"/>
                </a:lnTo>
                <a:lnTo>
                  <a:pt x="41148" y="31597"/>
                </a:lnTo>
                <a:lnTo>
                  <a:pt x="41148" y="75717"/>
                </a:lnTo>
                <a:lnTo>
                  <a:pt x="44729" y="79248"/>
                </a:lnTo>
                <a:lnTo>
                  <a:pt x="52806" y="79248"/>
                </a:lnTo>
                <a:lnTo>
                  <a:pt x="56388" y="75717"/>
                </a:lnTo>
                <a:lnTo>
                  <a:pt x="56388" y="31597"/>
                </a:lnTo>
                <a:close/>
              </a:path>
              <a:path w="341630" h="181610">
                <a:moveTo>
                  <a:pt x="76200" y="120688"/>
                </a:moveTo>
                <a:lnTo>
                  <a:pt x="74409" y="120688"/>
                </a:lnTo>
                <a:lnTo>
                  <a:pt x="69024" y="118872"/>
                </a:lnTo>
                <a:lnTo>
                  <a:pt x="61861" y="118872"/>
                </a:lnTo>
                <a:lnTo>
                  <a:pt x="49390" y="121145"/>
                </a:lnTo>
                <a:lnTo>
                  <a:pt x="39433" y="127482"/>
                </a:lnTo>
                <a:lnTo>
                  <a:pt x="32854" y="137210"/>
                </a:lnTo>
                <a:lnTo>
                  <a:pt x="30480" y="149656"/>
                </a:lnTo>
                <a:lnTo>
                  <a:pt x="32981" y="163017"/>
                </a:lnTo>
                <a:lnTo>
                  <a:pt x="39776" y="172986"/>
                </a:lnTo>
                <a:lnTo>
                  <a:pt x="49758" y="179209"/>
                </a:lnTo>
                <a:lnTo>
                  <a:pt x="61861" y="181356"/>
                </a:lnTo>
                <a:lnTo>
                  <a:pt x="69024" y="181356"/>
                </a:lnTo>
                <a:lnTo>
                  <a:pt x="74409" y="179539"/>
                </a:lnTo>
                <a:lnTo>
                  <a:pt x="76200" y="179539"/>
                </a:lnTo>
                <a:lnTo>
                  <a:pt x="76200" y="165963"/>
                </a:lnTo>
                <a:lnTo>
                  <a:pt x="76200" y="163245"/>
                </a:lnTo>
                <a:lnTo>
                  <a:pt x="75298" y="163245"/>
                </a:lnTo>
                <a:lnTo>
                  <a:pt x="69926" y="165963"/>
                </a:lnTo>
                <a:lnTo>
                  <a:pt x="52895" y="165963"/>
                </a:lnTo>
                <a:lnTo>
                  <a:pt x="46621" y="158711"/>
                </a:lnTo>
                <a:lnTo>
                  <a:pt x="46621" y="140601"/>
                </a:lnTo>
                <a:lnTo>
                  <a:pt x="52895" y="133362"/>
                </a:lnTo>
                <a:lnTo>
                  <a:pt x="70815" y="133362"/>
                </a:lnTo>
                <a:lnTo>
                  <a:pt x="75298" y="136982"/>
                </a:lnTo>
                <a:lnTo>
                  <a:pt x="76200" y="136982"/>
                </a:lnTo>
                <a:lnTo>
                  <a:pt x="76200" y="133362"/>
                </a:lnTo>
                <a:lnTo>
                  <a:pt x="76200" y="120688"/>
                </a:lnTo>
                <a:close/>
              </a:path>
              <a:path w="341630" h="181610">
                <a:moveTo>
                  <a:pt x="97536" y="3568"/>
                </a:moveTo>
                <a:lnTo>
                  <a:pt x="93954" y="0"/>
                </a:lnTo>
                <a:lnTo>
                  <a:pt x="85877" y="0"/>
                </a:lnTo>
                <a:lnTo>
                  <a:pt x="82296" y="3568"/>
                </a:lnTo>
                <a:lnTo>
                  <a:pt x="82296" y="90919"/>
                </a:lnTo>
                <a:lnTo>
                  <a:pt x="85877" y="94488"/>
                </a:lnTo>
                <a:lnTo>
                  <a:pt x="93954" y="94488"/>
                </a:lnTo>
                <a:lnTo>
                  <a:pt x="97536" y="90919"/>
                </a:lnTo>
                <a:lnTo>
                  <a:pt x="97536" y="3568"/>
                </a:lnTo>
                <a:close/>
              </a:path>
              <a:path w="341630" h="181610">
                <a:moveTo>
                  <a:pt x="111252" y="120396"/>
                </a:moveTo>
                <a:lnTo>
                  <a:pt x="97536" y="120396"/>
                </a:lnTo>
                <a:lnTo>
                  <a:pt x="97536" y="179832"/>
                </a:lnTo>
                <a:lnTo>
                  <a:pt x="111252" y="179832"/>
                </a:lnTo>
                <a:lnTo>
                  <a:pt x="111252" y="120396"/>
                </a:lnTo>
                <a:close/>
              </a:path>
              <a:path w="341630" h="181610">
                <a:moveTo>
                  <a:pt x="137160" y="31597"/>
                </a:moveTo>
                <a:lnTo>
                  <a:pt x="133578" y="28956"/>
                </a:lnTo>
                <a:lnTo>
                  <a:pt x="125501" y="28956"/>
                </a:lnTo>
                <a:lnTo>
                  <a:pt x="121920" y="31597"/>
                </a:lnTo>
                <a:lnTo>
                  <a:pt x="121920" y="75717"/>
                </a:lnTo>
                <a:lnTo>
                  <a:pt x="125501" y="79248"/>
                </a:lnTo>
                <a:lnTo>
                  <a:pt x="133578" y="79248"/>
                </a:lnTo>
                <a:lnTo>
                  <a:pt x="137160" y="75717"/>
                </a:lnTo>
                <a:lnTo>
                  <a:pt x="137160" y="31597"/>
                </a:lnTo>
                <a:close/>
              </a:path>
              <a:path w="341630" h="181610">
                <a:moveTo>
                  <a:pt x="172212" y="153289"/>
                </a:moveTo>
                <a:lnTo>
                  <a:pt x="167741" y="146939"/>
                </a:lnTo>
                <a:lnTo>
                  <a:pt x="157899" y="143319"/>
                </a:lnTo>
                <a:lnTo>
                  <a:pt x="154317" y="142417"/>
                </a:lnTo>
                <a:lnTo>
                  <a:pt x="151638" y="141516"/>
                </a:lnTo>
                <a:lnTo>
                  <a:pt x="147167" y="140601"/>
                </a:lnTo>
                <a:lnTo>
                  <a:pt x="147167" y="133362"/>
                </a:lnTo>
                <a:lnTo>
                  <a:pt x="150749" y="131546"/>
                </a:lnTo>
                <a:lnTo>
                  <a:pt x="161480" y="131546"/>
                </a:lnTo>
                <a:lnTo>
                  <a:pt x="167741" y="133362"/>
                </a:lnTo>
                <a:lnTo>
                  <a:pt x="168630" y="133362"/>
                </a:lnTo>
                <a:lnTo>
                  <a:pt x="168630" y="131546"/>
                </a:lnTo>
                <a:lnTo>
                  <a:pt x="168630" y="120688"/>
                </a:lnTo>
                <a:lnTo>
                  <a:pt x="167741" y="120688"/>
                </a:lnTo>
                <a:lnTo>
                  <a:pt x="161480" y="118872"/>
                </a:lnTo>
                <a:lnTo>
                  <a:pt x="153428" y="118872"/>
                </a:lnTo>
                <a:lnTo>
                  <a:pt x="144259" y="120192"/>
                </a:lnTo>
                <a:lnTo>
                  <a:pt x="137210" y="123964"/>
                </a:lnTo>
                <a:lnTo>
                  <a:pt x="132664" y="129959"/>
                </a:lnTo>
                <a:lnTo>
                  <a:pt x="131064" y="137883"/>
                </a:lnTo>
                <a:lnTo>
                  <a:pt x="131064" y="147853"/>
                </a:lnTo>
                <a:lnTo>
                  <a:pt x="138214" y="152374"/>
                </a:lnTo>
                <a:lnTo>
                  <a:pt x="147167" y="155092"/>
                </a:lnTo>
                <a:lnTo>
                  <a:pt x="148056" y="155994"/>
                </a:lnTo>
                <a:lnTo>
                  <a:pt x="149847" y="155994"/>
                </a:lnTo>
                <a:lnTo>
                  <a:pt x="157010" y="159626"/>
                </a:lnTo>
                <a:lnTo>
                  <a:pt x="157010" y="165963"/>
                </a:lnTo>
                <a:lnTo>
                  <a:pt x="153428" y="167767"/>
                </a:lnTo>
                <a:lnTo>
                  <a:pt x="139115" y="167767"/>
                </a:lnTo>
                <a:lnTo>
                  <a:pt x="132854" y="165963"/>
                </a:lnTo>
                <a:lnTo>
                  <a:pt x="131953" y="165963"/>
                </a:lnTo>
                <a:lnTo>
                  <a:pt x="131953" y="179539"/>
                </a:lnTo>
                <a:lnTo>
                  <a:pt x="140004" y="181356"/>
                </a:lnTo>
                <a:lnTo>
                  <a:pt x="148056" y="181356"/>
                </a:lnTo>
                <a:lnTo>
                  <a:pt x="156730" y="180289"/>
                </a:lnTo>
                <a:lnTo>
                  <a:pt x="164490" y="176834"/>
                </a:lnTo>
                <a:lnTo>
                  <a:pt x="170065" y="170662"/>
                </a:lnTo>
                <a:lnTo>
                  <a:pt x="170738" y="167767"/>
                </a:lnTo>
                <a:lnTo>
                  <a:pt x="172212" y="161429"/>
                </a:lnTo>
                <a:lnTo>
                  <a:pt x="172212" y="153289"/>
                </a:lnTo>
                <a:close/>
              </a:path>
              <a:path w="341630" h="181610">
                <a:moveTo>
                  <a:pt x="178308" y="51460"/>
                </a:moveTo>
                <a:lnTo>
                  <a:pt x="174726" y="48768"/>
                </a:lnTo>
                <a:lnTo>
                  <a:pt x="166649" y="48768"/>
                </a:lnTo>
                <a:lnTo>
                  <a:pt x="163068" y="51460"/>
                </a:lnTo>
                <a:lnTo>
                  <a:pt x="163068" y="75666"/>
                </a:lnTo>
                <a:lnTo>
                  <a:pt x="166649" y="79248"/>
                </a:lnTo>
                <a:lnTo>
                  <a:pt x="174726" y="79248"/>
                </a:lnTo>
                <a:lnTo>
                  <a:pt x="178308" y="75666"/>
                </a:lnTo>
                <a:lnTo>
                  <a:pt x="178308" y="51460"/>
                </a:lnTo>
                <a:close/>
              </a:path>
              <a:path w="341630" h="181610">
                <a:moveTo>
                  <a:pt x="219456" y="31597"/>
                </a:moveTo>
                <a:lnTo>
                  <a:pt x="215874" y="28956"/>
                </a:lnTo>
                <a:lnTo>
                  <a:pt x="207797" y="28956"/>
                </a:lnTo>
                <a:lnTo>
                  <a:pt x="204216" y="31597"/>
                </a:lnTo>
                <a:lnTo>
                  <a:pt x="204216" y="75717"/>
                </a:lnTo>
                <a:lnTo>
                  <a:pt x="207797" y="79248"/>
                </a:lnTo>
                <a:lnTo>
                  <a:pt x="215874" y="79248"/>
                </a:lnTo>
                <a:lnTo>
                  <a:pt x="219456" y="75717"/>
                </a:lnTo>
                <a:lnTo>
                  <a:pt x="219456" y="31597"/>
                </a:lnTo>
                <a:close/>
              </a:path>
              <a:path w="341630" h="181610">
                <a:moveTo>
                  <a:pt x="231648" y="120688"/>
                </a:moveTo>
                <a:lnTo>
                  <a:pt x="229920" y="120688"/>
                </a:lnTo>
                <a:lnTo>
                  <a:pt x="224713" y="118872"/>
                </a:lnTo>
                <a:lnTo>
                  <a:pt x="217779" y="118872"/>
                </a:lnTo>
                <a:lnTo>
                  <a:pt x="205727" y="121145"/>
                </a:lnTo>
                <a:lnTo>
                  <a:pt x="196113" y="127482"/>
                </a:lnTo>
                <a:lnTo>
                  <a:pt x="189750" y="137210"/>
                </a:lnTo>
                <a:lnTo>
                  <a:pt x="187452" y="149656"/>
                </a:lnTo>
                <a:lnTo>
                  <a:pt x="189865" y="163017"/>
                </a:lnTo>
                <a:lnTo>
                  <a:pt x="196443" y="172986"/>
                </a:lnTo>
                <a:lnTo>
                  <a:pt x="206095" y="179209"/>
                </a:lnTo>
                <a:lnTo>
                  <a:pt x="217779" y="181356"/>
                </a:lnTo>
                <a:lnTo>
                  <a:pt x="224713" y="181356"/>
                </a:lnTo>
                <a:lnTo>
                  <a:pt x="229920" y="179539"/>
                </a:lnTo>
                <a:lnTo>
                  <a:pt x="231648" y="179539"/>
                </a:lnTo>
                <a:lnTo>
                  <a:pt x="231648" y="165963"/>
                </a:lnTo>
                <a:lnTo>
                  <a:pt x="231648" y="163245"/>
                </a:lnTo>
                <a:lnTo>
                  <a:pt x="230784" y="163245"/>
                </a:lnTo>
                <a:lnTo>
                  <a:pt x="226453" y="165963"/>
                </a:lnTo>
                <a:lnTo>
                  <a:pt x="209118" y="165963"/>
                </a:lnTo>
                <a:lnTo>
                  <a:pt x="203047" y="158711"/>
                </a:lnTo>
                <a:lnTo>
                  <a:pt x="203047" y="140601"/>
                </a:lnTo>
                <a:lnTo>
                  <a:pt x="209981" y="133362"/>
                </a:lnTo>
                <a:lnTo>
                  <a:pt x="226453" y="133362"/>
                </a:lnTo>
                <a:lnTo>
                  <a:pt x="230784" y="136982"/>
                </a:lnTo>
                <a:lnTo>
                  <a:pt x="231648" y="136982"/>
                </a:lnTo>
                <a:lnTo>
                  <a:pt x="231648" y="133362"/>
                </a:lnTo>
                <a:lnTo>
                  <a:pt x="231648" y="120688"/>
                </a:lnTo>
                <a:close/>
              </a:path>
              <a:path w="341630" h="181610">
                <a:moveTo>
                  <a:pt x="259080" y="3568"/>
                </a:moveTo>
                <a:lnTo>
                  <a:pt x="255498" y="0"/>
                </a:lnTo>
                <a:lnTo>
                  <a:pt x="247421" y="0"/>
                </a:lnTo>
                <a:lnTo>
                  <a:pt x="243840" y="3568"/>
                </a:lnTo>
                <a:lnTo>
                  <a:pt x="243840" y="90919"/>
                </a:lnTo>
                <a:lnTo>
                  <a:pt x="247421" y="94488"/>
                </a:lnTo>
                <a:lnTo>
                  <a:pt x="255498" y="94488"/>
                </a:lnTo>
                <a:lnTo>
                  <a:pt x="259080" y="90919"/>
                </a:lnTo>
                <a:lnTo>
                  <a:pt x="259080" y="3568"/>
                </a:lnTo>
                <a:close/>
              </a:path>
              <a:path w="341630" h="181610">
                <a:moveTo>
                  <a:pt x="300228" y="31597"/>
                </a:moveTo>
                <a:lnTo>
                  <a:pt x="296646" y="28956"/>
                </a:lnTo>
                <a:lnTo>
                  <a:pt x="288569" y="28956"/>
                </a:lnTo>
                <a:lnTo>
                  <a:pt x="284988" y="31597"/>
                </a:lnTo>
                <a:lnTo>
                  <a:pt x="284988" y="75717"/>
                </a:lnTo>
                <a:lnTo>
                  <a:pt x="288569" y="79248"/>
                </a:lnTo>
                <a:lnTo>
                  <a:pt x="296646" y="79248"/>
                </a:lnTo>
                <a:lnTo>
                  <a:pt x="300228" y="75717"/>
                </a:lnTo>
                <a:lnTo>
                  <a:pt x="300228" y="31597"/>
                </a:lnTo>
                <a:close/>
              </a:path>
              <a:path w="341630" h="181610">
                <a:moveTo>
                  <a:pt x="309359" y="149656"/>
                </a:moveTo>
                <a:lnTo>
                  <a:pt x="307174" y="137604"/>
                </a:lnTo>
                <a:lnTo>
                  <a:pt x="305066" y="134264"/>
                </a:lnTo>
                <a:lnTo>
                  <a:pt x="300990" y="127825"/>
                </a:lnTo>
                <a:lnTo>
                  <a:pt x="293700" y="122872"/>
                </a:lnTo>
                <a:lnTo>
                  <a:pt x="293700" y="141516"/>
                </a:lnTo>
                <a:lnTo>
                  <a:pt x="293700" y="158711"/>
                </a:lnTo>
                <a:lnTo>
                  <a:pt x="287604" y="165963"/>
                </a:lnTo>
                <a:lnTo>
                  <a:pt x="270179" y="165963"/>
                </a:lnTo>
                <a:lnTo>
                  <a:pt x="264083" y="158711"/>
                </a:lnTo>
                <a:lnTo>
                  <a:pt x="264083" y="141516"/>
                </a:lnTo>
                <a:lnTo>
                  <a:pt x="270179" y="134264"/>
                </a:lnTo>
                <a:lnTo>
                  <a:pt x="287604" y="134264"/>
                </a:lnTo>
                <a:lnTo>
                  <a:pt x="293700" y="141516"/>
                </a:lnTo>
                <a:lnTo>
                  <a:pt x="293700" y="122872"/>
                </a:lnTo>
                <a:lnTo>
                  <a:pt x="291363" y="121272"/>
                </a:lnTo>
                <a:lnTo>
                  <a:pt x="278892" y="118872"/>
                </a:lnTo>
                <a:lnTo>
                  <a:pt x="266407" y="121272"/>
                </a:lnTo>
                <a:lnTo>
                  <a:pt x="256794" y="127825"/>
                </a:lnTo>
                <a:lnTo>
                  <a:pt x="250596" y="137604"/>
                </a:lnTo>
                <a:lnTo>
                  <a:pt x="248412" y="149656"/>
                </a:lnTo>
                <a:lnTo>
                  <a:pt x="250596" y="161874"/>
                </a:lnTo>
                <a:lnTo>
                  <a:pt x="256794" y="171970"/>
                </a:lnTo>
                <a:lnTo>
                  <a:pt x="266407" y="178828"/>
                </a:lnTo>
                <a:lnTo>
                  <a:pt x="278892" y="181356"/>
                </a:lnTo>
                <a:lnTo>
                  <a:pt x="291363" y="178828"/>
                </a:lnTo>
                <a:lnTo>
                  <a:pt x="300990" y="171970"/>
                </a:lnTo>
                <a:lnTo>
                  <a:pt x="304660" y="165963"/>
                </a:lnTo>
                <a:lnTo>
                  <a:pt x="307174" y="161874"/>
                </a:lnTo>
                <a:lnTo>
                  <a:pt x="309359" y="149656"/>
                </a:lnTo>
                <a:close/>
              </a:path>
              <a:path w="341630" h="181610">
                <a:moveTo>
                  <a:pt x="341376" y="51460"/>
                </a:moveTo>
                <a:lnTo>
                  <a:pt x="337794" y="48768"/>
                </a:lnTo>
                <a:lnTo>
                  <a:pt x="329717" y="48768"/>
                </a:lnTo>
                <a:lnTo>
                  <a:pt x="326136" y="51460"/>
                </a:lnTo>
                <a:lnTo>
                  <a:pt x="326136" y="75666"/>
                </a:lnTo>
                <a:lnTo>
                  <a:pt x="329717" y="79248"/>
                </a:lnTo>
                <a:lnTo>
                  <a:pt x="337794" y="79248"/>
                </a:lnTo>
                <a:lnTo>
                  <a:pt x="341376" y="75666"/>
                </a:lnTo>
                <a:lnTo>
                  <a:pt x="341376" y="51460"/>
                </a:lnTo>
                <a:close/>
              </a:path>
            </a:pathLst>
          </a:custGeom>
          <a:solidFill>
            <a:srgbClr val="38C5F4"/>
          </a:solidFill>
        </p:spPr>
        <p:txBody>
          <a:bodyPr wrap="square" lIns="0" tIns="0" rIns="0" bIns="0" rtlCol="0"/>
          <a:lstStyle/>
          <a:p>
            <a:endParaRPr/>
          </a:p>
        </p:txBody>
      </p:sp>
      <p:sp>
        <p:nvSpPr>
          <p:cNvPr id="2" name="Holder 2"/>
          <p:cNvSpPr>
            <a:spLocks noGrp="1"/>
          </p:cNvSpPr>
          <p:nvPr>
            <p:ph type="title"/>
          </p:nvPr>
        </p:nvSpPr>
        <p:spPr>
          <a:xfrm>
            <a:off x="78739" y="255778"/>
            <a:ext cx="3720465" cy="391159"/>
          </a:xfrm>
          <a:prstGeom prst="rect">
            <a:avLst/>
          </a:prstGeom>
        </p:spPr>
        <p:txBody>
          <a:bodyPr wrap="square" lIns="0" tIns="0" rIns="0" bIns="0">
            <a:spAutoFit/>
          </a:bodyPr>
          <a:lstStyle>
            <a:lvl1pPr>
              <a:defRPr sz="2400" b="0" i="0">
                <a:solidFill>
                  <a:srgbClr val="004B69"/>
                </a:solidFill>
                <a:latin typeface="Arial"/>
                <a:cs typeface="Arial"/>
              </a:defRPr>
            </a:lvl1pPr>
          </a:lstStyle>
          <a:p>
            <a:endParaRPr/>
          </a:p>
        </p:txBody>
      </p:sp>
      <p:sp>
        <p:nvSpPr>
          <p:cNvPr id="3" name="Holder 3"/>
          <p:cNvSpPr>
            <a:spLocks noGrp="1"/>
          </p:cNvSpPr>
          <p:nvPr>
            <p:ph type="body" idx="1"/>
          </p:nvPr>
        </p:nvSpPr>
        <p:spPr>
          <a:xfrm>
            <a:off x="755091" y="1299844"/>
            <a:ext cx="7726045" cy="258635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5917184" y="4768295"/>
            <a:ext cx="2496184" cy="111125"/>
          </a:xfrm>
          <a:prstGeom prst="rect">
            <a:avLst/>
          </a:prstGeom>
        </p:spPr>
        <p:txBody>
          <a:bodyPr wrap="square" lIns="0" tIns="0" rIns="0" bIns="0">
            <a:spAutoFit/>
          </a:bodyPr>
          <a:lstStyle>
            <a:lvl1pPr>
              <a:defRPr sz="600" b="0" i="0">
                <a:solidFill>
                  <a:srgbClr val="D9D9D9"/>
                </a:solidFill>
                <a:latin typeface="Arial"/>
                <a:cs typeface="Arial"/>
              </a:defRPr>
            </a:lvl1pPr>
          </a:lstStyle>
          <a:p>
            <a:pPr marL="12700">
              <a:lnSpc>
                <a:spcPct val="100000"/>
              </a:lnSpc>
              <a:spcBef>
                <a:spcPts val="40"/>
              </a:spcBef>
            </a:pPr>
            <a:r>
              <a:rPr dirty="0"/>
              <a:t>© </a:t>
            </a:r>
            <a:r>
              <a:rPr spc="-5" dirty="0"/>
              <a:t>2016 </a:t>
            </a:r>
            <a:r>
              <a:rPr dirty="0"/>
              <a:t>Cisco and/or its affiliates. All rights reserved. Cisco</a:t>
            </a:r>
            <a:r>
              <a:rPr spc="40" dirty="0"/>
              <a:t> </a:t>
            </a:r>
            <a:r>
              <a:rPr dirty="0"/>
              <a:t>Confidential</a:t>
            </a: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10/7/2021</a:t>
            </a:fld>
            <a:endParaRPr lang="en-US"/>
          </a:p>
        </p:txBody>
      </p:sp>
      <p:sp>
        <p:nvSpPr>
          <p:cNvPr id="6" name="Holder 6"/>
          <p:cNvSpPr>
            <a:spLocks noGrp="1"/>
          </p:cNvSpPr>
          <p:nvPr>
            <p:ph type="sldNum" sz="quarter" idx="7"/>
          </p:nvPr>
        </p:nvSpPr>
        <p:spPr>
          <a:xfrm>
            <a:off x="8548116" y="4769239"/>
            <a:ext cx="161925" cy="111125"/>
          </a:xfrm>
          <a:prstGeom prst="rect">
            <a:avLst/>
          </a:prstGeom>
        </p:spPr>
        <p:txBody>
          <a:bodyPr wrap="square" lIns="0" tIns="0" rIns="0" bIns="0">
            <a:spAutoFit/>
          </a:bodyPr>
          <a:lstStyle>
            <a:lvl1pPr>
              <a:defRPr sz="600" b="0" i="0">
                <a:solidFill>
                  <a:srgbClr val="D9D9D9"/>
                </a:solidFill>
                <a:latin typeface="Arial"/>
                <a:cs typeface="Arial"/>
              </a:defRPr>
            </a:lvl1pPr>
          </a:lstStyle>
          <a:p>
            <a:pPr marL="38100">
              <a:lnSpc>
                <a:spcPct val="100000"/>
              </a:lnSpc>
              <a:spcBef>
                <a:spcPts val="45"/>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sp>
          <p:nvSpPr>
            <p:cNvPr id="3" name="object 3"/>
            <p:cNvSpPr/>
            <p:nvPr/>
          </p:nvSpPr>
          <p:spPr>
            <a:xfrm>
              <a:off x="0" y="0"/>
              <a:ext cx="9144000" cy="51435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17804" y="676655"/>
              <a:ext cx="35560" cy="139065"/>
            </a:xfrm>
            <a:custGeom>
              <a:avLst/>
              <a:gdLst/>
              <a:ahLst/>
              <a:cxnLst/>
              <a:rect l="l" t="t" r="r" b="b"/>
              <a:pathLst>
                <a:path w="35559" h="139065">
                  <a:moveTo>
                    <a:pt x="35051" y="0"/>
                  </a:moveTo>
                  <a:lnTo>
                    <a:pt x="0" y="0"/>
                  </a:lnTo>
                  <a:lnTo>
                    <a:pt x="0" y="138684"/>
                  </a:lnTo>
                  <a:lnTo>
                    <a:pt x="35051" y="138684"/>
                  </a:lnTo>
                  <a:lnTo>
                    <a:pt x="35051" y="0"/>
                  </a:lnTo>
                  <a:close/>
                </a:path>
              </a:pathLst>
            </a:custGeom>
            <a:solidFill>
              <a:srgbClr val="38C5F4"/>
            </a:solidFill>
          </p:spPr>
          <p:txBody>
            <a:bodyPr wrap="square" lIns="0" tIns="0" rIns="0" bIns="0" rtlCol="0"/>
            <a:lstStyle/>
            <a:p>
              <a:endParaRPr/>
            </a:p>
          </p:txBody>
        </p:sp>
        <p:sp>
          <p:nvSpPr>
            <p:cNvPr id="5" name="object 5"/>
            <p:cNvSpPr/>
            <p:nvPr/>
          </p:nvSpPr>
          <p:spPr>
            <a:xfrm>
              <a:off x="928116" y="675131"/>
              <a:ext cx="105156" cy="14477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63880" y="675131"/>
              <a:ext cx="106679" cy="14477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071372" y="675131"/>
              <a:ext cx="144780" cy="144779"/>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798576" y="675131"/>
              <a:ext cx="94487" cy="144779"/>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492252" y="394715"/>
              <a:ext cx="797560" cy="220979"/>
            </a:xfrm>
            <a:custGeom>
              <a:avLst/>
              <a:gdLst/>
              <a:ahLst/>
              <a:cxnLst/>
              <a:rect l="l" t="t" r="r" b="b"/>
              <a:pathLst>
                <a:path w="797560" h="220979">
                  <a:moveTo>
                    <a:pt x="35052" y="120650"/>
                  </a:moveTo>
                  <a:lnTo>
                    <a:pt x="26809" y="114300"/>
                  </a:lnTo>
                  <a:lnTo>
                    <a:pt x="8242" y="114300"/>
                  </a:lnTo>
                  <a:lnTo>
                    <a:pt x="0" y="120650"/>
                  </a:lnTo>
                  <a:lnTo>
                    <a:pt x="0" y="177546"/>
                  </a:lnTo>
                  <a:lnTo>
                    <a:pt x="8242" y="185928"/>
                  </a:lnTo>
                  <a:lnTo>
                    <a:pt x="26809" y="185928"/>
                  </a:lnTo>
                  <a:lnTo>
                    <a:pt x="35052" y="177546"/>
                  </a:lnTo>
                  <a:lnTo>
                    <a:pt x="35052" y="120650"/>
                  </a:lnTo>
                  <a:close/>
                </a:path>
                <a:path w="797560" h="220979">
                  <a:moveTo>
                    <a:pt x="129540" y="73279"/>
                  </a:moveTo>
                  <a:lnTo>
                    <a:pt x="121297" y="67056"/>
                  </a:lnTo>
                  <a:lnTo>
                    <a:pt x="102730" y="67056"/>
                  </a:lnTo>
                  <a:lnTo>
                    <a:pt x="94488" y="73279"/>
                  </a:lnTo>
                  <a:lnTo>
                    <a:pt x="94488" y="177546"/>
                  </a:lnTo>
                  <a:lnTo>
                    <a:pt x="102730" y="185928"/>
                  </a:lnTo>
                  <a:lnTo>
                    <a:pt x="121297" y="185928"/>
                  </a:lnTo>
                  <a:lnTo>
                    <a:pt x="129540" y="177546"/>
                  </a:lnTo>
                  <a:lnTo>
                    <a:pt x="129540" y="73279"/>
                  </a:lnTo>
                  <a:close/>
                </a:path>
                <a:path w="797560" h="220979">
                  <a:moveTo>
                    <a:pt x="225552" y="8382"/>
                  </a:moveTo>
                  <a:lnTo>
                    <a:pt x="217309" y="0"/>
                  </a:lnTo>
                  <a:lnTo>
                    <a:pt x="198742" y="0"/>
                  </a:lnTo>
                  <a:lnTo>
                    <a:pt x="190500" y="8382"/>
                  </a:lnTo>
                  <a:lnTo>
                    <a:pt x="190500" y="212598"/>
                  </a:lnTo>
                  <a:lnTo>
                    <a:pt x="198742" y="220980"/>
                  </a:lnTo>
                  <a:lnTo>
                    <a:pt x="206997" y="220980"/>
                  </a:lnTo>
                  <a:lnTo>
                    <a:pt x="214236" y="219519"/>
                  </a:lnTo>
                  <a:lnTo>
                    <a:pt x="220141" y="215493"/>
                  </a:lnTo>
                  <a:lnTo>
                    <a:pt x="224091" y="209524"/>
                  </a:lnTo>
                  <a:lnTo>
                    <a:pt x="225552" y="202184"/>
                  </a:lnTo>
                  <a:lnTo>
                    <a:pt x="225552" y="8382"/>
                  </a:lnTo>
                  <a:close/>
                </a:path>
                <a:path w="797560" h="220979">
                  <a:moveTo>
                    <a:pt x="320040" y="73279"/>
                  </a:moveTo>
                  <a:lnTo>
                    <a:pt x="311797" y="67056"/>
                  </a:lnTo>
                  <a:lnTo>
                    <a:pt x="293230" y="67056"/>
                  </a:lnTo>
                  <a:lnTo>
                    <a:pt x="284988" y="73279"/>
                  </a:lnTo>
                  <a:lnTo>
                    <a:pt x="284988" y="177546"/>
                  </a:lnTo>
                  <a:lnTo>
                    <a:pt x="293230" y="185928"/>
                  </a:lnTo>
                  <a:lnTo>
                    <a:pt x="311797" y="185928"/>
                  </a:lnTo>
                  <a:lnTo>
                    <a:pt x="320040" y="177546"/>
                  </a:lnTo>
                  <a:lnTo>
                    <a:pt x="320040" y="73279"/>
                  </a:lnTo>
                  <a:close/>
                </a:path>
                <a:path w="797560" h="220979">
                  <a:moveTo>
                    <a:pt x="416052" y="120650"/>
                  </a:moveTo>
                  <a:lnTo>
                    <a:pt x="407809" y="114300"/>
                  </a:lnTo>
                  <a:lnTo>
                    <a:pt x="389242" y="114300"/>
                  </a:lnTo>
                  <a:lnTo>
                    <a:pt x="381000" y="120650"/>
                  </a:lnTo>
                  <a:lnTo>
                    <a:pt x="381000" y="177546"/>
                  </a:lnTo>
                  <a:lnTo>
                    <a:pt x="389242" y="185928"/>
                  </a:lnTo>
                  <a:lnTo>
                    <a:pt x="407809" y="185928"/>
                  </a:lnTo>
                  <a:lnTo>
                    <a:pt x="416052" y="177546"/>
                  </a:lnTo>
                  <a:lnTo>
                    <a:pt x="416052" y="120650"/>
                  </a:lnTo>
                  <a:close/>
                </a:path>
                <a:path w="797560" h="220979">
                  <a:moveTo>
                    <a:pt x="510540" y="73279"/>
                  </a:moveTo>
                  <a:lnTo>
                    <a:pt x="502297" y="67056"/>
                  </a:lnTo>
                  <a:lnTo>
                    <a:pt x="483730" y="67056"/>
                  </a:lnTo>
                  <a:lnTo>
                    <a:pt x="475488" y="73279"/>
                  </a:lnTo>
                  <a:lnTo>
                    <a:pt x="475488" y="177546"/>
                  </a:lnTo>
                  <a:lnTo>
                    <a:pt x="483730" y="185928"/>
                  </a:lnTo>
                  <a:lnTo>
                    <a:pt x="502297" y="185928"/>
                  </a:lnTo>
                  <a:lnTo>
                    <a:pt x="510540" y="177546"/>
                  </a:lnTo>
                  <a:lnTo>
                    <a:pt x="510540" y="73279"/>
                  </a:lnTo>
                  <a:close/>
                </a:path>
                <a:path w="797560" h="220979">
                  <a:moveTo>
                    <a:pt x="606552" y="8382"/>
                  </a:moveTo>
                  <a:lnTo>
                    <a:pt x="598309" y="0"/>
                  </a:lnTo>
                  <a:lnTo>
                    <a:pt x="579742" y="0"/>
                  </a:lnTo>
                  <a:lnTo>
                    <a:pt x="571500" y="8382"/>
                  </a:lnTo>
                  <a:lnTo>
                    <a:pt x="571500" y="202184"/>
                  </a:lnTo>
                  <a:lnTo>
                    <a:pt x="572947" y="209524"/>
                  </a:lnTo>
                  <a:lnTo>
                    <a:pt x="576910" y="215493"/>
                  </a:lnTo>
                  <a:lnTo>
                    <a:pt x="582803" y="219519"/>
                  </a:lnTo>
                  <a:lnTo>
                    <a:pt x="590054" y="220980"/>
                  </a:lnTo>
                  <a:lnTo>
                    <a:pt x="598309" y="220980"/>
                  </a:lnTo>
                  <a:lnTo>
                    <a:pt x="606552" y="212598"/>
                  </a:lnTo>
                  <a:lnTo>
                    <a:pt x="606552" y="8382"/>
                  </a:lnTo>
                  <a:close/>
                </a:path>
                <a:path w="797560" h="220979">
                  <a:moveTo>
                    <a:pt x="701040" y="73279"/>
                  </a:moveTo>
                  <a:lnTo>
                    <a:pt x="692797" y="67056"/>
                  </a:lnTo>
                  <a:lnTo>
                    <a:pt x="674230" y="67056"/>
                  </a:lnTo>
                  <a:lnTo>
                    <a:pt x="665988" y="73279"/>
                  </a:lnTo>
                  <a:lnTo>
                    <a:pt x="665988" y="177546"/>
                  </a:lnTo>
                  <a:lnTo>
                    <a:pt x="674230" y="185928"/>
                  </a:lnTo>
                  <a:lnTo>
                    <a:pt x="692797" y="185928"/>
                  </a:lnTo>
                  <a:lnTo>
                    <a:pt x="701040" y="177546"/>
                  </a:lnTo>
                  <a:lnTo>
                    <a:pt x="701040" y="73279"/>
                  </a:lnTo>
                  <a:close/>
                </a:path>
                <a:path w="797560" h="220979">
                  <a:moveTo>
                    <a:pt x="797052" y="120650"/>
                  </a:moveTo>
                  <a:lnTo>
                    <a:pt x="788797" y="114300"/>
                  </a:lnTo>
                  <a:lnTo>
                    <a:pt x="770242" y="114300"/>
                  </a:lnTo>
                  <a:lnTo>
                    <a:pt x="762000" y="120650"/>
                  </a:lnTo>
                  <a:lnTo>
                    <a:pt x="762000" y="177546"/>
                  </a:lnTo>
                  <a:lnTo>
                    <a:pt x="770242" y="185928"/>
                  </a:lnTo>
                  <a:lnTo>
                    <a:pt x="788797" y="185928"/>
                  </a:lnTo>
                  <a:lnTo>
                    <a:pt x="797052" y="177546"/>
                  </a:lnTo>
                  <a:lnTo>
                    <a:pt x="797052" y="120650"/>
                  </a:lnTo>
                  <a:close/>
                </a:path>
              </a:pathLst>
            </a:custGeom>
            <a:solidFill>
              <a:srgbClr val="38C5F4"/>
            </a:solidFill>
          </p:spPr>
          <p:txBody>
            <a:bodyPr wrap="square" lIns="0" tIns="0" rIns="0" bIns="0" rtlCol="0"/>
            <a:lstStyle/>
            <a:p>
              <a:endParaRPr/>
            </a:p>
          </p:txBody>
        </p:sp>
      </p:grpSp>
      <p:sp>
        <p:nvSpPr>
          <p:cNvPr id="10" name="object 10"/>
          <p:cNvSpPr txBox="1"/>
          <p:nvPr/>
        </p:nvSpPr>
        <p:spPr>
          <a:xfrm>
            <a:off x="548436" y="3979875"/>
            <a:ext cx="1993900" cy="382270"/>
          </a:xfrm>
          <a:prstGeom prst="rect">
            <a:avLst/>
          </a:prstGeom>
        </p:spPr>
        <p:txBody>
          <a:bodyPr vert="horz" wrap="square" lIns="0" tIns="26034" rIns="0" bIns="0" rtlCol="0">
            <a:spAutoFit/>
          </a:bodyPr>
          <a:lstStyle/>
          <a:p>
            <a:pPr marL="12700" marR="5080">
              <a:lnSpc>
                <a:spcPts val="1370"/>
              </a:lnSpc>
              <a:spcBef>
                <a:spcPts val="204"/>
              </a:spcBef>
            </a:pPr>
            <a:r>
              <a:rPr sz="1200" dirty="0">
                <a:solidFill>
                  <a:srgbClr val="AEE8FA"/>
                </a:solidFill>
                <a:latin typeface="Arial"/>
                <a:cs typeface="Arial"/>
              </a:rPr>
              <a:t>Introduction to </a:t>
            </a:r>
            <a:r>
              <a:rPr sz="1200" spc="-5" dirty="0">
                <a:solidFill>
                  <a:srgbClr val="AEE8FA"/>
                </a:solidFill>
                <a:latin typeface="Arial"/>
                <a:cs typeface="Arial"/>
              </a:rPr>
              <a:t>Networks</a:t>
            </a:r>
            <a:r>
              <a:rPr sz="1200" spc="-114" dirty="0">
                <a:solidFill>
                  <a:srgbClr val="AEE8FA"/>
                </a:solidFill>
                <a:latin typeface="Arial"/>
                <a:cs typeface="Arial"/>
              </a:rPr>
              <a:t> </a:t>
            </a:r>
            <a:r>
              <a:rPr sz="1200" spc="-5" dirty="0">
                <a:solidFill>
                  <a:srgbClr val="AEE8FA"/>
                </a:solidFill>
                <a:latin typeface="Arial"/>
                <a:cs typeface="Arial"/>
              </a:rPr>
              <a:t>v7.0  </a:t>
            </a:r>
            <a:r>
              <a:rPr sz="1200" dirty="0">
                <a:solidFill>
                  <a:srgbClr val="AEE8FA"/>
                </a:solidFill>
                <a:latin typeface="Arial"/>
                <a:cs typeface="Arial"/>
              </a:rPr>
              <a:t>(ITN)</a:t>
            </a:r>
            <a:endParaRPr sz="1200">
              <a:latin typeface="Arial"/>
              <a:cs typeface="Arial"/>
            </a:endParaRPr>
          </a:p>
        </p:txBody>
      </p:sp>
      <p:sp>
        <p:nvSpPr>
          <p:cNvPr id="11" name="object 11"/>
          <p:cNvSpPr txBox="1"/>
          <p:nvPr/>
        </p:nvSpPr>
        <p:spPr>
          <a:xfrm>
            <a:off x="548436" y="2778379"/>
            <a:ext cx="5970270"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AEE8FA"/>
                </a:solidFill>
                <a:latin typeface="Arial"/>
                <a:cs typeface="Arial"/>
              </a:rPr>
              <a:t>Module 7: </a:t>
            </a:r>
            <a:r>
              <a:rPr sz="3600" spc="-5" dirty="0">
                <a:solidFill>
                  <a:srgbClr val="AEE8FA"/>
                </a:solidFill>
                <a:latin typeface="Arial"/>
                <a:cs typeface="Arial"/>
              </a:rPr>
              <a:t>Ethernet</a:t>
            </a:r>
            <a:r>
              <a:rPr sz="3600" spc="-50" dirty="0">
                <a:solidFill>
                  <a:srgbClr val="AEE8FA"/>
                </a:solidFill>
                <a:latin typeface="Arial"/>
                <a:cs typeface="Arial"/>
              </a:rPr>
              <a:t> </a:t>
            </a:r>
            <a:r>
              <a:rPr sz="3600" spc="-5" dirty="0">
                <a:solidFill>
                  <a:srgbClr val="AEE8FA"/>
                </a:solidFill>
                <a:latin typeface="Arial"/>
                <a:cs typeface="Arial"/>
              </a:rPr>
              <a:t>Switching</a:t>
            </a:r>
            <a:endParaRPr sz="36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88137"/>
            <a:ext cx="230695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004B69"/>
                </a:solidFill>
                <a:latin typeface="Arial"/>
                <a:cs typeface="Arial"/>
              </a:rPr>
              <a:t>Ethernet MAC</a:t>
            </a:r>
            <a:r>
              <a:rPr sz="1600" spc="-105" dirty="0">
                <a:solidFill>
                  <a:srgbClr val="004B69"/>
                </a:solidFill>
                <a:latin typeface="Arial"/>
                <a:cs typeface="Arial"/>
              </a:rPr>
              <a:t> </a:t>
            </a:r>
            <a:r>
              <a:rPr sz="1600" spc="-5" dirty="0">
                <a:solidFill>
                  <a:srgbClr val="004B69"/>
                </a:solidFill>
                <a:latin typeface="Arial"/>
                <a:cs typeface="Arial"/>
              </a:rPr>
              <a:t>Addresses</a:t>
            </a:r>
            <a:endParaRPr sz="1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 </a:t>
            </a:r>
            <a:r>
              <a:rPr spc="-5" dirty="0"/>
              <a:t>2016 </a:t>
            </a:r>
            <a:r>
              <a:rPr dirty="0"/>
              <a:t>Cisco and/or its affiliates. All rights reserved. Cisco</a:t>
            </a:r>
            <a:r>
              <a:rPr spc="40" dirty="0"/>
              <a:t> </a:t>
            </a:r>
            <a:r>
              <a:rPr dirty="0"/>
              <a:t>Confidential</a:t>
            </a:r>
          </a:p>
        </p:txBody>
      </p:sp>
      <p:sp>
        <p:nvSpPr>
          <p:cNvPr id="6" name="object 6"/>
          <p:cNvSpPr txBox="1">
            <a:spLocks noGrp="1"/>
          </p:cNvSpPr>
          <p:nvPr>
            <p:ph type="sldNum" sz="quarter" idx="7"/>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t>10</a:t>
            </a:fld>
            <a:endParaRPr dirty="0"/>
          </a:p>
        </p:txBody>
      </p:sp>
      <p:sp>
        <p:nvSpPr>
          <p:cNvPr id="3" name="object 3"/>
          <p:cNvSpPr txBox="1">
            <a:spLocks noGrp="1"/>
          </p:cNvSpPr>
          <p:nvPr>
            <p:ph type="title"/>
          </p:nvPr>
        </p:nvSpPr>
        <p:spPr>
          <a:xfrm>
            <a:off x="78739" y="255778"/>
            <a:ext cx="4325620" cy="391160"/>
          </a:xfrm>
          <a:prstGeom prst="rect">
            <a:avLst/>
          </a:prstGeom>
        </p:spPr>
        <p:txBody>
          <a:bodyPr vert="horz" wrap="square" lIns="0" tIns="12700" rIns="0" bIns="0" rtlCol="0">
            <a:spAutoFit/>
          </a:bodyPr>
          <a:lstStyle/>
          <a:p>
            <a:pPr marL="12700">
              <a:lnSpc>
                <a:spcPct val="100000"/>
              </a:lnSpc>
              <a:spcBef>
                <a:spcPts val="100"/>
              </a:spcBef>
            </a:pPr>
            <a:r>
              <a:rPr spc="-5" dirty="0"/>
              <a:t>MAC Address and</a:t>
            </a:r>
            <a:r>
              <a:rPr spc="-145" dirty="0"/>
              <a:t> </a:t>
            </a:r>
            <a:r>
              <a:rPr spc="-5" dirty="0"/>
              <a:t>Hexadecimal</a:t>
            </a:r>
          </a:p>
        </p:txBody>
      </p:sp>
      <p:sp>
        <p:nvSpPr>
          <p:cNvPr id="4" name="object 4"/>
          <p:cNvSpPr txBox="1"/>
          <p:nvPr/>
        </p:nvSpPr>
        <p:spPr>
          <a:xfrm>
            <a:off x="510641" y="976629"/>
            <a:ext cx="8112125" cy="2903220"/>
          </a:xfrm>
          <a:prstGeom prst="rect">
            <a:avLst/>
          </a:prstGeom>
        </p:spPr>
        <p:txBody>
          <a:bodyPr vert="horz" wrap="square" lIns="0" tIns="12065" rIns="0" bIns="0" rtlCol="0">
            <a:spAutoFit/>
          </a:bodyPr>
          <a:lstStyle/>
          <a:p>
            <a:pPr marL="299085" marR="667385" indent="-287020">
              <a:lnSpc>
                <a:spcPct val="100000"/>
              </a:lnSpc>
              <a:spcBef>
                <a:spcPts val="95"/>
              </a:spcBef>
              <a:buChar char="•"/>
              <a:tabLst>
                <a:tab pos="299085" algn="l"/>
                <a:tab pos="299720" algn="l"/>
              </a:tabLst>
            </a:pPr>
            <a:r>
              <a:rPr sz="1600" spc="-5" dirty="0">
                <a:latin typeface="Arial"/>
                <a:cs typeface="Arial"/>
              </a:rPr>
              <a:t>An Ethernet MAC address consists of a </a:t>
            </a:r>
            <a:r>
              <a:rPr sz="1600" dirty="0">
                <a:latin typeface="Arial"/>
                <a:cs typeface="Arial"/>
              </a:rPr>
              <a:t>48-bit </a:t>
            </a:r>
            <a:r>
              <a:rPr sz="1600" spc="-5" dirty="0">
                <a:latin typeface="Arial"/>
                <a:cs typeface="Arial"/>
              </a:rPr>
              <a:t>binary value, expressed using 12  hexadecimal</a:t>
            </a:r>
            <a:r>
              <a:rPr sz="1600" spc="-10" dirty="0">
                <a:latin typeface="Arial"/>
                <a:cs typeface="Arial"/>
              </a:rPr>
              <a:t> </a:t>
            </a:r>
            <a:r>
              <a:rPr sz="1600" spc="-5" dirty="0">
                <a:latin typeface="Arial"/>
                <a:cs typeface="Arial"/>
              </a:rPr>
              <a:t>values.</a:t>
            </a:r>
            <a:endParaRPr sz="1600">
              <a:latin typeface="Arial"/>
              <a:cs typeface="Arial"/>
            </a:endParaRPr>
          </a:p>
          <a:p>
            <a:pPr marL="299085" indent="-287020">
              <a:lnSpc>
                <a:spcPct val="100000"/>
              </a:lnSpc>
              <a:spcBef>
                <a:spcPts val="385"/>
              </a:spcBef>
              <a:buChar char="•"/>
              <a:tabLst>
                <a:tab pos="299085" algn="l"/>
                <a:tab pos="299720" algn="l"/>
              </a:tabLst>
            </a:pPr>
            <a:r>
              <a:rPr sz="1600" spc="-5" dirty="0">
                <a:latin typeface="Arial"/>
                <a:cs typeface="Arial"/>
              </a:rPr>
              <a:t>Given that 8 bits (one </a:t>
            </a:r>
            <a:r>
              <a:rPr sz="1600" spc="-10" dirty="0">
                <a:latin typeface="Arial"/>
                <a:cs typeface="Arial"/>
              </a:rPr>
              <a:t>byte) </a:t>
            </a:r>
            <a:r>
              <a:rPr sz="1600" spc="-5" dirty="0">
                <a:latin typeface="Arial"/>
                <a:cs typeface="Arial"/>
              </a:rPr>
              <a:t>is a common binary grouping, binary 00000000</a:t>
            </a:r>
            <a:r>
              <a:rPr sz="1600" spc="160" dirty="0">
                <a:latin typeface="Arial"/>
                <a:cs typeface="Arial"/>
              </a:rPr>
              <a:t> </a:t>
            </a:r>
            <a:r>
              <a:rPr sz="1600" spc="-5" dirty="0">
                <a:latin typeface="Arial"/>
                <a:cs typeface="Arial"/>
              </a:rPr>
              <a:t>to</a:t>
            </a:r>
            <a:endParaRPr sz="1600">
              <a:latin typeface="Arial"/>
              <a:cs typeface="Arial"/>
            </a:endParaRPr>
          </a:p>
          <a:p>
            <a:pPr marL="299085">
              <a:lnSpc>
                <a:spcPct val="100000"/>
              </a:lnSpc>
            </a:pPr>
            <a:r>
              <a:rPr sz="1600" spc="-114" dirty="0">
                <a:latin typeface="Arial"/>
                <a:cs typeface="Arial"/>
              </a:rPr>
              <a:t>11111111 </a:t>
            </a:r>
            <a:r>
              <a:rPr sz="1600" spc="-5" dirty="0">
                <a:latin typeface="Arial"/>
                <a:cs typeface="Arial"/>
              </a:rPr>
              <a:t>can be </a:t>
            </a:r>
            <a:r>
              <a:rPr sz="1600" spc="-10" dirty="0">
                <a:latin typeface="Arial"/>
                <a:cs typeface="Arial"/>
              </a:rPr>
              <a:t>represented </a:t>
            </a:r>
            <a:r>
              <a:rPr sz="1600" spc="-5" dirty="0">
                <a:latin typeface="Arial"/>
                <a:cs typeface="Arial"/>
              </a:rPr>
              <a:t>in </a:t>
            </a:r>
            <a:r>
              <a:rPr sz="1600" spc="-10" dirty="0">
                <a:latin typeface="Arial"/>
                <a:cs typeface="Arial"/>
              </a:rPr>
              <a:t>hexadecimal </a:t>
            </a:r>
            <a:r>
              <a:rPr sz="1600" spc="-5" dirty="0">
                <a:latin typeface="Arial"/>
                <a:cs typeface="Arial"/>
              </a:rPr>
              <a:t>as the </a:t>
            </a:r>
            <a:r>
              <a:rPr sz="1600" spc="-10" dirty="0">
                <a:latin typeface="Arial"/>
                <a:cs typeface="Arial"/>
              </a:rPr>
              <a:t>range </a:t>
            </a:r>
            <a:r>
              <a:rPr sz="1600" spc="-5" dirty="0">
                <a:latin typeface="Arial"/>
                <a:cs typeface="Arial"/>
              </a:rPr>
              <a:t>00 to</a:t>
            </a:r>
            <a:r>
              <a:rPr sz="1600" spc="-135" dirty="0">
                <a:latin typeface="Arial"/>
                <a:cs typeface="Arial"/>
              </a:rPr>
              <a:t> </a:t>
            </a:r>
            <a:r>
              <a:rPr sz="1600" spc="-70" dirty="0">
                <a:latin typeface="Arial"/>
                <a:cs typeface="Arial"/>
              </a:rPr>
              <a:t>FF,</a:t>
            </a:r>
            <a:endParaRPr sz="1600">
              <a:latin typeface="Arial"/>
              <a:cs typeface="Arial"/>
            </a:endParaRPr>
          </a:p>
          <a:p>
            <a:pPr marL="299085" marR="5080" indent="-287020">
              <a:lnSpc>
                <a:spcPct val="100000"/>
              </a:lnSpc>
              <a:spcBef>
                <a:spcPts val="385"/>
              </a:spcBef>
              <a:buChar char="•"/>
              <a:tabLst>
                <a:tab pos="299085" algn="l"/>
                <a:tab pos="299720" algn="l"/>
              </a:tabLst>
            </a:pPr>
            <a:r>
              <a:rPr sz="1600" spc="-5" dirty="0">
                <a:latin typeface="Arial"/>
                <a:cs typeface="Arial"/>
              </a:rPr>
              <a:t>When using hexadecimal, leading zeroes are </a:t>
            </a:r>
            <a:r>
              <a:rPr sz="1600" spc="-10" dirty="0">
                <a:latin typeface="Arial"/>
                <a:cs typeface="Arial"/>
              </a:rPr>
              <a:t>always </a:t>
            </a:r>
            <a:r>
              <a:rPr sz="1600" spc="-5" dirty="0">
                <a:latin typeface="Arial"/>
                <a:cs typeface="Arial"/>
              </a:rPr>
              <a:t>displayed to complete the </a:t>
            </a:r>
            <a:r>
              <a:rPr sz="1600" dirty="0">
                <a:latin typeface="Arial"/>
                <a:cs typeface="Arial"/>
              </a:rPr>
              <a:t>8-bit  </a:t>
            </a:r>
            <a:r>
              <a:rPr sz="1600" spc="-5" dirty="0">
                <a:latin typeface="Arial"/>
                <a:cs typeface="Arial"/>
              </a:rPr>
              <a:t>representation. For example the binary value 0000 1010 </a:t>
            </a:r>
            <a:r>
              <a:rPr sz="1600" dirty="0">
                <a:latin typeface="Arial"/>
                <a:cs typeface="Arial"/>
              </a:rPr>
              <a:t>is </a:t>
            </a:r>
            <a:r>
              <a:rPr sz="1600" spc="-5" dirty="0">
                <a:latin typeface="Arial"/>
                <a:cs typeface="Arial"/>
              </a:rPr>
              <a:t>represented in hexadecimal  as 0A.</a:t>
            </a:r>
            <a:endParaRPr sz="1600">
              <a:latin typeface="Arial"/>
              <a:cs typeface="Arial"/>
            </a:endParaRPr>
          </a:p>
          <a:p>
            <a:pPr marL="299085" indent="-287020">
              <a:lnSpc>
                <a:spcPct val="100000"/>
              </a:lnSpc>
              <a:spcBef>
                <a:spcPts val="385"/>
              </a:spcBef>
              <a:buChar char="•"/>
              <a:tabLst>
                <a:tab pos="299085" algn="l"/>
                <a:tab pos="299720" algn="l"/>
              </a:tabLst>
            </a:pPr>
            <a:r>
              <a:rPr sz="1600" spc="-5" dirty="0">
                <a:latin typeface="Arial"/>
                <a:cs typeface="Arial"/>
              </a:rPr>
              <a:t>Hexadecimal numbers are often represented by the value preceded by </a:t>
            </a:r>
            <a:r>
              <a:rPr sz="1600" b="1" spc="-5" dirty="0">
                <a:latin typeface="Arial"/>
                <a:cs typeface="Arial"/>
              </a:rPr>
              <a:t>0x </a:t>
            </a:r>
            <a:r>
              <a:rPr sz="1600" spc="-5" dirty="0">
                <a:latin typeface="Arial"/>
                <a:cs typeface="Arial"/>
              </a:rPr>
              <a:t>(e.g.,</a:t>
            </a:r>
            <a:r>
              <a:rPr sz="1600" spc="270" dirty="0">
                <a:latin typeface="Arial"/>
                <a:cs typeface="Arial"/>
              </a:rPr>
              <a:t> </a:t>
            </a:r>
            <a:r>
              <a:rPr sz="1600" spc="-5" dirty="0">
                <a:latin typeface="Arial"/>
                <a:cs typeface="Arial"/>
              </a:rPr>
              <a:t>0x73)</a:t>
            </a:r>
            <a:endParaRPr sz="1600">
              <a:latin typeface="Arial"/>
              <a:cs typeface="Arial"/>
            </a:endParaRPr>
          </a:p>
          <a:p>
            <a:pPr marL="299085">
              <a:lnSpc>
                <a:spcPct val="100000"/>
              </a:lnSpc>
            </a:pPr>
            <a:r>
              <a:rPr sz="1600" spc="-5" dirty="0">
                <a:latin typeface="Arial"/>
                <a:cs typeface="Arial"/>
              </a:rPr>
              <a:t>to distinguish between decimal and hexadecimal values in</a:t>
            </a:r>
            <a:r>
              <a:rPr sz="1600" spc="20" dirty="0">
                <a:latin typeface="Arial"/>
                <a:cs typeface="Arial"/>
              </a:rPr>
              <a:t> </a:t>
            </a:r>
            <a:r>
              <a:rPr sz="1600" spc="-5" dirty="0">
                <a:latin typeface="Arial"/>
                <a:cs typeface="Arial"/>
              </a:rPr>
              <a:t>documentation.</a:t>
            </a:r>
            <a:endParaRPr sz="1600">
              <a:latin typeface="Arial"/>
              <a:cs typeface="Arial"/>
            </a:endParaRPr>
          </a:p>
          <a:p>
            <a:pPr marL="299085" marR="182245" indent="-287020">
              <a:lnSpc>
                <a:spcPct val="100000"/>
              </a:lnSpc>
              <a:spcBef>
                <a:spcPts val="385"/>
              </a:spcBef>
              <a:buChar char="•"/>
              <a:tabLst>
                <a:tab pos="299085" algn="l"/>
                <a:tab pos="299720" algn="l"/>
              </a:tabLst>
            </a:pPr>
            <a:r>
              <a:rPr sz="1600" spc="-5" dirty="0">
                <a:latin typeface="Arial"/>
                <a:cs typeface="Arial"/>
              </a:rPr>
              <a:t>Hexadecimal may also be represented by a subscript 16, or the hex number followed  by an H (e.g.,</a:t>
            </a:r>
            <a:r>
              <a:rPr sz="1600" spc="45" dirty="0">
                <a:latin typeface="Arial"/>
                <a:cs typeface="Arial"/>
              </a:rPr>
              <a:t> </a:t>
            </a:r>
            <a:r>
              <a:rPr sz="1600" spc="-5" dirty="0">
                <a:latin typeface="Arial"/>
                <a:cs typeface="Arial"/>
              </a:rPr>
              <a:t>73H).</a:t>
            </a:r>
            <a:endParaRPr sz="16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88137"/>
            <a:ext cx="3124200" cy="558800"/>
          </a:xfrm>
          <a:prstGeom prst="rect">
            <a:avLst/>
          </a:prstGeom>
        </p:spPr>
        <p:txBody>
          <a:bodyPr vert="horz" wrap="square" lIns="0" tIns="12065" rIns="0" bIns="0" rtlCol="0">
            <a:spAutoFit/>
          </a:bodyPr>
          <a:lstStyle/>
          <a:p>
            <a:pPr marL="12700">
              <a:lnSpc>
                <a:spcPts val="1620"/>
              </a:lnSpc>
              <a:spcBef>
                <a:spcPts val="95"/>
              </a:spcBef>
            </a:pPr>
            <a:r>
              <a:rPr sz="1600" spc="-5" dirty="0"/>
              <a:t>Ethernet MAC</a:t>
            </a:r>
            <a:r>
              <a:rPr sz="1600" spc="-75" dirty="0"/>
              <a:t> </a:t>
            </a:r>
            <a:r>
              <a:rPr sz="1600" spc="-5" dirty="0"/>
              <a:t>Addresses</a:t>
            </a:r>
            <a:endParaRPr sz="1600"/>
          </a:p>
          <a:p>
            <a:pPr marL="12700">
              <a:lnSpc>
                <a:spcPts val="2580"/>
              </a:lnSpc>
            </a:pPr>
            <a:r>
              <a:rPr spc="-5" dirty="0"/>
              <a:t>Ethernet MAC</a:t>
            </a:r>
            <a:r>
              <a:rPr spc="-155" dirty="0"/>
              <a:t> </a:t>
            </a:r>
            <a:r>
              <a:rPr spc="-5" dirty="0"/>
              <a:t>Address</a:t>
            </a:r>
          </a:p>
        </p:txBody>
      </p:sp>
      <p:sp>
        <p:nvSpPr>
          <p:cNvPr id="3" name="object 3"/>
          <p:cNvSpPr txBox="1"/>
          <p:nvPr/>
        </p:nvSpPr>
        <p:spPr>
          <a:xfrm>
            <a:off x="553618" y="708405"/>
            <a:ext cx="7910195" cy="2449195"/>
          </a:xfrm>
          <a:prstGeom prst="rect">
            <a:avLst/>
          </a:prstGeom>
        </p:spPr>
        <p:txBody>
          <a:bodyPr vert="horz" wrap="square" lIns="0" tIns="12700" rIns="0" bIns="0" rtlCol="0">
            <a:spAutoFit/>
          </a:bodyPr>
          <a:lstStyle/>
          <a:p>
            <a:pPr marL="299085" marR="132080" indent="-287020">
              <a:lnSpc>
                <a:spcPct val="100000"/>
              </a:lnSpc>
              <a:spcBef>
                <a:spcPts val="100"/>
              </a:spcBef>
              <a:buChar char="•"/>
              <a:tabLst>
                <a:tab pos="299085" algn="l"/>
                <a:tab pos="299720" algn="l"/>
              </a:tabLst>
            </a:pPr>
            <a:r>
              <a:rPr sz="1500" dirty="0">
                <a:latin typeface="Arial"/>
                <a:cs typeface="Arial"/>
              </a:rPr>
              <a:t>In </a:t>
            </a:r>
            <a:r>
              <a:rPr sz="1500" spc="-5" dirty="0">
                <a:latin typeface="Arial"/>
                <a:cs typeface="Arial"/>
              </a:rPr>
              <a:t>an </a:t>
            </a:r>
            <a:r>
              <a:rPr sz="1500" dirty="0">
                <a:latin typeface="Arial"/>
                <a:cs typeface="Arial"/>
              </a:rPr>
              <a:t>Ethernet </a:t>
            </a:r>
            <a:r>
              <a:rPr sz="1500" spc="-5" dirty="0">
                <a:latin typeface="Arial"/>
                <a:cs typeface="Arial"/>
              </a:rPr>
              <a:t>LAN, every network device is </a:t>
            </a:r>
            <a:r>
              <a:rPr sz="1500" dirty="0">
                <a:latin typeface="Arial"/>
                <a:cs typeface="Arial"/>
              </a:rPr>
              <a:t>connected to the same, shared media. </a:t>
            </a:r>
            <a:r>
              <a:rPr sz="1500" spc="-5" dirty="0">
                <a:latin typeface="Arial"/>
                <a:cs typeface="Arial"/>
              </a:rPr>
              <a:t>MAC  </a:t>
            </a:r>
            <a:r>
              <a:rPr sz="1500" dirty="0">
                <a:latin typeface="Arial"/>
                <a:cs typeface="Arial"/>
              </a:rPr>
              <a:t>addressing </a:t>
            </a:r>
            <a:r>
              <a:rPr sz="1500" spc="-5" dirty="0">
                <a:latin typeface="Arial"/>
                <a:cs typeface="Arial"/>
              </a:rPr>
              <a:t>provides a </a:t>
            </a:r>
            <a:r>
              <a:rPr sz="1500" dirty="0">
                <a:latin typeface="Arial"/>
                <a:cs typeface="Arial"/>
              </a:rPr>
              <a:t>method for </a:t>
            </a:r>
            <a:r>
              <a:rPr sz="1500" spc="-5" dirty="0">
                <a:latin typeface="Arial"/>
                <a:cs typeface="Arial"/>
              </a:rPr>
              <a:t>device identification </a:t>
            </a:r>
            <a:r>
              <a:rPr sz="1500" dirty="0">
                <a:latin typeface="Arial"/>
                <a:cs typeface="Arial"/>
              </a:rPr>
              <a:t>at the </a:t>
            </a:r>
            <a:r>
              <a:rPr sz="1500" spc="-5" dirty="0">
                <a:latin typeface="Arial"/>
                <a:cs typeface="Arial"/>
              </a:rPr>
              <a:t>data link layer </a:t>
            </a:r>
            <a:r>
              <a:rPr sz="1500" dirty="0">
                <a:latin typeface="Arial"/>
                <a:cs typeface="Arial"/>
              </a:rPr>
              <a:t>of the </a:t>
            </a:r>
            <a:r>
              <a:rPr sz="1500" spc="-5" dirty="0">
                <a:latin typeface="Arial"/>
                <a:cs typeface="Arial"/>
              </a:rPr>
              <a:t>OSI  model.</a:t>
            </a:r>
            <a:endParaRPr sz="1500">
              <a:latin typeface="Arial"/>
              <a:cs typeface="Arial"/>
            </a:endParaRPr>
          </a:p>
          <a:p>
            <a:pPr marL="299085" indent="-287020">
              <a:lnSpc>
                <a:spcPct val="100000"/>
              </a:lnSpc>
              <a:spcBef>
                <a:spcPts val="360"/>
              </a:spcBef>
              <a:buChar char="•"/>
              <a:tabLst>
                <a:tab pos="299085" algn="l"/>
                <a:tab pos="299720" algn="l"/>
              </a:tabLst>
            </a:pPr>
            <a:r>
              <a:rPr sz="1500" spc="-5" dirty="0">
                <a:latin typeface="Arial"/>
                <a:cs typeface="Arial"/>
              </a:rPr>
              <a:t>An </a:t>
            </a:r>
            <a:r>
              <a:rPr sz="1500" dirty="0">
                <a:latin typeface="Arial"/>
                <a:cs typeface="Arial"/>
              </a:rPr>
              <a:t>Ethernet </a:t>
            </a:r>
            <a:r>
              <a:rPr sz="1500" spc="-5" dirty="0">
                <a:latin typeface="Arial"/>
                <a:cs typeface="Arial"/>
              </a:rPr>
              <a:t>MAC </a:t>
            </a:r>
            <a:r>
              <a:rPr sz="1500" dirty="0">
                <a:latin typeface="Arial"/>
                <a:cs typeface="Arial"/>
              </a:rPr>
              <a:t>address is a 48-bit address </a:t>
            </a:r>
            <a:r>
              <a:rPr sz="1500" spc="-5" dirty="0">
                <a:latin typeface="Arial"/>
                <a:cs typeface="Arial"/>
              </a:rPr>
              <a:t>expressed </a:t>
            </a:r>
            <a:r>
              <a:rPr sz="1500" dirty="0">
                <a:latin typeface="Arial"/>
                <a:cs typeface="Arial"/>
              </a:rPr>
              <a:t>using 12 </a:t>
            </a:r>
            <a:r>
              <a:rPr sz="1500" spc="-5" dirty="0">
                <a:latin typeface="Arial"/>
                <a:cs typeface="Arial"/>
              </a:rPr>
              <a:t>hexadecimal</a:t>
            </a:r>
            <a:r>
              <a:rPr sz="1500" spc="-100" dirty="0">
                <a:latin typeface="Arial"/>
                <a:cs typeface="Arial"/>
              </a:rPr>
              <a:t> </a:t>
            </a:r>
            <a:r>
              <a:rPr sz="1500" dirty="0">
                <a:latin typeface="Arial"/>
                <a:cs typeface="Arial"/>
              </a:rPr>
              <a:t>digits.</a:t>
            </a:r>
            <a:endParaRPr sz="1500">
              <a:latin typeface="Arial"/>
              <a:cs typeface="Arial"/>
            </a:endParaRPr>
          </a:p>
          <a:p>
            <a:pPr marL="299085">
              <a:lnSpc>
                <a:spcPct val="100000"/>
              </a:lnSpc>
            </a:pPr>
            <a:r>
              <a:rPr sz="1500" spc="-5" dirty="0">
                <a:latin typeface="Arial"/>
                <a:cs typeface="Arial"/>
              </a:rPr>
              <a:t>Because a </a:t>
            </a:r>
            <a:r>
              <a:rPr sz="1500" spc="-10" dirty="0">
                <a:latin typeface="Arial"/>
                <a:cs typeface="Arial"/>
              </a:rPr>
              <a:t>byte </a:t>
            </a:r>
            <a:r>
              <a:rPr sz="1500" dirty="0">
                <a:latin typeface="Arial"/>
                <a:cs typeface="Arial"/>
              </a:rPr>
              <a:t>equals </a:t>
            </a:r>
            <a:r>
              <a:rPr sz="1500" spc="-5" dirty="0">
                <a:latin typeface="Arial"/>
                <a:cs typeface="Arial"/>
              </a:rPr>
              <a:t>8 </a:t>
            </a:r>
            <a:r>
              <a:rPr sz="1500" dirty="0">
                <a:latin typeface="Arial"/>
                <a:cs typeface="Arial"/>
              </a:rPr>
              <a:t>bits, </a:t>
            </a:r>
            <a:r>
              <a:rPr sz="1500" spc="-10" dirty="0">
                <a:latin typeface="Arial"/>
                <a:cs typeface="Arial"/>
              </a:rPr>
              <a:t>we </a:t>
            </a:r>
            <a:r>
              <a:rPr sz="1500" spc="-5" dirty="0">
                <a:latin typeface="Arial"/>
                <a:cs typeface="Arial"/>
              </a:rPr>
              <a:t>can </a:t>
            </a:r>
            <a:r>
              <a:rPr sz="1500" dirty="0">
                <a:latin typeface="Arial"/>
                <a:cs typeface="Arial"/>
              </a:rPr>
              <a:t>also </a:t>
            </a:r>
            <a:r>
              <a:rPr sz="1500" spc="-5" dirty="0">
                <a:latin typeface="Arial"/>
                <a:cs typeface="Arial"/>
              </a:rPr>
              <a:t>say </a:t>
            </a:r>
            <a:r>
              <a:rPr sz="1500" dirty="0">
                <a:latin typeface="Arial"/>
                <a:cs typeface="Arial"/>
              </a:rPr>
              <a:t>that </a:t>
            </a:r>
            <a:r>
              <a:rPr sz="1500" spc="-5" dirty="0">
                <a:latin typeface="Arial"/>
                <a:cs typeface="Arial"/>
              </a:rPr>
              <a:t>a </a:t>
            </a:r>
            <a:r>
              <a:rPr sz="1500" dirty="0">
                <a:latin typeface="Arial"/>
                <a:cs typeface="Arial"/>
              </a:rPr>
              <a:t>MAC address </a:t>
            </a:r>
            <a:r>
              <a:rPr sz="1500" spc="-5" dirty="0">
                <a:latin typeface="Arial"/>
                <a:cs typeface="Arial"/>
              </a:rPr>
              <a:t>is 6 bytes in</a:t>
            </a:r>
            <a:r>
              <a:rPr sz="1500" spc="-65" dirty="0">
                <a:latin typeface="Arial"/>
                <a:cs typeface="Arial"/>
              </a:rPr>
              <a:t> </a:t>
            </a:r>
            <a:r>
              <a:rPr sz="1500" dirty="0">
                <a:latin typeface="Arial"/>
                <a:cs typeface="Arial"/>
              </a:rPr>
              <a:t>length.</a:t>
            </a:r>
            <a:endParaRPr sz="1500">
              <a:latin typeface="Arial"/>
              <a:cs typeface="Arial"/>
            </a:endParaRPr>
          </a:p>
          <a:p>
            <a:pPr marL="299085" marR="5080" indent="-287020" algn="just">
              <a:lnSpc>
                <a:spcPct val="100000"/>
              </a:lnSpc>
              <a:spcBef>
                <a:spcPts val="360"/>
              </a:spcBef>
              <a:buChar char="•"/>
              <a:tabLst>
                <a:tab pos="299720" algn="l"/>
              </a:tabLst>
            </a:pPr>
            <a:r>
              <a:rPr sz="1500" spc="-5" dirty="0">
                <a:latin typeface="Arial"/>
                <a:cs typeface="Arial"/>
              </a:rPr>
              <a:t>All </a:t>
            </a:r>
            <a:r>
              <a:rPr sz="1500" dirty="0">
                <a:latin typeface="Arial"/>
                <a:cs typeface="Arial"/>
              </a:rPr>
              <a:t>MAC addresses must </a:t>
            </a:r>
            <a:r>
              <a:rPr sz="1500" spc="-5" dirty="0">
                <a:latin typeface="Arial"/>
                <a:cs typeface="Arial"/>
              </a:rPr>
              <a:t>be </a:t>
            </a:r>
            <a:r>
              <a:rPr sz="1500" dirty="0">
                <a:latin typeface="Arial"/>
                <a:cs typeface="Arial"/>
              </a:rPr>
              <a:t>unique to the Ethernet </a:t>
            </a:r>
            <a:r>
              <a:rPr sz="1500" spc="-5" dirty="0">
                <a:latin typeface="Arial"/>
                <a:cs typeface="Arial"/>
              </a:rPr>
              <a:t>device </a:t>
            </a:r>
            <a:r>
              <a:rPr sz="1500" dirty="0">
                <a:latin typeface="Arial"/>
                <a:cs typeface="Arial"/>
              </a:rPr>
              <a:t>or Ethernet interface. </a:t>
            </a:r>
            <a:r>
              <a:rPr sz="1500" spc="-90" dirty="0">
                <a:latin typeface="Arial"/>
                <a:cs typeface="Arial"/>
              </a:rPr>
              <a:t>To </a:t>
            </a:r>
            <a:r>
              <a:rPr sz="1500" dirty="0">
                <a:latin typeface="Arial"/>
                <a:cs typeface="Arial"/>
              </a:rPr>
              <a:t>ensure  this, </a:t>
            </a:r>
            <a:r>
              <a:rPr sz="1500" spc="-5" dirty="0">
                <a:latin typeface="Arial"/>
                <a:cs typeface="Arial"/>
              </a:rPr>
              <a:t>all vendors </a:t>
            </a:r>
            <a:r>
              <a:rPr sz="1500" dirty="0">
                <a:latin typeface="Arial"/>
                <a:cs typeface="Arial"/>
              </a:rPr>
              <a:t>that </a:t>
            </a:r>
            <a:r>
              <a:rPr sz="1500" spc="-5" dirty="0">
                <a:latin typeface="Arial"/>
                <a:cs typeface="Arial"/>
              </a:rPr>
              <a:t>sell </a:t>
            </a:r>
            <a:r>
              <a:rPr sz="1500" dirty="0">
                <a:latin typeface="Arial"/>
                <a:cs typeface="Arial"/>
              </a:rPr>
              <a:t>Ethernet </a:t>
            </a:r>
            <a:r>
              <a:rPr sz="1500" spc="-5" dirty="0">
                <a:latin typeface="Arial"/>
                <a:cs typeface="Arial"/>
              </a:rPr>
              <a:t>devices </a:t>
            </a:r>
            <a:r>
              <a:rPr sz="1500" dirty="0">
                <a:latin typeface="Arial"/>
                <a:cs typeface="Arial"/>
              </a:rPr>
              <a:t>must register </a:t>
            </a:r>
            <a:r>
              <a:rPr sz="1500" spc="-5" dirty="0">
                <a:latin typeface="Arial"/>
                <a:cs typeface="Arial"/>
              </a:rPr>
              <a:t>with the IEEE </a:t>
            </a:r>
            <a:r>
              <a:rPr sz="1500" dirty="0">
                <a:latin typeface="Arial"/>
                <a:cs typeface="Arial"/>
              </a:rPr>
              <a:t>to obtain </a:t>
            </a:r>
            <a:r>
              <a:rPr sz="1500" spc="-5" dirty="0">
                <a:latin typeface="Arial"/>
                <a:cs typeface="Arial"/>
              </a:rPr>
              <a:t>a </a:t>
            </a:r>
            <a:r>
              <a:rPr sz="1500" dirty="0">
                <a:latin typeface="Arial"/>
                <a:cs typeface="Arial"/>
              </a:rPr>
              <a:t>unique </a:t>
            </a:r>
            <a:r>
              <a:rPr sz="1500" spc="-5" dirty="0">
                <a:latin typeface="Arial"/>
                <a:cs typeface="Arial"/>
              </a:rPr>
              <a:t>6  hexadecimal </a:t>
            </a:r>
            <a:r>
              <a:rPr sz="1500" dirty="0">
                <a:latin typeface="Arial"/>
                <a:cs typeface="Arial"/>
              </a:rPr>
              <a:t>(i.e., 24-bit </a:t>
            </a:r>
            <a:r>
              <a:rPr sz="1500" spc="-5" dirty="0">
                <a:latin typeface="Arial"/>
                <a:cs typeface="Arial"/>
              </a:rPr>
              <a:t>or 3-byte) code called </a:t>
            </a:r>
            <a:r>
              <a:rPr sz="1500" dirty="0">
                <a:latin typeface="Arial"/>
                <a:cs typeface="Arial"/>
              </a:rPr>
              <a:t>the organizationally unique identifier</a:t>
            </a:r>
            <a:r>
              <a:rPr sz="1500" spc="-105" dirty="0">
                <a:latin typeface="Arial"/>
                <a:cs typeface="Arial"/>
              </a:rPr>
              <a:t> </a:t>
            </a:r>
            <a:r>
              <a:rPr sz="1500" dirty="0">
                <a:latin typeface="Arial"/>
                <a:cs typeface="Arial"/>
              </a:rPr>
              <a:t>(OUI).</a:t>
            </a:r>
            <a:endParaRPr sz="1500">
              <a:latin typeface="Arial"/>
              <a:cs typeface="Arial"/>
            </a:endParaRPr>
          </a:p>
          <a:p>
            <a:pPr marL="299085" marR="182245" indent="-287020" algn="just">
              <a:lnSpc>
                <a:spcPct val="100000"/>
              </a:lnSpc>
              <a:spcBef>
                <a:spcPts val="365"/>
              </a:spcBef>
              <a:buChar char="•"/>
              <a:tabLst>
                <a:tab pos="299720" algn="l"/>
              </a:tabLst>
            </a:pPr>
            <a:r>
              <a:rPr sz="1500" spc="-5" dirty="0">
                <a:latin typeface="Arial"/>
                <a:cs typeface="Arial"/>
              </a:rPr>
              <a:t>An </a:t>
            </a:r>
            <a:r>
              <a:rPr sz="1500" dirty="0">
                <a:latin typeface="Arial"/>
                <a:cs typeface="Arial"/>
              </a:rPr>
              <a:t>Ethernet </a:t>
            </a:r>
            <a:r>
              <a:rPr sz="1500" spc="-5" dirty="0">
                <a:latin typeface="Arial"/>
                <a:cs typeface="Arial"/>
              </a:rPr>
              <a:t>MAC </a:t>
            </a:r>
            <a:r>
              <a:rPr sz="1500" dirty="0">
                <a:latin typeface="Arial"/>
                <a:cs typeface="Arial"/>
              </a:rPr>
              <a:t>address consists of </a:t>
            </a:r>
            <a:r>
              <a:rPr sz="1500" spc="-5" dirty="0">
                <a:latin typeface="Arial"/>
                <a:cs typeface="Arial"/>
              </a:rPr>
              <a:t>a 6 hexadecimal vendor OUI code followed by a 6  hexadecimal </a:t>
            </a:r>
            <a:r>
              <a:rPr sz="1500" dirty="0">
                <a:latin typeface="Arial"/>
                <a:cs typeface="Arial"/>
              </a:rPr>
              <a:t>vendor-assigned</a:t>
            </a:r>
            <a:r>
              <a:rPr sz="1500" spc="-30" dirty="0">
                <a:latin typeface="Arial"/>
                <a:cs typeface="Arial"/>
              </a:rPr>
              <a:t> </a:t>
            </a:r>
            <a:r>
              <a:rPr sz="1500" spc="-5" dirty="0">
                <a:latin typeface="Arial"/>
                <a:cs typeface="Arial"/>
              </a:rPr>
              <a:t>value.</a:t>
            </a:r>
            <a:endParaRPr sz="1500">
              <a:latin typeface="Arial"/>
              <a:cs typeface="Arial"/>
            </a:endParaRPr>
          </a:p>
        </p:txBody>
      </p:sp>
      <p:sp>
        <p:nvSpPr>
          <p:cNvPr id="4" name="object 4"/>
          <p:cNvSpPr/>
          <p:nvPr/>
        </p:nvSpPr>
        <p:spPr>
          <a:xfrm>
            <a:off x="1075944" y="3290315"/>
            <a:ext cx="6761988" cy="16383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 </a:t>
            </a:r>
            <a:r>
              <a:rPr spc="-5" dirty="0"/>
              <a:t>2016 </a:t>
            </a:r>
            <a:r>
              <a:rPr dirty="0"/>
              <a:t>Cisco and/or its affiliates. All rights reserved. Cisco</a:t>
            </a:r>
            <a:r>
              <a:rPr spc="40" dirty="0"/>
              <a:t> </a:t>
            </a:r>
            <a:r>
              <a:rPr dirty="0"/>
              <a:t>Confidential</a:t>
            </a:r>
          </a:p>
        </p:txBody>
      </p:sp>
      <p:sp>
        <p:nvSpPr>
          <p:cNvPr id="6" name="object 6"/>
          <p:cNvSpPr txBox="1">
            <a:spLocks noGrp="1"/>
          </p:cNvSpPr>
          <p:nvPr>
            <p:ph type="sldNum" sz="quarter" idx="7"/>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t>11</a:t>
            </a:fld>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88137"/>
            <a:ext cx="2497455" cy="558800"/>
          </a:xfrm>
          <a:prstGeom prst="rect">
            <a:avLst/>
          </a:prstGeom>
        </p:spPr>
        <p:txBody>
          <a:bodyPr vert="horz" wrap="square" lIns="0" tIns="12065" rIns="0" bIns="0" rtlCol="0">
            <a:spAutoFit/>
          </a:bodyPr>
          <a:lstStyle/>
          <a:p>
            <a:pPr marL="12700">
              <a:lnSpc>
                <a:spcPts val="1620"/>
              </a:lnSpc>
              <a:spcBef>
                <a:spcPts val="95"/>
              </a:spcBef>
            </a:pPr>
            <a:r>
              <a:rPr sz="1600" spc="-5" dirty="0"/>
              <a:t>Ethernet MAC</a:t>
            </a:r>
            <a:r>
              <a:rPr sz="1600" spc="-85" dirty="0"/>
              <a:t> </a:t>
            </a:r>
            <a:r>
              <a:rPr sz="1600" spc="-5" dirty="0"/>
              <a:t>Addresses</a:t>
            </a:r>
            <a:endParaRPr sz="1600"/>
          </a:p>
          <a:p>
            <a:pPr marL="12700">
              <a:lnSpc>
                <a:spcPts val="2580"/>
              </a:lnSpc>
            </a:pPr>
            <a:r>
              <a:rPr spc="-5" dirty="0"/>
              <a:t>Frame</a:t>
            </a:r>
            <a:r>
              <a:rPr spc="-35" dirty="0"/>
              <a:t> </a:t>
            </a:r>
            <a:r>
              <a:rPr spc="-5" dirty="0"/>
              <a:t>Processing</a:t>
            </a:r>
          </a:p>
        </p:txBody>
      </p:sp>
      <p:sp>
        <p:nvSpPr>
          <p:cNvPr id="3" name="object 3"/>
          <p:cNvSpPr txBox="1"/>
          <p:nvPr/>
        </p:nvSpPr>
        <p:spPr>
          <a:xfrm>
            <a:off x="316788" y="791082"/>
            <a:ext cx="5031105" cy="3483610"/>
          </a:xfrm>
          <a:prstGeom prst="rect">
            <a:avLst/>
          </a:prstGeom>
        </p:spPr>
        <p:txBody>
          <a:bodyPr vert="horz" wrap="square" lIns="0" tIns="13335" rIns="0" bIns="0" rtlCol="0">
            <a:spAutoFit/>
          </a:bodyPr>
          <a:lstStyle/>
          <a:p>
            <a:pPr marL="299085" marR="415290" indent="-287020">
              <a:lnSpc>
                <a:spcPct val="100000"/>
              </a:lnSpc>
              <a:spcBef>
                <a:spcPts val="105"/>
              </a:spcBef>
              <a:buChar char="•"/>
              <a:tabLst>
                <a:tab pos="299085" algn="l"/>
                <a:tab pos="299720" algn="l"/>
              </a:tabLst>
            </a:pPr>
            <a:r>
              <a:rPr sz="1400" spc="5" dirty="0">
                <a:latin typeface="Arial"/>
                <a:cs typeface="Arial"/>
              </a:rPr>
              <a:t>When </a:t>
            </a:r>
            <a:r>
              <a:rPr sz="1400" dirty="0">
                <a:latin typeface="Arial"/>
                <a:cs typeface="Arial"/>
              </a:rPr>
              <a:t>a </a:t>
            </a:r>
            <a:r>
              <a:rPr sz="1400" spc="-5" dirty="0">
                <a:latin typeface="Arial"/>
                <a:cs typeface="Arial"/>
              </a:rPr>
              <a:t>device </a:t>
            </a:r>
            <a:r>
              <a:rPr sz="1400" dirty="0">
                <a:latin typeface="Arial"/>
                <a:cs typeface="Arial"/>
              </a:rPr>
              <a:t>is </a:t>
            </a:r>
            <a:r>
              <a:rPr sz="1400" spc="-5" dirty="0">
                <a:latin typeface="Arial"/>
                <a:cs typeface="Arial"/>
              </a:rPr>
              <a:t>forwarding </a:t>
            </a:r>
            <a:r>
              <a:rPr sz="1400" dirty="0">
                <a:latin typeface="Arial"/>
                <a:cs typeface="Arial"/>
              </a:rPr>
              <a:t>a message to an</a:t>
            </a:r>
            <a:r>
              <a:rPr sz="1400" spc="-190" dirty="0">
                <a:latin typeface="Arial"/>
                <a:cs typeface="Arial"/>
              </a:rPr>
              <a:t> </a:t>
            </a:r>
            <a:r>
              <a:rPr sz="1400" dirty="0">
                <a:latin typeface="Arial"/>
                <a:cs typeface="Arial"/>
              </a:rPr>
              <a:t>Ethernet  </a:t>
            </a:r>
            <a:r>
              <a:rPr sz="1400" spc="-5" dirty="0">
                <a:latin typeface="Arial"/>
                <a:cs typeface="Arial"/>
              </a:rPr>
              <a:t>network, </a:t>
            </a:r>
            <a:r>
              <a:rPr sz="1400" dirty="0">
                <a:latin typeface="Arial"/>
                <a:cs typeface="Arial"/>
              </a:rPr>
              <a:t>the Ethernet header include a Source </a:t>
            </a:r>
            <a:r>
              <a:rPr sz="1400" spc="-5" dirty="0">
                <a:latin typeface="Arial"/>
                <a:cs typeface="Arial"/>
              </a:rPr>
              <a:t>MAC  </a:t>
            </a:r>
            <a:r>
              <a:rPr sz="1400" dirty="0">
                <a:latin typeface="Arial"/>
                <a:cs typeface="Arial"/>
              </a:rPr>
              <a:t>address and a </a:t>
            </a:r>
            <a:r>
              <a:rPr sz="1400" spc="-5" dirty="0">
                <a:latin typeface="Arial"/>
                <a:cs typeface="Arial"/>
              </a:rPr>
              <a:t>Destination MAC</a:t>
            </a:r>
            <a:r>
              <a:rPr sz="1400" spc="-110" dirty="0">
                <a:latin typeface="Arial"/>
                <a:cs typeface="Arial"/>
              </a:rPr>
              <a:t> </a:t>
            </a:r>
            <a:r>
              <a:rPr sz="1400" dirty="0">
                <a:latin typeface="Arial"/>
                <a:cs typeface="Arial"/>
              </a:rPr>
              <a:t>address.</a:t>
            </a:r>
            <a:endParaRPr sz="1400">
              <a:latin typeface="Arial"/>
              <a:cs typeface="Arial"/>
            </a:endParaRPr>
          </a:p>
          <a:p>
            <a:pPr marL="299085" marR="5080" indent="-287020">
              <a:lnSpc>
                <a:spcPct val="100000"/>
              </a:lnSpc>
              <a:spcBef>
                <a:spcPts val="335"/>
              </a:spcBef>
              <a:buChar char="•"/>
              <a:tabLst>
                <a:tab pos="299085" algn="l"/>
                <a:tab pos="299720" algn="l"/>
              </a:tabLst>
            </a:pPr>
            <a:r>
              <a:rPr sz="1400" spc="5" dirty="0">
                <a:latin typeface="Arial"/>
                <a:cs typeface="Arial"/>
              </a:rPr>
              <a:t>When </a:t>
            </a:r>
            <a:r>
              <a:rPr sz="1400" dirty="0">
                <a:latin typeface="Arial"/>
                <a:cs typeface="Arial"/>
              </a:rPr>
              <a:t>a NIC receives an Ethernet frame, it </a:t>
            </a:r>
            <a:r>
              <a:rPr sz="1400" spc="-5" dirty="0">
                <a:latin typeface="Arial"/>
                <a:cs typeface="Arial"/>
              </a:rPr>
              <a:t>examines </a:t>
            </a:r>
            <a:r>
              <a:rPr sz="1400" dirty="0">
                <a:latin typeface="Arial"/>
                <a:cs typeface="Arial"/>
              </a:rPr>
              <a:t>the  destination </a:t>
            </a:r>
            <a:r>
              <a:rPr sz="1400" spc="-5" dirty="0">
                <a:latin typeface="Arial"/>
                <a:cs typeface="Arial"/>
              </a:rPr>
              <a:t>MAC </a:t>
            </a:r>
            <a:r>
              <a:rPr sz="1400" dirty="0">
                <a:latin typeface="Arial"/>
                <a:cs typeface="Arial"/>
              </a:rPr>
              <a:t>address to see if it matches the </a:t>
            </a:r>
            <a:r>
              <a:rPr sz="1400" spc="-5" dirty="0">
                <a:latin typeface="Arial"/>
                <a:cs typeface="Arial"/>
              </a:rPr>
              <a:t>physical  MAC </a:t>
            </a:r>
            <a:r>
              <a:rPr sz="1400" dirty="0">
                <a:latin typeface="Arial"/>
                <a:cs typeface="Arial"/>
              </a:rPr>
              <a:t>address that is stored in </a:t>
            </a:r>
            <a:r>
              <a:rPr sz="1400" spc="-5" dirty="0">
                <a:latin typeface="Arial"/>
                <a:cs typeface="Arial"/>
              </a:rPr>
              <a:t>RAM. </a:t>
            </a:r>
            <a:r>
              <a:rPr sz="1400" dirty="0">
                <a:latin typeface="Arial"/>
                <a:cs typeface="Arial"/>
              </a:rPr>
              <a:t>If there is no match,</a:t>
            </a:r>
            <a:r>
              <a:rPr sz="1400" spc="-260" dirty="0">
                <a:latin typeface="Arial"/>
                <a:cs typeface="Arial"/>
              </a:rPr>
              <a:t> </a:t>
            </a:r>
            <a:r>
              <a:rPr sz="1400" dirty="0">
                <a:latin typeface="Arial"/>
                <a:cs typeface="Arial"/>
              </a:rPr>
              <a:t>the  </a:t>
            </a:r>
            <a:r>
              <a:rPr sz="1400" spc="-5" dirty="0">
                <a:latin typeface="Arial"/>
                <a:cs typeface="Arial"/>
              </a:rPr>
              <a:t>device </a:t>
            </a:r>
            <a:r>
              <a:rPr sz="1400" dirty="0">
                <a:latin typeface="Arial"/>
                <a:cs typeface="Arial"/>
              </a:rPr>
              <a:t>discards the frame. If there is a match, it passes the  frame up the OSI </a:t>
            </a:r>
            <a:r>
              <a:rPr sz="1400" spc="-5" dirty="0">
                <a:latin typeface="Arial"/>
                <a:cs typeface="Arial"/>
              </a:rPr>
              <a:t>layers, where </a:t>
            </a:r>
            <a:r>
              <a:rPr sz="1400" dirty="0">
                <a:latin typeface="Arial"/>
                <a:cs typeface="Arial"/>
              </a:rPr>
              <a:t>the </a:t>
            </a:r>
            <a:r>
              <a:rPr sz="1400" spc="-5" dirty="0">
                <a:latin typeface="Arial"/>
                <a:cs typeface="Arial"/>
              </a:rPr>
              <a:t>de-encapsulation  </a:t>
            </a:r>
            <a:r>
              <a:rPr sz="1400" dirty="0">
                <a:latin typeface="Arial"/>
                <a:cs typeface="Arial"/>
              </a:rPr>
              <a:t>process takes</a:t>
            </a:r>
            <a:r>
              <a:rPr sz="1400" spc="-80" dirty="0">
                <a:latin typeface="Arial"/>
                <a:cs typeface="Arial"/>
              </a:rPr>
              <a:t> </a:t>
            </a:r>
            <a:r>
              <a:rPr sz="1400" dirty="0">
                <a:latin typeface="Arial"/>
                <a:cs typeface="Arial"/>
              </a:rPr>
              <a:t>place.</a:t>
            </a:r>
            <a:endParaRPr sz="1400">
              <a:latin typeface="Arial"/>
              <a:cs typeface="Arial"/>
            </a:endParaRPr>
          </a:p>
          <a:p>
            <a:pPr marL="85725" marR="449580">
              <a:lnSpc>
                <a:spcPts val="1370"/>
              </a:lnSpc>
              <a:spcBef>
                <a:spcPts val="645"/>
              </a:spcBef>
            </a:pPr>
            <a:r>
              <a:rPr sz="1200" b="1" spc="-5" dirty="0">
                <a:latin typeface="Arial"/>
                <a:cs typeface="Arial"/>
              </a:rPr>
              <a:t>Note: </a:t>
            </a:r>
            <a:r>
              <a:rPr sz="1200" dirty="0">
                <a:latin typeface="Arial"/>
                <a:cs typeface="Arial"/>
              </a:rPr>
              <a:t>Ethernet NICs </a:t>
            </a:r>
            <a:r>
              <a:rPr sz="1200" spc="-10" dirty="0">
                <a:latin typeface="Arial"/>
                <a:cs typeface="Arial"/>
              </a:rPr>
              <a:t>will </a:t>
            </a:r>
            <a:r>
              <a:rPr sz="1200" spc="-5" dirty="0">
                <a:latin typeface="Arial"/>
                <a:cs typeface="Arial"/>
              </a:rPr>
              <a:t>also accept </a:t>
            </a:r>
            <a:r>
              <a:rPr sz="1200" dirty="0">
                <a:latin typeface="Arial"/>
                <a:cs typeface="Arial"/>
              </a:rPr>
              <a:t>frames if the </a:t>
            </a:r>
            <a:r>
              <a:rPr sz="1200" spc="-5" dirty="0">
                <a:latin typeface="Arial"/>
                <a:cs typeface="Arial"/>
              </a:rPr>
              <a:t>destination MAC  address is a broadcast or a </a:t>
            </a:r>
            <a:r>
              <a:rPr sz="1200" dirty="0">
                <a:latin typeface="Arial"/>
                <a:cs typeface="Arial"/>
              </a:rPr>
              <a:t>multicast </a:t>
            </a:r>
            <a:r>
              <a:rPr sz="1200" spc="-5" dirty="0">
                <a:latin typeface="Arial"/>
                <a:cs typeface="Arial"/>
              </a:rPr>
              <a:t>group </a:t>
            </a:r>
            <a:r>
              <a:rPr sz="1200" dirty="0">
                <a:latin typeface="Arial"/>
                <a:cs typeface="Arial"/>
              </a:rPr>
              <a:t>of </a:t>
            </a:r>
            <a:r>
              <a:rPr sz="1200" spc="-5" dirty="0">
                <a:latin typeface="Arial"/>
                <a:cs typeface="Arial"/>
              </a:rPr>
              <a:t>which </a:t>
            </a:r>
            <a:r>
              <a:rPr sz="1200" dirty="0">
                <a:latin typeface="Arial"/>
                <a:cs typeface="Arial"/>
              </a:rPr>
              <a:t>the host </a:t>
            </a:r>
            <a:r>
              <a:rPr sz="1200" spc="-5" dirty="0">
                <a:latin typeface="Arial"/>
                <a:cs typeface="Arial"/>
              </a:rPr>
              <a:t>is a  </a:t>
            </a:r>
            <a:r>
              <a:rPr sz="1200" spc="-10" dirty="0">
                <a:latin typeface="Arial"/>
                <a:cs typeface="Arial"/>
              </a:rPr>
              <a:t>member.</a:t>
            </a:r>
            <a:endParaRPr sz="1200">
              <a:latin typeface="Arial"/>
              <a:cs typeface="Arial"/>
            </a:endParaRPr>
          </a:p>
          <a:p>
            <a:pPr marL="299085" marR="179070" indent="-287020">
              <a:lnSpc>
                <a:spcPct val="100000"/>
              </a:lnSpc>
              <a:spcBef>
                <a:spcPts val="290"/>
              </a:spcBef>
              <a:buChar char="•"/>
              <a:tabLst>
                <a:tab pos="299085" algn="l"/>
                <a:tab pos="299720" algn="l"/>
              </a:tabLst>
            </a:pPr>
            <a:r>
              <a:rPr sz="1400" dirty="0">
                <a:latin typeface="Arial"/>
                <a:cs typeface="Arial"/>
              </a:rPr>
              <a:t>Any </a:t>
            </a:r>
            <a:r>
              <a:rPr sz="1400" spc="-5" dirty="0">
                <a:latin typeface="Arial"/>
                <a:cs typeface="Arial"/>
              </a:rPr>
              <a:t>device </a:t>
            </a:r>
            <a:r>
              <a:rPr sz="1400" dirty="0">
                <a:latin typeface="Arial"/>
                <a:cs typeface="Arial"/>
              </a:rPr>
              <a:t>that is the source or destination of an</a:t>
            </a:r>
            <a:r>
              <a:rPr sz="1400" spc="-229" dirty="0">
                <a:latin typeface="Arial"/>
                <a:cs typeface="Arial"/>
              </a:rPr>
              <a:t> </a:t>
            </a:r>
            <a:r>
              <a:rPr sz="1400" dirty="0">
                <a:latin typeface="Arial"/>
                <a:cs typeface="Arial"/>
              </a:rPr>
              <a:t>Ethernet  frame, </a:t>
            </a:r>
            <a:r>
              <a:rPr sz="1400" spc="-5" dirty="0">
                <a:latin typeface="Arial"/>
                <a:cs typeface="Arial"/>
              </a:rPr>
              <a:t>will have </a:t>
            </a:r>
            <a:r>
              <a:rPr sz="1400" dirty="0">
                <a:latin typeface="Arial"/>
                <a:cs typeface="Arial"/>
              </a:rPr>
              <a:t>an Ethernet NIC and therefore, a MAC  address. </a:t>
            </a:r>
            <a:r>
              <a:rPr sz="1400" spc="-5" dirty="0">
                <a:latin typeface="Arial"/>
                <a:cs typeface="Arial"/>
              </a:rPr>
              <a:t>This </a:t>
            </a:r>
            <a:r>
              <a:rPr sz="1400" dirty="0">
                <a:latin typeface="Arial"/>
                <a:cs typeface="Arial"/>
              </a:rPr>
              <a:t>includes </a:t>
            </a:r>
            <a:r>
              <a:rPr sz="1400" spc="-5" dirty="0">
                <a:latin typeface="Arial"/>
                <a:cs typeface="Arial"/>
              </a:rPr>
              <a:t>workstations, servers, </a:t>
            </a:r>
            <a:r>
              <a:rPr sz="1400" dirty="0">
                <a:latin typeface="Arial"/>
                <a:cs typeface="Arial"/>
              </a:rPr>
              <a:t>printers,  mobile </a:t>
            </a:r>
            <a:r>
              <a:rPr sz="1400" spc="-5" dirty="0">
                <a:latin typeface="Arial"/>
                <a:cs typeface="Arial"/>
              </a:rPr>
              <a:t>devices, </a:t>
            </a:r>
            <a:r>
              <a:rPr sz="1400" dirty="0">
                <a:latin typeface="Arial"/>
                <a:cs typeface="Arial"/>
              </a:rPr>
              <a:t>and</a:t>
            </a:r>
            <a:r>
              <a:rPr sz="1400" spc="-70" dirty="0">
                <a:latin typeface="Arial"/>
                <a:cs typeface="Arial"/>
              </a:rPr>
              <a:t> </a:t>
            </a:r>
            <a:r>
              <a:rPr sz="1400" dirty="0">
                <a:latin typeface="Arial"/>
                <a:cs typeface="Arial"/>
              </a:rPr>
              <a:t>routers.</a:t>
            </a:r>
            <a:endParaRPr sz="1400">
              <a:latin typeface="Arial"/>
              <a:cs typeface="Arial"/>
            </a:endParaRPr>
          </a:p>
        </p:txBody>
      </p:sp>
      <p:sp>
        <p:nvSpPr>
          <p:cNvPr id="4" name="object 4"/>
          <p:cNvSpPr/>
          <p:nvPr/>
        </p:nvSpPr>
        <p:spPr>
          <a:xfrm>
            <a:off x="5408163" y="1179544"/>
            <a:ext cx="3586352" cy="2290372"/>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 </a:t>
            </a:r>
            <a:r>
              <a:rPr spc="-5" dirty="0"/>
              <a:t>2016 </a:t>
            </a:r>
            <a:r>
              <a:rPr dirty="0"/>
              <a:t>Cisco and/or its affiliates. All rights reserved. Cisco</a:t>
            </a:r>
            <a:r>
              <a:rPr spc="40" dirty="0"/>
              <a:t> </a:t>
            </a:r>
            <a:r>
              <a:rPr dirty="0"/>
              <a:t>Confidential</a:t>
            </a:r>
          </a:p>
        </p:txBody>
      </p:sp>
      <p:sp>
        <p:nvSpPr>
          <p:cNvPr id="6" name="object 6"/>
          <p:cNvSpPr txBox="1">
            <a:spLocks noGrp="1"/>
          </p:cNvSpPr>
          <p:nvPr>
            <p:ph type="sldNum" sz="quarter" idx="7"/>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t>12</a:t>
            </a:fld>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88137"/>
            <a:ext cx="2989580" cy="558800"/>
          </a:xfrm>
          <a:prstGeom prst="rect">
            <a:avLst/>
          </a:prstGeom>
        </p:spPr>
        <p:txBody>
          <a:bodyPr vert="horz" wrap="square" lIns="0" tIns="12065" rIns="0" bIns="0" rtlCol="0">
            <a:spAutoFit/>
          </a:bodyPr>
          <a:lstStyle/>
          <a:p>
            <a:pPr marL="12700">
              <a:lnSpc>
                <a:spcPts val="1620"/>
              </a:lnSpc>
              <a:spcBef>
                <a:spcPts val="95"/>
              </a:spcBef>
            </a:pPr>
            <a:r>
              <a:rPr sz="1600" spc="-5" dirty="0"/>
              <a:t>Ethernet MAC</a:t>
            </a:r>
            <a:r>
              <a:rPr sz="1600" spc="-80" dirty="0"/>
              <a:t> </a:t>
            </a:r>
            <a:r>
              <a:rPr sz="1600" spc="-5" dirty="0"/>
              <a:t>Addresses</a:t>
            </a:r>
            <a:endParaRPr sz="1600"/>
          </a:p>
          <a:p>
            <a:pPr marL="12700">
              <a:lnSpc>
                <a:spcPts val="2580"/>
              </a:lnSpc>
            </a:pPr>
            <a:r>
              <a:rPr spc="-5" dirty="0"/>
              <a:t>Unicast </a:t>
            </a:r>
            <a:r>
              <a:rPr dirty="0"/>
              <a:t>MAC</a:t>
            </a:r>
            <a:r>
              <a:rPr spc="-175" dirty="0"/>
              <a:t> </a:t>
            </a:r>
            <a:r>
              <a:rPr spc="-5" dirty="0"/>
              <a:t>Address</a:t>
            </a:r>
          </a:p>
        </p:txBody>
      </p:sp>
      <p:sp>
        <p:nvSpPr>
          <p:cNvPr id="3" name="object 3"/>
          <p:cNvSpPr txBox="1"/>
          <p:nvPr/>
        </p:nvSpPr>
        <p:spPr>
          <a:xfrm>
            <a:off x="356717" y="792606"/>
            <a:ext cx="3716654" cy="3872229"/>
          </a:xfrm>
          <a:prstGeom prst="rect">
            <a:avLst/>
          </a:prstGeom>
        </p:spPr>
        <p:txBody>
          <a:bodyPr vert="horz" wrap="square" lIns="0" tIns="12065" rIns="0" bIns="0" rtlCol="0">
            <a:spAutoFit/>
          </a:bodyPr>
          <a:lstStyle/>
          <a:p>
            <a:pPr marL="12700" marR="5080">
              <a:lnSpc>
                <a:spcPct val="100000"/>
              </a:lnSpc>
              <a:spcBef>
                <a:spcPts val="95"/>
              </a:spcBef>
            </a:pPr>
            <a:r>
              <a:rPr sz="1600" spc="-5" dirty="0">
                <a:latin typeface="Arial"/>
                <a:cs typeface="Arial"/>
              </a:rPr>
              <a:t>In Ethernet, different MAC addresses are  used for </a:t>
            </a:r>
            <a:r>
              <a:rPr sz="1600" spc="-10" dirty="0">
                <a:latin typeface="Arial"/>
                <a:cs typeface="Arial"/>
              </a:rPr>
              <a:t>Layer </a:t>
            </a:r>
            <a:r>
              <a:rPr sz="1600" spc="-5" dirty="0">
                <a:latin typeface="Arial"/>
                <a:cs typeface="Arial"/>
              </a:rPr>
              <a:t>2 unicast, broadcast, and  multicast</a:t>
            </a:r>
            <a:r>
              <a:rPr sz="1600" spc="-10" dirty="0">
                <a:latin typeface="Arial"/>
                <a:cs typeface="Arial"/>
              </a:rPr>
              <a:t> </a:t>
            </a:r>
            <a:r>
              <a:rPr sz="1600" spc="-5" dirty="0">
                <a:latin typeface="Arial"/>
                <a:cs typeface="Arial"/>
              </a:rPr>
              <a:t>communications.</a:t>
            </a:r>
            <a:endParaRPr sz="1600">
              <a:latin typeface="Arial"/>
              <a:cs typeface="Arial"/>
            </a:endParaRPr>
          </a:p>
          <a:p>
            <a:pPr marL="355600" marR="81280" indent="-342900">
              <a:lnSpc>
                <a:spcPct val="100000"/>
              </a:lnSpc>
              <a:spcBef>
                <a:spcPts val="330"/>
              </a:spcBef>
              <a:buChar char="•"/>
              <a:tabLst>
                <a:tab pos="354965" algn="l"/>
                <a:tab pos="355600" algn="l"/>
              </a:tabLst>
            </a:pPr>
            <a:r>
              <a:rPr sz="1400" dirty="0">
                <a:latin typeface="Arial"/>
                <a:cs typeface="Arial"/>
              </a:rPr>
              <a:t>A unicast MAC address is the unique  address that is used </a:t>
            </a:r>
            <a:r>
              <a:rPr sz="1400" spc="-5" dirty="0">
                <a:latin typeface="Arial"/>
                <a:cs typeface="Arial"/>
              </a:rPr>
              <a:t>when </a:t>
            </a:r>
            <a:r>
              <a:rPr sz="1400" dirty="0">
                <a:latin typeface="Arial"/>
                <a:cs typeface="Arial"/>
              </a:rPr>
              <a:t>a frame is</a:t>
            </a:r>
            <a:r>
              <a:rPr sz="1400" spc="-200" dirty="0">
                <a:latin typeface="Arial"/>
                <a:cs typeface="Arial"/>
              </a:rPr>
              <a:t> </a:t>
            </a:r>
            <a:r>
              <a:rPr sz="1400" dirty="0">
                <a:latin typeface="Arial"/>
                <a:cs typeface="Arial"/>
              </a:rPr>
              <a:t>sent  from a single </a:t>
            </a:r>
            <a:r>
              <a:rPr sz="1400" spc="-5" dirty="0">
                <a:latin typeface="Arial"/>
                <a:cs typeface="Arial"/>
              </a:rPr>
              <a:t>transmitting device </a:t>
            </a:r>
            <a:r>
              <a:rPr sz="1400" dirty="0">
                <a:latin typeface="Arial"/>
                <a:cs typeface="Arial"/>
              </a:rPr>
              <a:t>to a  single destination</a:t>
            </a:r>
            <a:r>
              <a:rPr sz="1400" spc="-80" dirty="0">
                <a:latin typeface="Arial"/>
                <a:cs typeface="Arial"/>
              </a:rPr>
              <a:t> </a:t>
            </a:r>
            <a:r>
              <a:rPr sz="1400" spc="-5" dirty="0">
                <a:latin typeface="Arial"/>
                <a:cs typeface="Arial"/>
              </a:rPr>
              <a:t>device.</a:t>
            </a:r>
            <a:endParaRPr sz="1400">
              <a:latin typeface="Arial"/>
              <a:cs typeface="Arial"/>
            </a:endParaRPr>
          </a:p>
          <a:p>
            <a:pPr marL="355600" marR="69850" indent="-342900">
              <a:lnSpc>
                <a:spcPct val="100000"/>
              </a:lnSpc>
              <a:spcBef>
                <a:spcPts val="340"/>
              </a:spcBef>
              <a:buChar char="•"/>
              <a:tabLst>
                <a:tab pos="354965" algn="l"/>
                <a:tab pos="355600" algn="l"/>
              </a:tabLst>
            </a:pPr>
            <a:r>
              <a:rPr sz="1400" dirty="0">
                <a:latin typeface="Arial"/>
                <a:cs typeface="Arial"/>
              </a:rPr>
              <a:t>The process that a source host uses to  determine the destination </a:t>
            </a:r>
            <a:r>
              <a:rPr sz="1400" spc="-5" dirty="0">
                <a:latin typeface="Arial"/>
                <a:cs typeface="Arial"/>
              </a:rPr>
              <a:t>MAC </a:t>
            </a:r>
            <a:r>
              <a:rPr sz="1400" dirty="0">
                <a:latin typeface="Arial"/>
                <a:cs typeface="Arial"/>
              </a:rPr>
              <a:t>address  associated </a:t>
            </a:r>
            <a:r>
              <a:rPr sz="1400" spc="-5" dirty="0">
                <a:latin typeface="Arial"/>
                <a:cs typeface="Arial"/>
              </a:rPr>
              <a:t>with </a:t>
            </a:r>
            <a:r>
              <a:rPr sz="1400" dirty="0">
                <a:latin typeface="Arial"/>
                <a:cs typeface="Arial"/>
              </a:rPr>
              <a:t>an </a:t>
            </a:r>
            <a:r>
              <a:rPr sz="1400" spc="-5" dirty="0">
                <a:latin typeface="Arial"/>
                <a:cs typeface="Arial"/>
              </a:rPr>
              <a:t>IPv4 </a:t>
            </a:r>
            <a:r>
              <a:rPr sz="1400" dirty="0">
                <a:latin typeface="Arial"/>
                <a:cs typeface="Arial"/>
              </a:rPr>
              <a:t>address is</a:t>
            </a:r>
            <a:r>
              <a:rPr sz="1400" spc="-150" dirty="0">
                <a:latin typeface="Arial"/>
                <a:cs typeface="Arial"/>
              </a:rPr>
              <a:t> </a:t>
            </a:r>
            <a:r>
              <a:rPr sz="1400" spc="-5" dirty="0">
                <a:latin typeface="Arial"/>
                <a:cs typeface="Arial"/>
              </a:rPr>
              <a:t>known  </a:t>
            </a:r>
            <a:r>
              <a:rPr sz="1400" dirty="0">
                <a:latin typeface="Arial"/>
                <a:cs typeface="Arial"/>
              </a:rPr>
              <a:t>as Address Resolution Protocol (ARP).  </a:t>
            </a:r>
            <a:r>
              <a:rPr sz="1400" spc="-5" dirty="0">
                <a:latin typeface="Arial"/>
                <a:cs typeface="Arial"/>
              </a:rPr>
              <a:t>The </a:t>
            </a:r>
            <a:r>
              <a:rPr sz="1400" dirty="0">
                <a:latin typeface="Arial"/>
                <a:cs typeface="Arial"/>
              </a:rPr>
              <a:t>process that a source host uses to  determine the destination MAC address  associated </a:t>
            </a:r>
            <a:r>
              <a:rPr sz="1400" spc="-5" dirty="0">
                <a:latin typeface="Arial"/>
                <a:cs typeface="Arial"/>
              </a:rPr>
              <a:t>with </a:t>
            </a:r>
            <a:r>
              <a:rPr sz="1400" dirty="0">
                <a:latin typeface="Arial"/>
                <a:cs typeface="Arial"/>
              </a:rPr>
              <a:t>an </a:t>
            </a:r>
            <a:r>
              <a:rPr sz="1400" spc="-5" dirty="0">
                <a:latin typeface="Arial"/>
                <a:cs typeface="Arial"/>
              </a:rPr>
              <a:t>IPv6 </a:t>
            </a:r>
            <a:r>
              <a:rPr sz="1400" dirty="0">
                <a:latin typeface="Arial"/>
                <a:cs typeface="Arial"/>
              </a:rPr>
              <a:t>address is</a:t>
            </a:r>
            <a:r>
              <a:rPr sz="1400" spc="-150" dirty="0">
                <a:latin typeface="Arial"/>
                <a:cs typeface="Arial"/>
              </a:rPr>
              <a:t> </a:t>
            </a:r>
            <a:r>
              <a:rPr sz="1400" spc="-5" dirty="0">
                <a:latin typeface="Arial"/>
                <a:cs typeface="Arial"/>
              </a:rPr>
              <a:t>known  </a:t>
            </a:r>
            <a:r>
              <a:rPr sz="1400" dirty="0">
                <a:latin typeface="Arial"/>
                <a:cs typeface="Arial"/>
              </a:rPr>
              <a:t>as Neighbor </a:t>
            </a:r>
            <a:r>
              <a:rPr sz="1400" spc="-5" dirty="0">
                <a:latin typeface="Arial"/>
                <a:cs typeface="Arial"/>
              </a:rPr>
              <a:t>Discovery</a:t>
            </a:r>
            <a:r>
              <a:rPr sz="1400" spc="-75" dirty="0">
                <a:latin typeface="Arial"/>
                <a:cs typeface="Arial"/>
              </a:rPr>
              <a:t> </a:t>
            </a:r>
            <a:r>
              <a:rPr sz="1400" spc="-5" dirty="0">
                <a:latin typeface="Arial"/>
                <a:cs typeface="Arial"/>
              </a:rPr>
              <a:t>(ND).</a:t>
            </a:r>
            <a:endParaRPr sz="1400">
              <a:latin typeface="Arial"/>
              <a:cs typeface="Arial"/>
            </a:endParaRPr>
          </a:p>
          <a:p>
            <a:pPr marL="12700" marR="166370">
              <a:lnSpc>
                <a:spcPct val="100000"/>
              </a:lnSpc>
              <a:spcBef>
                <a:spcPts val="340"/>
              </a:spcBef>
            </a:pPr>
            <a:r>
              <a:rPr sz="1400" b="1" spc="-5" dirty="0">
                <a:latin typeface="Arial"/>
                <a:cs typeface="Arial"/>
              </a:rPr>
              <a:t>Note: </a:t>
            </a:r>
            <a:r>
              <a:rPr sz="1400" spc="-5" dirty="0">
                <a:latin typeface="Arial"/>
                <a:cs typeface="Arial"/>
              </a:rPr>
              <a:t>The </a:t>
            </a:r>
            <a:r>
              <a:rPr sz="1400" dirty="0">
                <a:latin typeface="Arial"/>
                <a:cs typeface="Arial"/>
              </a:rPr>
              <a:t>source </a:t>
            </a:r>
            <a:r>
              <a:rPr sz="1400" spc="-5" dirty="0">
                <a:latin typeface="Arial"/>
                <a:cs typeface="Arial"/>
              </a:rPr>
              <a:t>MAC </a:t>
            </a:r>
            <a:r>
              <a:rPr sz="1400" dirty="0">
                <a:latin typeface="Arial"/>
                <a:cs typeface="Arial"/>
              </a:rPr>
              <a:t>address </a:t>
            </a:r>
            <a:r>
              <a:rPr sz="1400" spc="-5" dirty="0">
                <a:latin typeface="Arial"/>
                <a:cs typeface="Arial"/>
              </a:rPr>
              <a:t>must</a:t>
            </a:r>
            <a:r>
              <a:rPr sz="1400" spc="-170" dirty="0">
                <a:latin typeface="Arial"/>
                <a:cs typeface="Arial"/>
              </a:rPr>
              <a:t> </a:t>
            </a:r>
            <a:r>
              <a:rPr sz="1400" spc="-5" dirty="0">
                <a:latin typeface="Arial"/>
                <a:cs typeface="Arial"/>
              </a:rPr>
              <a:t>always  </a:t>
            </a:r>
            <a:r>
              <a:rPr sz="1400" dirty="0">
                <a:latin typeface="Arial"/>
                <a:cs typeface="Arial"/>
              </a:rPr>
              <a:t>be a</a:t>
            </a:r>
            <a:r>
              <a:rPr sz="1400" spc="-35" dirty="0">
                <a:latin typeface="Arial"/>
                <a:cs typeface="Arial"/>
              </a:rPr>
              <a:t> </a:t>
            </a:r>
            <a:r>
              <a:rPr sz="1400" dirty="0">
                <a:latin typeface="Arial"/>
                <a:cs typeface="Arial"/>
              </a:rPr>
              <a:t>unicast.</a:t>
            </a:r>
            <a:endParaRPr sz="1400">
              <a:latin typeface="Arial"/>
              <a:cs typeface="Arial"/>
            </a:endParaRPr>
          </a:p>
        </p:txBody>
      </p:sp>
      <p:sp>
        <p:nvSpPr>
          <p:cNvPr id="4" name="object 4"/>
          <p:cNvSpPr/>
          <p:nvPr/>
        </p:nvSpPr>
        <p:spPr>
          <a:xfrm>
            <a:off x="4507594" y="1135297"/>
            <a:ext cx="4212419" cy="2876452"/>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 </a:t>
            </a:r>
            <a:r>
              <a:rPr spc="-5" dirty="0"/>
              <a:t>2016 </a:t>
            </a:r>
            <a:r>
              <a:rPr dirty="0"/>
              <a:t>Cisco and/or its affiliates. All rights reserved. Cisco</a:t>
            </a:r>
            <a:r>
              <a:rPr spc="40" dirty="0"/>
              <a:t> </a:t>
            </a:r>
            <a:r>
              <a:rPr dirty="0"/>
              <a:t>Confidential</a:t>
            </a:r>
          </a:p>
        </p:txBody>
      </p:sp>
      <p:sp>
        <p:nvSpPr>
          <p:cNvPr id="6" name="object 6"/>
          <p:cNvSpPr txBox="1">
            <a:spLocks noGrp="1"/>
          </p:cNvSpPr>
          <p:nvPr>
            <p:ph type="sldNum" sz="quarter" idx="7"/>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t>13</a:t>
            </a:fld>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88137"/>
            <a:ext cx="3344545" cy="558800"/>
          </a:xfrm>
          <a:prstGeom prst="rect">
            <a:avLst/>
          </a:prstGeom>
        </p:spPr>
        <p:txBody>
          <a:bodyPr vert="horz" wrap="square" lIns="0" tIns="12065" rIns="0" bIns="0" rtlCol="0">
            <a:spAutoFit/>
          </a:bodyPr>
          <a:lstStyle/>
          <a:p>
            <a:pPr marL="12700">
              <a:lnSpc>
                <a:spcPts val="1620"/>
              </a:lnSpc>
              <a:spcBef>
                <a:spcPts val="95"/>
              </a:spcBef>
            </a:pPr>
            <a:r>
              <a:rPr sz="1600" spc="-5" dirty="0"/>
              <a:t>Ethernet MAC</a:t>
            </a:r>
            <a:r>
              <a:rPr sz="1600" spc="-75" dirty="0"/>
              <a:t> </a:t>
            </a:r>
            <a:r>
              <a:rPr sz="1600" spc="-5" dirty="0"/>
              <a:t>Addresses</a:t>
            </a:r>
            <a:endParaRPr sz="1600"/>
          </a:p>
          <a:p>
            <a:pPr marL="12700">
              <a:lnSpc>
                <a:spcPts val="2580"/>
              </a:lnSpc>
            </a:pPr>
            <a:r>
              <a:rPr spc="-5" dirty="0"/>
              <a:t>Broadcast </a:t>
            </a:r>
            <a:r>
              <a:rPr dirty="0"/>
              <a:t>MAC</a:t>
            </a:r>
            <a:r>
              <a:rPr spc="-165" dirty="0"/>
              <a:t> </a:t>
            </a:r>
            <a:r>
              <a:rPr spc="-5" dirty="0"/>
              <a:t>Address</a:t>
            </a:r>
          </a:p>
        </p:txBody>
      </p:sp>
      <p:sp>
        <p:nvSpPr>
          <p:cNvPr id="3" name="object 3"/>
          <p:cNvSpPr txBox="1"/>
          <p:nvPr/>
        </p:nvSpPr>
        <p:spPr>
          <a:xfrm>
            <a:off x="553618" y="792607"/>
            <a:ext cx="4290060" cy="3821429"/>
          </a:xfrm>
          <a:prstGeom prst="rect">
            <a:avLst/>
          </a:prstGeom>
        </p:spPr>
        <p:txBody>
          <a:bodyPr vert="horz" wrap="square" lIns="0" tIns="12700" rIns="0" bIns="0" rtlCol="0">
            <a:spAutoFit/>
          </a:bodyPr>
          <a:lstStyle/>
          <a:p>
            <a:pPr marL="12700" marR="184785">
              <a:lnSpc>
                <a:spcPct val="100000"/>
              </a:lnSpc>
              <a:spcBef>
                <a:spcPts val="100"/>
              </a:spcBef>
            </a:pPr>
            <a:r>
              <a:rPr sz="1500" spc="-5" dirty="0">
                <a:latin typeface="Arial"/>
                <a:cs typeface="Arial"/>
              </a:rPr>
              <a:t>An </a:t>
            </a:r>
            <a:r>
              <a:rPr sz="1500" dirty="0">
                <a:latin typeface="Arial"/>
                <a:cs typeface="Arial"/>
              </a:rPr>
              <a:t>Ethernet broadcast frame </a:t>
            </a:r>
            <a:r>
              <a:rPr sz="1500" spc="-5" dirty="0">
                <a:latin typeface="Arial"/>
                <a:cs typeface="Arial"/>
              </a:rPr>
              <a:t>is received </a:t>
            </a:r>
            <a:r>
              <a:rPr sz="1500" dirty="0">
                <a:latin typeface="Arial"/>
                <a:cs typeface="Arial"/>
              </a:rPr>
              <a:t>and  processed </a:t>
            </a:r>
            <a:r>
              <a:rPr sz="1500" spc="-5" dirty="0">
                <a:latin typeface="Arial"/>
                <a:cs typeface="Arial"/>
              </a:rPr>
              <a:t>by every device </a:t>
            </a:r>
            <a:r>
              <a:rPr sz="1500" dirty="0">
                <a:latin typeface="Arial"/>
                <a:cs typeface="Arial"/>
              </a:rPr>
              <a:t>on the Ethernet</a:t>
            </a:r>
            <a:r>
              <a:rPr sz="1500" spc="-120" dirty="0">
                <a:latin typeface="Arial"/>
                <a:cs typeface="Arial"/>
              </a:rPr>
              <a:t> </a:t>
            </a:r>
            <a:r>
              <a:rPr sz="1500" spc="-5" dirty="0">
                <a:latin typeface="Arial"/>
                <a:cs typeface="Arial"/>
              </a:rPr>
              <a:t>LAN.  The </a:t>
            </a:r>
            <a:r>
              <a:rPr sz="1500" dirty="0">
                <a:latin typeface="Arial"/>
                <a:cs typeface="Arial"/>
              </a:rPr>
              <a:t>features of </a:t>
            </a:r>
            <a:r>
              <a:rPr sz="1500" spc="-5" dirty="0">
                <a:latin typeface="Arial"/>
                <a:cs typeface="Arial"/>
              </a:rPr>
              <a:t>an </a:t>
            </a:r>
            <a:r>
              <a:rPr sz="1500" dirty="0">
                <a:latin typeface="Arial"/>
                <a:cs typeface="Arial"/>
              </a:rPr>
              <a:t>Ethernet broadcast </a:t>
            </a:r>
            <a:r>
              <a:rPr sz="1500" spc="-5" dirty="0">
                <a:latin typeface="Arial"/>
                <a:cs typeface="Arial"/>
              </a:rPr>
              <a:t>are as  follows:</a:t>
            </a:r>
            <a:endParaRPr sz="1500">
              <a:latin typeface="Arial"/>
              <a:cs typeface="Arial"/>
            </a:endParaRPr>
          </a:p>
          <a:p>
            <a:pPr marL="299085" marR="23495" indent="-287020">
              <a:lnSpc>
                <a:spcPct val="100000"/>
              </a:lnSpc>
              <a:spcBef>
                <a:spcPts val="360"/>
              </a:spcBef>
              <a:buChar char="•"/>
              <a:tabLst>
                <a:tab pos="299085" algn="l"/>
                <a:tab pos="299720" algn="l"/>
              </a:tabLst>
            </a:pPr>
            <a:r>
              <a:rPr sz="1500" dirty="0">
                <a:latin typeface="Arial"/>
                <a:cs typeface="Arial"/>
              </a:rPr>
              <a:t>It </a:t>
            </a:r>
            <a:r>
              <a:rPr sz="1500" spc="-5" dirty="0">
                <a:latin typeface="Arial"/>
                <a:cs typeface="Arial"/>
              </a:rPr>
              <a:t>has a destination MAC </a:t>
            </a:r>
            <a:r>
              <a:rPr sz="1500" dirty="0">
                <a:latin typeface="Arial"/>
                <a:cs typeface="Arial"/>
              </a:rPr>
              <a:t>address of FF-FF-FF-  </a:t>
            </a:r>
            <a:r>
              <a:rPr sz="1500" spc="-5" dirty="0">
                <a:latin typeface="Arial"/>
                <a:cs typeface="Arial"/>
              </a:rPr>
              <a:t>FF-FF-FF in hexadecimal </a:t>
            </a:r>
            <a:r>
              <a:rPr sz="1500" dirty="0">
                <a:latin typeface="Arial"/>
                <a:cs typeface="Arial"/>
              </a:rPr>
              <a:t>(48 </a:t>
            </a:r>
            <a:r>
              <a:rPr sz="1500" spc="-5" dirty="0">
                <a:latin typeface="Arial"/>
                <a:cs typeface="Arial"/>
              </a:rPr>
              <a:t>ones in</a:t>
            </a:r>
            <a:r>
              <a:rPr sz="1500" spc="-15" dirty="0">
                <a:latin typeface="Arial"/>
                <a:cs typeface="Arial"/>
              </a:rPr>
              <a:t> </a:t>
            </a:r>
            <a:r>
              <a:rPr sz="1500" spc="-5" dirty="0">
                <a:latin typeface="Arial"/>
                <a:cs typeface="Arial"/>
              </a:rPr>
              <a:t>binary).</a:t>
            </a:r>
            <a:endParaRPr sz="1500">
              <a:latin typeface="Arial"/>
              <a:cs typeface="Arial"/>
            </a:endParaRPr>
          </a:p>
          <a:p>
            <a:pPr marL="299085" marR="5080" indent="-287020">
              <a:lnSpc>
                <a:spcPct val="100000"/>
              </a:lnSpc>
              <a:spcBef>
                <a:spcPts val="360"/>
              </a:spcBef>
              <a:buChar char="•"/>
              <a:tabLst>
                <a:tab pos="299085" algn="l"/>
                <a:tab pos="299720" algn="l"/>
              </a:tabLst>
            </a:pPr>
            <a:r>
              <a:rPr sz="1500" dirty="0">
                <a:latin typeface="Arial"/>
                <a:cs typeface="Arial"/>
              </a:rPr>
              <a:t>It </a:t>
            </a:r>
            <a:r>
              <a:rPr sz="1500" spc="-5" dirty="0">
                <a:latin typeface="Arial"/>
                <a:cs typeface="Arial"/>
              </a:rPr>
              <a:t>is flooded out all </a:t>
            </a:r>
            <a:r>
              <a:rPr sz="1500" dirty="0">
                <a:latin typeface="Arial"/>
                <a:cs typeface="Arial"/>
              </a:rPr>
              <a:t>Ethernet </a:t>
            </a:r>
            <a:r>
              <a:rPr sz="1500" spc="-5" dirty="0">
                <a:latin typeface="Arial"/>
                <a:cs typeface="Arial"/>
              </a:rPr>
              <a:t>switch </a:t>
            </a:r>
            <a:r>
              <a:rPr sz="1500" dirty="0">
                <a:latin typeface="Arial"/>
                <a:cs typeface="Arial"/>
              </a:rPr>
              <a:t>ports </a:t>
            </a:r>
            <a:r>
              <a:rPr sz="1500" spc="-5" dirty="0">
                <a:latin typeface="Arial"/>
                <a:cs typeface="Arial"/>
              </a:rPr>
              <a:t>except  </a:t>
            </a:r>
            <a:r>
              <a:rPr sz="1500" dirty="0">
                <a:latin typeface="Arial"/>
                <a:cs typeface="Arial"/>
              </a:rPr>
              <a:t>the incoming port. It is not forwarded by a  </a:t>
            </a:r>
            <a:r>
              <a:rPr sz="1500" spc="-10" dirty="0">
                <a:latin typeface="Arial"/>
                <a:cs typeface="Arial"/>
              </a:rPr>
              <a:t>router.</a:t>
            </a:r>
            <a:endParaRPr sz="1500">
              <a:latin typeface="Arial"/>
              <a:cs typeface="Arial"/>
            </a:endParaRPr>
          </a:p>
          <a:p>
            <a:pPr marL="299085" marR="76200" indent="-287020">
              <a:lnSpc>
                <a:spcPct val="100000"/>
              </a:lnSpc>
              <a:spcBef>
                <a:spcPts val="365"/>
              </a:spcBef>
              <a:buChar char="•"/>
              <a:tabLst>
                <a:tab pos="299085" algn="l"/>
                <a:tab pos="299720" algn="l"/>
              </a:tabLst>
            </a:pPr>
            <a:r>
              <a:rPr sz="1500" dirty="0">
                <a:latin typeface="Arial"/>
                <a:cs typeface="Arial"/>
              </a:rPr>
              <a:t>If the encapsulated </a:t>
            </a:r>
            <a:r>
              <a:rPr sz="1500" spc="-5" dirty="0">
                <a:latin typeface="Arial"/>
                <a:cs typeface="Arial"/>
              </a:rPr>
              <a:t>data is an IPv4 </a:t>
            </a:r>
            <a:r>
              <a:rPr sz="1500" dirty="0">
                <a:latin typeface="Arial"/>
                <a:cs typeface="Arial"/>
              </a:rPr>
              <a:t>broadcast  packet, this </a:t>
            </a:r>
            <a:r>
              <a:rPr sz="1500" spc="-5" dirty="0">
                <a:latin typeface="Arial"/>
                <a:cs typeface="Arial"/>
              </a:rPr>
              <a:t>means </a:t>
            </a:r>
            <a:r>
              <a:rPr sz="1500" dirty="0">
                <a:latin typeface="Arial"/>
                <a:cs typeface="Arial"/>
              </a:rPr>
              <a:t>the </a:t>
            </a:r>
            <a:r>
              <a:rPr sz="1500" spc="-5" dirty="0">
                <a:latin typeface="Arial"/>
                <a:cs typeface="Arial"/>
              </a:rPr>
              <a:t>packet </a:t>
            </a:r>
            <a:r>
              <a:rPr sz="1500" dirty="0">
                <a:latin typeface="Arial"/>
                <a:cs typeface="Arial"/>
              </a:rPr>
              <a:t>contains </a:t>
            </a:r>
            <a:r>
              <a:rPr sz="1500" spc="-5" dirty="0">
                <a:latin typeface="Arial"/>
                <a:cs typeface="Arial"/>
              </a:rPr>
              <a:t>a  destination IPv4 </a:t>
            </a:r>
            <a:r>
              <a:rPr sz="1500" dirty="0">
                <a:latin typeface="Arial"/>
                <a:cs typeface="Arial"/>
              </a:rPr>
              <a:t>address that </a:t>
            </a:r>
            <a:r>
              <a:rPr sz="1500" spc="-5" dirty="0">
                <a:latin typeface="Arial"/>
                <a:cs typeface="Arial"/>
              </a:rPr>
              <a:t>has all </a:t>
            </a:r>
            <a:r>
              <a:rPr sz="1500" dirty="0">
                <a:latin typeface="Arial"/>
                <a:cs typeface="Arial"/>
              </a:rPr>
              <a:t>ones (1s)  </a:t>
            </a:r>
            <a:r>
              <a:rPr sz="1500" spc="-5" dirty="0">
                <a:latin typeface="Arial"/>
                <a:cs typeface="Arial"/>
              </a:rPr>
              <a:t>in </a:t>
            </a:r>
            <a:r>
              <a:rPr sz="1500" dirty="0">
                <a:latin typeface="Arial"/>
                <a:cs typeface="Arial"/>
              </a:rPr>
              <a:t>the </a:t>
            </a:r>
            <a:r>
              <a:rPr sz="1500" spc="-5" dirty="0">
                <a:latin typeface="Arial"/>
                <a:cs typeface="Arial"/>
              </a:rPr>
              <a:t>host </a:t>
            </a:r>
            <a:r>
              <a:rPr sz="1500" dirty="0">
                <a:latin typeface="Arial"/>
                <a:cs typeface="Arial"/>
              </a:rPr>
              <a:t>portion. </a:t>
            </a:r>
            <a:r>
              <a:rPr sz="1500" spc="-5" dirty="0">
                <a:latin typeface="Arial"/>
                <a:cs typeface="Arial"/>
              </a:rPr>
              <a:t>This </a:t>
            </a:r>
            <a:r>
              <a:rPr sz="1500" dirty="0">
                <a:latin typeface="Arial"/>
                <a:cs typeface="Arial"/>
              </a:rPr>
              <a:t>numbering </a:t>
            </a:r>
            <a:r>
              <a:rPr sz="1500" spc="-5" dirty="0">
                <a:latin typeface="Arial"/>
                <a:cs typeface="Arial"/>
              </a:rPr>
              <a:t>in the  </a:t>
            </a:r>
            <a:r>
              <a:rPr sz="1500" dirty="0">
                <a:latin typeface="Arial"/>
                <a:cs typeface="Arial"/>
              </a:rPr>
              <a:t>address </a:t>
            </a:r>
            <a:r>
              <a:rPr sz="1500" spc="-5" dirty="0">
                <a:latin typeface="Arial"/>
                <a:cs typeface="Arial"/>
              </a:rPr>
              <a:t>means </a:t>
            </a:r>
            <a:r>
              <a:rPr sz="1500" dirty="0">
                <a:latin typeface="Arial"/>
                <a:cs typeface="Arial"/>
              </a:rPr>
              <a:t>that </a:t>
            </a:r>
            <a:r>
              <a:rPr sz="1500" spc="-5" dirty="0">
                <a:latin typeface="Arial"/>
                <a:cs typeface="Arial"/>
              </a:rPr>
              <a:t>all </a:t>
            </a:r>
            <a:r>
              <a:rPr sz="1500" dirty="0">
                <a:latin typeface="Arial"/>
                <a:cs typeface="Arial"/>
              </a:rPr>
              <a:t>hosts </a:t>
            </a:r>
            <a:r>
              <a:rPr sz="1500" spc="-5" dirty="0">
                <a:latin typeface="Arial"/>
                <a:cs typeface="Arial"/>
              </a:rPr>
              <a:t>on </a:t>
            </a:r>
            <a:r>
              <a:rPr sz="1500" dirty="0">
                <a:latin typeface="Arial"/>
                <a:cs typeface="Arial"/>
              </a:rPr>
              <a:t>that local  </a:t>
            </a:r>
            <a:r>
              <a:rPr sz="1500" spc="-5" dirty="0">
                <a:latin typeface="Arial"/>
                <a:cs typeface="Arial"/>
              </a:rPr>
              <a:t>network </a:t>
            </a:r>
            <a:r>
              <a:rPr sz="1500" dirty="0">
                <a:latin typeface="Arial"/>
                <a:cs typeface="Arial"/>
              </a:rPr>
              <a:t>(broadcast domain) </a:t>
            </a:r>
            <a:r>
              <a:rPr sz="1500" spc="-5" dirty="0">
                <a:latin typeface="Arial"/>
                <a:cs typeface="Arial"/>
              </a:rPr>
              <a:t>will receive and  </a:t>
            </a:r>
            <a:r>
              <a:rPr sz="1500" dirty="0">
                <a:latin typeface="Arial"/>
                <a:cs typeface="Arial"/>
              </a:rPr>
              <a:t>process the</a:t>
            </a:r>
            <a:r>
              <a:rPr sz="1500" spc="-55" dirty="0">
                <a:latin typeface="Arial"/>
                <a:cs typeface="Arial"/>
              </a:rPr>
              <a:t> </a:t>
            </a:r>
            <a:r>
              <a:rPr sz="1500" dirty="0">
                <a:latin typeface="Arial"/>
                <a:cs typeface="Arial"/>
              </a:rPr>
              <a:t>packet.</a:t>
            </a:r>
            <a:endParaRPr sz="1500">
              <a:latin typeface="Arial"/>
              <a:cs typeface="Arial"/>
            </a:endParaRPr>
          </a:p>
        </p:txBody>
      </p:sp>
      <p:sp>
        <p:nvSpPr>
          <p:cNvPr id="4" name="object 4"/>
          <p:cNvSpPr/>
          <p:nvPr/>
        </p:nvSpPr>
        <p:spPr>
          <a:xfrm>
            <a:off x="5105507" y="1112519"/>
            <a:ext cx="3870852" cy="2609088"/>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 </a:t>
            </a:r>
            <a:r>
              <a:rPr spc="-5" dirty="0"/>
              <a:t>2016 </a:t>
            </a:r>
            <a:r>
              <a:rPr dirty="0"/>
              <a:t>Cisco and/or its affiliates. All rights reserved. Cisco</a:t>
            </a:r>
            <a:r>
              <a:rPr spc="40" dirty="0"/>
              <a:t> </a:t>
            </a:r>
            <a:r>
              <a:rPr dirty="0"/>
              <a:t>Confidential</a:t>
            </a:r>
          </a:p>
        </p:txBody>
      </p:sp>
      <p:sp>
        <p:nvSpPr>
          <p:cNvPr id="6" name="object 6"/>
          <p:cNvSpPr txBox="1">
            <a:spLocks noGrp="1"/>
          </p:cNvSpPr>
          <p:nvPr>
            <p:ph type="sldNum" sz="quarter" idx="7"/>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88137"/>
            <a:ext cx="3175635" cy="558800"/>
          </a:xfrm>
          <a:prstGeom prst="rect">
            <a:avLst/>
          </a:prstGeom>
        </p:spPr>
        <p:txBody>
          <a:bodyPr vert="horz" wrap="square" lIns="0" tIns="12065" rIns="0" bIns="0" rtlCol="0">
            <a:spAutoFit/>
          </a:bodyPr>
          <a:lstStyle/>
          <a:p>
            <a:pPr marL="12700">
              <a:lnSpc>
                <a:spcPts val="1620"/>
              </a:lnSpc>
              <a:spcBef>
                <a:spcPts val="95"/>
              </a:spcBef>
            </a:pPr>
            <a:r>
              <a:rPr sz="1600" spc="-5" dirty="0"/>
              <a:t>Ethernet MAC</a:t>
            </a:r>
            <a:r>
              <a:rPr sz="1600" spc="-75" dirty="0"/>
              <a:t> </a:t>
            </a:r>
            <a:r>
              <a:rPr sz="1600" spc="-5" dirty="0"/>
              <a:t>Addresses</a:t>
            </a:r>
            <a:endParaRPr sz="1600"/>
          </a:p>
          <a:p>
            <a:pPr marL="12700">
              <a:lnSpc>
                <a:spcPts val="2580"/>
              </a:lnSpc>
            </a:pPr>
            <a:r>
              <a:rPr spc="-5" dirty="0"/>
              <a:t>Multicast </a:t>
            </a:r>
            <a:r>
              <a:rPr dirty="0"/>
              <a:t>MAC</a:t>
            </a:r>
            <a:r>
              <a:rPr spc="-160" dirty="0"/>
              <a:t> </a:t>
            </a:r>
            <a:r>
              <a:rPr spc="-5" dirty="0"/>
              <a:t>Address</a:t>
            </a:r>
          </a:p>
        </p:txBody>
      </p:sp>
      <p:sp>
        <p:nvSpPr>
          <p:cNvPr id="3" name="object 3"/>
          <p:cNvSpPr txBox="1"/>
          <p:nvPr/>
        </p:nvSpPr>
        <p:spPr>
          <a:xfrm>
            <a:off x="212242" y="792607"/>
            <a:ext cx="4864100" cy="3957954"/>
          </a:xfrm>
          <a:prstGeom prst="rect">
            <a:avLst/>
          </a:prstGeom>
        </p:spPr>
        <p:txBody>
          <a:bodyPr vert="horz" wrap="square" lIns="0" tIns="12700" rIns="0" bIns="0" rtlCol="0">
            <a:spAutoFit/>
          </a:bodyPr>
          <a:lstStyle/>
          <a:p>
            <a:pPr marL="12700" marR="231775">
              <a:lnSpc>
                <a:spcPct val="100000"/>
              </a:lnSpc>
              <a:spcBef>
                <a:spcPts val="100"/>
              </a:spcBef>
            </a:pPr>
            <a:r>
              <a:rPr sz="1200" spc="-5" dirty="0">
                <a:latin typeface="Arial"/>
                <a:cs typeface="Arial"/>
              </a:rPr>
              <a:t>An </a:t>
            </a:r>
            <a:r>
              <a:rPr sz="1200" dirty="0">
                <a:latin typeface="Arial"/>
                <a:cs typeface="Arial"/>
              </a:rPr>
              <a:t>Ethernet multicast frame </a:t>
            </a:r>
            <a:r>
              <a:rPr sz="1200" spc="-5" dirty="0">
                <a:latin typeface="Arial"/>
                <a:cs typeface="Arial"/>
              </a:rPr>
              <a:t>is received and processed by a group</a:t>
            </a:r>
            <a:r>
              <a:rPr sz="1200" spc="-105" dirty="0">
                <a:latin typeface="Arial"/>
                <a:cs typeface="Arial"/>
              </a:rPr>
              <a:t> </a:t>
            </a:r>
            <a:r>
              <a:rPr sz="1200" dirty="0">
                <a:latin typeface="Arial"/>
                <a:cs typeface="Arial"/>
              </a:rPr>
              <a:t>of  </a:t>
            </a:r>
            <a:r>
              <a:rPr sz="1200" spc="-5" dirty="0">
                <a:latin typeface="Arial"/>
                <a:cs typeface="Arial"/>
              </a:rPr>
              <a:t>devices </a:t>
            </a:r>
            <a:r>
              <a:rPr sz="1200" dirty="0">
                <a:latin typeface="Arial"/>
                <a:cs typeface="Arial"/>
              </a:rPr>
              <a:t>that belong to </a:t>
            </a:r>
            <a:r>
              <a:rPr sz="1200" spc="-5" dirty="0">
                <a:latin typeface="Arial"/>
                <a:cs typeface="Arial"/>
              </a:rPr>
              <a:t>the </a:t>
            </a:r>
            <a:r>
              <a:rPr sz="1200" dirty="0">
                <a:latin typeface="Arial"/>
                <a:cs typeface="Arial"/>
              </a:rPr>
              <a:t>same multicast</a:t>
            </a:r>
            <a:r>
              <a:rPr sz="1200" spc="-125" dirty="0">
                <a:latin typeface="Arial"/>
                <a:cs typeface="Arial"/>
              </a:rPr>
              <a:t> </a:t>
            </a:r>
            <a:r>
              <a:rPr sz="1200" spc="-5" dirty="0">
                <a:latin typeface="Arial"/>
                <a:cs typeface="Arial"/>
              </a:rPr>
              <a:t>group.</a:t>
            </a:r>
            <a:endParaRPr sz="1200">
              <a:latin typeface="Arial"/>
              <a:cs typeface="Arial"/>
            </a:endParaRPr>
          </a:p>
          <a:p>
            <a:pPr marL="299085" marR="298450" indent="-287020">
              <a:lnSpc>
                <a:spcPct val="100000"/>
              </a:lnSpc>
              <a:spcBef>
                <a:spcPts val="305"/>
              </a:spcBef>
              <a:buChar char="•"/>
              <a:tabLst>
                <a:tab pos="299085" algn="l"/>
                <a:tab pos="299720" algn="l"/>
              </a:tabLst>
            </a:pPr>
            <a:r>
              <a:rPr sz="1300" spc="-5" dirty="0">
                <a:latin typeface="Arial"/>
                <a:cs typeface="Arial"/>
              </a:rPr>
              <a:t>There is a destination </a:t>
            </a:r>
            <a:r>
              <a:rPr sz="1300" spc="-10" dirty="0">
                <a:latin typeface="Arial"/>
                <a:cs typeface="Arial"/>
              </a:rPr>
              <a:t>MAC </a:t>
            </a:r>
            <a:r>
              <a:rPr sz="1300" spc="-5" dirty="0">
                <a:latin typeface="Arial"/>
                <a:cs typeface="Arial"/>
              </a:rPr>
              <a:t>address of 01-00-5E </a:t>
            </a:r>
            <a:r>
              <a:rPr sz="1300" spc="-10" dirty="0">
                <a:latin typeface="Arial"/>
                <a:cs typeface="Arial"/>
              </a:rPr>
              <a:t>when </a:t>
            </a:r>
            <a:r>
              <a:rPr sz="1300" spc="-5" dirty="0">
                <a:latin typeface="Arial"/>
                <a:cs typeface="Arial"/>
              </a:rPr>
              <a:t>the  </a:t>
            </a:r>
            <a:r>
              <a:rPr sz="1300" spc="-10" dirty="0">
                <a:latin typeface="Arial"/>
                <a:cs typeface="Arial"/>
              </a:rPr>
              <a:t>encapsulated data </a:t>
            </a:r>
            <a:r>
              <a:rPr sz="1300" spc="-5" dirty="0">
                <a:latin typeface="Arial"/>
                <a:cs typeface="Arial"/>
              </a:rPr>
              <a:t>is an </a:t>
            </a:r>
            <a:r>
              <a:rPr sz="1300" spc="-10" dirty="0">
                <a:latin typeface="Arial"/>
                <a:cs typeface="Arial"/>
              </a:rPr>
              <a:t>IPv4 multicast packet and </a:t>
            </a:r>
            <a:r>
              <a:rPr sz="1300" spc="-5" dirty="0">
                <a:latin typeface="Arial"/>
                <a:cs typeface="Arial"/>
              </a:rPr>
              <a:t>a  destination </a:t>
            </a:r>
            <a:r>
              <a:rPr sz="1300" spc="-10" dirty="0">
                <a:latin typeface="Arial"/>
                <a:cs typeface="Arial"/>
              </a:rPr>
              <a:t>MAC </a:t>
            </a:r>
            <a:r>
              <a:rPr sz="1300" spc="-5" dirty="0">
                <a:latin typeface="Arial"/>
                <a:cs typeface="Arial"/>
              </a:rPr>
              <a:t>address of 33-33 when the encapsulated  data is an </a:t>
            </a:r>
            <a:r>
              <a:rPr sz="1300" spc="-10" dirty="0">
                <a:latin typeface="Arial"/>
                <a:cs typeface="Arial"/>
              </a:rPr>
              <a:t>IPv6 </a:t>
            </a:r>
            <a:r>
              <a:rPr sz="1300" spc="-5" dirty="0">
                <a:latin typeface="Arial"/>
                <a:cs typeface="Arial"/>
              </a:rPr>
              <a:t>multicast</a:t>
            </a:r>
            <a:r>
              <a:rPr sz="1300" spc="75" dirty="0">
                <a:latin typeface="Arial"/>
                <a:cs typeface="Arial"/>
              </a:rPr>
              <a:t> </a:t>
            </a:r>
            <a:r>
              <a:rPr sz="1300" spc="-5" dirty="0">
                <a:latin typeface="Arial"/>
                <a:cs typeface="Arial"/>
              </a:rPr>
              <a:t>packet.</a:t>
            </a:r>
            <a:endParaRPr sz="1300">
              <a:latin typeface="Arial"/>
              <a:cs typeface="Arial"/>
            </a:endParaRPr>
          </a:p>
          <a:p>
            <a:pPr marL="299085" marR="154940" indent="-287020">
              <a:lnSpc>
                <a:spcPct val="100000"/>
              </a:lnSpc>
              <a:spcBef>
                <a:spcPts val="315"/>
              </a:spcBef>
              <a:buChar char="•"/>
              <a:tabLst>
                <a:tab pos="299085" algn="l"/>
                <a:tab pos="299720" algn="l"/>
              </a:tabLst>
            </a:pPr>
            <a:r>
              <a:rPr sz="1300" spc="-5" dirty="0">
                <a:latin typeface="Arial"/>
                <a:cs typeface="Arial"/>
              </a:rPr>
              <a:t>There are other reserved multicast destination </a:t>
            </a:r>
            <a:r>
              <a:rPr sz="1300" spc="-10" dirty="0">
                <a:latin typeface="Arial"/>
                <a:cs typeface="Arial"/>
              </a:rPr>
              <a:t>MAC  </a:t>
            </a:r>
            <a:r>
              <a:rPr sz="1300" spc="-5" dirty="0">
                <a:latin typeface="Arial"/>
                <a:cs typeface="Arial"/>
              </a:rPr>
              <a:t>addresses for </a:t>
            </a:r>
            <a:r>
              <a:rPr sz="1300" spc="-10" dirty="0">
                <a:latin typeface="Arial"/>
                <a:cs typeface="Arial"/>
              </a:rPr>
              <a:t>when </a:t>
            </a:r>
            <a:r>
              <a:rPr sz="1300" spc="-5" dirty="0">
                <a:latin typeface="Arial"/>
                <a:cs typeface="Arial"/>
              </a:rPr>
              <a:t>the encapsulated data is not </a:t>
            </a:r>
            <a:r>
              <a:rPr sz="1300" spc="-60" dirty="0">
                <a:latin typeface="Arial"/>
                <a:cs typeface="Arial"/>
              </a:rPr>
              <a:t>IP, </a:t>
            </a:r>
            <a:r>
              <a:rPr sz="1300" spc="-5" dirty="0">
                <a:latin typeface="Arial"/>
                <a:cs typeface="Arial"/>
              </a:rPr>
              <a:t>such as  </a:t>
            </a:r>
            <a:r>
              <a:rPr sz="1300" spc="-10" dirty="0">
                <a:latin typeface="Arial"/>
                <a:cs typeface="Arial"/>
              </a:rPr>
              <a:t>Spanning </a:t>
            </a:r>
            <a:r>
              <a:rPr sz="1300" spc="-15" dirty="0">
                <a:latin typeface="Arial"/>
                <a:cs typeface="Arial"/>
              </a:rPr>
              <a:t>Tree </a:t>
            </a:r>
            <a:r>
              <a:rPr sz="1300" spc="-10" dirty="0">
                <a:latin typeface="Arial"/>
                <a:cs typeface="Arial"/>
              </a:rPr>
              <a:t>Protocol</a:t>
            </a:r>
            <a:r>
              <a:rPr sz="1300" spc="50" dirty="0">
                <a:latin typeface="Arial"/>
                <a:cs typeface="Arial"/>
              </a:rPr>
              <a:t> </a:t>
            </a:r>
            <a:r>
              <a:rPr sz="1300" spc="-5" dirty="0">
                <a:latin typeface="Arial"/>
                <a:cs typeface="Arial"/>
              </a:rPr>
              <a:t>(STP).</a:t>
            </a:r>
            <a:endParaRPr sz="1300">
              <a:latin typeface="Arial"/>
              <a:cs typeface="Arial"/>
            </a:endParaRPr>
          </a:p>
          <a:p>
            <a:pPr marL="299085" marR="57785" indent="-287020" algn="just">
              <a:lnSpc>
                <a:spcPct val="100000"/>
              </a:lnSpc>
              <a:spcBef>
                <a:spcPts val="310"/>
              </a:spcBef>
              <a:buChar char="•"/>
              <a:tabLst>
                <a:tab pos="299720" algn="l"/>
              </a:tabLst>
            </a:pPr>
            <a:r>
              <a:rPr sz="1300" spc="-5" dirty="0">
                <a:latin typeface="Arial"/>
                <a:cs typeface="Arial"/>
              </a:rPr>
              <a:t>It is flooded out all Ethernet switch ports </a:t>
            </a:r>
            <a:r>
              <a:rPr sz="1300" spc="-10" dirty="0">
                <a:latin typeface="Arial"/>
                <a:cs typeface="Arial"/>
              </a:rPr>
              <a:t>except </a:t>
            </a:r>
            <a:r>
              <a:rPr sz="1300" spc="-5" dirty="0">
                <a:latin typeface="Arial"/>
                <a:cs typeface="Arial"/>
              </a:rPr>
              <a:t>the incoming  port, unless the switch is configured for multicast snooping. It  is not forwarded by a </a:t>
            </a:r>
            <a:r>
              <a:rPr sz="1300" spc="-15" dirty="0">
                <a:latin typeface="Arial"/>
                <a:cs typeface="Arial"/>
              </a:rPr>
              <a:t>router, </a:t>
            </a:r>
            <a:r>
              <a:rPr sz="1300" spc="-5" dirty="0">
                <a:latin typeface="Arial"/>
                <a:cs typeface="Arial"/>
              </a:rPr>
              <a:t>unless the router is configured to  route multicast</a:t>
            </a:r>
            <a:r>
              <a:rPr sz="1300" spc="35" dirty="0">
                <a:latin typeface="Arial"/>
                <a:cs typeface="Arial"/>
              </a:rPr>
              <a:t> </a:t>
            </a:r>
            <a:r>
              <a:rPr sz="1300" spc="-5" dirty="0">
                <a:latin typeface="Arial"/>
                <a:cs typeface="Arial"/>
              </a:rPr>
              <a:t>packets.</a:t>
            </a:r>
            <a:endParaRPr sz="1300">
              <a:latin typeface="Arial"/>
              <a:cs typeface="Arial"/>
            </a:endParaRPr>
          </a:p>
          <a:p>
            <a:pPr marL="299085" marR="5080" indent="-287020">
              <a:lnSpc>
                <a:spcPct val="100000"/>
              </a:lnSpc>
              <a:spcBef>
                <a:spcPts val="315"/>
              </a:spcBef>
              <a:buChar char="•"/>
              <a:tabLst>
                <a:tab pos="299085" algn="l"/>
                <a:tab pos="299720" algn="l"/>
              </a:tabLst>
            </a:pPr>
            <a:r>
              <a:rPr sz="1300" spc="-10" dirty="0">
                <a:latin typeface="Arial"/>
                <a:cs typeface="Arial"/>
              </a:rPr>
              <a:t>Because </a:t>
            </a:r>
            <a:r>
              <a:rPr sz="1300" spc="-5" dirty="0">
                <a:latin typeface="Arial"/>
                <a:cs typeface="Arial"/>
              </a:rPr>
              <a:t>multicast addresses represent a group of addresses  (sometimes called a host group), they can only be used as the  </a:t>
            </a:r>
            <a:r>
              <a:rPr sz="1300" spc="-10" dirty="0">
                <a:latin typeface="Arial"/>
                <a:cs typeface="Arial"/>
              </a:rPr>
              <a:t>destination </a:t>
            </a:r>
            <a:r>
              <a:rPr sz="1300" spc="-5" dirty="0">
                <a:latin typeface="Arial"/>
                <a:cs typeface="Arial"/>
              </a:rPr>
              <a:t>of a </a:t>
            </a:r>
            <a:r>
              <a:rPr sz="1300" spc="-10" dirty="0">
                <a:latin typeface="Arial"/>
                <a:cs typeface="Arial"/>
              </a:rPr>
              <a:t>packet. </a:t>
            </a:r>
            <a:r>
              <a:rPr sz="1300" spc="-5" dirty="0">
                <a:latin typeface="Arial"/>
                <a:cs typeface="Arial"/>
              </a:rPr>
              <a:t>The </a:t>
            </a:r>
            <a:r>
              <a:rPr sz="1300" spc="-10" dirty="0">
                <a:latin typeface="Arial"/>
                <a:cs typeface="Arial"/>
              </a:rPr>
              <a:t>source will always </a:t>
            </a:r>
            <a:r>
              <a:rPr sz="1300" spc="-5" dirty="0">
                <a:latin typeface="Arial"/>
                <a:cs typeface="Arial"/>
              </a:rPr>
              <a:t>be a </a:t>
            </a:r>
            <a:r>
              <a:rPr sz="1300" spc="-10" dirty="0">
                <a:latin typeface="Arial"/>
                <a:cs typeface="Arial"/>
              </a:rPr>
              <a:t>unicast  </a:t>
            </a:r>
            <a:r>
              <a:rPr sz="1300" spc="-5" dirty="0">
                <a:latin typeface="Arial"/>
                <a:cs typeface="Arial"/>
              </a:rPr>
              <a:t>address.</a:t>
            </a:r>
            <a:endParaRPr sz="1300">
              <a:latin typeface="Arial"/>
              <a:cs typeface="Arial"/>
            </a:endParaRPr>
          </a:p>
          <a:p>
            <a:pPr marL="299085" indent="-287020">
              <a:lnSpc>
                <a:spcPct val="100000"/>
              </a:lnSpc>
              <a:spcBef>
                <a:spcPts val="315"/>
              </a:spcBef>
              <a:buChar char="•"/>
              <a:tabLst>
                <a:tab pos="299085" algn="l"/>
                <a:tab pos="299720" algn="l"/>
              </a:tabLst>
            </a:pPr>
            <a:r>
              <a:rPr sz="1300" spc="-5" dirty="0">
                <a:latin typeface="Arial"/>
                <a:cs typeface="Arial"/>
              </a:rPr>
              <a:t>As </a:t>
            </a:r>
            <a:r>
              <a:rPr sz="1300" spc="-10" dirty="0">
                <a:latin typeface="Arial"/>
                <a:cs typeface="Arial"/>
              </a:rPr>
              <a:t>with </a:t>
            </a:r>
            <a:r>
              <a:rPr sz="1300" spc="-5" dirty="0">
                <a:latin typeface="Arial"/>
                <a:cs typeface="Arial"/>
              </a:rPr>
              <a:t>the unicast and broadcast addresses, the multicast</a:t>
            </a:r>
            <a:r>
              <a:rPr sz="1300" spc="240" dirty="0">
                <a:latin typeface="Arial"/>
                <a:cs typeface="Arial"/>
              </a:rPr>
              <a:t> </a:t>
            </a:r>
            <a:r>
              <a:rPr sz="1300" spc="-5" dirty="0">
                <a:latin typeface="Arial"/>
                <a:cs typeface="Arial"/>
              </a:rPr>
              <a:t>IP</a:t>
            </a:r>
            <a:endParaRPr sz="1300">
              <a:latin typeface="Arial"/>
              <a:cs typeface="Arial"/>
            </a:endParaRPr>
          </a:p>
          <a:p>
            <a:pPr marL="299085">
              <a:lnSpc>
                <a:spcPct val="100000"/>
              </a:lnSpc>
            </a:pPr>
            <a:r>
              <a:rPr sz="1300" spc="-5" dirty="0">
                <a:latin typeface="Arial"/>
                <a:cs typeface="Arial"/>
              </a:rPr>
              <a:t>address requires a corresponding multicast </a:t>
            </a:r>
            <a:r>
              <a:rPr sz="1300" spc="-10" dirty="0">
                <a:latin typeface="Arial"/>
                <a:cs typeface="Arial"/>
              </a:rPr>
              <a:t>MAC</a:t>
            </a:r>
            <a:r>
              <a:rPr sz="1300" spc="165" dirty="0">
                <a:latin typeface="Arial"/>
                <a:cs typeface="Arial"/>
              </a:rPr>
              <a:t> </a:t>
            </a:r>
            <a:r>
              <a:rPr sz="1300" spc="-5" dirty="0">
                <a:latin typeface="Arial"/>
                <a:cs typeface="Arial"/>
              </a:rPr>
              <a:t>address.</a:t>
            </a:r>
            <a:endParaRPr sz="1300">
              <a:latin typeface="Arial"/>
              <a:cs typeface="Arial"/>
            </a:endParaRPr>
          </a:p>
        </p:txBody>
      </p:sp>
      <p:sp>
        <p:nvSpPr>
          <p:cNvPr id="4" name="object 4"/>
          <p:cNvSpPr/>
          <p:nvPr/>
        </p:nvSpPr>
        <p:spPr>
          <a:xfrm>
            <a:off x="5382866" y="1211580"/>
            <a:ext cx="3511174" cy="2481072"/>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 </a:t>
            </a:r>
            <a:r>
              <a:rPr spc="-5" dirty="0"/>
              <a:t>2016 </a:t>
            </a:r>
            <a:r>
              <a:rPr dirty="0"/>
              <a:t>Cisco and/or its affiliates. All rights reserved. Cisco</a:t>
            </a:r>
            <a:r>
              <a:rPr spc="40" dirty="0"/>
              <a:t> </a:t>
            </a:r>
            <a:r>
              <a:rPr dirty="0"/>
              <a:t>Confidential</a:t>
            </a:r>
          </a:p>
        </p:txBody>
      </p:sp>
      <p:sp>
        <p:nvSpPr>
          <p:cNvPr id="6" name="object 6"/>
          <p:cNvSpPr txBox="1">
            <a:spLocks noGrp="1"/>
          </p:cNvSpPr>
          <p:nvPr>
            <p:ph type="sldNum" sz="quarter" idx="7"/>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88137"/>
            <a:ext cx="230695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004B69"/>
                </a:solidFill>
                <a:latin typeface="Arial"/>
                <a:cs typeface="Arial"/>
              </a:rPr>
              <a:t>Ethernet MAC</a:t>
            </a:r>
            <a:r>
              <a:rPr sz="1600" spc="-105" dirty="0">
                <a:solidFill>
                  <a:srgbClr val="004B69"/>
                </a:solidFill>
                <a:latin typeface="Arial"/>
                <a:cs typeface="Arial"/>
              </a:rPr>
              <a:t> </a:t>
            </a:r>
            <a:r>
              <a:rPr sz="1600" spc="-5" dirty="0">
                <a:solidFill>
                  <a:srgbClr val="004B69"/>
                </a:solidFill>
                <a:latin typeface="Arial"/>
                <a:cs typeface="Arial"/>
              </a:rPr>
              <a:t>Addresses</a:t>
            </a:r>
            <a:endParaRPr sz="1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 </a:t>
            </a:r>
            <a:r>
              <a:rPr spc="-5" dirty="0"/>
              <a:t>2016 </a:t>
            </a:r>
            <a:r>
              <a:rPr dirty="0"/>
              <a:t>Cisco and/or its affiliates. All rights reserved. Cisco</a:t>
            </a:r>
            <a:r>
              <a:rPr spc="40" dirty="0"/>
              <a:t> </a:t>
            </a:r>
            <a:r>
              <a:rPr dirty="0"/>
              <a:t>Confidential</a:t>
            </a:r>
          </a:p>
        </p:txBody>
      </p:sp>
      <p:sp>
        <p:nvSpPr>
          <p:cNvPr id="6" name="object 6"/>
          <p:cNvSpPr txBox="1">
            <a:spLocks noGrp="1"/>
          </p:cNvSpPr>
          <p:nvPr>
            <p:ph type="sldNum" sz="quarter" idx="7"/>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t>16</a:t>
            </a:fld>
            <a:endParaRPr dirty="0"/>
          </a:p>
        </p:txBody>
      </p:sp>
      <p:sp>
        <p:nvSpPr>
          <p:cNvPr id="3" name="object 3"/>
          <p:cNvSpPr txBox="1">
            <a:spLocks noGrp="1"/>
          </p:cNvSpPr>
          <p:nvPr>
            <p:ph type="title"/>
          </p:nvPr>
        </p:nvSpPr>
        <p:spPr>
          <a:xfrm>
            <a:off x="78739" y="255778"/>
            <a:ext cx="6025515" cy="391160"/>
          </a:xfrm>
          <a:prstGeom prst="rect">
            <a:avLst/>
          </a:prstGeom>
        </p:spPr>
        <p:txBody>
          <a:bodyPr vert="horz" wrap="square" lIns="0" tIns="12700" rIns="0" bIns="0" rtlCol="0">
            <a:spAutoFit/>
          </a:bodyPr>
          <a:lstStyle/>
          <a:p>
            <a:pPr marL="12700">
              <a:lnSpc>
                <a:spcPct val="100000"/>
              </a:lnSpc>
              <a:spcBef>
                <a:spcPts val="100"/>
              </a:spcBef>
            </a:pPr>
            <a:r>
              <a:rPr spc="-5" dirty="0"/>
              <a:t>Lab </a:t>
            </a:r>
            <a:r>
              <a:rPr dirty="0"/>
              <a:t>– </a:t>
            </a:r>
            <a:r>
              <a:rPr spc="-15" dirty="0"/>
              <a:t>View </a:t>
            </a:r>
            <a:r>
              <a:rPr dirty="0"/>
              <a:t>Network </a:t>
            </a:r>
            <a:r>
              <a:rPr spc="-5" dirty="0"/>
              <a:t>Device MAC</a:t>
            </a:r>
            <a:r>
              <a:rPr spc="-65" dirty="0"/>
              <a:t> </a:t>
            </a:r>
            <a:r>
              <a:rPr spc="-5" dirty="0"/>
              <a:t>Addresses</a:t>
            </a:r>
          </a:p>
        </p:txBody>
      </p:sp>
      <p:sp>
        <p:nvSpPr>
          <p:cNvPr id="4" name="object 4"/>
          <p:cNvSpPr txBox="1"/>
          <p:nvPr/>
        </p:nvSpPr>
        <p:spPr>
          <a:xfrm>
            <a:off x="303072" y="802425"/>
            <a:ext cx="7589520" cy="1489710"/>
          </a:xfrm>
          <a:prstGeom prst="rect">
            <a:avLst/>
          </a:prstGeom>
        </p:spPr>
        <p:txBody>
          <a:bodyPr vert="horz" wrap="square" lIns="0" tIns="73660" rIns="0" bIns="0" rtlCol="0">
            <a:spAutoFit/>
          </a:bodyPr>
          <a:lstStyle/>
          <a:p>
            <a:pPr marL="12700">
              <a:lnSpc>
                <a:spcPct val="100000"/>
              </a:lnSpc>
              <a:spcBef>
                <a:spcPts val="580"/>
              </a:spcBef>
            </a:pPr>
            <a:r>
              <a:rPr sz="2000" dirty="0">
                <a:latin typeface="Arial"/>
                <a:cs typeface="Arial"/>
              </a:rPr>
              <a:t>In </a:t>
            </a:r>
            <a:r>
              <a:rPr sz="2000" spc="-5" dirty="0">
                <a:latin typeface="Arial"/>
                <a:cs typeface="Arial"/>
              </a:rPr>
              <a:t>this </a:t>
            </a:r>
            <a:r>
              <a:rPr sz="2000" dirty="0">
                <a:latin typeface="Arial"/>
                <a:cs typeface="Arial"/>
              </a:rPr>
              <a:t>lab, </a:t>
            </a:r>
            <a:r>
              <a:rPr sz="2000" spc="-5" dirty="0">
                <a:latin typeface="Arial"/>
                <a:cs typeface="Arial"/>
              </a:rPr>
              <a:t>you </a:t>
            </a:r>
            <a:r>
              <a:rPr sz="2000" dirty="0">
                <a:latin typeface="Arial"/>
                <a:cs typeface="Arial"/>
              </a:rPr>
              <a:t>will complete the following</a:t>
            </a:r>
            <a:r>
              <a:rPr sz="2000" spc="-95" dirty="0">
                <a:latin typeface="Arial"/>
                <a:cs typeface="Arial"/>
              </a:rPr>
              <a:t> </a:t>
            </a:r>
            <a:r>
              <a:rPr sz="2000" dirty="0">
                <a:latin typeface="Arial"/>
                <a:cs typeface="Arial"/>
              </a:rPr>
              <a:t>objectives:</a:t>
            </a:r>
            <a:endParaRPr sz="2000">
              <a:latin typeface="Arial"/>
              <a:cs typeface="Arial"/>
            </a:endParaRPr>
          </a:p>
          <a:p>
            <a:pPr marL="355600" indent="-343535">
              <a:lnSpc>
                <a:spcPct val="100000"/>
              </a:lnSpc>
              <a:spcBef>
                <a:spcPts val="484"/>
              </a:spcBef>
              <a:buChar char="•"/>
              <a:tabLst>
                <a:tab pos="355600" algn="l"/>
                <a:tab pos="356235" algn="l"/>
              </a:tabLst>
            </a:pPr>
            <a:r>
              <a:rPr sz="2000" dirty="0">
                <a:latin typeface="Arial"/>
                <a:cs typeface="Arial"/>
              </a:rPr>
              <a:t>Part 1: Set Up </a:t>
            </a:r>
            <a:r>
              <a:rPr sz="2000" spc="-5" dirty="0">
                <a:latin typeface="Arial"/>
                <a:cs typeface="Arial"/>
              </a:rPr>
              <a:t>the </a:t>
            </a:r>
            <a:r>
              <a:rPr sz="2000" spc="-30" dirty="0">
                <a:latin typeface="Arial"/>
                <a:cs typeface="Arial"/>
              </a:rPr>
              <a:t>Topology </a:t>
            </a:r>
            <a:r>
              <a:rPr sz="2000" dirty="0">
                <a:latin typeface="Arial"/>
                <a:cs typeface="Arial"/>
              </a:rPr>
              <a:t>and Initialize</a:t>
            </a:r>
            <a:r>
              <a:rPr sz="2000" spc="-140" dirty="0">
                <a:latin typeface="Arial"/>
                <a:cs typeface="Arial"/>
              </a:rPr>
              <a:t> </a:t>
            </a:r>
            <a:r>
              <a:rPr sz="2000" dirty="0">
                <a:latin typeface="Arial"/>
                <a:cs typeface="Arial"/>
              </a:rPr>
              <a:t>Devices</a:t>
            </a:r>
            <a:endParaRPr sz="2000">
              <a:latin typeface="Arial"/>
              <a:cs typeface="Arial"/>
            </a:endParaRPr>
          </a:p>
          <a:p>
            <a:pPr marL="355600" indent="-343535">
              <a:lnSpc>
                <a:spcPct val="100000"/>
              </a:lnSpc>
              <a:spcBef>
                <a:spcPts val="480"/>
              </a:spcBef>
              <a:buChar char="•"/>
              <a:tabLst>
                <a:tab pos="355600" algn="l"/>
                <a:tab pos="356235" algn="l"/>
              </a:tabLst>
            </a:pPr>
            <a:r>
              <a:rPr sz="2000" dirty="0">
                <a:latin typeface="Arial"/>
                <a:cs typeface="Arial"/>
              </a:rPr>
              <a:t>Part 2: Configure Devices and </a:t>
            </a:r>
            <a:r>
              <a:rPr sz="2000" spc="-20" dirty="0">
                <a:latin typeface="Arial"/>
                <a:cs typeface="Arial"/>
              </a:rPr>
              <a:t>Verify</a:t>
            </a:r>
            <a:r>
              <a:rPr sz="2000" spc="-160" dirty="0">
                <a:latin typeface="Arial"/>
                <a:cs typeface="Arial"/>
              </a:rPr>
              <a:t> </a:t>
            </a:r>
            <a:r>
              <a:rPr sz="2000" dirty="0">
                <a:latin typeface="Arial"/>
                <a:cs typeface="Arial"/>
              </a:rPr>
              <a:t>Connectivity</a:t>
            </a:r>
            <a:endParaRPr sz="2000">
              <a:latin typeface="Arial"/>
              <a:cs typeface="Arial"/>
            </a:endParaRPr>
          </a:p>
          <a:p>
            <a:pPr marL="355600" indent="-343535">
              <a:lnSpc>
                <a:spcPct val="100000"/>
              </a:lnSpc>
              <a:spcBef>
                <a:spcPts val="480"/>
              </a:spcBef>
              <a:buChar char="•"/>
              <a:tabLst>
                <a:tab pos="355600" algn="l"/>
                <a:tab pos="356235" algn="l"/>
              </a:tabLst>
            </a:pPr>
            <a:r>
              <a:rPr sz="2000" dirty="0">
                <a:latin typeface="Arial"/>
                <a:cs typeface="Arial"/>
              </a:rPr>
              <a:t>Part 3: </a:t>
            </a:r>
            <a:r>
              <a:rPr sz="2000" spc="-20" dirty="0">
                <a:latin typeface="Arial"/>
                <a:cs typeface="Arial"/>
              </a:rPr>
              <a:t>Display, </a:t>
            </a:r>
            <a:r>
              <a:rPr sz="2000" dirty="0">
                <a:latin typeface="Arial"/>
                <a:cs typeface="Arial"/>
              </a:rPr>
              <a:t>Describe, and Analyze Ethernet MAC</a:t>
            </a:r>
            <a:r>
              <a:rPr sz="2000" spc="-360" dirty="0">
                <a:latin typeface="Arial"/>
                <a:cs typeface="Arial"/>
              </a:rPr>
              <a:t> </a:t>
            </a:r>
            <a:r>
              <a:rPr sz="2000" dirty="0">
                <a:latin typeface="Arial"/>
                <a:cs typeface="Arial"/>
              </a:rPr>
              <a:t>Addresses</a:t>
            </a:r>
            <a:endParaRPr sz="20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5096" y="1943557"/>
            <a:ext cx="7286625" cy="726440"/>
          </a:xfrm>
          <a:prstGeom prst="rect">
            <a:avLst/>
          </a:prstGeom>
        </p:spPr>
        <p:txBody>
          <a:bodyPr vert="horz" wrap="square" lIns="0" tIns="12065" rIns="0" bIns="0" rtlCol="0">
            <a:spAutoFit/>
          </a:bodyPr>
          <a:lstStyle/>
          <a:p>
            <a:pPr marL="12700">
              <a:lnSpc>
                <a:spcPct val="100000"/>
              </a:lnSpc>
              <a:spcBef>
                <a:spcPts val="95"/>
              </a:spcBef>
            </a:pPr>
            <a:r>
              <a:rPr sz="4600" spc="-5" dirty="0">
                <a:solidFill>
                  <a:srgbClr val="AEE8FA"/>
                </a:solidFill>
              </a:rPr>
              <a:t>7.3 The MAC Address</a:t>
            </a:r>
            <a:r>
              <a:rPr sz="4600" spc="-360" dirty="0">
                <a:solidFill>
                  <a:srgbClr val="AEE8FA"/>
                </a:solidFill>
              </a:rPr>
              <a:t> </a:t>
            </a:r>
            <a:r>
              <a:rPr sz="4600" spc="-105" dirty="0">
                <a:solidFill>
                  <a:srgbClr val="AEE8FA"/>
                </a:solidFill>
              </a:rPr>
              <a:t>Table</a:t>
            </a:r>
            <a:endParaRPr sz="4600"/>
          </a:p>
        </p:txBody>
      </p:sp>
      <p:sp>
        <p:nvSpPr>
          <p:cNvPr id="3" name="object 3"/>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 </a:t>
            </a:r>
            <a:r>
              <a:rPr spc="-5" dirty="0"/>
              <a:t>2016 </a:t>
            </a:r>
            <a:r>
              <a:rPr dirty="0"/>
              <a:t>Cisco and/or its affiliates. All rights reserved. Cisco</a:t>
            </a:r>
            <a:r>
              <a:rPr spc="40" dirty="0"/>
              <a:t> </a:t>
            </a:r>
            <a:r>
              <a:rPr dirty="0"/>
              <a:t>Confidential</a:t>
            </a:r>
          </a:p>
        </p:txBody>
      </p:sp>
      <p:sp>
        <p:nvSpPr>
          <p:cNvPr id="4" name="object 4"/>
          <p:cNvSpPr txBox="1">
            <a:spLocks noGrp="1"/>
          </p:cNvSpPr>
          <p:nvPr>
            <p:ph type="sldNum" sz="quarter" idx="7"/>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t>17</a:t>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88137"/>
            <a:ext cx="221043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004B69"/>
                </a:solidFill>
                <a:latin typeface="Arial"/>
                <a:cs typeface="Arial"/>
              </a:rPr>
              <a:t>The MAC Address</a:t>
            </a:r>
            <a:r>
              <a:rPr sz="1600" spc="-165" dirty="0">
                <a:solidFill>
                  <a:srgbClr val="004B69"/>
                </a:solidFill>
                <a:latin typeface="Arial"/>
                <a:cs typeface="Arial"/>
              </a:rPr>
              <a:t> </a:t>
            </a:r>
            <a:r>
              <a:rPr sz="1600" spc="-40" dirty="0">
                <a:solidFill>
                  <a:srgbClr val="004B69"/>
                </a:solidFill>
                <a:latin typeface="Arial"/>
                <a:cs typeface="Arial"/>
              </a:rPr>
              <a:t>Table</a:t>
            </a:r>
            <a:endParaRPr sz="1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 </a:t>
            </a:r>
            <a:r>
              <a:rPr spc="-5" dirty="0"/>
              <a:t>2016 </a:t>
            </a:r>
            <a:r>
              <a:rPr dirty="0"/>
              <a:t>Cisco and/or its affiliates. All rights reserved. Cisco</a:t>
            </a:r>
            <a:r>
              <a:rPr spc="40" dirty="0"/>
              <a:t> </a:t>
            </a:r>
            <a:r>
              <a:rPr dirty="0"/>
              <a:t>Confidential</a:t>
            </a:r>
          </a:p>
        </p:txBody>
      </p:sp>
      <p:sp>
        <p:nvSpPr>
          <p:cNvPr id="6" name="object 6"/>
          <p:cNvSpPr txBox="1">
            <a:spLocks noGrp="1"/>
          </p:cNvSpPr>
          <p:nvPr>
            <p:ph type="sldNum" sz="quarter" idx="7"/>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t>18</a:t>
            </a:fld>
            <a:endParaRPr dirty="0"/>
          </a:p>
        </p:txBody>
      </p:sp>
      <p:sp>
        <p:nvSpPr>
          <p:cNvPr id="3" name="object 3"/>
          <p:cNvSpPr txBox="1">
            <a:spLocks noGrp="1"/>
          </p:cNvSpPr>
          <p:nvPr>
            <p:ph type="title"/>
          </p:nvPr>
        </p:nvSpPr>
        <p:spPr>
          <a:xfrm>
            <a:off x="78739" y="255778"/>
            <a:ext cx="2938780" cy="391160"/>
          </a:xfrm>
          <a:prstGeom prst="rect">
            <a:avLst/>
          </a:prstGeom>
        </p:spPr>
        <p:txBody>
          <a:bodyPr vert="horz" wrap="square" lIns="0" tIns="12700" rIns="0" bIns="0" rtlCol="0">
            <a:spAutoFit/>
          </a:bodyPr>
          <a:lstStyle/>
          <a:p>
            <a:pPr marL="12700">
              <a:lnSpc>
                <a:spcPct val="100000"/>
              </a:lnSpc>
              <a:spcBef>
                <a:spcPts val="100"/>
              </a:spcBef>
            </a:pPr>
            <a:r>
              <a:rPr spc="-5" dirty="0"/>
              <a:t>Switch</a:t>
            </a:r>
            <a:r>
              <a:rPr spc="-20" dirty="0"/>
              <a:t> </a:t>
            </a:r>
            <a:r>
              <a:rPr spc="-5" dirty="0"/>
              <a:t>Fundamentals</a:t>
            </a:r>
          </a:p>
        </p:txBody>
      </p:sp>
      <p:sp>
        <p:nvSpPr>
          <p:cNvPr id="4" name="object 4"/>
          <p:cNvSpPr txBox="1"/>
          <p:nvPr/>
        </p:nvSpPr>
        <p:spPr>
          <a:xfrm>
            <a:off x="553618" y="792606"/>
            <a:ext cx="8078470" cy="3147060"/>
          </a:xfrm>
          <a:prstGeom prst="rect">
            <a:avLst/>
          </a:prstGeom>
        </p:spPr>
        <p:txBody>
          <a:bodyPr vert="horz" wrap="square" lIns="0" tIns="12065" rIns="0" bIns="0" rtlCol="0">
            <a:spAutoFit/>
          </a:bodyPr>
          <a:lstStyle/>
          <a:p>
            <a:pPr marL="355600" marR="408305" indent="-342900">
              <a:lnSpc>
                <a:spcPct val="100000"/>
              </a:lnSpc>
              <a:spcBef>
                <a:spcPts val="95"/>
              </a:spcBef>
              <a:buChar char="•"/>
              <a:tabLst>
                <a:tab pos="354965" algn="l"/>
                <a:tab pos="355600" algn="l"/>
              </a:tabLst>
            </a:pPr>
            <a:r>
              <a:rPr sz="1600" spc="-5" dirty="0">
                <a:latin typeface="Arial"/>
                <a:cs typeface="Arial"/>
              </a:rPr>
              <a:t>A </a:t>
            </a:r>
            <a:r>
              <a:rPr sz="1600" spc="-10" dirty="0">
                <a:latin typeface="Arial"/>
                <a:cs typeface="Arial"/>
              </a:rPr>
              <a:t>Layer </a:t>
            </a:r>
            <a:r>
              <a:rPr sz="1600" spc="-5" dirty="0">
                <a:latin typeface="Arial"/>
                <a:cs typeface="Arial"/>
              </a:rPr>
              <a:t>2 Ethernet switch uses </a:t>
            </a:r>
            <a:r>
              <a:rPr sz="1600" spc="-10" dirty="0">
                <a:latin typeface="Arial"/>
                <a:cs typeface="Arial"/>
              </a:rPr>
              <a:t>Layer </a:t>
            </a:r>
            <a:r>
              <a:rPr sz="1600" spc="-5" dirty="0">
                <a:latin typeface="Arial"/>
                <a:cs typeface="Arial"/>
              </a:rPr>
              <a:t>2 MAC addresses to make forwarding  decisions. It is completely unaware of the data (protocol) being carried in the data  portion of the frame, such as an IPv4 packet, an ARP message, or an IPv6 ND  </a:t>
            </a:r>
            <a:r>
              <a:rPr sz="1600" dirty="0">
                <a:latin typeface="Arial"/>
                <a:cs typeface="Arial"/>
              </a:rPr>
              <a:t>packet. </a:t>
            </a:r>
            <a:r>
              <a:rPr sz="1600" spc="-5" dirty="0">
                <a:latin typeface="Arial"/>
                <a:cs typeface="Arial"/>
              </a:rPr>
              <a:t>The switch </a:t>
            </a:r>
            <a:r>
              <a:rPr sz="1600" dirty="0">
                <a:latin typeface="Arial"/>
                <a:cs typeface="Arial"/>
              </a:rPr>
              <a:t>makes its </a:t>
            </a:r>
            <a:r>
              <a:rPr sz="1600" spc="-5" dirty="0">
                <a:latin typeface="Arial"/>
                <a:cs typeface="Arial"/>
              </a:rPr>
              <a:t>forwarding decisions based </a:t>
            </a:r>
            <a:r>
              <a:rPr sz="1600" dirty="0">
                <a:latin typeface="Arial"/>
                <a:cs typeface="Arial"/>
              </a:rPr>
              <a:t>solely </a:t>
            </a:r>
            <a:r>
              <a:rPr sz="1600" spc="-5" dirty="0">
                <a:latin typeface="Arial"/>
                <a:cs typeface="Arial"/>
              </a:rPr>
              <a:t>on the </a:t>
            </a:r>
            <a:r>
              <a:rPr sz="1600" spc="-10" dirty="0">
                <a:latin typeface="Arial"/>
                <a:cs typeface="Arial"/>
              </a:rPr>
              <a:t>Layer </a:t>
            </a:r>
            <a:r>
              <a:rPr sz="1600" spc="-5" dirty="0">
                <a:latin typeface="Arial"/>
                <a:cs typeface="Arial"/>
              </a:rPr>
              <a:t>2  Ethernet MAC</a:t>
            </a:r>
            <a:r>
              <a:rPr sz="1600" spc="10" dirty="0">
                <a:latin typeface="Arial"/>
                <a:cs typeface="Arial"/>
              </a:rPr>
              <a:t> </a:t>
            </a:r>
            <a:r>
              <a:rPr sz="1600" spc="-5" dirty="0">
                <a:latin typeface="Arial"/>
                <a:cs typeface="Arial"/>
              </a:rPr>
              <a:t>addresses.</a:t>
            </a:r>
            <a:endParaRPr sz="1600">
              <a:latin typeface="Arial"/>
              <a:cs typeface="Arial"/>
            </a:endParaRPr>
          </a:p>
          <a:p>
            <a:pPr marL="355600" marR="5080" indent="-342900">
              <a:lnSpc>
                <a:spcPct val="100000"/>
              </a:lnSpc>
              <a:spcBef>
                <a:spcPts val="385"/>
              </a:spcBef>
              <a:buChar char="•"/>
              <a:tabLst>
                <a:tab pos="354965" algn="l"/>
                <a:tab pos="355600" algn="l"/>
              </a:tabLst>
            </a:pPr>
            <a:r>
              <a:rPr sz="1600" spc="-5" dirty="0">
                <a:latin typeface="Arial"/>
                <a:cs typeface="Arial"/>
              </a:rPr>
              <a:t>An Ethernet switch examines its MAC address table to make a forwarding decision for  each frame, unlike legacy Ethernet hubs that repeat bits out </a:t>
            </a:r>
            <a:r>
              <a:rPr sz="1600" dirty="0">
                <a:latin typeface="Arial"/>
                <a:cs typeface="Arial"/>
              </a:rPr>
              <a:t>all </a:t>
            </a:r>
            <a:r>
              <a:rPr sz="1600" spc="-5" dirty="0">
                <a:latin typeface="Arial"/>
                <a:cs typeface="Arial"/>
              </a:rPr>
              <a:t>ports except the  incoming</a:t>
            </a:r>
            <a:r>
              <a:rPr sz="1600" spc="-20" dirty="0">
                <a:latin typeface="Arial"/>
                <a:cs typeface="Arial"/>
              </a:rPr>
              <a:t> </a:t>
            </a:r>
            <a:r>
              <a:rPr sz="1600" spc="-5" dirty="0">
                <a:latin typeface="Arial"/>
                <a:cs typeface="Arial"/>
              </a:rPr>
              <a:t>port.</a:t>
            </a:r>
            <a:endParaRPr sz="1600">
              <a:latin typeface="Arial"/>
              <a:cs typeface="Arial"/>
            </a:endParaRPr>
          </a:p>
          <a:p>
            <a:pPr marL="355600" indent="-342900">
              <a:lnSpc>
                <a:spcPct val="100000"/>
              </a:lnSpc>
              <a:spcBef>
                <a:spcPts val="390"/>
              </a:spcBef>
              <a:buChar char="•"/>
              <a:tabLst>
                <a:tab pos="354965" algn="l"/>
                <a:tab pos="355600" algn="l"/>
              </a:tabLst>
            </a:pPr>
            <a:r>
              <a:rPr sz="1600" spc="-5" dirty="0">
                <a:latin typeface="Arial"/>
                <a:cs typeface="Arial"/>
              </a:rPr>
              <a:t>When a switch is turned on, the MAC address table is</a:t>
            </a:r>
            <a:r>
              <a:rPr sz="1600" spc="75" dirty="0">
                <a:latin typeface="Arial"/>
                <a:cs typeface="Arial"/>
              </a:rPr>
              <a:t> </a:t>
            </a:r>
            <a:r>
              <a:rPr sz="1600" spc="-5" dirty="0">
                <a:latin typeface="Arial"/>
                <a:cs typeface="Arial"/>
              </a:rPr>
              <a:t>empty</a:t>
            </a:r>
            <a:endParaRPr sz="1600">
              <a:latin typeface="Arial"/>
              <a:cs typeface="Arial"/>
            </a:endParaRPr>
          </a:p>
          <a:p>
            <a:pPr>
              <a:lnSpc>
                <a:spcPct val="100000"/>
              </a:lnSpc>
              <a:spcBef>
                <a:spcPts val="40"/>
              </a:spcBef>
            </a:pPr>
            <a:endParaRPr sz="2300">
              <a:latin typeface="Arial"/>
              <a:cs typeface="Arial"/>
            </a:endParaRPr>
          </a:p>
          <a:p>
            <a:pPr marL="12700" marR="8255">
              <a:lnSpc>
                <a:spcPct val="100000"/>
              </a:lnSpc>
            </a:pPr>
            <a:r>
              <a:rPr sz="1600" b="1" spc="-5" dirty="0">
                <a:latin typeface="Arial"/>
                <a:cs typeface="Arial"/>
              </a:rPr>
              <a:t>Note</a:t>
            </a:r>
            <a:r>
              <a:rPr sz="1600" spc="-5" dirty="0">
                <a:latin typeface="Arial"/>
                <a:cs typeface="Arial"/>
              </a:rPr>
              <a:t>: The MAC address table is sometimes referred to as a content addressable memory  (CAM)</a:t>
            </a:r>
            <a:r>
              <a:rPr sz="1600" spc="10" dirty="0">
                <a:latin typeface="Arial"/>
                <a:cs typeface="Arial"/>
              </a:rPr>
              <a:t> </a:t>
            </a:r>
            <a:r>
              <a:rPr sz="1600" spc="-5" dirty="0">
                <a:latin typeface="Arial"/>
                <a:cs typeface="Arial"/>
              </a:rPr>
              <a:t>table.</a:t>
            </a:r>
            <a:endParaRPr sz="16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88137"/>
            <a:ext cx="221043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004B69"/>
                </a:solidFill>
                <a:latin typeface="Arial"/>
                <a:cs typeface="Arial"/>
              </a:rPr>
              <a:t>The MAC Address</a:t>
            </a:r>
            <a:r>
              <a:rPr sz="1600" spc="-165" dirty="0">
                <a:solidFill>
                  <a:srgbClr val="004B69"/>
                </a:solidFill>
                <a:latin typeface="Arial"/>
                <a:cs typeface="Arial"/>
              </a:rPr>
              <a:t> </a:t>
            </a:r>
            <a:r>
              <a:rPr sz="1600" spc="-40" dirty="0">
                <a:solidFill>
                  <a:srgbClr val="004B69"/>
                </a:solidFill>
                <a:latin typeface="Arial"/>
                <a:cs typeface="Arial"/>
              </a:rPr>
              <a:t>Table</a:t>
            </a:r>
            <a:endParaRPr sz="1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 </a:t>
            </a:r>
            <a:r>
              <a:rPr spc="-5" dirty="0"/>
              <a:t>2016 </a:t>
            </a:r>
            <a:r>
              <a:rPr dirty="0"/>
              <a:t>Cisco and/or its affiliates. All rights reserved. Cisco</a:t>
            </a:r>
            <a:r>
              <a:rPr spc="40" dirty="0"/>
              <a:t> </a:t>
            </a:r>
            <a:r>
              <a:rPr dirty="0"/>
              <a:t>Confidential</a:t>
            </a:r>
          </a:p>
        </p:txBody>
      </p:sp>
      <p:sp>
        <p:nvSpPr>
          <p:cNvPr id="6" name="object 6"/>
          <p:cNvSpPr txBox="1">
            <a:spLocks noGrp="1"/>
          </p:cNvSpPr>
          <p:nvPr>
            <p:ph type="sldNum" sz="quarter" idx="7"/>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t>19</a:t>
            </a:fld>
            <a:endParaRPr dirty="0"/>
          </a:p>
        </p:txBody>
      </p:sp>
      <p:sp>
        <p:nvSpPr>
          <p:cNvPr id="3" name="object 3"/>
          <p:cNvSpPr txBox="1">
            <a:spLocks noGrp="1"/>
          </p:cNvSpPr>
          <p:nvPr>
            <p:ph type="title"/>
          </p:nvPr>
        </p:nvSpPr>
        <p:spPr>
          <a:xfrm>
            <a:off x="78739" y="255778"/>
            <a:ext cx="4398010" cy="391160"/>
          </a:xfrm>
          <a:prstGeom prst="rect">
            <a:avLst/>
          </a:prstGeom>
        </p:spPr>
        <p:txBody>
          <a:bodyPr vert="horz" wrap="square" lIns="0" tIns="12700" rIns="0" bIns="0" rtlCol="0">
            <a:spAutoFit/>
          </a:bodyPr>
          <a:lstStyle/>
          <a:p>
            <a:pPr marL="12700">
              <a:lnSpc>
                <a:spcPct val="100000"/>
              </a:lnSpc>
              <a:spcBef>
                <a:spcPts val="100"/>
              </a:spcBef>
            </a:pPr>
            <a:r>
              <a:rPr spc="-5" dirty="0"/>
              <a:t>Switch Learning and</a:t>
            </a:r>
            <a:r>
              <a:rPr spc="35" dirty="0"/>
              <a:t> </a:t>
            </a:r>
            <a:r>
              <a:rPr spc="-5" dirty="0"/>
              <a:t>Forwarding</a:t>
            </a:r>
          </a:p>
        </p:txBody>
      </p:sp>
      <p:sp>
        <p:nvSpPr>
          <p:cNvPr id="4" name="object 4"/>
          <p:cNvSpPr txBox="1"/>
          <p:nvPr/>
        </p:nvSpPr>
        <p:spPr>
          <a:xfrm>
            <a:off x="553618" y="743229"/>
            <a:ext cx="8095615" cy="2903855"/>
          </a:xfrm>
          <a:prstGeom prst="rect">
            <a:avLst/>
          </a:prstGeom>
        </p:spPr>
        <p:txBody>
          <a:bodyPr vert="horz" wrap="square" lIns="0" tIns="61594" rIns="0" bIns="0" rtlCol="0">
            <a:spAutoFit/>
          </a:bodyPr>
          <a:lstStyle/>
          <a:p>
            <a:pPr marL="12700">
              <a:lnSpc>
                <a:spcPct val="100000"/>
              </a:lnSpc>
              <a:spcBef>
                <a:spcPts val="484"/>
              </a:spcBef>
            </a:pPr>
            <a:r>
              <a:rPr sz="1600" b="1" spc="-5" dirty="0">
                <a:latin typeface="Arial"/>
                <a:cs typeface="Arial"/>
              </a:rPr>
              <a:t>Examine </a:t>
            </a:r>
            <a:r>
              <a:rPr sz="1600" b="1" spc="-10" dirty="0">
                <a:latin typeface="Arial"/>
                <a:cs typeface="Arial"/>
              </a:rPr>
              <a:t>the </a:t>
            </a:r>
            <a:r>
              <a:rPr sz="1600" b="1" spc="-5" dirty="0">
                <a:latin typeface="Arial"/>
                <a:cs typeface="Arial"/>
              </a:rPr>
              <a:t>Source </a:t>
            </a:r>
            <a:r>
              <a:rPr sz="1600" b="1" spc="-20" dirty="0">
                <a:latin typeface="Arial"/>
                <a:cs typeface="Arial"/>
              </a:rPr>
              <a:t>MAC </a:t>
            </a:r>
            <a:r>
              <a:rPr sz="1600" b="1" spc="-15" dirty="0">
                <a:latin typeface="Arial"/>
                <a:cs typeface="Arial"/>
              </a:rPr>
              <a:t>Address</a:t>
            </a:r>
            <a:r>
              <a:rPr sz="1600" b="1" spc="110" dirty="0">
                <a:latin typeface="Arial"/>
                <a:cs typeface="Arial"/>
              </a:rPr>
              <a:t> </a:t>
            </a:r>
            <a:r>
              <a:rPr sz="1600" b="1" spc="-5" dirty="0">
                <a:latin typeface="Arial"/>
                <a:cs typeface="Arial"/>
              </a:rPr>
              <a:t>(Learn)</a:t>
            </a:r>
            <a:endParaRPr sz="1600">
              <a:latin typeface="Arial"/>
              <a:cs typeface="Arial"/>
            </a:endParaRPr>
          </a:p>
          <a:p>
            <a:pPr marL="12700" marR="109220">
              <a:lnSpc>
                <a:spcPct val="100000"/>
              </a:lnSpc>
              <a:spcBef>
                <a:spcPts val="380"/>
              </a:spcBef>
            </a:pPr>
            <a:r>
              <a:rPr sz="1600" spc="-5" dirty="0">
                <a:latin typeface="Arial"/>
                <a:cs typeface="Arial"/>
              </a:rPr>
              <a:t>Every frame that enters a switch is checked for new information to learn. It does this by  examining the source MAC address of the frame and the port number </a:t>
            </a:r>
            <a:r>
              <a:rPr sz="1600" spc="-10" dirty="0">
                <a:latin typeface="Arial"/>
                <a:cs typeface="Arial"/>
              </a:rPr>
              <a:t>where </a:t>
            </a:r>
            <a:r>
              <a:rPr sz="1600" spc="-5" dirty="0">
                <a:latin typeface="Arial"/>
                <a:cs typeface="Arial"/>
              </a:rPr>
              <a:t>the frame  entered the switch. If the source MAC address does not exist, it is added to the table  along </a:t>
            </a:r>
            <a:r>
              <a:rPr sz="1600" spc="-10" dirty="0">
                <a:latin typeface="Arial"/>
                <a:cs typeface="Arial"/>
              </a:rPr>
              <a:t>with </a:t>
            </a:r>
            <a:r>
              <a:rPr sz="1600" spc="-5" dirty="0">
                <a:latin typeface="Arial"/>
                <a:cs typeface="Arial"/>
              </a:rPr>
              <a:t>the incoming port </a:t>
            </a:r>
            <a:r>
              <a:rPr sz="1600" spc="-20" dirty="0">
                <a:latin typeface="Arial"/>
                <a:cs typeface="Arial"/>
              </a:rPr>
              <a:t>number. </a:t>
            </a:r>
            <a:r>
              <a:rPr sz="1600" spc="-5" dirty="0">
                <a:latin typeface="Arial"/>
                <a:cs typeface="Arial"/>
              </a:rPr>
              <a:t>If the source MAC address does exist, the switch  updates the refresh timer for that </a:t>
            </a:r>
            <a:r>
              <a:rPr sz="1600" spc="-30" dirty="0">
                <a:latin typeface="Arial"/>
                <a:cs typeface="Arial"/>
              </a:rPr>
              <a:t>entry. </a:t>
            </a:r>
            <a:r>
              <a:rPr sz="1600" spc="-5" dirty="0">
                <a:latin typeface="Arial"/>
                <a:cs typeface="Arial"/>
              </a:rPr>
              <a:t>By default, most Ethernet switches keep an entry  in the table for 5</a:t>
            </a:r>
            <a:r>
              <a:rPr sz="1600" spc="30" dirty="0">
                <a:latin typeface="Arial"/>
                <a:cs typeface="Arial"/>
              </a:rPr>
              <a:t> </a:t>
            </a:r>
            <a:r>
              <a:rPr sz="1600" spc="-5" dirty="0">
                <a:latin typeface="Arial"/>
                <a:cs typeface="Arial"/>
              </a:rPr>
              <a:t>minutes.</a:t>
            </a:r>
            <a:endParaRPr sz="1600">
              <a:latin typeface="Arial"/>
              <a:cs typeface="Arial"/>
            </a:endParaRPr>
          </a:p>
          <a:p>
            <a:pPr>
              <a:lnSpc>
                <a:spcPct val="100000"/>
              </a:lnSpc>
              <a:spcBef>
                <a:spcPts val="50"/>
              </a:spcBef>
            </a:pPr>
            <a:endParaRPr sz="2300">
              <a:latin typeface="Arial"/>
              <a:cs typeface="Arial"/>
            </a:endParaRPr>
          </a:p>
          <a:p>
            <a:pPr marL="12700" marR="5080">
              <a:lnSpc>
                <a:spcPct val="100000"/>
              </a:lnSpc>
            </a:pPr>
            <a:r>
              <a:rPr sz="1600" b="1" spc="-5" dirty="0">
                <a:latin typeface="Arial"/>
                <a:cs typeface="Arial"/>
              </a:rPr>
              <a:t>Note</a:t>
            </a:r>
            <a:r>
              <a:rPr sz="1600" spc="-5" dirty="0">
                <a:latin typeface="Arial"/>
                <a:cs typeface="Arial"/>
              </a:rPr>
              <a:t>: If the source MAC address does exist in the table but on a different port, the switch  treats this as a new </a:t>
            </a:r>
            <a:r>
              <a:rPr sz="1600" spc="-30" dirty="0">
                <a:latin typeface="Arial"/>
                <a:cs typeface="Arial"/>
              </a:rPr>
              <a:t>entry. </a:t>
            </a:r>
            <a:r>
              <a:rPr sz="1600" spc="-5" dirty="0">
                <a:latin typeface="Arial"/>
                <a:cs typeface="Arial"/>
              </a:rPr>
              <a:t>The entry is replaced using the same MAC address but </a:t>
            </a:r>
            <a:r>
              <a:rPr sz="1600" spc="-10" dirty="0">
                <a:latin typeface="Arial"/>
                <a:cs typeface="Arial"/>
              </a:rPr>
              <a:t>with </a:t>
            </a:r>
            <a:r>
              <a:rPr sz="1600" spc="-5" dirty="0">
                <a:latin typeface="Arial"/>
                <a:cs typeface="Arial"/>
              </a:rPr>
              <a:t>the  more current port</a:t>
            </a:r>
            <a:r>
              <a:rPr sz="1600" spc="60" dirty="0">
                <a:latin typeface="Arial"/>
                <a:cs typeface="Arial"/>
              </a:rPr>
              <a:t> </a:t>
            </a:r>
            <a:r>
              <a:rPr sz="1600" spc="-20" dirty="0">
                <a:latin typeface="Arial"/>
                <a:cs typeface="Arial"/>
              </a:rPr>
              <a:t>number.</a:t>
            </a:r>
            <a:endParaRPr sz="16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217170"/>
            <a:ext cx="2534285" cy="3911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367086"/>
                </a:solidFill>
              </a:rPr>
              <a:t>Module</a:t>
            </a:r>
            <a:r>
              <a:rPr spc="-55" dirty="0">
                <a:solidFill>
                  <a:srgbClr val="367086"/>
                </a:solidFill>
              </a:rPr>
              <a:t> </a:t>
            </a:r>
            <a:r>
              <a:rPr dirty="0">
                <a:solidFill>
                  <a:srgbClr val="367086"/>
                </a:solidFill>
              </a:rPr>
              <a:t>Objectives</a:t>
            </a:r>
          </a:p>
        </p:txBody>
      </p:sp>
      <p:sp>
        <p:nvSpPr>
          <p:cNvPr id="5" name="object 5"/>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 </a:t>
            </a:r>
            <a:r>
              <a:rPr spc="-5" dirty="0"/>
              <a:t>2016 </a:t>
            </a:r>
            <a:r>
              <a:rPr dirty="0"/>
              <a:t>Cisco and/or its affiliates. All rights reserved. Cisco</a:t>
            </a:r>
            <a:r>
              <a:rPr spc="40" dirty="0"/>
              <a:t> </a:t>
            </a:r>
            <a:r>
              <a:rPr dirty="0"/>
              <a:t>Confidential</a:t>
            </a:r>
          </a:p>
        </p:txBody>
      </p:sp>
      <p:sp>
        <p:nvSpPr>
          <p:cNvPr id="6" name="object 6"/>
          <p:cNvSpPr txBox="1">
            <a:spLocks noGrp="1"/>
          </p:cNvSpPr>
          <p:nvPr>
            <p:ph type="sldNum" sz="quarter" idx="7"/>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t>2</a:t>
            </a:fld>
            <a:endParaRPr dirty="0"/>
          </a:p>
        </p:txBody>
      </p:sp>
      <p:sp>
        <p:nvSpPr>
          <p:cNvPr id="3" name="object 3"/>
          <p:cNvSpPr txBox="1"/>
          <p:nvPr/>
        </p:nvSpPr>
        <p:spPr>
          <a:xfrm>
            <a:off x="222910" y="827659"/>
            <a:ext cx="6377940" cy="75057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57575B"/>
                </a:solidFill>
                <a:latin typeface="Arial"/>
                <a:cs typeface="Arial"/>
              </a:rPr>
              <a:t>Module </a:t>
            </a:r>
            <a:r>
              <a:rPr sz="1600" b="1" spc="-10" dirty="0">
                <a:solidFill>
                  <a:srgbClr val="57575B"/>
                </a:solidFill>
                <a:latin typeface="Arial"/>
                <a:cs typeface="Arial"/>
              </a:rPr>
              <a:t>Title: </a:t>
            </a:r>
            <a:r>
              <a:rPr sz="1600" spc="-5" dirty="0">
                <a:solidFill>
                  <a:srgbClr val="57575B"/>
                </a:solidFill>
                <a:latin typeface="Arial"/>
                <a:cs typeface="Arial"/>
              </a:rPr>
              <a:t>Ethernet</a:t>
            </a:r>
            <a:r>
              <a:rPr sz="1600" spc="80" dirty="0">
                <a:solidFill>
                  <a:srgbClr val="57575B"/>
                </a:solidFill>
                <a:latin typeface="Arial"/>
                <a:cs typeface="Arial"/>
              </a:rPr>
              <a:t> </a:t>
            </a:r>
            <a:r>
              <a:rPr sz="1600" spc="-5" dirty="0">
                <a:solidFill>
                  <a:srgbClr val="57575B"/>
                </a:solidFill>
                <a:latin typeface="Arial"/>
                <a:cs typeface="Arial"/>
              </a:rPr>
              <a:t>Switching</a:t>
            </a:r>
            <a:endParaRPr sz="1600">
              <a:latin typeface="Arial"/>
              <a:cs typeface="Arial"/>
            </a:endParaRPr>
          </a:p>
          <a:p>
            <a:pPr>
              <a:lnSpc>
                <a:spcPct val="100000"/>
              </a:lnSpc>
              <a:spcBef>
                <a:spcPts val="35"/>
              </a:spcBef>
            </a:pPr>
            <a:endParaRPr sz="1600">
              <a:latin typeface="Arial"/>
              <a:cs typeface="Arial"/>
            </a:endParaRPr>
          </a:p>
          <a:p>
            <a:pPr marL="12700">
              <a:lnSpc>
                <a:spcPct val="100000"/>
              </a:lnSpc>
            </a:pPr>
            <a:r>
              <a:rPr sz="1600" b="1" spc="-5" dirty="0">
                <a:solidFill>
                  <a:srgbClr val="57575B"/>
                </a:solidFill>
                <a:latin typeface="Arial"/>
                <a:cs typeface="Arial"/>
              </a:rPr>
              <a:t>Module Objective</a:t>
            </a:r>
            <a:r>
              <a:rPr sz="1600" spc="-5" dirty="0">
                <a:solidFill>
                  <a:srgbClr val="57575B"/>
                </a:solidFill>
                <a:latin typeface="Arial"/>
                <a:cs typeface="Arial"/>
              </a:rPr>
              <a:t>: Explain how Ethernet </a:t>
            </a:r>
            <a:r>
              <a:rPr sz="1600" spc="-10" dirty="0">
                <a:solidFill>
                  <a:srgbClr val="57575B"/>
                </a:solidFill>
                <a:latin typeface="Arial"/>
                <a:cs typeface="Arial"/>
              </a:rPr>
              <a:t>works </a:t>
            </a:r>
            <a:r>
              <a:rPr sz="1600" spc="-5" dirty="0">
                <a:solidFill>
                  <a:srgbClr val="57575B"/>
                </a:solidFill>
                <a:latin typeface="Arial"/>
                <a:cs typeface="Arial"/>
              </a:rPr>
              <a:t>in a switched</a:t>
            </a:r>
            <a:r>
              <a:rPr sz="1600" spc="165" dirty="0">
                <a:solidFill>
                  <a:srgbClr val="57575B"/>
                </a:solidFill>
                <a:latin typeface="Arial"/>
                <a:cs typeface="Arial"/>
              </a:rPr>
              <a:t> </a:t>
            </a:r>
            <a:r>
              <a:rPr sz="1600" spc="-5" dirty="0">
                <a:solidFill>
                  <a:srgbClr val="57575B"/>
                </a:solidFill>
                <a:latin typeface="Arial"/>
                <a:cs typeface="Arial"/>
              </a:rPr>
              <a:t>network</a:t>
            </a:r>
            <a:r>
              <a:rPr sz="1600" spc="-5" dirty="0">
                <a:solidFill>
                  <a:srgbClr val="57575B"/>
                </a:solidFill>
                <a:latin typeface="Carlito"/>
                <a:cs typeface="Carlito"/>
              </a:rPr>
              <a:t>.</a:t>
            </a:r>
            <a:endParaRPr sz="1600">
              <a:latin typeface="Carlito"/>
              <a:cs typeface="Carlito"/>
            </a:endParaRPr>
          </a:p>
        </p:txBody>
      </p:sp>
      <p:graphicFrame>
        <p:nvGraphicFramePr>
          <p:cNvPr id="4" name="object 4"/>
          <p:cNvGraphicFramePr>
            <a:graphicFrameLocks noGrp="1"/>
          </p:cNvGraphicFramePr>
          <p:nvPr/>
        </p:nvGraphicFramePr>
        <p:xfrm>
          <a:off x="330530" y="1710182"/>
          <a:ext cx="8364855" cy="2508960"/>
        </p:xfrm>
        <a:graphic>
          <a:graphicData uri="http://schemas.openxmlformats.org/drawingml/2006/table">
            <a:tbl>
              <a:tblPr firstRow="1" bandRow="1">
                <a:tableStyleId>{2D5ABB26-0587-4C30-8999-92F81FD0307C}</a:tableStyleId>
              </a:tblPr>
              <a:tblGrid>
                <a:gridCol w="3583940">
                  <a:extLst>
                    <a:ext uri="{9D8B030D-6E8A-4147-A177-3AD203B41FA5}">
                      <a16:colId xmlns:a16="http://schemas.microsoft.com/office/drawing/2014/main" val="20000"/>
                    </a:ext>
                  </a:extLst>
                </a:gridCol>
                <a:gridCol w="4780915">
                  <a:extLst>
                    <a:ext uri="{9D8B030D-6E8A-4147-A177-3AD203B41FA5}">
                      <a16:colId xmlns:a16="http://schemas.microsoft.com/office/drawing/2014/main" val="20001"/>
                    </a:ext>
                  </a:extLst>
                </a:gridCol>
              </a:tblGrid>
              <a:tr h="403097">
                <a:tc>
                  <a:txBody>
                    <a:bodyPr/>
                    <a:lstStyle/>
                    <a:p>
                      <a:pPr marL="47625">
                        <a:lnSpc>
                          <a:spcPct val="100000"/>
                        </a:lnSpc>
                        <a:spcBef>
                          <a:spcPts val="670"/>
                        </a:spcBef>
                      </a:pPr>
                      <a:r>
                        <a:rPr sz="1400" b="1" spc="-25" dirty="0">
                          <a:solidFill>
                            <a:srgbClr val="FFFFFF"/>
                          </a:solidFill>
                          <a:latin typeface="Arial"/>
                          <a:cs typeface="Arial"/>
                        </a:rPr>
                        <a:t>Topic </a:t>
                      </a:r>
                      <a:r>
                        <a:rPr sz="1400" b="1" spc="-5" dirty="0">
                          <a:solidFill>
                            <a:srgbClr val="FFFFFF"/>
                          </a:solidFill>
                          <a:latin typeface="Arial"/>
                          <a:cs typeface="Arial"/>
                        </a:rPr>
                        <a:t>Title</a:t>
                      </a:r>
                      <a:endParaRPr sz="1400">
                        <a:latin typeface="Arial"/>
                        <a:cs typeface="Arial"/>
                      </a:endParaRPr>
                    </a:p>
                  </a:txBody>
                  <a:tcPr marL="0" marR="0" marT="8509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4B69"/>
                    </a:solidFill>
                  </a:tcPr>
                </a:tc>
                <a:tc>
                  <a:txBody>
                    <a:bodyPr/>
                    <a:lstStyle/>
                    <a:p>
                      <a:pPr marL="47625">
                        <a:lnSpc>
                          <a:spcPct val="100000"/>
                        </a:lnSpc>
                        <a:spcBef>
                          <a:spcPts val="670"/>
                        </a:spcBef>
                      </a:pPr>
                      <a:r>
                        <a:rPr sz="1400" b="1" spc="-25" dirty="0">
                          <a:solidFill>
                            <a:srgbClr val="FFFFFF"/>
                          </a:solidFill>
                          <a:latin typeface="Arial"/>
                          <a:cs typeface="Arial"/>
                        </a:rPr>
                        <a:t>Topic </a:t>
                      </a:r>
                      <a:r>
                        <a:rPr sz="1400" b="1" spc="-5" dirty="0">
                          <a:solidFill>
                            <a:srgbClr val="FFFFFF"/>
                          </a:solidFill>
                          <a:latin typeface="Arial"/>
                          <a:cs typeface="Arial"/>
                        </a:rPr>
                        <a:t>Objective</a:t>
                      </a:r>
                      <a:endParaRPr sz="1400">
                        <a:latin typeface="Arial"/>
                        <a:cs typeface="Arial"/>
                      </a:endParaRPr>
                    </a:p>
                  </a:txBody>
                  <a:tcPr marL="0" marR="0" marT="8509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4B69"/>
                    </a:solidFill>
                  </a:tcPr>
                </a:tc>
                <a:extLst>
                  <a:ext uri="{0D108BD9-81ED-4DB2-BD59-A6C34878D82A}">
                    <a16:rowId xmlns:a16="http://schemas.microsoft.com/office/drawing/2014/main" val="10000"/>
                  </a:ext>
                </a:extLst>
              </a:tr>
              <a:tr h="567563">
                <a:tc>
                  <a:txBody>
                    <a:bodyPr/>
                    <a:lstStyle/>
                    <a:p>
                      <a:pPr marL="47625">
                        <a:lnSpc>
                          <a:spcPct val="100000"/>
                        </a:lnSpc>
                        <a:spcBef>
                          <a:spcPts val="1320"/>
                        </a:spcBef>
                      </a:pPr>
                      <a:r>
                        <a:rPr sz="1400" b="1" spc="-5" dirty="0">
                          <a:solidFill>
                            <a:srgbClr val="FFFFFF"/>
                          </a:solidFill>
                          <a:latin typeface="Arial"/>
                          <a:cs typeface="Arial"/>
                        </a:rPr>
                        <a:t>Ethernet</a:t>
                      </a:r>
                      <a:r>
                        <a:rPr sz="1400" b="1" spc="-35" dirty="0">
                          <a:solidFill>
                            <a:srgbClr val="FFFFFF"/>
                          </a:solidFill>
                          <a:latin typeface="Arial"/>
                          <a:cs typeface="Arial"/>
                        </a:rPr>
                        <a:t> </a:t>
                      </a:r>
                      <a:r>
                        <a:rPr sz="1400" b="1" dirty="0">
                          <a:solidFill>
                            <a:srgbClr val="FFFFFF"/>
                          </a:solidFill>
                          <a:latin typeface="Arial"/>
                          <a:cs typeface="Arial"/>
                        </a:rPr>
                        <a:t>Frame</a:t>
                      </a:r>
                      <a:endParaRPr sz="1400">
                        <a:latin typeface="Arial"/>
                        <a:cs typeface="Arial"/>
                      </a:endParaRPr>
                    </a:p>
                  </a:txBody>
                  <a:tcPr marL="0" marR="0" marT="1676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004B69"/>
                    </a:solidFill>
                  </a:tcPr>
                </a:tc>
                <a:tc>
                  <a:txBody>
                    <a:bodyPr/>
                    <a:lstStyle/>
                    <a:p>
                      <a:pPr marL="47625" marR="53340">
                        <a:lnSpc>
                          <a:spcPct val="100000"/>
                        </a:lnSpc>
                        <a:spcBef>
                          <a:spcPts val="480"/>
                        </a:spcBef>
                      </a:pPr>
                      <a:r>
                        <a:rPr sz="1400" spc="-5" dirty="0">
                          <a:solidFill>
                            <a:srgbClr val="57575B"/>
                          </a:solidFill>
                          <a:latin typeface="Arial"/>
                          <a:cs typeface="Arial"/>
                        </a:rPr>
                        <a:t>Explain </a:t>
                      </a:r>
                      <a:r>
                        <a:rPr sz="1400" dirty="0">
                          <a:solidFill>
                            <a:srgbClr val="57575B"/>
                          </a:solidFill>
                          <a:latin typeface="Arial"/>
                          <a:cs typeface="Arial"/>
                        </a:rPr>
                        <a:t>how the Ethernet </a:t>
                      </a:r>
                      <a:r>
                        <a:rPr sz="1400" spc="-5" dirty="0">
                          <a:solidFill>
                            <a:srgbClr val="57575B"/>
                          </a:solidFill>
                          <a:latin typeface="Arial"/>
                          <a:cs typeface="Arial"/>
                        </a:rPr>
                        <a:t>sublayers </a:t>
                      </a:r>
                      <a:r>
                        <a:rPr sz="1400" dirty="0">
                          <a:solidFill>
                            <a:srgbClr val="57575B"/>
                          </a:solidFill>
                          <a:latin typeface="Arial"/>
                          <a:cs typeface="Arial"/>
                        </a:rPr>
                        <a:t>are related to the</a:t>
                      </a:r>
                      <a:r>
                        <a:rPr sz="1400" spc="-180" dirty="0">
                          <a:solidFill>
                            <a:srgbClr val="57575B"/>
                          </a:solidFill>
                          <a:latin typeface="Arial"/>
                          <a:cs typeface="Arial"/>
                        </a:rPr>
                        <a:t> </a:t>
                      </a:r>
                      <a:r>
                        <a:rPr sz="1400" dirty="0">
                          <a:solidFill>
                            <a:srgbClr val="57575B"/>
                          </a:solidFill>
                          <a:latin typeface="Arial"/>
                          <a:cs typeface="Arial"/>
                        </a:rPr>
                        <a:t>frame  fields.</a:t>
                      </a:r>
                      <a:endParaRPr sz="1400">
                        <a:latin typeface="Arial"/>
                        <a:cs typeface="Arial"/>
                      </a:endParaRPr>
                    </a:p>
                  </a:txBody>
                  <a:tcPr marL="0" marR="0" marT="609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0D3"/>
                    </a:solidFill>
                  </a:tcPr>
                </a:tc>
                <a:extLst>
                  <a:ext uri="{0D108BD9-81ED-4DB2-BD59-A6C34878D82A}">
                    <a16:rowId xmlns:a16="http://schemas.microsoft.com/office/drawing/2014/main" val="10001"/>
                  </a:ext>
                </a:extLst>
              </a:tr>
              <a:tr h="403225">
                <a:tc>
                  <a:txBody>
                    <a:bodyPr/>
                    <a:lstStyle/>
                    <a:p>
                      <a:pPr marL="47625">
                        <a:lnSpc>
                          <a:spcPct val="100000"/>
                        </a:lnSpc>
                        <a:spcBef>
                          <a:spcPts val="675"/>
                        </a:spcBef>
                      </a:pPr>
                      <a:r>
                        <a:rPr sz="1400" b="1" spc="-5" dirty="0">
                          <a:solidFill>
                            <a:srgbClr val="FFFFFF"/>
                          </a:solidFill>
                          <a:latin typeface="Arial"/>
                          <a:cs typeface="Arial"/>
                        </a:rPr>
                        <a:t>Ethernet </a:t>
                      </a:r>
                      <a:r>
                        <a:rPr sz="1400" b="1" spc="-10" dirty="0">
                          <a:solidFill>
                            <a:srgbClr val="FFFFFF"/>
                          </a:solidFill>
                          <a:latin typeface="Arial"/>
                          <a:cs typeface="Arial"/>
                        </a:rPr>
                        <a:t>MAC</a:t>
                      </a:r>
                      <a:r>
                        <a:rPr sz="1400" b="1" spc="-70" dirty="0">
                          <a:solidFill>
                            <a:srgbClr val="FFFFFF"/>
                          </a:solidFill>
                          <a:latin typeface="Arial"/>
                          <a:cs typeface="Arial"/>
                        </a:rPr>
                        <a:t> </a:t>
                      </a:r>
                      <a:r>
                        <a:rPr sz="1400" b="1" spc="-10" dirty="0">
                          <a:solidFill>
                            <a:srgbClr val="FFFFFF"/>
                          </a:solidFill>
                          <a:latin typeface="Arial"/>
                          <a:cs typeface="Arial"/>
                        </a:rPr>
                        <a:t>Address</a:t>
                      </a:r>
                      <a:endParaRPr sz="1400">
                        <a:latin typeface="Arial"/>
                        <a:cs typeface="Arial"/>
                      </a:endParaRPr>
                    </a:p>
                  </a:txBody>
                  <a:tcPr marL="0" marR="0" marT="857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4B69"/>
                    </a:solidFill>
                  </a:tcPr>
                </a:tc>
                <a:tc>
                  <a:txBody>
                    <a:bodyPr/>
                    <a:lstStyle/>
                    <a:p>
                      <a:pPr marL="47625">
                        <a:lnSpc>
                          <a:spcPct val="100000"/>
                        </a:lnSpc>
                        <a:spcBef>
                          <a:spcPts val="675"/>
                        </a:spcBef>
                      </a:pPr>
                      <a:r>
                        <a:rPr sz="1400" dirty="0">
                          <a:solidFill>
                            <a:srgbClr val="57575B"/>
                          </a:solidFill>
                          <a:latin typeface="Arial"/>
                          <a:cs typeface="Arial"/>
                        </a:rPr>
                        <a:t>Describe the Ethernet </a:t>
                      </a:r>
                      <a:r>
                        <a:rPr sz="1400" spc="-5" dirty="0">
                          <a:solidFill>
                            <a:srgbClr val="57575B"/>
                          </a:solidFill>
                          <a:latin typeface="Arial"/>
                          <a:cs typeface="Arial"/>
                        </a:rPr>
                        <a:t>MAC</a:t>
                      </a:r>
                      <a:r>
                        <a:rPr sz="1400" spc="-110" dirty="0">
                          <a:solidFill>
                            <a:srgbClr val="57575B"/>
                          </a:solidFill>
                          <a:latin typeface="Arial"/>
                          <a:cs typeface="Arial"/>
                        </a:rPr>
                        <a:t> </a:t>
                      </a:r>
                      <a:r>
                        <a:rPr sz="1400" dirty="0">
                          <a:solidFill>
                            <a:srgbClr val="57575B"/>
                          </a:solidFill>
                          <a:latin typeface="Arial"/>
                          <a:cs typeface="Arial"/>
                        </a:rPr>
                        <a:t>address.</a:t>
                      </a:r>
                      <a:endParaRPr sz="1400">
                        <a:latin typeface="Arial"/>
                        <a:cs typeface="Arial"/>
                      </a:endParaRPr>
                    </a:p>
                  </a:txBody>
                  <a:tcPr marL="0" marR="0" marT="857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extLst>
                  <a:ext uri="{0D108BD9-81ED-4DB2-BD59-A6C34878D82A}">
                    <a16:rowId xmlns:a16="http://schemas.microsoft.com/office/drawing/2014/main" val="10002"/>
                  </a:ext>
                </a:extLst>
              </a:tr>
              <a:tr h="567563">
                <a:tc>
                  <a:txBody>
                    <a:bodyPr/>
                    <a:lstStyle/>
                    <a:p>
                      <a:pPr marL="47625">
                        <a:lnSpc>
                          <a:spcPct val="100000"/>
                        </a:lnSpc>
                        <a:spcBef>
                          <a:spcPts val="1325"/>
                        </a:spcBef>
                      </a:pPr>
                      <a:r>
                        <a:rPr sz="1400" b="1" spc="-5" dirty="0">
                          <a:solidFill>
                            <a:srgbClr val="FFFFFF"/>
                          </a:solidFill>
                          <a:latin typeface="Arial"/>
                          <a:cs typeface="Arial"/>
                        </a:rPr>
                        <a:t>The </a:t>
                      </a:r>
                      <a:r>
                        <a:rPr sz="1400" b="1" spc="-10" dirty="0">
                          <a:solidFill>
                            <a:srgbClr val="FFFFFF"/>
                          </a:solidFill>
                          <a:latin typeface="Arial"/>
                          <a:cs typeface="Arial"/>
                        </a:rPr>
                        <a:t>MAC Address</a:t>
                      </a:r>
                      <a:r>
                        <a:rPr sz="1400" b="1" spc="-35" dirty="0">
                          <a:solidFill>
                            <a:srgbClr val="FFFFFF"/>
                          </a:solidFill>
                          <a:latin typeface="Arial"/>
                          <a:cs typeface="Arial"/>
                        </a:rPr>
                        <a:t> </a:t>
                      </a:r>
                      <a:r>
                        <a:rPr sz="1400" b="1" spc="-25" dirty="0">
                          <a:solidFill>
                            <a:srgbClr val="FFFFFF"/>
                          </a:solidFill>
                          <a:latin typeface="Arial"/>
                          <a:cs typeface="Arial"/>
                        </a:rPr>
                        <a:t>Table</a:t>
                      </a:r>
                      <a:endParaRPr sz="1400">
                        <a:latin typeface="Arial"/>
                        <a:cs typeface="Arial"/>
                      </a:endParaRPr>
                    </a:p>
                  </a:txBody>
                  <a:tcPr marL="0" marR="0" marT="168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4B69"/>
                    </a:solidFill>
                  </a:tcPr>
                </a:tc>
                <a:tc>
                  <a:txBody>
                    <a:bodyPr/>
                    <a:lstStyle/>
                    <a:p>
                      <a:pPr marL="47625" marR="434975">
                        <a:lnSpc>
                          <a:spcPct val="100000"/>
                        </a:lnSpc>
                        <a:spcBef>
                          <a:spcPts val="480"/>
                        </a:spcBef>
                      </a:pPr>
                      <a:r>
                        <a:rPr sz="1400" spc="-5" dirty="0">
                          <a:solidFill>
                            <a:srgbClr val="57575B"/>
                          </a:solidFill>
                          <a:latin typeface="Arial"/>
                          <a:cs typeface="Arial"/>
                        </a:rPr>
                        <a:t>Explain </a:t>
                      </a:r>
                      <a:r>
                        <a:rPr sz="1400" dirty="0">
                          <a:solidFill>
                            <a:srgbClr val="57575B"/>
                          </a:solidFill>
                          <a:latin typeface="Arial"/>
                          <a:cs typeface="Arial"/>
                        </a:rPr>
                        <a:t>how a </a:t>
                      </a:r>
                      <a:r>
                        <a:rPr sz="1400" spc="-5" dirty="0">
                          <a:solidFill>
                            <a:srgbClr val="57575B"/>
                          </a:solidFill>
                          <a:latin typeface="Arial"/>
                          <a:cs typeface="Arial"/>
                        </a:rPr>
                        <a:t>switch </a:t>
                      </a:r>
                      <a:r>
                        <a:rPr sz="1400" dirty="0">
                          <a:solidFill>
                            <a:srgbClr val="57575B"/>
                          </a:solidFill>
                          <a:latin typeface="Arial"/>
                          <a:cs typeface="Arial"/>
                        </a:rPr>
                        <a:t>builds its </a:t>
                      </a:r>
                      <a:r>
                        <a:rPr sz="1400" spc="-5" dirty="0">
                          <a:solidFill>
                            <a:srgbClr val="57575B"/>
                          </a:solidFill>
                          <a:latin typeface="Arial"/>
                          <a:cs typeface="Arial"/>
                        </a:rPr>
                        <a:t>MAC </a:t>
                      </a:r>
                      <a:r>
                        <a:rPr sz="1400" dirty="0">
                          <a:solidFill>
                            <a:srgbClr val="57575B"/>
                          </a:solidFill>
                          <a:latin typeface="Arial"/>
                          <a:cs typeface="Arial"/>
                        </a:rPr>
                        <a:t>address table</a:t>
                      </a:r>
                      <a:r>
                        <a:rPr sz="1400" spc="-135" dirty="0">
                          <a:solidFill>
                            <a:srgbClr val="57575B"/>
                          </a:solidFill>
                          <a:latin typeface="Arial"/>
                          <a:cs typeface="Arial"/>
                        </a:rPr>
                        <a:t> </a:t>
                      </a:r>
                      <a:r>
                        <a:rPr sz="1400" dirty="0">
                          <a:solidFill>
                            <a:srgbClr val="57575B"/>
                          </a:solidFill>
                          <a:latin typeface="Arial"/>
                          <a:cs typeface="Arial"/>
                        </a:rPr>
                        <a:t>and  </a:t>
                      </a:r>
                      <a:r>
                        <a:rPr sz="1400" spc="-5" dirty="0">
                          <a:solidFill>
                            <a:srgbClr val="57575B"/>
                          </a:solidFill>
                          <a:latin typeface="Arial"/>
                          <a:cs typeface="Arial"/>
                        </a:rPr>
                        <a:t>forwards</a:t>
                      </a:r>
                      <a:r>
                        <a:rPr sz="1400" spc="-35" dirty="0">
                          <a:solidFill>
                            <a:srgbClr val="57575B"/>
                          </a:solidFill>
                          <a:latin typeface="Arial"/>
                          <a:cs typeface="Arial"/>
                        </a:rPr>
                        <a:t> </a:t>
                      </a:r>
                      <a:r>
                        <a:rPr sz="1400" dirty="0">
                          <a:solidFill>
                            <a:srgbClr val="57575B"/>
                          </a:solidFill>
                          <a:latin typeface="Arial"/>
                          <a:cs typeface="Arial"/>
                        </a:rPr>
                        <a:t>frames.</a:t>
                      </a:r>
                      <a:endParaRPr sz="1400">
                        <a:latin typeface="Arial"/>
                        <a:cs typeface="Arial"/>
                      </a:endParaRPr>
                    </a:p>
                  </a:txBody>
                  <a:tcPr marL="0" marR="0" marT="609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D0D3"/>
                    </a:solidFill>
                  </a:tcPr>
                </a:tc>
                <a:extLst>
                  <a:ext uri="{0D108BD9-81ED-4DB2-BD59-A6C34878D82A}">
                    <a16:rowId xmlns:a16="http://schemas.microsoft.com/office/drawing/2014/main" val="10003"/>
                  </a:ext>
                </a:extLst>
              </a:tr>
              <a:tr h="567512">
                <a:tc>
                  <a:txBody>
                    <a:bodyPr/>
                    <a:lstStyle/>
                    <a:p>
                      <a:pPr marL="47625">
                        <a:lnSpc>
                          <a:spcPct val="100000"/>
                        </a:lnSpc>
                        <a:spcBef>
                          <a:spcPts val="1320"/>
                        </a:spcBef>
                      </a:pPr>
                      <a:r>
                        <a:rPr sz="1400" b="1" dirty="0">
                          <a:solidFill>
                            <a:srgbClr val="FFFFFF"/>
                          </a:solidFill>
                          <a:latin typeface="Arial"/>
                          <a:cs typeface="Arial"/>
                        </a:rPr>
                        <a:t>Switch </a:t>
                      </a:r>
                      <a:r>
                        <a:rPr sz="1400" b="1" spc="-5" dirty="0">
                          <a:solidFill>
                            <a:srgbClr val="FFFFFF"/>
                          </a:solidFill>
                          <a:latin typeface="Arial"/>
                          <a:cs typeface="Arial"/>
                        </a:rPr>
                        <a:t>Speeds and Forwarding</a:t>
                      </a:r>
                      <a:r>
                        <a:rPr sz="1400" b="1" spc="-130" dirty="0">
                          <a:solidFill>
                            <a:srgbClr val="FFFFFF"/>
                          </a:solidFill>
                          <a:latin typeface="Arial"/>
                          <a:cs typeface="Arial"/>
                        </a:rPr>
                        <a:t> </a:t>
                      </a:r>
                      <a:r>
                        <a:rPr sz="1400" b="1" dirty="0">
                          <a:solidFill>
                            <a:srgbClr val="FFFFFF"/>
                          </a:solidFill>
                          <a:latin typeface="Arial"/>
                          <a:cs typeface="Arial"/>
                        </a:rPr>
                        <a:t>Methods</a:t>
                      </a:r>
                      <a:endParaRPr sz="1400">
                        <a:latin typeface="Arial"/>
                        <a:cs typeface="Arial"/>
                      </a:endParaRPr>
                    </a:p>
                  </a:txBody>
                  <a:tcPr marL="0" marR="0" marT="167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4B69"/>
                    </a:solidFill>
                  </a:tcPr>
                </a:tc>
                <a:tc>
                  <a:txBody>
                    <a:bodyPr/>
                    <a:lstStyle/>
                    <a:p>
                      <a:pPr marL="47625" marR="514984">
                        <a:lnSpc>
                          <a:spcPct val="100000"/>
                        </a:lnSpc>
                        <a:spcBef>
                          <a:spcPts val="480"/>
                        </a:spcBef>
                      </a:pPr>
                      <a:r>
                        <a:rPr sz="1400" dirty="0">
                          <a:solidFill>
                            <a:srgbClr val="57575B"/>
                          </a:solidFill>
                          <a:latin typeface="Arial"/>
                          <a:cs typeface="Arial"/>
                        </a:rPr>
                        <a:t>Describe </a:t>
                      </a:r>
                      <a:r>
                        <a:rPr sz="1400" spc="-5" dirty="0">
                          <a:solidFill>
                            <a:srgbClr val="57575B"/>
                          </a:solidFill>
                          <a:latin typeface="Arial"/>
                          <a:cs typeface="Arial"/>
                        </a:rPr>
                        <a:t>switch forwarding </a:t>
                      </a:r>
                      <a:r>
                        <a:rPr sz="1400" dirty="0">
                          <a:solidFill>
                            <a:srgbClr val="57575B"/>
                          </a:solidFill>
                          <a:latin typeface="Arial"/>
                          <a:cs typeface="Arial"/>
                        </a:rPr>
                        <a:t>methods and port</a:t>
                      </a:r>
                      <a:r>
                        <a:rPr sz="1400" spc="-165" dirty="0">
                          <a:solidFill>
                            <a:srgbClr val="57575B"/>
                          </a:solidFill>
                          <a:latin typeface="Arial"/>
                          <a:cs typeface="Arial"/>
                        </a:rPr>
                        <a:t> </a:t>
                      </a:r>
                      <a:r>
                        <a:rPr sz="1400" dirty="0">
                          <a:solidFill>
                            <a:srgbClr val="57575B"/>
                          </a:solidFill>
                          <a:latin typeface="Arial"/>
                          <a:cs typeface="Arial"/>
                        </a:rPr>
                        <a:t>settings  </a:t>
                      </a:r>
                      <a:r>
                        <a:rPr sz="1400" spc="-5" dirty="0">
                          <a:solidFill>
                            <a:srgbClr val="57575B"/>
                          </a:solidFill>
                          <a:latin typeface="Arial"/>
                          <a:cs typeface="Arial"/>
                        </a:rPr>
                        <a:t>available </a:t>
                      </a:r>
                      <a:r>
                        <a:rPr sz="1400" dirty="0">
                          <a:solidFill>
                            <a:srgbClr val="57575B"/>
                          </a:solidFill>
                          <a:latin typeface="Arial"/>
                          <a:cs typeface="Arial"/>
                        </a:rPr>
                        <a:t>on </a:t>
                      </a:r>
                      <a:r>
                        <a:rPr sz="1400" spc="-5" dirty="0">
                          <a:solidFill>
                            <a:srgbClr val="57575B"/>
                          </a:solidFill>
                          <a:latin typeface="Arial"/>
                          <a:cs typeface="Arial"/>
                        </a:rPr>
                        <a:t>Layer </a:t>
                      </a:r>
                      <a:r>
                        <a:rPr sz="1400" dirty="0">
                          <a:solidFill>
                            <a:srgbClr val="57575B"/>
                          </a:solidFill>
                          <a:latin typeface="Arial"/>
                          <a:cs typeface="Arial"/>
                        </a:rPr>
                        <a:t>2 </a:t>
                      </a:r>
                      <a:r>
                        <a:rPr sz="1400" spc="-5" dirty="0">
                          <a:solidFill>
                            <a:srgbClr val="57575B"/>
                          </a:solidFill>
                          <a:latin typeface="Arial"/>
                          <a:cs typeface="Arial"/>
                        </a:rPr>
                        <a:t>switch</a:t>
                      </a:r>
                      <a:r>
                        <a:rPr sz="1400" spc="-65" dirty="0">
                          <a:solidFill>
                            <a:srgbClr val="57575B"/>
                          </a:solidFill>
                          <a:latin typeface="Arial"/>
                          <a:cs typeface="Arial"/>
                        </a:rPr>
                        <a:t> </a:t>
                      </a:r>
                      <a:r>
                        <a:rPr sz="1400" dirty="0">
                          <a:solidFill>
                            <a:srgbClr val="57575B"/>
                          </a:solidFill>
                          <a:latin typeface="Arial"/>
                          <a:cs typeface="Arial"/>
                        </a:rPr>
                        <a:t>ports.</a:t>
                      </a:r>
                      <a:endParaRPr sz="1400">
                        <a:latin typeface="Arial"/>
                        <a:cs typeface="Arial"/>
                      </a:endParaRPr>
                    </a:p>
                  </a:txBody>
                  <a:tcPr marL="0" marR="0" marT="609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88137"/>
            <a:ext cx="221043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004B69"/>
                </a:solidFill>
                <a:latin typeface="Arial"/>
                <a:cs typeface="Arial"/>
              </a:rPr>
              <a:t>The MAC Address</a:t>
            </a:r>
            <a:r>
              <a:rPr sz="1600" spc="-165" dirty="0">
                <a:solidFill>
                  <a:srgbClr val="004B69"/>
                </a:solidFill>
                <a:latin typeface="Arial"/>
                <a:cs typeface="Arial"/>
              </a:rPr>
              <a:t> </a:t>
            </a:r>
            <a:r>
              <a:rPr sz="1600" spc="-40" dirty="0">
                <a:solidFill>
                  <a:srgbClr val="004B69"/>
                </a:solidFill>
                <a:latin typeface="Arial"/>
                <a:cs typeface="Arial"/>
              </a:rPr>
              <a:t>Table</a:t>
            </a:r>
            <a:endParaRPr sz="1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 </a:t>
            </a:r>
            <a:r>
              <a:rPr spc="-5" dirty="0"/>
              <a:t>2016 </a:t>
            </a:r>
            <a:r>
              <a:rPr dirty="0"/>
              <a:t>Cisco and/or its affiliates. All rights reserved. Cisco</a:t>
            </a:r>
            <a:r>
              <a:rPr spc="40" dirty="0"/>
              <a:t> </a:t>
            </a:r>
            <a:r>
              <a:rPr dirty="0"/>
              <a:t>Confidential</a:t>
            </a:r>
          </a:p>
        </p:txBody>
      </p:sp>
      <p:sp>
        <p:nvSpPr>
          <p:cNvPr id="6" name="object 6"/>
          <p:cNvSpPr txBox="1">
            <a:spLocks noGrp="1"/>
          </p:cNvSpPr>
          <p:nvPr>
            <p:ph type="sldNum" sz="quarter" idx="7"/>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t>20</a:t>
            </a:fld>
            <a:endParaRPr dirty="0"/>
          </a:p>
        </p:txBody>
      </p:sp>
      <p:sp>
        <p:nvSpPr>
          <p:cNvPr id="3" name="object 3"/>
          <p:cNvSpPr txBox="1">
            <a:spLocks noGrp="1"/>
          </p:cNvSpPr>
          <p:nvPr>
            <p:ph type="title"/>
          </p:nvPr>
        </p:nvSpPr>
        <p:spPr>
          <a:xfrm>
            <a:off x="78739" y="255778"/>
            <a:ext cx="5586095" cy="391160"/>
          </a:xfrm>
          <a:prstGeom prst="rect">
            <a:avLst/>
          </a:prstGeom>
        </p:spPr>
        <p:txBody>
          <a:bodyPr vert="horz" wrap="square" lIns="0" tIns="12700" rIns="0" bIns="0" rtlCol="0">
            <a:spAutoFit/>
          </a:bodyPr>
          <a:lstStyle/>
          <a:p>
            <a:pPr marL="12700">
              <a:lnSpc>
                <a:spcPct val="100000"/>
              </a:lnSpc>
              <a:spcBef>
                <a:spcPts val="100"/>
              </a:spcBef>
            </a:pPr>
            <a:r>
              <a:rPr spc="-5" dirty="0"/>
              <a:t>Switch Learning and Forwarding</a:t>
            </a:r>
            <a:r>
              <a:rPr spc="55" dirty="0"/>
              <a:t> </a:t>
            </a:r>
            <a:r>
              <a:rPr dirty="0"/>
              <a:t>(Contd.)</a:t>
            </a:r>
          </a:p>
        </p:txBody>
      </p:sp>
      <p:sp>
        <p:nvSpPr>
          <p:cNvPr id="4" name="object 4"/>
          <p:cNvSpPr txBox="1"/>
          <p:nvPr/>
        </p:nvSpPr>
        <p:spPr>
          <a:xfrm>
            <a:off x="553618" y="743229"/>
            <a:ext cx="8101965" cy="2416175"/>
          </a:xfrm>
          <a:prstGeom prst="rect">
            <a:avLst/>
          </a:prstGeom>
        </p:spPr>
        <p:txBody>
          <a:bodyPr vert="horz" wrap="square" lIns="0" tIns="61594" rIns="0" bIns="0" rtlCol="0">
            <a:spAutoFit/>
          </a:bodyPr>
          <a:lstStyle/>
          <a:p>
            <a:pPr marL="12700">
              <a:lnSpc>
                <a:spcPct val="100000"/>
              </a:lnSpc>
              <a:spcBef>
                <a:spcPts val="484"/>
              </a:spcBef>
            </a:pPr>
            <a:r>
              <a:rPr sz="1600" b="1" spc="-5" dirty="0">
                <a:latin typeface="Arial"/>
                <a:cs typeface="Arial"/>
              </a:rPr>
              <a:t>Find </a:t>
            </a:r>
            <a:r>
              <a:rPr sz="1600" b="1" spc="-10" dirty="0">
                <a:latin typeface="Arial"/>
                <a:cs typeface="Arial"/>
              </a:rPr>
              <a:t>the </a:t>
            </a:r>
            <a:r>
              <a:rPr sz="1600" b="1" spc="-5" dirty="0">
                <a:latin typeface="Arial"/>
                <a:cs typeface="Arial"/>
              </a:rPr>
              <a:t>Destination </a:t>
            </a:r>
            <a:r>
              <a:rPr sz="1600" b="1" spc="-20" dirty="0">
                <a:latin typeface="Arial"/>
                <a:cs typeface="Arial"/>
              </a:rPr>
              <a:t>MAC </a:t>
            </a:r>
            <a:r>
              <a:rPr sz="1600" b="1" spc="-15" dirty="0">
                <a:latin typeface="Arial"/>
                <a:cs typeface="Arial"/>
              </a:rPr>
              <a:t>Address</a:t>
            </a:r>
            <a:r>
              <a:rPr sz="1600" b="1" spc="145" dirty="0">
                <a:latin typeface="Arial"/>
                <a:cs typeface="Arial"/>
              </a:rPr>
              <a:t> </a:t>
            </a:r>
            <a:r>
              <a:rPr sz="1600" b="1" dirty="0">
                <a:latin typeface="Arial"/>
                <a:cs typeface="Arial"/>
              </a:rPr>
              <a:t>(Forward)</a:t>
            </a:r>
            <a:endParaRPr sz="1600">
              <a:latin typeface="Arial"/>
              <a:cs typeface="Arial"/>
            </a:endParaRPr>
          </a:p>
          <a:p>
            <a:pPr marL="12700" marR="5080">
              <a:lnSpc>
                <a:spcPct val="100000"/>
              </a:lnSpc>
              <a:spcBef>
                <a:spcPts val="380"/>
              </a:spcBef>
            </a:pPr>
            <a:r>
              <a:rPr sz="1600" spc="-5" dirty="0">
                <a:latin typeface="Arial"/>
                <a:cs typeface="Arial"/>
              </a:rPr>
              <a:t>If the destination MAC address is a unicast address, the switch </a:t>
            </a:r>
            <a:r>
              <a:rPr sz="1600" spc="-10" dirty="0">
                <a:latin typeface="Arial"/>
                <a:cs typeface="Arial"/>
              </a:rPr>
              <a:t>will </a:t>
            </a:r>
            <a:r>
              <a:rPr sz="1600" spc="-5" dirty="0">
                <a:latin typeface="Arial"/>
                <a:cs typeface="Arial"/>
              </a:rPr>
              <a:t>look for a match  between the destination MAC address of the frame and an entry in its MAC address table.  If the destination MAC address is in the table, it will forward the frame out the specified  port. If the destination MAC address is not in the table, the switch </a:t>
            </a:r>
            <a:r>
              <a:rPr sz="1600" spc="-10" dirty="0">
                <a:latin typeface="Arial"/>
                <a:cs typeface="Arial"/>
              </a:rPr>
              <a:t>will </a:t>
            </a:r>
            <a:r>
              <a:rPr sz="1600" spc="-5" dirty="0">
                <a:latin typeface="Arial"/>
                <a:cs typeface="Arial"/>
              </a:rPr>
              <a:t>forward the frame  out all ports except the incoming port. This is called an unknown</a:t>
            </a:r>
            <a:r>
              <a:rPr sz="1600" spc="55" dirty="0">
                <a:latin typeface="Arial"/>
                <a:cs typeface="Arial"/>
              </a:rPr>
              <a:t> </a:t>
            </a:r>
            <a:r>
              <a:rPr sz="1600" spc="-5" dirty="0">
                <a:latin typeface="Arial"/>
                <a:cs typeface="Arial"/>
              </a:rPr>
              <a:t>unicast.</a:t>
            </a:r>
            <a:endParaRPr sz="1600">
              <a:latin typeface="Arial"/>
              <a:cs typeface="Arial"/>
            </a:endParaRPr>
          </a:p>
          <a:p>
            <a:pPr>
              <a:lnSpc>
                <a:spcPct val="100000"/>
              </a:lnSpc>
              <a:spcBef>
                <a:spcPts val="50"/>
              </a:spcBef>
            </a:pPr>
            <a:endParaRPr sz="2300">
              <a:latin typeface="Arial"/>
              <a:cs typeface="Arial"/>
            </a:endParaRPr>
          </a:p>
          <a:p>
            <a:pPr marL="12700" marR="543560">
              <a:lnSpc>
                <a:spcPct val="100000"/>
              </a:lnSpc>
            </a:pPr>
            <a:r>
              <a:rPr sz="1600" b="1" spc="-5" dirty="0">
                <a:latin typeface="Arial"/>
                <a:cs typeface="Arial"/>
              </a:rPr>
              <a:t>Note</a:t>
            </a:r>
            <a:r>
              <a:rPr sz="1600" spc="-5" dirty="0">
                <a:latin typeface="Arial"/>
                <a:cs typeface="Arial"/>
              </a:rPr>
              <a:t>: If the destination MAC address is a broadcast or a multicast, the frame is also  flooded out all ports except the incoming</a:t>
            </a:r>
            <a:r>
              <a:rPr sz="1600" spc="40" dirty="0">
                <a:latin typeface="Arial"/>
                <a:cs typeface="Arial"/>
              </a:rPr>
              <a:t> </a:t>
            </a:r>
            <a:r>
              <a:rPr sz="1600" spc="-5" dirty="0">
                <a:latin typeface="Arial"/>
                <a:cs typeface="Arial"/>
              </a:rPr>
              <a:t>port.</a:t>
            </a:r>
            <a:endParaRPr sz="16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88137"/>
            <a:ext cx="221043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004B69"/>
                </a:solidFill>
                <a:latin typeface="Arial"/>
                <a:cs typeface="Arial"/>
              </a:rPr>
              <a:t>The MAC Address</a:t>
            </a:r>
            <a:r>
              <a:rPr sz="1600" spc="-165" dirty="0">
                <a:solidFill>
                  <a:srgbClr val="004B69"/>
                </a:solidFill>
                <a:latin typeface="Arial"/>
                <a:cs typeface="Arial"/>
              </a:rPr>
              <a:t> </a:t>
            </a:r>
            <a:r>
              <a:rPr sz="1600" spc="-40" dirty="0">
                <a:solidFill>
                  <a:srgbClr val="004B69"/>
                </a:solidFill>
                <a:latin typeface="Arial"/>
                <a:cs typeface="Arial"/>
              </a:rPr>
              <a:t>Table</a:t>
            </a:r>
            <a:endParaRPr sz="1600">
              <a:latin typeface="Arial"/>
              <a:cs typeface="Arial"/>
            </a:endParaRPr>
          </a:p>
        </p:txBody>
      </p:sp>
      <p:sp>
        <p:nvSpPr>
          <p:cNvPr id="3" name="object 3"/>
          <p:cNvSpPr txBox="1">
            <a:spLocks noGrp="1"/>
          </p:cNvSpPr>
          <p:nvPr>
            <p:ph type="title"/>
          </p:nvPr>
        </p:nvSpPr>
        <p:spPr>
          <a:xfrm>
            <a:off x="78739" y="255778"/>
            <a:ext cx="2228850" cy="391160"/>
          </a:xfrm>
          <a:prstGeom prst="rect">
            <a:avLst/>
          </a:prstGeom>
        </p:spPr>
        <p:txBody>
          <a:bodyPr vert="horz" wrap="square" lIns="0" tIns="12700" rIns="0" bIns="0" rtlCol="0">
            <a:spAutoFit/>
          </a:bodyPr>
          <a:lstStyle/>
          <a:p>
            <a:pPr marL="12700">
              <a:lnSpc>
                <a:spcPct val="100000"/>
              </a:lnSpc>
              <a:spcBef>
                <a:spcPts val="100"/>
              </a:spcBef>
            </a:pPr>
            <a:r>
              <a:rPr spc="-5" dirty="0"/>
              <a:t>Filtering</a:t>
            </a:r>
            <a:r>
              <a:rPr spc="-45" dirty="0"/>
              <a:t> </a:t>
            </a:r>
            <a:r>
              <a:rPr dirty="0"/>
              <a:t>Frames</a:t>
            </a:r>
          </a:p>
        </p:txBody>
      </p:sp>
      <p:sp>
        <p:nvSpPr>
          <p:cNvPr id="4" name="object 4"/>
          <p:cNvSpPr txBox="1"/>
          <p:nvPr/>
        </p:nvSpPr>
        <p:spPr>
          <a:xfrm>
            <a:off x="553618" y="792606"/>
            <a:ext cx="8006080" cy="1000760"/>
          </a:xfrm>
          <a:prstGeom prst="rect">
            <a:avLst/>
          </a:prstGeom>
        </p:spPr>
        <p:txBody>
          <a:bodyPr vert="horz" wrap="square" lIns="0" tIns="12065" rIns="0" bIns="0" rtlCol="0">
            <a:spAutoFit/>
          </a:bodyPr>
          <a:lstStyle/>
          <a:p>
            <a:pPr marL="12700" marR="5080">
              <a:lnSpc>
                <a:spcPct val="100000"/>
              </a:lnSpc>
              <a:spcBef>
                <a:spcPts val="95"/>
              </a:spcBef>
            </a:pPr>
            <a:r>
              <a:rPr sz="1600" spc="-5" dirty="0">
                <a:latin typeface="Arial"/>
                <a:cs typeface="Arial"/>
              </a:rPr>
              <a:t>As a switch receives frames from different devices, it is able to populate </a:t>
            </a:r>
            <a:r>
              <a:rPr sz="1600" dirty="0">
                <a:latin typeface="Arial"/>
                <a:cs typeface="Arial"/>
              </a:rPr>
              <a:t>its </a:t>
            </a:r>
            <a:r>
              <a:rPr sz="1600" spc="-5" dirty="0">
                <a:latin typeface="Arial"/>
                <a:cs typeface="Arial"/>
              </a:rPr>
              <a:t>MAC address  table by examining the source MAC address of every frame. When the MAC address  table of the switch contains the destination MAC address, it is able to filter the frame and  forward out a single</a:t>
            </a:r>
            <a:r>
              <a:rPr sz="1600" spc="25" dirty="0">
                <a:latin typeface="Arial"/>
                <a:cs typeface="Arial"/>
              </a:rPr>
              <a:t> </a:t>
            </a:r>
            <a:r>
              <a:rPr sz="1600" spc="-5" dirty="0">
                <a:latin typeface="Arial"/>
                <a:cs typeface="Arial"/>
              </a:rPr>
              <a:t>port.</a:t>
            </a:r>
            <a:endParaRPr sz="1600">
              <a:latin typeface="Arial"/>
              <a:cs typeface="Arial"/>
            </a:endParaRPr>
          </a:p>
        </p:txBody>
      </p:sp>
      <p:sp>
        <p:nvSpPr>
          <p:cNvPr id="5" name="object 5"/>
          <p:cNvSpPr/>
          <p:nvPr/>
        </p:nvSpPr>
        <p:spPr>
          <a:xfrm>
            <a:off x="2032105" y="1976815"/>
            <a:ext cx="4285237" cy="2744348"/>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 </a:t>
            </a:r>
            <a:r>
              <a:rPr spc="-5" dirty="0"/>
              <a:t>2016 </a:t>
            </a:r>
            <a:r>
              <a:rPr dirty="0"/>
              <a:t>Cisco and/or its affiliates. All rights reserved. Cisco</a:t>
            </a:r>
            <a:r>
              <a:rPr spc="40" dirty="0"/>
              <a:t> </a:t>
            </a:r>
            <a:r>
              <a:rPr dirty="0"/>
              <a:t>Confidential</a:t>
            </a:r>
          </a:p>
        </p:txBody>
      </p:sp>
      <p:sp>
        <p:nvSpPr>
          <p:cNvPr id="7" name="object 7"/>
          <p:cNvSpPr txBox="1">
            <a:spLocks noGrp="1"/>
          </p:cNvSpPr>
          <p:nvPr>
            <p:ph type="sldNum" sz="quarter" idx="7"/>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t>21</a:t>
            </a:fld>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88137"/>
            <a:ext cx="221043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004B69"/>
                </a:solidFill>
                <a:latin typeface="Arial"/>
                <a:cs typeface="Arial"/>
              </a:rPr>
              <a:t>The MAC Address</a:t>
            </a:r>
            <a:r>
              <a:rPr sz="1600" spc="-165" dirty="0">
                <a:solidFill>
                  <a:srgbClr val="004B69"/>
                </a:solidFill>
                <a:latin typeface="Arial"/>
                <a:cs typeface="Arial"/>
              </a:rPr>
              <a:t> </a:t>
            </a:r>
            <a:r>
              <a:rPr sz="1600" spc="-40" dirty="0">
                <a:solidFill>
                  <a:srgbClr val="004B69"/>
                </a:solidFill>
                <a:latin typeface="Arial"/>
                <a:cs typeface="Arial"/>
              </a:rPr>
              <a:t>Table</a:t>
            </a:r>
            <a:endParaRPr sz="1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 </a:t>
            </a:r>
            <a:r>
              <a:rPr spc="-5" dirty="0"/>
              <a:t>2016 </a:t>
            </a:r>
            <a:r>
              <a:rPr dirty="0"/>
              <a:t>Cisco and/or its affiliates. All rights reserved. Cisco</a:t>
            </a:r>
            <a:r>
              <a:rPr spc="40" dirty="0"/>
              <a:t> </a:t>
            </a:r>
            <a:r>
              <a:rPr dirty="0"/>
              <a:t>Confidential</a:t>
            </a:r>
          </a:p>
        </p:txBody>
      </p:sp>
      <p:sp>
        <p:nvSpPr>
          <p:cNvPr id="6" name="object 6"/>
          <p:cNvSpPr txBox="1">
            <a:spLocks noGrp="1"/>
          </p:cNvSpPr>
          <p:nvPr>
            <p:ph type="sldNum" sz="quarter" idx="7"/>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t>22</a:t>
            </a:fld>
            <a:endParaRPr dirty="0"/>
          </a:p>
        </p:txBody>
      </p:sp>
      <p:sp>
        <p:nvSpPr>
          <p:cNvPr id="3" name="object 3"/>
          <p:cNvSpPr txBox="1">
            <a:spLocks noGrp="1"/>
          </p:cNvSpPr>
          <p:nvPr>
            <p:ph type="title"/>
          </p:nvPr>
        </p:nvSpPr>
        <p:spPr>
          <a:xfrm>
            <a:off x="78739" y="255778"/>
            <a:ext cx="7251065" cy="391160"/>
          </a:xfrm>
          <a:prstGeom prst="rect">
            <a:avLst/>
          </a:prstGeom>
        </p:spPr>
        <p:txBody>
          <a:bodyPr vert="horz" wrap="square" lIns="0" tIns="12700" rIns="0" bIns="0" rtlCol="0">
            <a:spAutoFit/>
          </a:bodyPr>
          <a:lstStyle/>
          <a:p>
            <a:pPr marL="12700">
              <a:lnSpc>
                <a:spcPct val="100000"/>
              </a:lnSpc>
              <a:spcBef>
                <a:spcPts val="100"/>
              </a:spcBef>
            </a:pPr>
            <a:r>
              <a:rPr spc="-15" dirty="0"/>
              <a:t>Video </a:t>
            </a:r>
            <a:r>
              <a:rPr dirty="0"/>
              <a:t>– MAC </a:t>
            </a:r>
            <a:r>
              <a:rPr spc="-5" dirty="0"/>
              <a:t>Address </a:t>
            </a:r>
            <a:r>
              <a:rPr spc="-50" dirty="0"/>
              <a:t>Tables </a:t>
            </a:r>
            <a:r>
              <a:rPr spc="-5" dirty="0"/>
              <a:t>on Connected</a:t>
            </a:r>
            <a:r>
              <a:rPr spc="-30" dirty="0"/>
              <a:t> </a:t>
            </a:r>
            <a:r>
              <a:rPr spc="-5" dirty="0"/>
              <a:t>Switches</a:t>
            </a:r>
          </a:p>
        </p:txBody>
      </p:sp>
      <p:sp>
        <p:nvSpPr>
          <p:cNvPr id="4" name="object 4"/>
          <p:cNvSpPr txBox="1"/>
          <p:nvPr/>
        </p:nvSpPr>
        <p:spPr>
          <a:xfrm>
            <a:off x="510641" y="880460"/>
            <a:ext cx="7458075" cy="1427480"/>
          </a:xfrm>
          <a:prstGeom prst="rect">
            <a:avLst/>
          </a:prstGeom>
        </p:spPr>
        <p:txBody>
          <a:bodyPr vert="horz" wrap="square" lIns="0" tIns="73025" rIns="0" bIns="0" rtlCol="0">
            <a:spAutoFit/>
          </a:bodyPr>
          <a:lstStyle/>
          <a:p>
            <a:pPr marL="12700">
              <a:lnSpc>
                <a:spcPct val="100000"/>
              </a:lnSpc>
              <a:spcBef>
                <a:spcPts val="575"/>
              </a:spcBef>
            </a:pPr>
            <a:r>
              <a:rPr sz="2000" dirty="0">
                <a:latin typeface="Arial"/>
                <a:cs typeface="Arial"/>
              </a:rPr>
              <a:t>This video will cover the</a:t>
            </a:r>
            <a:r>
              <a:rPr sz="2000" spc="-15" dirty="0">
                <a:latin typeface="Arial"/>
                <a:cs typeface="Arial"/>
              </a:rPr>
              <a:t> </a:t>
            </a:r>
            <a:r>
              <a:rPr sz="2000" dirty="0">
                <a:latin typeface="Arial"/>
                <a:cs typeface="Arial"/>
              </a:rPr>
              <a:t>following:</a:t>
            </a:r>
            <a:endParaRPr sz="2000">
              <a:latin typeface="Arial"/>
              <a:cs typeface="Arial"/>
            </a:endParaRPr>
          </a:p>
          <a:p>
            <a:pPr marL="355600" indent="-343535">
              <a:lnSpc>
                <a:spcPct val="100000"/>
              </a:lnSpc>
              <a:spcBef>
                <a:spcPts val="480"/>
              </a:spcBef>
              <a:buChar char="•"/>
              <a:tabLst>
                <a:tab pos="355600" algn="l"/>
                <a:tab pos="356235" algn="l"/>
              </a:tabLst>
            </a:pPr>
            <a:r>
              <a:rPr sz="2000" dirty="0">
                <a:latin typeface="Arial"/>
                <a:cs typeface="Arial"/>
              </a:rPr>
              <a:t>How switches build MAC address</a:t>
            </a:r>
            <a:r>
              <a:rPr sz="2000" spc="-95" dirty="0">
                <a:latin typeface="Arial"/>
                <a:cs typeface="Arial"/>
              </a:rPr>
              <a:t> </a:t>
            </a:r>
            <a:r>
              <a:rPr sz="2000" dirty="0">
                <a:latin typeface="Arial"/>
                <a:cs typeface="Arial"/>
              </a:rPr>
              <a:t>tables</a:t>
            </a:r>
            <a:endParaRPr sz="2000">
              <a:latin typeface="Arial"/>
              <a:cs typeface="Arial"/>
            </a:endParaRPr>
          </a:p>
          <a:p>
            <a:pPr marL="355600" marR="5080" indent="-343535">
              <a:lnSpc>
                <a:spcPct val="100000"/>
              </a:lnSpc>
              <a:spcBef>
                <a:spcPts val="480"/>
              </a:spcBef>
              <a:buChar char="•"/>
              <a:tabLst>
                <a:tab pos="355600" algn="l"/>
                <a:tab pos="356235" algn="l"/>
              </a:tabLst>
            </a:pPr>
            <a:r>
              <a:rPr sz="2000" dirty="0">
                <a:latin typeface="Arial"/>
                <a:cs typeface="Arial"/>
              </a:rPr>
              <a:t>How switches forward frames base on the content of their</a:t>
            </a:r>
            <a:r>
              <a:rPr sz="2000" spc="-240" dirty="0">
                <a:latin typeface="Arial"/>
                <a:cs typeface="Arial"/>
              </a:rPr>
              <a:t> </a:t>
            </a:r>
            <a:r>
              <a:rPr sz="2000" dirty="0">
                <a:latin typeface="Arial"/>
                <a:cs typeface="Arial"/>
              </a:rPr>
              <a:t>MAC  address</a:t>
            </a:r>
            <a:r>
              <a:rPr sz="2000" spc="-40" dirty="0">
                <a:latin typeface="Arial"/>
                <a:cs typeface="Arial"/>
              </a:rPr>
              <a:t> </a:t>
            </a:r>
            <a:r>
              <a:rPr sz="2000" dirty="0">
                <a:latin typeface="Arial"/>
                <a:cs typeface="Arial"/>
              </a:rPr>
              <a:t>tables</a:t>
            </a:r>
            <a:endParaRPr sz="20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88137"/>
            <a:ext cx="221043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004B69"/>
                </a:solidFill>
                <a:latin typeface="Arial"/>
                <a:cs typeface="Arial"/>
              </a:rPr>
              <a:t>The MAC Address</a:t>
            </a:r>
            <a:r>
              <a:rPr sz="1600" spc="-165" dirty="0">
                <a:solidFill>
                  <a:srgbClr val="004B69"/>
                </a:solidFill>
                <a:latin typeface="Arial"/>
                <a:cs typeface="Arial"/>
              </a:rPr>
              <a:t> </a:t>
            </a:r>
            <a:r>
              <a:rPr sz="1600" spc="-40" dirty="0">
                <a:solidFill>
                  <a:srgbClr val="004B69"/>
                </a:solidFill>
                <a:latin typeface="Arial"/>
                <a:cs typeface="Arial"/>
              </a:rPr>
              <a:t>Table</a:t>
            </a:r>
            <a:endParaRPr sz="1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 </a:t>
            </a:r>
            <a:r>
              <a:rPr spc="-5" dirty="0"/>
              <a:t>2016 </a:t>
            </a:r>
            <a:r>
              <a:rPr dirty="0"/>
              <a:t>Cisco and/or its affiliates. All rights reserved. Cisco</a:t>
            </a:r>
            <a:r>
              <a:rPr spc="40" dirty="0"/>
              <a:t> </a:t>
            </a:r>
            <a:r>
              <a:rPr dirty="0"/>
              <a:t>Confidential</a:t>
            </a:r>
          </a:p>
        </p:txBody>
      </p:sp>
      <p:sp>
        <p:nvSpPr>
          <p:cNvPr id="6" name="object 6"/>
          <p:cNvSpPr txBox="1">
            <a:spLocks noGrp="1"/>
          </p:cNvSpPr>
          <p:nvPr>
            <p:ph type="sldNum" sz="quarter" idx="7"/>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t>23</a:t>
            </a:fld>
            <a:endParaRPr dirty="0"/>
          </a:p>
        </p:txBody>
      </p:sp>
      <p:sp>
        <p:nvSpPr>
          <p:cNvPr id="3" name="object 3"/>
          <p:cNvSpPr txBox="1">
            <a:spLocks noGrp="1"/>
          </p:cNvSpPr>
          <p:nvPr>
            <p:ph type="title"/>
          </p:nvPr>
        </p:nvSpPr>
        <p:spPr>
          <a:xfrm>
            <a:off x="78739" y="255778"/>
            <a:ext cx="6916420" cy="391160"/>
          </a:xfrm>
          <a:prstGeom prst="rect">
            <a:avLst/>
          </a:prstGeom>
        </p:spPr>
        <p:txBody>
          <a:bodyPr vert="horz" wrap="square" lIns="0" tIns="12700" rIns="0" bIns="0" rtlCol="0">
            <a:spAutoFit/>
          </a:bodyPr>
          <a:lstStyle/>
          <a:p>
            <a:pPr marL="12700">
              <a:lnSpc>
                <a:spcPct val="100000"/>
              </a:lnSpc>
              <a:spcBef>
                <a:spcPts val="100"/>
              </a:spcBef>
            </a:pPr>
            <a:r>
              <a:rPr spc="-15" dirty="0"/>
              <a:t>Video </a:t>
            </a:r>
            <a:r>
              <a:rPr dirty="0"/>
              <a:t>– </a:t>
            </a:r>
            <a:r>
              <a:rPr spc="-5" dirty="0"/>
              <a:t>Sending </a:t>
            </a:r>
            <a:r>
              <a:rPr dirty="0"/>
              <a:t>the </a:t>
            </a:r>
            <a:r>
              <a:rPr spc="-5" dirty="0"/>
              <a:t>Frame </a:t>
            </a:r>
            <a:r>
              <a:rPr dirty="0"/>
              <a:t>to the </a:t>
            </a:r>
            <a:r>
              <a:rPr spc="-5" dirty="0"/>
              <a:t>Default</a:t>
            </a:r>
            <a:r>
              <a:rPr spc="45" dirty="0"/>
              <a:t> </a:t>
            </a:r>
            <a:r>
              <a:rPr spc="-5" dirty="0"/>
              <a:t>Gateway</a:t>
            </a:r>
          </a:p>
        </p:txBody>
      </p:sp>
      <p:sp>
        <p:nvSpPr>
          <p:cNvPr id="4" name="object 4"/>
          <p:cNvSpPr txBox="1"/>
          <p:nvPr/>
        </p:nvSpPr>
        <p:spPr>
          <a:xfrm>
            <a:off x="510641" y="999718"/>
            <a:ext cx="7900034" cy="1733550"/>
          </a:xfrm>
          <a:prstGeom prst="rect">
            <a:avLst/>
          </a:prstGeom>
        </p:spPr>
        <p:txBody>
          <a:bodyPr vert="horz" wrap="square" lIns="0" tIns="73660" rIns="0" bIns="0" rtlCol="0">
            <a:spAutoFit/>
          </a:bodyPr>
          <a:lstStyle/>
          <a:p>
            <a:pPr marL="12700">
              <a:lnSpc>
                <a:spcPct val="100000"/>
              </a:lnSpc>
              <a:spcBef>
                <a:spcPts val="580"/>
              </a:spcBef>
            </a:pPr>
            <a:r>
              <a:rPr sz="2000" dirty="0">
                <a:latin typeface="Arial"/>
                <a:cs typeface="Arial"/>
              </a:rPr>
              <a:t>This video will cover the</a:t>
            </a:r>
            <a:r>
              <a:rPr sz="2000" spc="-15" dirty="0">
                <a:latin typeface="Arial"/>
                <a:cs typeface="Arial"/>
              </a:rPr>
              <a:t> </a:t>
            </a:r>
            <a:r>
              <a:rPr sz="2000" dirty="0">
                <a:latin typeface="Arial"/>
                <a:cs typeface="Arial"/>
              </a:rPr>
              <a:t>following:</a:t>
            </a:r>
            <a:endParaRPr sz="2000">
              <a:latin typeface="Arial"/>
              <a:cs typeface="Arial"/>
            </a:endParaRPr>
          </a:p>
          <a:p>
            <a:pPr marL="355600" marR="5080" indent="-343535">
              <a:lnSpc>
                <a:spcPct val="100000"/>
              </a:lnSpc>
              <a:spcBef>
                <a:spcPts val="484"/>
              </a:spcBef>
              <a:buChar char="•"/>
              <a:tabLst>
                <a:tab pos="355600" algn="l"/>
                <a:tab pos="356235" algn="l"/>
              </a:tabLst>
            </a:pPr>
            <a:r>
              <a:rPr sz="2000" dirty="0">
                <a:latin typeface="Arial"/>
                <a:cs typeface="Arial"/>
              </a:rPr>
              <a:t>What a switch does when the destination AMC address is not</a:t>
            </a:r>
            <a:r>
              <a:rPr sz="2000" spc="-315" dirty="0">
                <a:latin typeface="Arial"/>
                <a:cs typeface="Arial"/>
              </a:rPr>
              <a:t> </a:t>
            </a:r>
            <a:r>
              <a:rPr sz="2000" dirty="0">
                <a:latin typeface="Arial"/>
                <a:cs typeface="Arial"/>
              </a:rPr>
              <a:t>listed  </a:t>
            </a:r>
            <a:r>
              <a:rPr sz="2000" spc="-5" dirty="0">
                <a:latin typeface="Arial"/>
                <a:cs typeface="Arial"/>
              </a:rPr>
              <a:t>in the switch’s </a:t>
            </a:r>
            <a:r>
              <a:rPr sz="2000" dirty="0">
                <a:latin typeface="Arial"/>
                <a:cs typeface="Arial"/>
              </a:rPr>
              <a:t>MAC </a:t>
            </a:r>
            <a:r>
              <a:rPr sz="2000" spc="-5" dirty="0">
                <a:latin typeface="Arial"/>
                <a:cs typeface="Arial"/>
              </a:rPr>
              <a:t>address</a:t>
            </a:r>
            <a:r>
              <a:rPr sz="2000" spc="-65" dirty="0">
                <a:latin typeface="Arial"/>
                <a:cs typeface="Arial"/>
              </a:rPr>
              <a:t> </a:t>
            </a:r>
            <a:r>
              <a:rPr sz="2000" dirty="0">
                <a:latin typeface="Arial"/>
                <a:cs typeface="Arial"/>
              </a:rPr>
              <a:t>table.</a:t>
            </a:r>
            <a:endParaRPr sz="2000">
              <a:latin typeface="Arial"/>
              <a:cs typeface="Arial"/>
            </a:endParaRPr>
          </a:p>
          <a:p>
            <a:pPr marL="355600" indent="-343535">
              <a:lnSpc>
                <a:spcPct val="100000"/>
              </a:lnSpc>
              <a:spcBef>
                <a:spcPts val="480"/>
              </a:spcBef>
              <a:buChar char="•"/>
              <a:tabLst>
                <a:tab pos="355600" algn="l"/>
                <a:tab pos="356235" algn="l"/>
              </a:tabLst>
            </a:pPr>
            <a:r>
              <a:rPr sz="2000" dirty="0">
                <a:latin typeface="Arial"/>
                <a:cs typeface="Arial"/>
              </a:rPr>
              <a:t>What a switch does when the source AMC address is not listed</a:t>
            </a:r>
            <a:r>
              <a:rPr sz="2000" spc="-315" dirty="0">
                <a:latin typeface="Arial"/>
                <a:cs typeface="Arial"/>
              </a:rPr>
              <a:t> </a:t>
            </a:r>
            <a:r>
              <a:rPr sz="2000" dirty="0">
                <a:latin typeface="Arial"/>
                <a:cs typeface="Arial"/>
              </a:rPr>
              <a:t>in</a:t>
            </a:r>
            <a:endParaRPr sz="2000">
              <a:latin typeface="Arial"/>
              <a:cs typeface="Arial"/>
            </a:endParaRPr>
          </a:p>
          <a:p>
            <a:pPr marL="355600">
              <a:lnSpc>
                <a:spcPct val="100000"/>
              </a:lnSpc>
            </a:pPr>
            <a:r>
              <a:rPr sz="2000" dirty="0">
                <a:latin typeface="Arial"/>
                <a:cs typeface="Arial"/>
              </a:rPr>
              <a:t>the </a:t>
            </a:r>
            <a:r>
              <a:rPr sz="2000" spc="-5" dirty="0">
                <a:latin typeface="Arial"/>
                <a:cs typeface="Arial"/>
              </a:rPr>
              <a:t>switch’s </a:t>
            </a:r>
            <a:r>
              <a:rPr sz="2000" dirty="0">
                <a:latin typeface="Arial"/>
                <a:cs typeface="Arial"/>
              </a:rPr>
              <a:t>MAC </a:t>
            </a:r>
            <a:r>
              <a:rPr sz="2000" spc="-5" dirty="0">
                <a:latin typeface="Arial"/>
                <a:cs typeface="Arial"/>
              </a:rPr>
              <a:t>address</a:t>
            </a:r>
            <a:r>
              <a:rPr sz="2000" spc="-80" dirty="0">
                <a:latin typeface="Arial"/>
                <a:cs typeface="Arial"/>
              </a:rPr>
              <a:t> </a:t>
            </a:r>
            <a:r>
              <a:rPr sz="2000" dirty="0">
                <a:latin typeface="Arial"/>
                <a:cs typeface="Arial"/>
              </a:rPr>
              <a:t>table</a:t>
            </a:r>
            <a:endParaRPr sz="20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88137"/>
            <a:ext cx="221043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004B69"/>
                </a:solidFill>
                <a:latin typeface="Arial"/>
                <a:cs typeface="Arial"/>
              </a:rPr>
              <a:t>The MAC Address</a:t>
            </a:r>
            <a:r>
              <a:rPr sz="1600" spc="-165" dirty="0">
                <a:solidFill>
                  <a:srgbClr val="004B69"/>
                </a:solidFill>
                <a:latin typeface="Arial"/>
                <a:cs typeface="Arial"/>
              </a:rPr>
              <a:t> </a:t>
            </a:r>
            <a:r>
              <a:rPr sz="1600" spc="-40" dirty="0">
                <a:solidFill>
                  <a:srgbClr val="004B69"/>
                </a:solidFill>
                <a:latin typeface="Arial"/>
                <a:cs typeface="Arial"/>
              </a:rPr>
              <a:t>Table</a:t>
            </a:r>
            <a:endParaRPr sz="1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 </a:t>
            </a:r>
            <a:r>
              <a:rPr spc="-5" dirty="0"/>
              <a:t>2016 </a:t>
            </a:r>
            <a:r>
              <a:rPr dirty="0"/>
              <a:t>Cisco and/or its affiliates. All rights reserved. Cisco</a:t>
            </a:r>
            <a:r>
              <a:rPr spc="40" dirty="0"/>
              <a:t> </a:t>
            </a:r>
            <a:r>
              <a:rPr dirty="0"/>
              <a:t>Confidential</a:t>
            </a:r>
          </a:p>
        </p:txBody>
      </p:sp>
      <p:sp>
        <p:nvSpPr>
          <p:cNvPr id="6" name="object 6"/>
          <p:cNvSpPr txBox="1">
            <a:spLocks noGrp="1"/>
          </p:cNvSpPr>
          <p:nvPr>
            <p:ph type="sldNum" sz="quarter" idx="7"/>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t>24</a:t>
            </a:fld>
            <a:endParaRPr dirty="0"/>
          </a:p>
        </p:txBody>
      </p:sp>
      <p:sp>
        <p:nvSpPr>
          <p:cNvPr id="3" name="object 3"/>
          <p:cNvSpPr txBox="1">
            <a:spLocks noGrp="1"/>
          </p:cNvSpPr>
          <p:nvPr>
            <p:ph type="title"/>
          </p:nvPr>
        </p:nvSpPr>
        <p:spPr>
          <a:xfrm>
            <a:off x="78739" y="255778"/>
            <a:ext cx="5782945" cy="391160"/>
          </a:xfrm>
          <a:prstGeom prst="rect">
            <a:avLst/>
          </a:prstGeom>
        </p:spPr>
        <p:txBody>
          <a:bodyPr vert="horz" wrap="square" lIns="0" tIns="12700" rIns="0" bIns="0" rtlCol="0">
            <a:spAutoFit/>
          </a:bodyPr>
          <a:lstStyle/>
          <a:p>
            <a:pPr marL="12700">
              <a:lnSpc>
                <a:spcPct val="100000"/>
              </a:lnSpc>
              <a:spcBef>
                <a:spcPts val="100"/>
              </a:spcBef>
            </a:pPr>
            <a:r>
              <a:rPr spc="-5" dirty="0"/>
              <a:t>Lab </a:t>
            </a:r>
            <a:r>
              <a:rPr dirty="0"/>
              <a:t>– </a:t>
            </a:r>
            <a:r>
              <a:rPr spc="-15" dirty="0"/>
              <a:t>View </a:t>
            </a:r>
            <a:r>
              <a:rPr spc="-5" dirty="0"/>
              <a:t>the Switch MAC Address</a:t>
            </a:r>
            <a:r>
              <a:rPr spc="-90" dirty="0"/>
              <a:t> </a:t>
            </a:r>
            <a:r>
              <a:rPr spc="-55" dirty="0"/>
              <a:t>Table</a:t>
            </a:r>
          </a:p>
        </p:txBody>
      </p:sp>
      <p:sp>
        <p:nvSpPr>
          <p:cNvPr id="4" name="object 4"/>
          <p:cNvSpPr txBox="1"/>
          <p:nvPr/>
        </p:nvSpPr>
        <p:spPr>
          <a:xfrm>
            <a:off x="510641" y="917740"/>
            <a:ext cx="5953760" cy="1123950"/>
          </a:xfrm>
          <a:prstGeom prst="rect">
            <a:avLst/>
          </a:prstGeom>
        </p:spPr>
        <p:txBody>
          <a:bodyPr vert="horz" wrap="square" lIns="0" tIns="74295" rIns="0" bIns="0" rtlCol="0">
            <a:spAutoFit/>
          </a:bodyPr>
          <a:lstStyle/>
          <a:p>
            <a:pPr marL="12700">
              <a:lnSpc>
                <a:spcPct val="100000"/>
              </a:lnSpc>
              <a:spcBef>
                <a:spcPts val="585"/>
              </a:spcBef>
            </a:pPr>
            <a:r>
              <a:rPr sz="2000" dirty="0">
                <a:latin typeface="Arial"/>
                <a:cs typeface="Arial"/>
              </a:rPr>
              <a:t>In this lab, you will complete the following</a:t>
            </a:r>
            <a:r>
              <a:rPr sz="2000" spc="-45" dirty="0">
                <a:latin typeface="Arial"/>
                <a:cs typeface="Arial"/>
              </a:rPr>
              <a:t> </a:t>
            </a:r>
            <a:r>
              <a:rPr sz="2000" dirty="0">
                <a:latin typeface="Arial"/>
                <a:cs typeface="Arial"/>
              </a:rPr>
              <a:t>objectives:</a:t>
            </a:r>
            <a:endParaRPr sz="2000">
              <a:latin typeface="Arial"/>
              <a:cs typeface="Arial"/>
            </a:endParaRPr>
          </a:p>
          <a:p>
            <a:pPr marL="355600" indent="-343535">
              <a:lnSpc>
                <a:spcPct val="100000"/>
              </a:lnSpc>
              <a:spcBef>
                <a:spcPts val="480"/>
              </a:spcBef>
              <a:buChar char="•"/>
              <a:tabLst>
                <a:tab pos="355600" algn="l"/>
                <a:tab pos="356235" algn="l"/>
              </a:tabLst>
            </a:pPr>
            <a:r>
              <a:rPr sz="2000" dirty="0">
                <a:latin typeface="Arial"/>
                <a:cs typeface="Arial"/>
              </a:rPr>
              <a:t>Part 1: Build and Configure the</a:t>
            </a:r>
            <a:r>
              <a:rPr sz="2000" spc="-110" dirty="0">
                <a:latin typeface="Arial"/>
                <a:cs typeface="Arial"/>
              </a:rPr>
              <a:t> </a:t>
            </a:r>
            <a:r>
              <a:rPr sz="2000" dirty="0">
                <a:latin typeface="Arial"/>
                <a:cs typeface="Arial"/>
              </a:rPr>
              <a:t>Network</a:t>
            </a:r>
            <a:endParaRPr sz="2000">
              <a:latin typeface="Arial"/>
              <a:cs typeface="Arial"/>
            </a:endParaRPr>
          </a:p>
          <a:p>
            <a:pPr marL="355600" indent="-343535">
              <a:lnSpc>
                <a:spcPct val="100000"/>
              </a:lnSpc>
              <a:spcBef>
                <a:spcPts val="480"/>
              </a:spcBef>
              <a:buChar char="•"/>
              <a:tabLst>
                <a:tab pos="355600" algn="l"/>
                <a:tab pos="356235" algn="l"/>
              </a:tabLst>
            </a:pPr>
            <a:r>
              <a:rPr sz="2000" dirty="0">
                <a:latin typeface="Arial"/>
                <a:cs typeface="Arial"/>
              </a:rPr>
              <a:t>Part 2: Examine </a:t>
            </a:r>
            <a:r>
              <a:rPr sz="2000" spc="-5" dirty="0">
                <a:latin typeface="Arial"/>
                <a:cs typeface="Arial"/>
              </a:rPr>
              <a:t>the </a:t>
            </a:r>
            <a:r>
              <a:rPr sz="2000" dirty="0">
                <a:latin typeface="Arial"/>
                <a:cs typeface="Arial"/>
              </a:rPr>
              <a:t>Switch </a:t>
            </a:r>
            <a:r>
              <a:rPr sz="2000" spc="-5" dirty="0">
                <a:latin typeface="Arial"/>
                <a:cs typeface="Arial"/>
              </a:rPr>
              <a:t>MAC </a:t>
            </a:r>
            <a:r>
              <a:rPr sz="2000" dirty="0">
                <a:latin typeface="Arial"/>
                <a:cs typeface="Arial"/>
              </a:rPr>
              <a:t>Address</a:t>
            </a:r>
            <a:r>
              <a:rPr sz="2000" spc="-235" dirty="0">
                <a:latin typeface="Arial"/>
                <a:cs typeface="Arial"/>
              </a:rPr>
              <a:t> </a:t>
            </a:r>
            <a:r>
              <a:rPr sz="2000" spc="-45" dirty="0">
                <a:latin typeface="Arial"/>
                <a:cs typeface="Arial"/>
              </a:rPr>
              <a:t>Table</a:t>
            </a:r>
            <a:endParaRPr sz="20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5096" y="1312925"/>
            <a:ext cx="6003925" cy="1356995"/>
          </a:xfrm>
          <a:prstGeom prst="rect">
            <a:avLst/>
          </a:prstGeom>
        </p:spPr>
        <p:txBody>
          <a:bodyPr vert="horz" wrap="square" lIns="0" tIns="91440" rIns="0" bIns="0" rtlCol="0">
            <a:spAutoFit/>
          </a:bodyPr>
          <a:lstStyle/>
          <a:p>
            <a:pPr marL="12700" marR="5080">
              <a:lnSpc>
                <a:spcPts val="4970"/>
              </a:lnSpc>
              <a:spcBef>
                <a:spcPts val="720"/>
              </a:spcBef>
            </a:pPr>
            <a:r>
              <a:rPr sz="4600" spc="-5" dirty="0">
                <a:solidFill>
                  <a:srgbClr val="AEE8FA"/>
                </a:solidFill>
              </a:rPr>
              <a:t>7.4 Switch Speeds and  Forwarding</a:t>
            </a:r>
            <a:r>
              <a:rPr sz="4600" spc="40" dirty="0">
                <a:solidFill>
                  <a:srgbClr val="AEE8FA"/>
                </a:solidFill>
              </a:rPr>
              <a:t> </a:t>
            </a:r>
            <a:r>
              <a:rPr sz="4600" spc="-5" dirty="0">
                <a:solidFill>
                  <a:srgbClr val="AEE8FA"/>
                </a:solidFill>
              </a:rPr>
              <a:t>Methods</a:t>
            </a:r>
            <a:endParaRPr sz="4600"/>
          </a:p>
        </p:txBody>
      </p:sp>
      <p:sp>
        <p:nvSpPr>
          <p:cNvPr id="3" name="object 3"/>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 </a:t>
            </a:r>
            <a:r>
              <a:rPr spc="-5" dirty="0"/>
              <a:t>2016 </a:t>
            </a:r>
            <a:r>
              <a:rPr dirty="0"/>
              <a:t>Cisco and/or its affiliates. All rights reserved. Cisco</a:t>
            </a:r>
            <a:r>
              <a:rPr spc="40" dirty="0"/>
              <a:t> </a:t>
            </a:r>
            <a:r>
              <a:rPr dirty="0"/>
              <a:t>Confidential</a:t>
            </a:r>
          </a:p>
        </p:txBody>
      </p:sp>
      <p:sp>
        <p:nvSpPr>
          <p:cNvPr id="4" name="object 4"/>
          <p:cNvSpPr txBox="1">
            <a:spLocks noGrp="1"/>
          </p:cNvSpPr>
          <p:nvPr>
            <p:ph type="sldNum" sz="quarter" idx="7"/>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t>25</a:t>
            </a:fld>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88137"/>
            <a:ext cx="6345555" cy="558800"/>
          </a:xfrm>
          <a:prstGeom prst="rect">
            <a:avLst/>
          </a:prstGeom>
        </p:spPr>
        <p:txBody>
          <a:bodyPr vert="horz" wrap="square" lIns="0" tIns="12065" rIns="0" bIns="0" rtlCol="0">
            <a:spAutoFit/>
          </a:bodyPr>
          <a:lstStyle/>
          <a:p>
            <a:pPr marL="12700">
              <a:lnSpc>
                <a:spcPts val="1620"/>
              </a:lnSpc>
              <a:spcBef>
                <a:spcPts val="95"/>
              </a:spcBef>
            </a:pPr>
            <a:r>
              <a:rPr sz="1600" spc="-5" dirty="0"/>
              <a:t>Switch Speeds and Forwarding</a:t>
            </a:r>
            <a:r>
              <a:rPr sz="1600" spc="30" dirty="0"/>
              <a:t> </a:t>
            </a:r>
            <a:r>
              <a:rPr sz="1600" spc="-5" dirty="0"/>
              <a:t>Methods</a:t>
            </a:r>
            <a:endParaRPr sz="1600"/>
          </a:p>
          <a:p>
            <a:pPr marL="12700">
              <a:lnSpc>
                <a:spcPts val="2580"/>
              </a:lnSpc>
            </a:pPr>
            <a:r>
              <a:rPr spc="-5" dirty="0"/>
              <a:t>Frame Forwarding Methods on Cisco</a:t>
            </a:r>
            <a:r>
              <a:rPr spc="95" dirty="0"/>
              <a:t> </a:t>
            </a:r>
            <a:r>
              <a:rPr spc="-5" dirty="0"/>
              <a:t>Switches</a:t>
            </a:r>
          </a:p>
        </p:txBody>
      </p:sp>
      <p:sp>
        <p:nvSpPr>
          <p:cNvPr id="4" name="object 4"/>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 </a:t>
            </a:r>
            <a:r>
              <a:rPr spc="-5" dirty="0"/>
              <a:t>2016 </a:t>
            </a:r>
            <a:r>
              <a:rPr dirty="0"/>
              <a:t>Cisco and/or its affiliates. All rights reserved. Cisco</a:t>
            </a:r>
            <a:r>
              <a:rPr spc="40" dirty="0"/>
              <a:t> </a:t>
            </a:r>
            <a:r>
              <a:rPr dirty="0"/>
              <a:t>Confidential</a:t>
            </a:r>
          </a:p>
        </p:txBody>
      </p:sp>
      <p:sp>
        <p:nvSpPr>
          <p:cNvPr id="5" name="object 5"/>
          <p:cNvSpPr txBox="1">
            <a:spLocks noGrp="1"/>
          </p:cNvSpPr>
          <p:nvPr>
            <p:ph type="sldNum" sz="quarter" idx="7"/>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t>26</a:t>
            </a:fld>
            <a:endParaRPr dirty="0"/>
          </a:p>
        </p:txBody>
      </p:sp>
      <p:sp>
        <p:nvSpPr>
          <p:cNvPr id="3" name="object 3"/>
          <p:cNvSpPr txBox="1"/>
          <p:nvPr/>
        </p:nvSpPr>
        <p:spPr>
          <a:xfrm>
            <a:off x="309778" y="746886"/>
            <a:ext cx="8421370" cy="3501390"/>
          </a:xfrm>
          <a:prstGeom prst="rect">
            <a:avLst/>
          </a:prstGeom>
        </p:spPr>
        <p:txBody>
          <a:bodyPr vert="horz" wrap="square" lIns="0" tIns="58419" rIns="0" bIns="0" rtlCol="0">
            <a:spAutoFit/>
          </a:bodyPr>
          <a:lstStyle/>
          <a:p>
            <a:pPr marL="12700">
              <a:lnSpc>
                <a:spcPct val="100000"/>
              </a:lnSpc>
              <a:spcBef>
                <a:spcPts val="459"/>
              </a:spcBef>
            </a:pPr>
            <a:r>
              <a:rPr sz="1500" spc="-5" dirty="0">
                <a:latin typeface="Arial"/>
                <a:cs typeface="Arial"/>
              </a:rPr>
              <a:t>Switches use one </a:t>
            </a:r>
            <a:r>
              <a:rPr sz="1500" dirty="0">
                <a:latin typeface="Arial"/>
                <a:cs typeface="Arial"/>
              </a:rPr>
              <a:t>of the </a:t>
            </a:r>
            <a:r>
              <a:rPr sz="1500" spc="-5" dirty="0">
                <a:latin typeface="Arial"/>
                <a:cs typeface="Arial"/>
              </a:rPr>
              <a:t>following forwarding </a:t>
            </a:r>
            <a:r>
              <a:rPr sz="1500" dirty="0">
                <a:latin typeface="Arial"/>
                <a:cs typeface="Arial"/>
              </a:rPr>
              <a:t>methods for </a:t>
            </a:r>
            <a:r>
              <a:rPr sz="1500" spc="-5" dirty="0">
                <a:latin typeface="Arial"/>
                <a:cs typeface="Arial"/>
              </a:rPr>
              <a:t>switching data between network</a:t>
            </a:r>
            <a:r>
              <a:rPr sz="1500" spc="20" dirty="0">
                <a:latin typeface="Arial"/>
                <a:cs typeface="Arial"/>
              </a:rPr>
              <a:t> </a:t>
            </a:r>
            <a:r>
              <a:rPr sz="1500" dirty="0">
                <a:latin typeface="Arial"/>
                <a:cs typeface="Arial"/>
              </a:rPr>
              <a:t>ports:</a:t>
            </a:r>
            <a:endParaRPr sz="1500">
              <a:latin typeface="Arial"/>
              <a:cs typeface="Arial"/>
            </a:endParaRPr>
          </a:p>
          <a:p>
            <a:pPr marL="299085" marR="318770" indent="-287020">
              <a:lnSpc>
                <a:spcPct val="100000"/>
              </a:lnSpc>
              <a:spcBef>
                <a:spcPts val="360"/>
              </a:spcBef>
              <a:buFont typeface="Arial"/>
              <a:buChar char="•"/>
              <a:tabLst>
                <a:tab pos="299085" algn="l"/>
                <a:tab pos="299720" algn="l"/>
              </a:tabLst>
            </a:pPr>
            <a:r>
              <a:rPr sz="1500" b="1" spc="-5" dirty="0">
                <a:latin typeface="Arial"/>
                <a:cs typeface="Arial"/>
              </a:rPr>
              <a:t>Store-and-forward </a:t>
            </a:r>
            <a:r>
              <a:rPr sz="1500" b="1" dirty="0">
                <a:latin typeface="Arial"/>
                <a:cs typeface="Arial"/>
              </a:rPr>
              <a:t>switching </a:t>
            </a:r>
            <a:r>
              <a:rPr sz="1500" dirty="0">
                <a:latin typeface="Arial"/>
                <a:cs typeface="Arial"/>
              </a:rPr>
              <a:t>- </a:t>
            </a:r>
            <a:r>
              <a:rPr sz="1500" spc="-5" dirty="0">
                <a:latin typeface="Arial"/>
                <a:cs typeface="Arial"/>
              </a:rPr>
              <a:t>This </a:t>
            </a:r>
            <a:r>
              <a:rPr sz="1500" dirty="0">
                <a:latin typeface="Arial"/>
                <a:cs typeface="Arial"/>
              </a:rPr>
              <a:t>frame </a:t>
            </a:r>
            <a:r>
              <a:rPr sz="1500" spc="-5" dirty="0">
                <a:latin typeface="Arial"/>
                <a:cs typeface="Arial"/>
              </a:rPr>
              <a:t>forwarding </a:t>
            </a:r>
            <a:r>
              <a:rPr sz="1500" dirty="0">
                <a:latin typeface="Arial"/>
                <a:cs typeface="Arial"/>
              </a:rPr>
              <a:t>method </a:t>
            </a:r>
            <a:r>
              <a:rPr sz="1500" spc="-5" dirty="0">
                <a:latin typeface="Arial"/>
                <a:cs typeface="Arial"/>
              </a:rPr>
              <a:t>receives </a:t>
            </a:r>
            <a:r>
              <a:rPr sz="1500" dirty="0">
                <a:latin typeface="Arial"/>
                <a:cs typeface="Arial"/>
              </a:rPr>
              <a:t>the </a:t>
            </a:r>
            <a:r>
              <a:rPr sz="1500" spc="-5" dirty="0">
                <a:latin typeface="Arial"/>
                <a:cs typeface="Arial"/>
              </a:rPr>
              <a:t>entire </a:t>
            </a:r>
            <a:r>
              <a:rPr sz="1500" dirty="0">
                <a:latin typeface="Arial"/>
                <a:cs typeface="Arial"/>
              </a:rPr>
              <a:t>frame </a:t>
            </a:r>
            <a:r>
              <a:rPr sz="1500" spc="-5" dirty="0">
                <a:latin typeface="Arial"/>
                <a:cs typeface="Arial"/>
              </a:rPr>
              <a:t>and  </a:t>
            </a:r>
            <a:r>
              <a:rPr sz="1500" dirty="0">
                <a:latin typeface="Arial"/>
                <a:cs typeface="Arial"/>
              </a:rPr>
              <a:t>computes the </a:t>
            </a:r>
            <a:r>
              <a:rPr sz="1500" spc="-5" dirty="0">
                <a:latin typeface="Arial"/>
                <a:cs typeface="Arial"/>
              </a:rPr>
              <a:t>CRC. </a:t>
            </a:r>
            <a:r>
              <a:rPr sz="1500" dirty="0">
                <a:latin typeface="Arial"/>
                <a:cs typeface="Arial"/>
              </a:rPr>
              <a:t>If the </a:t>
            </a:r>
            <a:r>
              <a:rPr sz="1500" spc="-5" dirty="0">
                <a:latin typeface="Arial"/>
                <a:cs typeface="Arial"/>
              </a:rPr>
              <a:t>CRC is valid, </a:t>
            </a:r>
            <a:r>
              <a:rPr sz="1500" dirty="0">
                <a:latin typeface="Arial"/>
                <a:cs typeface="Arial"/>
              </a:rPr>
              <a:t>the </a:t>
            </a:r>
            <a:r>
              <a:rPr sz="1500" spc="-5" dirty="0">
                <a:latin typeface="Arial"/>
                <a:cs typeface="Arial"/>
              </a:rPr>
              <a:t>switch </a:t>
            </a:r>
            <a:r>
              <a:rPr sz="1500" dirty="0">
                <a:latin typeface="Arial"/>
                <a:cs typeface="Arial"/>
              </a:rPr>
              <a:t>looks </a:t>
            </a:r>
            <a:r>
              <a:rPr sz="1500" spc="-5" dirty="0">
                <a:latin typeface="Arial"/>
                <a:cs typeface="Arial"/>
              </a:rPr>
              <a:t>up </a:t>
            </a:r>
            <a:r>
              <a:rPr sz="1500" dirty="0">
                <a:latin typeface="Arial"/>
                <a:cs typeface="Arial"/>
              </a:rPr>
              <a:t>the </a:t>
            </a:r>
            <a:r>
              <a:rPr sz="1500" spc="-5" dirty="0">
                <a:latin typeface="Arial"/>
                <a:cs typeface="Arial"/>
              </a:rPr>
              <a:t>destination </a:t>
            </a:r>
            <a:r>
              <a:rPr sz="1500" dirty="0">
                <a:latin typeface="Arial"/>
                <a:cs typeface="Arial"/>
              </a:rPr>
              <a:t>address, </a:t>
            </a:r>
            <a:r>
              <a:rPr sz="1500" spc="-5" dirty="0">
                <a:latin typeface="Arial"/>
                <a:cs typeface="Arial"/>
              </a:rPr>
              <a:t>which  </a:t>
            </a:r>
            <a:r>
              <a:rPr sz="1500" dirty="0">
                <a:latin typeface="Arial"/>
                <a:cs typeface="Arial"/>
              </a:rPr>
              <a:t>determines the outgoing interface. </a:t>
            </a:r>
            <a:r>
              <a:rPr sz="1500" spc="-5" dirty="0">
                <a:latin typeface="Arial"/>
                <a:cs typeface="Arial"/>
              </a:rPr>
              <a:t>Then </a:t>
            </a:r>
            <a:r>
              <a:rPr sz="1500" dirty="0">
                <a:latin typeface="Arial"/>
                <a:cs typeface="Arial"/>
              </a:rPr>
              <a:t>the frame is forwarded out of the correct</a:t>
            </a:r>
            <a:r>
              <a:rPr sz="1500" spc="-275" dirty="0">
                <a:latin typeface="Arial"/>
                <a:cs typeface="Arial"/>
              </a:rPr>
              <a:t> </a:t>
            </a:r>
            <a:r>
              <a:rPr sz="1500" dirty="0">
                <a:latin typeface="Arial"/>
                <a:cs typeface="Arial"/>
              </a:rPr>
              <a:t>port.</a:t>
            </a:r>
            <a:endParaRPr sz="1500">
              <a:latin typeface="Arial"/>
              <a:cs typeface="Arial"/>
            </a:endParaRPr>
          </a:p>
          <a:p>
            <a:pPr marL="299085" marR="17780" indent="-287020">
              <a:lnSpc>
                <a:spcPct val="100000"/>
              </a:lnSpc>
              <a:spcBef>
                <a:spcPts val="360"/>
              </a:spcBef>
              <a:buFont typeface="Arial"/>
              <a:buChar char="•"/>
              <a:tabLst>
                <a:tab pos="299085" algn="l"/>
                <a:tab pos="299720" algn="l"/>
              </a:tabLst>
            </a:pPr>
            <a:r>
              <a:rPr sz="1500" b="1" spc="-5" dirty="0">
                <a:latin typeface="Arial"/>
                <a:cs typeface="Arial"/>
              </a:rPr>
              <a:t>Cut-through </a:t>
            </a:r>
            <a:r>
              <a:rPr sz="1500" b="1" dirty="0">
                <a:latin typeface="Arial"/>
                <a:cs typeface="Arial"/>
              </a:rPr>
              <a:t>switching </a:t>
            </a:r>
            <a:r>
              <a:rPr sz="1500" dirty="0">
                <a:latin typeface="Arial"/>
                <a:cs typeface="Arial"/>
              </a:rPr>
              <a:t>- </a:t>
            </a:r>
            <a:r>
              <a:rPr sz="1500" spc="-5" dirty="0">
                <a:latin typeface="Arial"/>
                <a:cs typeface="Arial"/>
              </a:rPr>
              <a:t>This </a:t>
            </a:r>
            <a:r>
              <a:rPr sz="1500" dirty="0">
                <a:latin typeface="Arial"/>
                <a:cs typeface="Arial"/>
              </a:rPr>
              <a:t>frame </a:t>
            </a:r>
            <a:r>
              <a:rPr sz="1500" spc="-5" dirty="0">
                <a:latin typeface="Arial"/>
                <a:cs typeface="Arial"/>
              </a:rPr>
              <a:t>forwarding </a:t>
            </a:r>
            <a:r>
              <a:rPr sz="1500" dirty="0">
                <a:latin typeface="Arial"/>
                <a:cs typeface="Arial"/>
              </a:rPr>
              <a:t>method </a:t>
            </a:r>
            <a:r>
              <a:rPr sz="1500" spc="-5" dirty="0">
                <a:latin typeface="Arial"/>
                <a:cs typeface="Arial"/>
              </a:rPr>
              <a:t>forwards </a:t>
            </a:r>
            <a:r>
              <a:rPr sz="1500" dirty="0">
                <a:latin typeface="Arial"/>
                <a:cs typeface="Arial"/>
              </a:rPr>
              <a:t>the frame before it </a:t>
            </a:r>
            <a:r>
              <a:rPr sz="1500" spc="-5" dirty="0">
                <a:latin typeface="Arial"/>
                <a:cs typeface="Arial"/>
              </a:rPr>
              <a:t>is </a:t>
            </a:r>
            <a:r>
              <a:rPr sz="1500" dirty="0">
                <a:latin typeface="Arial"/>
                <a:cs typeface="Arial"/>
              </a:rPr>
              <a:t>entirely  </a:t>
            </a:r>
            <a:r>
              <a:rPr sz="1500" spc="-5" dirty="0">
                <a:latin typeface="Arial"/>
                <a:cs typeface="Arial"/>
              </a:rPr>
              <a:t>received. At a </a:t>
            </a:r>
            <a:r>
              <a:rPr sz="1500" dirty="0">
                <a:latin typeface="Arial"/>
                <a:cs typeface="Arial"/>
              </a:rPr>
              <a:t>minimum, the </a:t>
            </a:r>
            <a:r>
              <a:rPr sz="1500" spc="-5" dirty="0">
                <a:latin typeface="Arial"/>
                <a:cs typeface="Arial"/>
              </a:rPr>
              <a:t>destination </a:t>
            </a:r>
            <a:r>
              <a:rPr sz="1500" dirty="0">
                <a:latin typeface="Arial"/>
                <a:cs typeface="Arial"/>
              </a:rPr>
              <a:t>address of the frame must </a:t>
            </a:r>
            <a:r>
              <a:rPr sz="1500" spc="-5" dirty="0">
                <a:latin typeface="Arial"/>
                <a:cs typeface="Arial"/>
              </a:rPr>
              <a:t>be </a:t>
            </a:r>
            <a:r>
              <a:rPr sz="1500" dirty="0">
                <a:latin typeface="Arial"/>
                <a:cs typeface="Arial"/>
              </a:rPr>
              <a:t>read before the frame</a:t>
            </a:r>
            <a:r>
              <a:rPr sz="1500" spc="-245" dirty="0">
                <a:latin typeface="Arial"/>
                <a:cs typeface="Arial"/>
              </a:rPr>
              <a:t> </a:t>
            </a:r>
            <a:r>
              <a:rPr sz="1500" spc="-5" dirty="0">
                <a:latin typeface="Arial"/>
                <a:cs typeface="Arial"/>
              </a:rPr>
              <a:t>can  be</a:t>
            </a:r>
            <a:r>
              <a:rPr sz="1500" spc="-10" dirty="0">
                <a:latin typeface="Arial"/>
                <a:cs typeface="Arial"/>
              </a:rPr>
              <a:t> </a:t>
            </a:r>
            <a:r>
              <a:rPr sz="1500" spc="-5" dirty="0">
                <a:latin typeface="Arial"/>
                <a:cs typeface="Arial"/>
              </a:rPr>
              <a:t>forwarded.</a:t>
            </a:r>
            <a:endParaRPr sz="1500">
              <a:latin typeface="Arial"/>
              <a:cs typeface="Arial"/>
            </a:endParaRPr>
          </a:p>
          <a:p>
            <a:pPr>
              <a:lnSpc>
                <a:spcPct val="100000"/>
              </a:lnSpc>
              <a:spcBef>
                <a:spcPts val="50"/>
              </a:spcBef>
              <a:buFont typeface="Arial"/>
              <a:buChar char="•"/>
            </a:pPr>
            <a:endParaRPr sz="2150">
              <a:latin typeface="Arial"/>
              <a:cs typeface="Arial"/>
            </a:endParaRPr>
          </a:p>
          <a:p>
            <a:pPr marL="299085" marR="85725" indent="-287020">
              <a:lnSpc>
                <a:spcPct val="100000"/>
              </a:lnSpc>
              <a:buChar char="•"/>
              <a:tabLst>
                <a:tab pos="299085" algn="l"/>
                <a:tab pos="299720" algn="l"/>
              </a:tabLst>
            </a:pPr>
            <a:r>
              <a:rPr sz="1500" dirty="0">
                <a:latin typeface="Arial"/>
                <a:cs typeface="Arial"/>
              </a:rPr>
              <a:t>A big </a:t>
            </a:r>
            <a:r>
              <a:rPr sz="1500" spc="-5" dirty="0">
                <a:latin typeface="Arial"/>
                <a:cs typeface="Arial"/>
              </a:rPr>
              <a:t>advantage </a:t>
            </a:r>
            <a:r>
              <a:rPr sz="1500" dirty="0">
                <a:latin typeface="Arial"/>
                <a:cs typeface="Arial"/>
              </a:rPr>
              <a:t>of store-and-forward </a:t>
            </a:r>
            <a:r>
              <a:rPr sz="1500" spc="-5" dirty="0">
                <a:latin typeface="Arial"/>
                <a:cs typeface="Arial"/>
              </a:rPr>
              <a:t>switching is </a:t>
            </a:r>
            <a:r>
              <a:rPr sz="1500" dirty="0">
                <a:latin typeface="Arial"/>
                <a:cs typeface="Arial"/>
              </a:rPr>
              <a:t>that it determines if </a:t>
            </a:r>
            <a:r>
              <a:rPr sz="1500" spc="-5" dirty="0">
                <a:latin typeface="Arial"/>
                <a:cs typeface="Arial"/>
              </a:rPr>
              <a:t>a </a:t>
            </a:r>
            <a:r>
              <a:rPr sz="1500" dirty="0">
                <a:latin typeface="Arial"/>
                <a:cs typeface="Arial"/>
              </a:rPr>
              <a:t>frame </a:t>
            </a:r>
            <a:r>
              <a:rPr sz="1500" spc="-5" dirty="0">
                <a:latin typeface="Arial"/>
                <a:cs typeface="Arial"/>
              </a:rPr>
              <a:t>has </a:t>
            </a:r>
            <a:r>
              <a:rPr sz="1500" dirty="0">
                <a:latin typeface="Arial"/>
                <a:cs typeface="Arial"/>
              </a:rPr>
              <a:t>errors</a:t>
            </a:r>
            <a:r>
              <a:rPr sz="1500" spc="-204" dirty="0">
                <a:latin typeface="Arial"/>
                <a:cs typeface="Arial"/>
              </a:rPr>
              <a:t> </a:t>
            </a:r>
            <a:r>
              <a:rPr sz="1500" dirty="0">
                <a:latin typeface="Arial"/>
                <a:cs typeface="Arial"/>
              </a:rPr>
              <a:t>before  propagating the frame. When </a:t>
            </a:r>
            <a:r>
              <a:rPr sz="1500" spc="-5" dirty="0">
                <a:latin typeface="Arial"/>
                <a:cs typeface="Arial"/>
              </a:rPr>
              <a:t>an </a:t>
            </a:r>
            <a:r>
              <a:rPr sz="1500" dirty="0">
                <a:latin typeface="Arial"/>
                <a:cs typeface="Arial"/>
              </a:rPr>
              <a:t>error </a:t>
            </a:r>
            <a:r>
              <a:rPr sz="1500" spc="-5" dirty="0">
                <a:latin typeface="Arial"/>
                <a:cs typeface="Arial"/>
              </a:rPr>
              <a:t>is </a:t>
            </a:r>
            <a:r>
              <a:rPr sz="1500" dirty="0">
                <a:latin typeface="Arial"/>
                <a:cs typeface="Arial"/>
              </a:rPr>
              <a:t>detected </a:t>
            </a:r>
            <a:r>
              <a:rPr sz="1500" spc="-5" dirty="0">
                <a:latin typeface="Arial"/>
                <a:cs typeface="Arial"/>
              </a:rPr>
              <a:t>in a </a:t>
            </a:r>
            <a:r>
              <a:rPr sz="1500" dirty="0">
                <a:latin typeface="Arial"/>
                <a:cs typeface="Arial"/>
              </a:rPr>
              <a:t>frame, the </a:t>
            </a:r>
            <a:r>
              <a:rPr sz="1500" spc="-5" dirty="0">
                <a:latin typeface="Arial"/>
                <a:cs typeface="Arial"/>
              </a:rPr>
              <a:t>switch </a:t>
            </a:r>
            <a:r>
              <a:rPr sz="1500" dirty="0">
                <a:latin typeface="Arial"/>
                <a:cs typeface="Arial"/>
              </a:rPr>
              <a:t>discards the frame.  Discarding frames </a:t>
            </a:r>
            <a:r>
              <a:rPr sz="1500" spc="-5" dirty="0">
                <a:latin typeface="Arial"/>
                <a:cs typeface="Arial"/>
              </a:rPr>
              <a:t>with </a:t>
            </a:r>
            <a:r>
              <a:rPr sz="1500" dirty="0">
                <a:latin typeface="Arial"/>
                <a:cs typeface="Arial"/>
              </a:rPr>
              <a:t>errors reduces the </a:t>
            </a:r>
            <a:r>
              <a:rPr sz="1500" spc="-5" dirty="0">
                <a:latin typeface="Arial"/>
                <a:cs typeface="Arial"/>
              </a:rPr>
              <a:t>amount </a:t>
            </a:r>
            <a:r>
              <a:rPr sz="1500" dirty="0">
                <a:latin typeface="Arial"/>
                <a:cs typeface="Arial"/>
              </a:rPr>
              <a:t>of </a:t>
            </a:r>
            <a:r>
              <a:rPr sz="1500" spc="-5" dirty="0">
                <a:latin typeface="Arial"/>
                <a:cs typeface="Arial"/>
              </a:rPr>
              <a:t>bandwidth consumed by </a:t>
            </a:r>
            <a:r>
              <a:rPr sz="1500" dirty="0">
                <a:latin typeface="Arial"/>
                <a:cs typeface="Arial"/>
              </a:rPr>
              <a:t>corrupt</a:t>
            </a:r>
            <a:r>
              <a:rPr sz="1500" spc="-150" dirty="0">
                <a:latin typeface="Arial"/>
                <a:cs typeface="Arial"/>
              </a:rPr>
              <a:t> </a:t>
            </a:r>
            <a:r>
              <a:rPr sz="1500" dirty="0">
                <a:latin typeface="Arial"/>
                <a:cs typeface="Arial"/>
              </a:rPr>
              <a:t>data.</a:t>
            </a:r>
            <a:endParaRPr sz="1500">
              <a:latin typeface="Arial"/>
              <a:cs typeface="Arial"/>
            </a:endParaRPr>
          </a:p>
          <a:p>
            <a:pPr marL="299085" marR="5080" indent="-287020">
              <a:lnSpc>
                <a:spcPct val="100000"/>
              </a:lnSpc>
              <a:spcBef>
                <a:spcPts val="360"/>
              </a:spcBef>
              <a:buChar char="•"/>
              <a:tabLst>
                <a:tab pos="299085" algn="l"/>
                <a:tab pos="299720" algn="l"/>
              </a:tabLst>
            </a:pPr>
            <a:r>
              <a:rPr sz="1500" spc="-5" dirty="0">
                <a:latin typeface="Arial"/>
                <a:cs typeface="Arial"/>
              </a:rPr>
              <a:t>Store-and-forward switching </a:t>
            </a:r>
            <a:r>
              <a:rPr sz="1500" dirty="0">
                <a:latin typeface="Arial"/>
                <a:cs typeface="Arial"/>
              </a:rPr>
              <a:t>is required for quality of </a:t>
            </a:r>
            <a:r>
              <a:rPr sz="1500" spc="-5" dirty="0">
                <a:latin typeface="Arial"/>
                <a:cs typeface="Arial"/>
              </a:rPr>
              <a:t>service </a:t>
            </a:r>
            <a:r>
              <a:rPr sz="1500" dirty="0">
                <a:latin typeface="Arial"/>
                <a:cs typeface="Arial"/>
              </a:rPr>
              <a:t>(QoS) </a:t>
            </a:r>
            <a:r>
              <a:rPr sz="1500" spc="-5" dirty="0">
                <a:latin typeface="Arial"/>
                <a:cs typeface="Arial"/>
              </a:rPr>
              <a:t>analysis </a:t>
            </a:r>
            <a:r>
              <a:rPr sz="1500" dirty="0">
                <a:latin typeface="Arial"/>
                <a:cs typeface="Arial"/>
              </a:rPr>
              <a:t>on </a:t>
            </a:r>
            <a:r>
              <a:rPr sz="1500" spc="-5" dirty="0">
                <a:latin typeface="Arial"/>
                <a:cs typeface="Arial"/>
              </a:rPr>
              <a:t>converged  networks where </a:t>
            </a:r>
            <a:r>
              <a:rPr sz="1500" dirty="0">
                <a:latin typeface="Arial"/>
                <a:cs typeface="Arial"/>
              </a:rPr>
              <a:t>frame classification for </a:t>
            </a:r>
            <a:r>
              <a:rPr sz="1500" spc="-5" dirty="0">
                <a:latin typeface="Arial"/>
                <a:cs typeface="Arial"/>
              </a:rPr>
              <a:t>traffic </a:t>
            </a:r>
            <a:r>
              <a:rPr sz="1500" dirty="0">
                <a:latin typeface="Arial"/>
                <a:cs typeface="Arial"/>
              </a:rPr>
              <a:t>prioritization </a:t>
            </a:r>
            <a:r>
              <a:rPr sz="1500" spc="-5" dirty="0">
                <a:latin typeface="Arial"/>
                <a:cs typeface="Arial"/>
              </a:rPr>
              <a:t>is </a:t>
            </a:r>
            <a:r>
              <a:rPr sz="1500" spc="-15" dirty="0">
                <a:latin typeface="Arial"/>
                <a:cs typeface="Arial"/>
              </a:rPr>
              <a:t>necessary. </a:t>
            </a:r>
            <a:r>
              <a:rPr sz="1500" spc="-5" dirty="0">
                <a:latin typeface="Arial"/>
                <a:cs typeface="Arial"/>
              </a:rPr>
              <a:t>For example, voice over  </a:t>
            </a:r>
            <a:r>
              <a:rPr sz="1500" dirty="0">
                <a:latin typeface="Arial"/>
                <a:cs typeface="Arial"/>
              </a:rPr>
              <a:t>IP </a:t>
            </a:r>
            <a:r>
              <a:rPr sz="1500" spc="-15" dirty="0">
                <a:latin typeface="Arial"/>
                <a:cs typeface="Arial"/>
              </a:rPr>
              <a:t>(VoIP) </a:t>
            </a:r>
            <a:r>
              <a:rPr sz="1500" spc="-5" dirty="0">
                <a:latin typeface="Arial"/>
                <a:cs typeface="Arial"/>
              </a:rPr>
              <a:t>data </a:t>
            </a:r>
            <a:r>
              <a:rPr sz="1500" dirty="0">
                <a:latin typeface="Arial"/>
                <a:cs typeface="Arial"/>
              </a:rPr>
              <a:t>streams </a:t>
            </a:r>
            <a:r>
              <a:rPr sz="1500" spc="-5" dirty="0">
                <a:latin typeface="Arial"/>
                <a:cs typeface="Arial"/>
              </a:rPr>
              <a:t>need </a:t>
            </a:r>
            <a:r>
              <a:rPr sz="1500" dirty="0">
                <a:latin typeface="Arial"/>
                <a:cs typeface="Arial"/>
              </a:rPr>
              <a:t>to </a:t>
            </a:r>
            <a:r>
              <a:rPr sz="1500" spc="-10" dirty="0">
                <a:latin typeface="Arial"/>
                <a:cs typeface="Arial"/>
              </a:rPr>
              <a:t>have </a:t>
            </a:r>
            <a:r>
              <a:rPr sz="1500" dirty="0">
                <a:latin typeface="Arial"/>
                <a:cs typeface="Arial"/>
              </a:rPr>
              <a:t>priority </a:t>
            </a:r>
            <a:r>
              <a:rPr sz="1500" spc="-5" dirty="0">
                <a:latin typeface="Arial"/>
                <a:cs typeface="Arial"/>
              </a:rPr>
              <a:t>over </a:t>
            </a:r>
            <a:r>
              <a:rPr sz="1500" dirty="0">
                <a:latin typeface="Arial"/>
                <a:cs typeface="Arial"/>
              </a:rPr>
              <a:t>web-browsing</a:t>
            </a:r>
            <a:r>
              <a:rPr sz="1500" spc="-70" dirty="0">
                <a:latin typeface="Arial"/>
                <a:cs typeface="Arial"/>
              </a:rPr>
              <a:t> </a:t>
            </a:r>
            <a:r>
              <a:rPr sz="1500" spc="-5" dirty="0">
                <a:latin typeface="Arial"/>
                <a:cs typeface="Arial"/>
              </a:rPr>
              <a:t>traffic.</a:t>
            </a:r>
            <a:endParaRPr sz="15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88137"/>
            <a:ext cx="366776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004B69"/>
                </a:solidFill>
                <a:latin typeface="Arial"/>
                <a:cs typeface="Arial"/>
              </a:rPr>
              <a:t>Switch Speeds and Forwarding Methods</a:t>
            </a:r>
            <a:endParaRPr sz="1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 </a:t>
            </a:r>
            <a:r>
              <a:rPr spc="-5" dirty="0"/>
              <a:t>2016 </a:t>
            </a:r>
            <a:r>
              <a:rPr dirty="0"/>
              <a:t>Cisco and/or its affiliates. All rights reserved. Cisco</a:t>
            </a:r>
            <a:r>
              <a:rPr spc="40" dirty="0"/>
              <a:t> </a:t>
            </a:r>
            <a:r>
              <a:rPr dirty="0"/>
              <a:t>Confidential</a:t>
            </a:r>
          </a:p>
        </p:txBody>
      </p:sp>
      <p:sp>
        <p:nvSpPr>
          <p:cNvPr id="6" name="object 6"/>
          <p:cNvSpPr txBox="1">
            <a:spLocks noGrp="1"/>
          </p:cNvSpPr>
          <p:nvPr>
            <p:ph type="sldNum" sz="quarter" idx="7"/>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t>27</a:t>
            </a:fld>
            <a:endParaRPr dirty="0"/>
          </a:p>
        </p:txBody>
      </p:sp>
      <p:sp>
        <p:nvSpPr>
          <p:cNvPr id="3" name="object 3"/>
          <p:cNvSpPr txBox="1">
            <a:spLocks noGrp="1"/>
          </p:cNvSpPr>
          <p:nvPr>
            <p:ph type="title"/>
          </p:nvPr>
        </p:nvSpPr>
        <p:spPr>
          <a:xfrm>
            <a:off x="78739" y="255778"/>
            <a:ext cx="3124200" cy="391160"/>
          </a:xfrm>
          <a:prstGeom prst="rect">
            <a:avLst/>
          </a:prstGeom>
        </p:spPr>
        <p:txBody>
          <a:bodyPr vert="horz" wrap="square" lIns="0" tIns="12700" rIns="0" bIns="0" rtlCol="0">
            <a:spAutoFit/>
          </a:bodyPr>
          <a:lstStyle/>
          <a:p>
            <a:pPr marL="12700">
              <a:lnSpc>
                <a:spcPct val="100000"/>
              </a:lnSpc>
              <a:spcBef>
                <a:spcPts val="100"/>
              </a:spcBef>
            </a:pPr>
            <a:r>
              <a:rPr spc="-5" dirty="0"/>
              <a:t>Cut-Through</a:t>
            </a:r>
            <a:r>
              <a:rPr spc="-25" dirty="0"/>
              <a:t> </a:t>
            </a:r>
            <a:r>
              <a:rPr spc="-5" dirty="0"/>
              <a:t>Switching</a:t>
            </a:r>
          </a:p>
        </p:txBody>
      </p:sp>
      <p:sp>
        <p:nvSpPr>
          <p:cNvPr id="4" name="object 4"/>
          <p:cNvSpPr txBox="1"/>
          <p:nvPr/>
        </p:nvSpPr>
        <p:spPr>
          <a:xfrm>
            <a:off x="553618" y="792606"/>
            <a:ext cx="7961630" cy="3618865"/>
          </a:xfrm>
          <a:prstGeom prst="rect">
            <a:avLst/>
          </a:prstGeom>
        </p:spPr>
        <p:txBody>
          <a:bodyPr vert="horz" wrap="square" lIns="0" tIns="12065" rIns="0" bIns="0" rtlCol="0">
            <a:spAutoFit/>
          </a:bodyPr>
          <a:lstStyle/>
          <a:p>
            <a:pPr marL="12700" marR="5080">
              <a:lnSpc>
                <a:spcPct val="100000"/>
              </a:lnSpc>
              <a:spcBef>
                <a:spcPts val="95"/>
              </a:spcBef>
            </a:pPr>
            <a:r>
              <a:rPr sz="1600" spc="-5" dirty="0">
                <a:latin typeface="Arial"/>
                <a:cs typeface="Arial"/>
              </a:rPr>
              <a:t>In cut-through switching, the switch acts upon the data as soon as it is received, even </a:t>
            </a:r>
            <a:r>
              <a:rPr sz="1600" dirty="0">
                <a:latin typeface="Arial"/>
                <a:cs typeface="Arial"/>
              </a:rPr>
              <a:t>if  </a:t>
            </a:r>
            <a:r>
              <a:rPr sz="1600" spc="-5" dirty="0">
                <a:latin typeface="Arial"/>
                <a:cs typeface="Arial"/>
              </a:rPr>
              <a:t>the transmission is not complete. The switch </a:t>
            </a:r>
            <a:r>
              <a:rPr sz="1600" spc="-10" dirty="0">
                <a:latin typeface="Arial"/>
                <a:cs typeface="Arial"/>
              </a:rPr>
              <a:t>buffers </a:t>
            </a:r>
            <a:r>
              <a:rPr sz="1600" spc="-5" dirty="0">
                <a:latin typeface="Arial"/>
                <a:cs typeface="Arial"/>
              </a:rPr>
              <a:t>just enough of the frame to read the  destination MAC address so that it can determine to </a:t>
            </a:r>
            <a:r>
              <a:rPr sz="1600" spc="-10" dirty="0">
                <a:latin typeface="Arial"/>
                <a:cs typeface="Arial"/>
              </a:rPr>
              <a:t>which </a:t>
            </a:r>
            <a:r>
              <a:rPr sz="1600" spc="-5" dirty="0">
                <a:latin typeface="Arial"/>
                <a:cs typeface="Arial"/>
              </a:rPr>
              <a:t>port it should forward out the  data. The switch does not perform any error checking on the</a:t>
            </a:r>
            <a:r>
              <a:rPr sz="1600" spc="100" dirty="0">
                <a:latin typeface="Arial"/>
                <a:cs typeface="Arial"/>
              </a:rPr>
              <a:t> </a:t>
            </a:r>
            <a:r>
              <a:rPr sz="1600" spc="-5" dirty="0">
                <a:latin typeface="Arial"/>
                <a:cs typeface="Arial"/>
              </a:rPr>
              <a:t>frame.</a:t>
            </a:r>
            <a:endParaRPr sz="1600">
              <a:latin typeface="Arial"/>
              <a:cs typeface="Arial"/>
            </a:endParaRPr>
          </a:p>
          <a:p>
            <a:pPr marL="12700">
              <a:lnSpc>
                <a:spcPct val="100000"/>
              </a:lnSpc>
              <a:spcBef>
                <a:spcPts val="385"/>
              </a:spcBef>
            </a:pPr>
            <a:r>
              <a:rPr sz="1600" spc="-5" dirty="0">
                <a:latin typeface="Arial"/>
                <a:cs typeface="Arial"/>
              </a:rPr>
              <a:t>There are </a:t>
            </a:r>
            <a:r>
              <a:rPr sz="1600" spc="-10" dirty="0">
                <a:latin typeface="Arial"/>
                <a:cs typeface="Arial"/>
              </a:rPr>
              <a:t>two </a:t>
            </a:r>
            <a:r>
              <a:rPr sz="1600" spc="-5" dirty="0">
                <a:latin typeface="Arial"/>
                <a:cs typeface="Arial"/>
              </a:rPr>
              <a:t>variants of cut-through</a:t>
            </a:r>
            <a:r>
              <a:rPr sz="1600" spc="110" dirty="0">
                <a:latin typeface="Arial"/>
                <a:cs typeface="Arial"/>
              </a:rPr>
              <a:t> </a:t>
            </a:r>
            <a:r>
              <a:rPr sz="1600" spc="-5" dirty="0">
                <a:latin typeface="Arial"/>
                <a:cs typeface="Arial"/>
              </a:rPr>
              <a:t>switching:</a:t>
            </a:r>
            <a:endParaRPr sz="1600">
              <a:latin typeface="Arial"/>
              <a:cs typeface="Arial"/>
            </a:endParaRPr>
          </a:p>
          <a:p>
            <a:pPr marL="370840" marR="48895" indent="-215265">
              <a:lnSpc>
                <a:spcPct val="95000"/>
              </a:lnSpc>
              <a:spcBef>
                <a:spcPts val="600"/>
              </a:spcBef>
              <a:buClr>
                <a:srgbClr val="57575B"/>
              </a:buClr>
              <a:buFont typeface="Arial"/>
              <a:buChar char="•"/>
              <a:tabLst>
                <a:tab pos="370205" algn="l"/>
                <a:tab pos="370840" algn="l"/>
              </a:tabLst>
            </a:pPr>
            <a:r>
              <a:rPr sz="1500" b="1" dirty="0">
                <a:latin typeface="Arial"/>
                <a:cs typeface="Arial"/>
              </a:rPr>
              <a:t>Fast-forward switching - </a:t>
            </a:r>
            <a:r>
              <a:rPr sz="1500" spc="-5" dirty="0">
                <a:latin typeface="Arial"/>
                <a:cs typeface="Arial"/>
              </a:rPr>
              <a:t>Offers </a:t>
            </a:r>
            <a:r>
              <a:rPr sz="1500" dirty="0">
                <a:latin typeface="Arial"/>
                <a:cs typeface="Arial"/>
              </a:rPr>
              <a:t>the </a:t>
            </a:r>
            <a:r>
              <a:rPr sz="1500" spc="-5" dirty="0">
                <a:latin typeface="Arial"/>
                <a:cs typeface="Arial"/>
              </a:rPr>
              <a:t>lowest level </a:t>
            </a:r>
            <a:r>
              <a:rPr sz="1500" dirty="0">
                <a:latin typeface="Arial"/>
                <a:cs typeface="Arial"/>
              </a:rPr>
              <a:t>of latency </a:t>
            </a:r>
            <a:r>
              <a:rPr sz="1500" spc="-5" dirty="0">
                <a:latin typeface="Arial"/>
                <a:cs typeface="Arial"/>
              </a:rPr>
              <a:t>by </a:t>
            </a:r>
            <a:r>
              <a:rPr sz="1500" dirty="0">
                <a:latin typeface="Arial"/>
                <a:cs typeface="Arial"/>
              </a:rPr>
              <a:t>immediately </a:t>
            </a:r>
            <a:r>
              <a:rPr sz="1500" spc="-5" dirty="0">
                <a:latin typeface="Arial"/>
                <a:cs typeface="Arial"/>
              </a:rPr>
              <a:t>forwarding a  packet </a:t>
            </a:r>
            <a:r>
              <a:rPr sz="1500" dirty="0">
                <a:latin typeface="Arial"/>
                <a:cs typeface="Arial"/>
              </a:rPr>
              <a:t>after reading the </a:t>
            </a:r>
            <a:r>
              <a:rPr sz="1500" spc="-5" dirty="0">
                <a:latin typeface="Arial"/>
                <a:cs typeface="Arial"/>
              </a:rPr>
              <a:t>destination </a:t>
            </a:r>
            <a:r>
              <a:rPr sz="1500" dirty="0">
                <a:latin typeface="Arial"/>
                <a:cs typeface="Arial"/>
              </a:rPr>
              <a:t>address. </a:t>
            </a:r>
            <a:r>
              <a:rPr sz="1500" spc="-5" dirty="0">
                <a:latin typeface="Arial"/>
                <a:cs typeface="Arial"/>
              </a:rPr>
              <a:t>Because </a:t>
            </a:r>
            <a:r>
              <a:rPr sz="1500" dirty="0">
                <a:latin typeface="Arial"/>
                <a:cs typeface="Arial"/>
              </a:rPr>
              <a:t>fast-forward </a:t>
            </a:r>
            <a:r>
              <a:rPr sz="1500" spc="-5" dirty="0">
                <a:latin typeface="Arial"/>
                <a:cs typeface="Arial"/>
              </a:rPr>
              <a:t>switching </a:t>
            </a:r>
            <a:r>
              <a:rPr sz="1500" dirty="0">
                <a:latin typeface="Arial"/>
                <a:cs typeface="Arial"/>
              </a:rPr>
              <a:t>starts  forwarding before the entire packet has been </a:t>
            </a:r>
            <a:r>
              <a:rPr sz="1500" spc="-5" dirty="0">
                <a:latin typeface="Arial"/>
                <a:cs typeface="Arial"/>
              </a:rPr>
              <a:t>received, </a:t>
            </a:r>
            <a:r>
              <a:rPr sz="1500" dirty="0">
                <a:latin typeface="Arial"/>
                <a:cs typeface="Arial"/>
              </a:rPr>
              <a:t>there may be times </a:t>
            </a:r>
            <a:r>
              <a:rPr sz="1500" spc="-5" dirty="0">
                <a:latin typeface="Arial"/>
                <a:cs typeface="Arial"/>
              </a:rPr>
              <a:t>when </a:t>
            </a:r>
            <a:r>
              <a:rPr sz="1500" dirty="0">
                <a:latin typeface="Arial"/>
                <a:cs typeface="Arial"/>
              </a:rPr>
              <a:t>packets  </a:t>
            </a:r>
            <a:r>
              <a:rPr sz="1500" spc="-5" dirty="0">
                <a:latin typeface="Arial"/>
                <a:cs typeface="Arial"/>
              </a:rPr>
              <a:t>are relayed with </a:t>
            </a:r>
            <a:r>
              <a:rPr sz="1500" dirty="0">
                <a:latin typeface="Arial"/>
                <a:cs typeface="Arial"/>
              </a:rPr>
              <a:t>errors. </a:t>
            </a:r>
            <a:r>
              <a:rPr sz="1500" spc="-5" dirty="0">
                <a:latin typeface="Arial"/>
                <a:cs typeface="Arial"/>
              </a:rPr>
              <a:t>The destination </a:t>
            </a:r>
            <a:r>
              <a:rPr sz="1500" dirty="0">
                <a:latin typeface="Arial"/>
                <a:cs typeface="Arial"/>
              </a:rPr>
              <a:t>NIC discards the faulty packet </a:t>
            </a:r>
            <a:r>
              <a:rPr sz="1500" spc="-5" dirty="0">
                <a:latin typeface="Arial"/>
                <a:cs typeface="Arial"/>
              </a:rPr>
              <a:t>upon </a:t>
            </a:r>
            <a:r>
              <a:rPr sz="1500" dirty="0">
                <a:latin typeface="Arial"/>
                <a:cs typeface="Arial"/>
              </a:rPr>
              <a:t>receipt. </a:t>
            </a:r>
            <a:r>
              <a:rPr sz="1500" spc="15" dirty="0">
                <a:latin typeface="Arial"/>
                <a:cs typeface="Arial"/>
              </a:rPr>
              <a:t>Fast-  </a:t>
            </a:r>
            <a:r>
              <a:rPr sz="1500" spc="-5" dirty="0">
                <a:latin typeface="Arial"/>
                <a:cs typeface="Arial"/>
              </a:rPr>
              <a:t>forward switching is </a:t>
            </a:r>
            <a:r>
              <a:rPr sz="1500" dirty="0">
                <a:latin typeface="Arial"/>
                <a:cs typeface="Arial"/>
              </a:rPr>
              <a:t>the </a:t>
            </a:r>
            <a:r>
              <a:rPr sz="1500" spc="-5" dirty="0">
                <a:latin typeface="Arial"/>
                <a:cs typeface="Arial"/>
              </a:rPr>
              <a:t>typical </a:t>
            </a:r>
            <a:r>
              <a:rPr sz="1500" dirty="0">
                <a:latin typeface="Arial"/>
                <a:cs typeface="Arial"/>
              </a:rPr>
              <a:t>cut-through method of</a:t>
            </a:r>
            <a:r>
              <a:rPr sz="1500" spc="-80" dirty="0">
                <a:latin typeface="Arial"/>
                <a:cs typeface="Arial"/>
              </a:rPr>
              <a:t> </a:t>
            </a:r>
            <a:r>
              <a:rPr sz="1500" spc="-5" dirty="0">
                <a:latin typeface="Arial"/>
                <a:cs typeface="Arial"/>
              </a:rPr>
              <a:t>switching.</a:t>
            </a:r>
            <a:endParaRPr sz="1500">
              <a:latin typeface="Arial"/>
              <a:cs typeface="Arial"/>
            </a:endParaRPr>
          </a:p>
          <a:p>
            <a:pPr marL="370840" marR="50165" indent="-215265">
              <a:lnSpc>
                <a:spcPct val="95000"/>
              </a:lnSpc>
              <a:spcBef>
                <a:spcPts val="605"/>
              </a:spcBef>
              <a:buClr>
                <a:srgbClr val="57575B"/>
              </a:buClr>
              <a:buFont typeface="Arial"/>
              <a:buChar char="•"/>
              <a:tabLst>
                <a:tab pos="370205" algn="l"/>
                <a:tab pos="370840" algn="l"/>
              </a:tabLst>
            </a:pPr>
            <a:r>
              <a:rPr sz="1500" b="1" spc="-5" dirty="0">
                <a:latin typeface="Arial"/>
                <a:cs typeface="Arial"/>
              </a:rPr>
              <a:t>Fragment-free </a:t>
            </a:r>
            <a:r>
              <a:rPr sz="1500" b="1" dirty="0">
                <a:latin typeface="Arial"/>
                <a:cs typeface="Arial"/>
              </a:rPr>
              <a:t>switching - </a:t>
            </a:r>
            <a:r>
              <a:rPr sz="1500" dirty="0">
                <a:latin typeface="Arial"/>
                <a:cs typeface="Arial"/>
              </a:rPr>
              <a:t>A compromise </a:t>
            </a:r>
            <a:r>
              <a:rPr sz="1500" spc="-5" dirty="0">
                <a:latin typeface="Arial"/>
                <a:cs typeface="Arial"/>
              </a:rPr>
              <a:t>between </a:t>
            </a:r>
            <a:r>
              <a:rPr sz="1500" dirty="0">
                <a:latin typeface="Arial"/>
                <a:cs typeface="Arial"/>
              </a:rPr>
              <a:t>the high latency </a:t>
            </a:r>
            <a:r>
              <a:rPr sz="1500" spc="-5" dirty="0">
                <a:latin typeface="Arial"/>
                <a:cs typeface="Arial"/>
              </a:rPr>
              <a:t>and </a:t>
            </a:r>
            <a:r>
              <a:rPr sz="1500" dirty="0">
                <a:latin typeface="Arial"/>
                <a:cs typeface="Arial"/>
              </a:rPr>
              <a:t>high integrity of  store-and-forward </a:t>
            </a:r>
            <a:r>
              <a:rPr sz="1500" spc="-5" dirty="0">
                <a:latin typeface="Arial"/>
                <a:cs typeface="Arial"/>
              </a:rPr>
              <a:t>switching </a:t>
            </a:r>
            <a:r>
              <a:rPr sz="1500" dirty="0">
                <a:latin typeface="Arial"/>
                <a:cs typeface="Arial"/>
              </a:rPr>
              <a:t>and the low latency and reduced integrity of fast-forward  </a:t>
            </a:r>
            <a:r>
              <a:rPr sz="1500" spc="-5" dirty="0">
                <a:latin typeface="Arial"/>
                <a:cs typeface="Arial"/>
              </a:rPr>
              <a:t>switching, </a:t>
            </a:r>
            <a:r>
              <a:rPr sz="1500" dirty="0">
                <a:latin typeface="Arial"/>
                <a:cs typeface="Arial"/>
              </a:rPr>
              <a:t>the </a:t>
            </a:r>
            <a:r>
              <a:rPr sz="1500" spc="-5" dirty="0">
                <a:latin typeface="Arial"/>
                <a:cs typeface="Arial"/>
              </a:rPr>
              <a:t>switch </a:t>
            </a:r>
            <a:r>
              <a:rPr sz="1500" dirty="0">
                <a:latin typeface="Arial"/>
                <a:cs typeface="Arial"/>
              </a:rPr>
              <a:t>stores </a:t>
            </a:r>
            <a:r>
              <a:rPr sz="1500" spc="-5" dirty="0">
                <a:latin typeface="Arial"/>
                <a:cs typeface="Arial"/>
              </a:rPr>
              <a:t>and </a:t>
            </a:r>
            <a:r>
              <a:rPr sz="1500" dirty="0">
                <a:latin typeface="Arial"/>
                <a:cs typeface="Arial"/>
              </a:rPr>
              <a:t>performs </a:t>
            </a:r>
            <a:r>
              <a:rPr sz="1500" spc="-5" dirty="0">
                <a:latin typeface="Arial"/>
                <a:cs typeface="Arial"/>
              </a:rPr>
              <a:t>an </a:t>
            </a:r>
            <a:r>
              <a:rPr sz="1500" dirty="0">
                <a:latin typeface="Arial"/>
                <a:cs typeface="Arial"/>
              </a:rPr>
              <a:t>error </a:t>
            </a:r>
            <a:r>
              <a:rPr sz="1500" spc="-5" dirty="0">
                <a:latin typeface="Arial"/>
                <a:cs typeface="Arial"/>
              </a:rPr>
              <a:t>check on </a:t>
            </a:r>
            <a:r>
              <a:rPr sz="1500" dirty="0">
                <a:latin typeface="Arial"/>
                <a:cs typeface="Arial"/>
              </a:rPr>
              <a:t>the first </a:t>
            </a:r>
            <a:r>
              <a:rPr sz="1500" spc="-5" dirty="0">
                <a:latin typeface="Arial"/>
                <a:cs typeface="Arial"/>
              </a:rPr>
              <a:t>64 bytes </a:t>
            </a:r>
            <a:r>
              <a:rPr sz="1500" dirty="0">
                <a:latin typeface="Arial"/>
                <a:cs typeface="Arial"/>
              </a:rPr>
              <a:t>of the frame  before </a:t>
            </a:r>
            <a:r>
              <a:rPr sz="1500" spc="-5" dirty="0">
                <a:latin typeface="Arial"/>
                <a:cs typeface="Arial"/>
              </a:rPr>
              <a:t>forwarding. Because </a:t>
            </a:r>
            <a:r>
              <a:rPr sz="1500" dirty="0">
                <a:latin typeface="Arial"/>
                <a:cs typeface="Arial"/>
              </a:rPr>
              <a:t>most </a:t>
            </a:r>
            <a:r>
              <a:rPr sz="1500" spc="-5" dirty="0">
                <a:latin typeface="Arial"/>
                <a:cs typeface="Arial"/>
              </a:rPr>
              <a:t>network </a:t>
            </a:r>
            <a:r>
              <a:rPr sz="1500" dirty="0">
                <a:latin typeface="Arial"/>
                <a:cs typeface="Arial"/>
              </a:rPr>
              <a:t>errors </a:t>
            </a:r>
            <a:r>
              <a:rPr sz="1500" spc="-5" dirty="0">
                <a:latin typeface="Arial"/>
                <a:cs typeface="Arial"/>
              </a:rPr>
              <a:t>and </a:t>
            </a:r>
            <a:r>
              <a:rPr sz="1500" dirty="0">
                <a:latin typeface="Arial"/>
                <a:cs typeface="Arial"/>
              </a:rPr>
              <a:t>collisions </a:t>
            </a:r>
            <a:r>
              <a:rPr sz="1500" spc="-5" dirty="0">
                <a:latin typeface="Arial"/>
                <a:cs typeface="Arial"/>
              </a:rPr>
              <a:t>occur </a:t>
            </a:r>
            <a:r>
              <a:rPr sz="1500" dirty="0">
                <a:latin typeface="Arial"/>
                <a:cs typeface="Arial"/>
              </a:rPr>
              <a:t>during the first </a:t>
            </a:r>
            <a:r>
              <a:rPr sz="1500" spc="-5" dirty="0">
                <a:latin typeface="Arial"/>
                <a:cs typeface="Arial"/>
              </a:rPr>
              <a:t>64  bytes, </a:t>
            </a:r>
            <a:r>
              <a:rPr sz="1500" dirty="0">
                <a:latin typeface="Arial"/>
                <a:cs typeface="Arial"/>
              </a:rPr>
              <a:t>this ensures that </a:t>
            </a:r>
            <a:r>
              <a:rPr sz="1500" spc="-5" dirty="0">
                <a:latin typeface="Arial"/>
                <a:cs typeface="Arial"/>
              </a:rPr>
              <a:t>a </a:t>
            </a:r>
            <a:r>
              <a:rPr sz="1500" dirty="0">
                <a:latin typeface="Arial"/>
                <a:cs typeface="Arial"/>
              </a:rPr>
              <a:t>collision </a:t>
            </a:r>
            <a:r>
              <a:rPr sz="1500" spc="-5" dirty="0">
                <a:latin typeface="Arial"/>
                <a:cs typeface="Arial"/>
              </a:rPr>
              <a:t>has not </a:t>
            </a:r>
            <a:r>
              <a:rPr sz="1500" dirty="0">
                <a:latin typeface="Arial"/>
                <a:cs typeface="Arial"/>
              </a:rPr>
              <a:t>occurred before </a:t>
            </a:r>
            <a:r>
              <a:rPr sz="1500" spc="-5" dirty="0">
                <a:latin typeface="Arial"/>
                <a:cs typeface="Arial"/>
              </a:rPr>
              <a:t>forwarding </a:t>
            </a:r>
            <a:r>
              <a:rPr sz="1500" dirty="0">
                <a:latin typeface="Arial"/>
                <a:cs typeface="Arial"/>
              </a:rPr>
              <a:t>the</a:t>
            </a:r>
            <a:r>
              <a:rPr sz="1500" spc="-150" dirty="0">
                <a:latin typeface="Arial"/>
                <a:cs typeface="Arial"/>
              </a:rPr>
              <a:t> </a:t>
            </a:r>
            <a:r>
              <a:rPr sz="1500" dirty="0">
                <a:latin typeface="Arial"/>
                <a:cs typeface="Arial"/>
              </a:rPr>
              <a:t>frame.</a:t>
            </a:r>
            <a:endParaRPr sz="15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88137"/>
            <a:ext cx="4152265" cy="558800"/>
          </a:xfrm>
          <a:prstGeom prst="rect">
            <a:avLst/>
          </a:prstGeom>
        </p:spPr>
        <p:txBody>
          <a:bodyPr vert="horz" wrap="square" lIns="0" tIns="12065" rIns="0" bIns="0" rtlCol="0">
            <a:spAutoFit/>
          </a:bodyPr>
          <a:lstStyle/>
          <a:p>
            <a:pPr marL="12700">
              <a:lnSpc>
                <a:spcPts val="1620"/>
              </a:lnSpc>
              <a:spcBef>
                <a:spcPts val="95"/>
              </a:spcBef>
            </a:pPr>
            <a:r>
              <a:rPr sz="1600" spc="-5" dirty="0"/>
              <a:t>Switch Speeds and Forwarding</a:t>
            </a:r>
            <a:r>
              <a:rPr sz="1600" spc="20" dirty="0"/>
              <a:t> </a:t>
            </a:r>
            <a:r>
              <a:rPr sz="1600" spc="-5" dirty="0"/>
              <a:t>Methods</a:t>
            </a:r>
            <a:endParaRPr sz="1600"/>
          </a:p>
          <a:p>
            <a:pPr marL="12700">
              <a:lnSpc>
                <a:spcPts val="2580"/>
              </a:lnSpc>
            </a:pPr>
            <a:r>
              <a:rPr spc="-5" dirty="0"/>
              <a:t>Memory </a:t>
            </a:r>
            <a:r>
              <a:rPr spc="-10" dirty="0"/>
              <a:t>Buffering </a:t>
            </a:r>
            <a:r>
              <a:rPr spc="-5" dirty="0"/>
              <a:t>on</a:t>
            </a:r>
            <a:r>
              <a:rPr spc="10" dirty="0"/>
              <a:t> </a:t>
            </a:r>
            <a:r>
              <a:rPr spc="-5" dirty="0"/>
              <a:t>Switches</a:t>
            </a:r>
          </a:p>
        </p:txBody>
      </p:sp>
      <p:sp>
        <p:nvSpPr>
          <p:cNvPr id="6" name="object 6"/>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 </a:t>
            </a:r>
            <a:r>
              <a:rPr spc="-5" dirty="0"/>
              <a:t>2016 </a:t>
            </a:r>
            <a:r>
              <a:rPr dirty="0"/>
              <a:t>Cisco and/or its affiliates. All rights reserved. Cisco</a:t>
            </a:r>
            <a:r>
              <a:rPr spc="40" dirty="0"/>
              <a:t> </a:t>
            </a:r>
            <a:r>
              <a:rPr dirty="0"/>
              <a:t>Confidential</a:t>
            </a:r>
          </a:p>
        </p:txBody>
      </p:sp>
      <p:sp>
        <p:nvSpPr>
          <p:cNvPr id="7" name="object 7"/>
          <p:cNvSpPr txBox="1">
            <a:spLocks noGrp="1"/>
          </p:cNvSpPr>
          <p:nvPr>
            <p:ph type="sldNum" sz="quarter" idx="7"/>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t>28</a:t>
            </a:fld>
            <a:endParaRPr dirty="0"/>
          </a:p>
        </p:txBody>
      </p:sp>
      <p:sp>
        <p:nvSpPr>
          <p:cNvPr id="3" name="object 3"/>
          <p:cNvSpPr txBox="1"/>
          <p:nvPr/>
        </p:nvSpPr>
        <p:spPr>
          <a:xfrm>
            <a:off x="553618" y="791082"/>
            <a:ext cx="7998459" cy="452755"/>
          </a:xfrm>
          <a:prstGeom prst="rect">
            <a:avLst/>
          </a:prstGeom>
        </p:spPr>
        <p:txBody>
          <a:bodyPr vert="horz" wrap="square" lIns="0" tIns="13335" rIns="0" bIns="0" rtlCol="0">
            <a:spAutoFit/>
          </a:bodyPr>
          <a:lstStyle/>
          <a:p>
            <a:pPr marL="12700" marR="5080">
              <a:lnSpc>
                <a:spcPct val="100000"/>
              </a:lnSpc>
              <a:spcBef>
                <a:spcPts val="105"/>
              </a:spcBef>
            </a:pPr>
            <a:r>
              <a:rPr sz="1400" dirty="0">
                <a:latin typeface="Arial"/>
                <a:cs typeface="Arial"/>
              </a:rPr>
              <a:t>An</a:t>
            </a:r>
            <a:r>
              <a:rPr sz="1400" spc="-5" dirty="0">
                <a:latin typeface="Arial"/>
                <a:cs typeface="Arial"/>
              </a:rPr>
              <a:t> </a:t>
            </a:r>
            <a:r>
              <a:rPr sz="1400" dirty="0">
                <a:latin typeface="Arial"/>
                <a:cs typeface="Arial"/>
              </a:rPr>
              <a:t>Ethernet</a:t>
            </a:r>
            <a:r>
              <a:rPr sz="1400" spc="-35" dirty="0">
                <a:latin typeface="Arial"/>
                <a:cs typeface="Arial"/>
              </a:rPr>
              <a:t> </a:t>
            </a:r>
            <a:r>
              <a:rPr sz="1400" spc="-5" dirty="0">
                <a:latin typeface="Arial"/>
                <a:cs typeface="Arial"/>
              </a:rPr>
              <a:t>switch</a:t>
            </a:r>
            <a:r>
              <a:rPr sz="1400" spc="-15" dirty="0">
                <a:latin typeface="Arial"/>
                <a:cs typeface="Arial"/>
              </a:rPr>
              <a:t> </a:t>
            </a:r>
            <a:r>
              <a:rPr sz="1400" spc="-5" dirty="0">
                <a:latin typeface="Arial"/>
                <a:cs typeface="Arial"/>
              </a:rPr>
              <a:t>may </a:t>
            </a:r>
            <a:r>
              <a:rPr sz="1400" dirty="0">
                <a:latin typeface="Arial"/>
                <a:cs typeface="Arial"/>
              </a:rPr>
              <a:t>use</a:t>
            </a:r>
            <a:r>
              <a:rPr sz="1400" spc="-15" dirty="0">
                <a:latin typeface="Arial"/>
                <a:cs typeface="Arial"/>
              </a:rPr>
              <a:t> </a:t>
            </a:r>
            <a:r>
              <a:rPr sz="1400" dirty="0">
                <a:latin typeface="Arial"/>
                <a:cs typeface="Arial"/>
              </a:rPr>
              <a:t>a</a:t>
            </a:r>
            <a:r>
              <a:rPr sz="1400" spc="-5" dirty="0">
                <a:latin typeface="Arial"/>
                <a:cs typeface="Arial"/>
              </a:rPr>
              <a:t> buffering</a:t>
            </a:r>
            <a:r>
              <a:rPr sz="1400" spc="-35" dirty="0">
                <a:latin typeface="Arial"/>
                <a:cs typeface="Arial"/>
              </a:rPr>
              <a:t> </a:t>
            </a:r>
            <a:r>
              <a:rPr sz="1400" dirty="0">
                <a:latin typeface="Arial"/>
                <a:cs typeface="Arial"/>
              </a:rPr>
              <a:t>technique</a:t>
            </a:r>
            <a:r>
              <a:rPr sz="1400" spc="-40" dirty="0">
                <a:latin typeface="Arial"/>
                <a:cs typeface="Arial"/>
              </a:rPr>
              <a:t> </a:t>
            </a:r>
            <a:r>
              <a:rPr sz="1400" dirty="0">
                <a:latin typeface="Arial"/>
                <a:cs typeface="Arial"/>
              </a:rPr>
              <a:t>to</a:t>
            </a:r>
            <a:r>
              <a:rPr sz="1400" spc="-15" dirty="0">
                <a:latin typeface="Arial"/>
                <a:cs typeface="Arial"/>
              </a:rPr>
              <a:t> </a:t>
            </a:r>
            <a:r>
              <a:rPr sz="1400" dirty="0">
                <a:latin typeface="Arial"/>
                <a:cs typeface="Arial"/>
              </a:rPr>
              <a:t>store</a:t>
            </a:r>
            <a:r>
              <a:rPr sz="1400" spc="-40" dirty="0">
                <a:latin typeface="Arial"/>
                <a:cs typeface="Arial"/>
              </a:rPr>
              <a:t> </a:t>
            </a:r>
            <a:r>
              <a:rPr sz="1400" dirty="0">
                <a:latin typeface="Arial"/>
                <a:cs typeface="Arial"/>
              </a:rPr>
              <a:t>frames</a:t>
            </a:r>
            <a:r>
              <a:rPr sz="1400" spc="-20" dirty="0">
                <a:latin typeface="Arial"/>
                <a:cs typeface="Arial"/>
              </a:rPr>
              <a:t> </a:t>
            </a:r>
            <a:r>
              <a:rPr sz="1400" dirty="0">
                <a:latin typeface="Arial"/>
                <a:cs typeface="Arial"/>
              </a:rPr>
              <a:t>before</a:t>
            </a:r>
            <a:r>
              <a:rPr sz="1400" spc="-40" dirty="0">
                <a:latin typeface="Arial"/>
                <a:cs typeface="Arial"/>
              </a:rPr>
              <a:t> </a:t>
            </a:r>
            <a:r>
              <a:rPr sz="1400" spc="-5" dirty="0">
                <a:latin typeface="Arial"/>
                <a:cs typeface="Arial"/>
              </a:rPr>
              <a:t>forwarding</a:t>
            </a:r>
            <a:r>
              <a:rPr sz="1400" spc="-30" dirty="0">
                <a:latin typeface="Arial"/>
                <a:cs typeface="Arial"/>
              </a:rPr>
              <a:t> </a:t>
            </a:r>
            <a:r>
              <a:rPr sz="1400" dirty="0">
                <a:latin typeface="Arial"/>
                <a:cs typeface="Arial"/>
              </a:rPr>
              <a:t>them</a:t>
            </a:r>
            <a:r>
              <a:rPr sz="1400" spc="-20" dirty="0">
                <a:latin typeface="Arial"/>
                <a:cs typeface="Arial"/>
              </a:rPr>
              <a:t> </a:t>
            </a:r>
            <a:r>
              <a:rPr sz="1400" dirty="0">
                <a:latin typeface="Arial"/>
                <a:cs typeface="Arial"/>
              </a:rPr>
              <a:t>or</a:t>
            </a:r>
            <a:r>
              <a:rPr sz="1400" spc="-10" dirty="0">
                <a:latin typeface="Arial"/>
                <a:cs typeface="Arial"/>
              </a:rPr>
              <a:t> </a:t>
            </a:r>
            <a:r>
              <a:rPr sz="1400" spc="-5" dirty="0">
                <a:latin typeface="Arial"/>
                <a:cs typeface="Arial"/>
              </a:rPr>
              <a:t>when</a:t>
            </a:r>
            <a:r>
              <a:rPr sz="1400" spc="5" dirty="0">
                <a:latin typeface="Arial"/>
                <a:cs typeface="Arial"/>
              </a:rPr>
              <a:t> </a:t>
            </a:r>
            <a:r>
              <a:rPr sz="1400" dirty="0">
                <a:latin typeface="Arial"/>
                <a:cs typeface="Arial"/>
              </a:rPr>
              <a:t>the  destination port is busy because of</a:t>
            </a:r>
            <a:r>
              <a:rPr sz="1400" spc="-170" dirty="0">
                <a:latin typeface="Arial"/>
                <a:cs typeface="Arial"/>
              </a:rPr>
              <a:t> </a:t>
            </a:r>
            <a:r>
              <a:rPr sz="1400" spc="-5" dirty="0">
                <a:latin typeface="Arial"/>
                <a:cs typeface="Arial"/>
              </a:rPr>
              <a:t>congestion.</a:t>
            </a:r>
            <a:endParaRPr sz="1400">
              <a:latin typeface="Arial"/>
              <a:cs typeface="Arial"/>
            </a:endParaRPr>
          </a:p>
        </p:txBody>
      </p:sp>
      <p:sp>
        <p:nvSpPr>
          <p:cNvPr id="4" name="object 4"/>
          <p:cNvSpPr txBox="1"/>
          <p:nvPr/>
        </p:nvSpPr>
        <p:spPr>
          <a:xfrm>
            <a:off x="553618" y="4077716"/>
            <a:ext cx="8105140" cy="666750"/>
          </a:xfrm>
          <a:prstGeom prst="rect">
            <a:avLst/>
          </a:prstGeom>
        </p:spPr>
        <p:txBody>
          <a:bodyPr vert="horz" wrap="square" lIns="0" tIns="12700" rIns="0" bIns="0" rtlCol="0">
            <a:spAutoFit/>
          </a:bodyPr>
          <a:lstStyle/>
          <a:p>
            <a:pPr marL="299085" marR="5080" indent="-287020">
              <a:lnSpc>
                <a:spcPct val="100000"/>
              </a:lnSpc>
              <a:spcBef>
                <a:spcPts val="100"/>
              </a:spcBef>
              <a:buChar char="•"/>
              <a:tabLst>
                <a:tab pos="299085" algn="l"/>
                <a:tab pos="299720" algn="l"/>
              </a:tabLst>
            </a:pPr>
            <a:r>
              <a:rPr sz="1400" dirty="0">
                <a:latin typeface="Arial"/>
                <a:cs typeface="Arial"/>
              </a:rPr>
              <a:t>Shared </a:t>
            </a:r>
            <a:r>
              <a:rPr sz="1400" spc="-5" dirty="0">
                <a:latin typeface="Arial"/>
                <a:cs typeface="Arial"/>
              </a:rPr>
              <a:t>memory buffering </a:t>
            </a:r>
            <a:r>
              <a:rPr sz="1400" dirty="0">
                <a:latin typeface="Arial"/>
                <a:cs typeface="Arial"/>
              </a:rPr>
              <a:t>also results in larger frames that can be </a:t>
            </a:r>
            <a:r>
              <a:rPr sz="1400" spc="-5" dirty="0">
                <a:latin typeface="Arial"/>
                <a:cs typeface="Arial"/>
              </a:rPr>
              <a:t>transmitted with fewer </a:t>
            </a:r>
            <a:r>
              <a:rPr sz="1400" dirty="0">
                <a:latin typeface="Arial"/>
                <a:cs typeface="Arial"/>
              </a:rPr>
              <a:t>dropped  frames. </a:t>
            </a:r>
            <a:r>
              <a:rPr sz="1400" spc="-5" dirty="0">
                <a:latin typeface="Arial"/>
                <a:cs typeface="Arial"/>
              </a:rPr>
              <a:t>This </a:t>
            </a:r>
            <a:r>
              <a:rPr sz="1400" dirty="0">
                <a:latin typeface="Arial"/>
                <a:cs typeface="Arial"/>
              </a:rPr>
              <a:t>is important </a:t>
            </a:r>
            <a:r>
              <a:rPr sz="1400" spc="-5" dirty="0">
                <a:latin typeface="Arial"/>
                <a:cs typeface="Arial"/>
              </a:rPr>
              <a:t>with asymmetric switching which allows </a:t>
            </a:r>
            <a:r>
              <a:rPr sz="1400" dirty="0">
                <a:latin typeface="Arial"/>
                <a:cs typeface="Arial"/>
              </a:rPr>
              <a:t>for </a:t>
            </a:r>
            <a:r>
              <a:rPr sz="1400" spc="-5" dirty="0">
                <a:latin typeface="Arial"/>
                <a:cs typeface="Arial"/>
              </a:rPr>
              <a:t>different </a:t>
            </a:r>
            <a:r>
              <a:rPr sz="1400" dirty="0">
                <a:latin typeface="Arial"/>
                <a:cs typeface="Arial"/>
              </a:rPr>
              <a:t>data rates on</a:t>
            </a:r>
            <a:r>
              <a:rPr sz="1400" spc="-185" dirty="0">
                <a:latin typeface="Arial"/>
                <a:cs typeface="Arial"/>
              </a:rPr>
              <a:t> </a:t>
            </a:r>
            <a:r>
              <a:rPr sz="1400" spc="-5" dirty="0">
                <a:latin typeface="Arial"/>
                <a:cs typeface="Arial"/>
              </a:rPr>
              <a:t>different  </a:t>
            </a:r>
            <a:r>
              <a:rPr sz="1400" dirty="0">
                <a:latin typeface="Arial"/>
                <a:cs typeface="Arial"/>
              </a:rPr>
              <a:t>ports.</a:t>
            </a:r>
            <a:r>
              <a:rPr sz="1400" spc="-65" dirty="0">
                <a:latin typeface="Arial"/>
                <a:cs typeface="Arial"/>
              </a:rPr>
              <a:t> </a:t>
            </a:r>
            <a:r>
              <a:rPr sz="1400" spc="-5" dirty="0">
                <a:latin typeface="Arial"/>
                <a:cs typeface="Arial"/>
              </a:rPr>
              <a:t>Therefore,</a:t>
            </a:r>
            <a:r>
              <a:rPr sz="1400" spc="-45" dirty="0">
                <a:latin typeface="Arial"/>
                <a:cs typeface="Arial"/>
              </a:rPr>
              <a:t> </a:t>
            </a:r>
            <a:r>
              <a:rPr sz="1400" dirty="0">
                <a:latin typeface="Arial"/>
                <a:cs typeface="Arial"/>
              </a:rPr>
              <a:t>more</a:t>
            </a:r>
            <a:r>
              <a:rPr sz="1400" spc="-25" dirty="0">
                <a:latin typeface="Arial"/>
                <a:cs typeface="Arial"/>
              </a:rPr>
              <a:t> </a:t>
            </a:r>
            <a:r>
              <a:rPr sz="1400" spc="-5" dirty="0">
                <a:latin typeface="Arial"/>
                <a:cs typeface="Arial"/>
              </a:rPr>
              <a:t>bandwidth</a:t>
            </a:r>
            <a:r>
              <a:rPr sz="1400" spc="-15" dirty="0">
                <a:latin typeface="Arial"/>
                <a:cs typeface="Arial"/>
              </a:rPr>
              <a:t> </a:t>
            </a:r>
            <a:r>
              <a:rPr sz="1400" dirty="0">
                <a:latin typeface="Arial"/>
                <a:cs typeface="Arial"/>
              </a:rPr>
              <a:t>can</a:t>
            </a:r>
            <a:r>
              <a:rPr sz="1400" spc="-20" dirty="0">
                <a:latin typeface="Arial"/>
                <a:cs typeface="Arial"/>
              </a:rPr>
              <a:t> </a:t>
            </a:r>
            <a:r>
              <a:rPr sz="1400" dirty="0">
                <a:latin typeface="Arial"/>
                <a:cs typeface="Arial"/>
              </a:rPr>
              <a:t>be</a:t>
            </a:r>
            <a:r>
              <a:rPr sz="1400" spc="-25" dirty="0">
                <a:latin typeface="Arial"/>
                <a:cs typeface="Arial"/>
              </a:rPr>
              <a:t> </a:t>
            </a:r>
            <a:r>
              <a:rPr sz="1400" dirty="0">
                <a:latin typeface="Arial"/>
                <a:cs typeface="Arial"/>
              </a:rPr>
              <a:t>dedicated</a:t>
            </a:r>
            <a:r>
              <a:rPr sz="1400" spc="-40" dirty="0">
                <a:latin typeface="Arial"/>
                <a:cs typeface="Arial"/>
              </a:rPr>
              <a:t> </a:t>
            </a:r>
            <a:r>
              <a:rPr sz="1400" dirty="0">
                <a:latin typeface="Arial"/>
                <a:cs typeface="Arial"/>
              </a:rPr>
              <a:t>to</a:t>
            </a:r>
            <a:r>
              <a:rPr sz="1400" spc="-15" dirty="0">
                <a:latin typeface="Arial"/>
                <a:cs typeface="Arial"/>
              </a:rPr>
              <a:t> </a:t>
            </a:r>
            <a:r>
              <a:rPr sz="1400" dirty="0">
                <a:latin typeface="Arial"/>
                <a:cs typeface="Arial"/>
              </a:rPr>
              <a:t>certain</a:t>
            </a:r>
            <a:r>
              <a:rPr sz="1400" spc="-45" dirty="0">
                <a:latin typeface="Arial"/>
                <a:cs typeface="Arial"/>
              </a:rPr>
              <a:t> </a:t>
            </a:r>
            <a:r>
              <a:rPr sz="1400" dirty="0">
                <a:latin typeface="Arial"/>
                <a:cs typeface="Arial"/>
              </a:rPr>
              <a:t>ports</a:t>
            </a:r>
            <a:r>
              <a:rPr sz="1400" spc="-25" dirty="0">
                <a:latin typeface="Arial"/>
                <a:cs typeface="Arial"/>
              </a:rPr>
              <a:t> </a:t>
            </a:r>
            <a:r>
              <a:rPr sz="1400" dirty="0">
                <a:latin typeface="Arial"/>
                <a:cs typeface="Arial"/>
              </a:rPr>
              <a:t>(e.g.,</a:t>
            </a:r>
            <a:r>
              <a:rPr sz="1400" spc="-40" dirty="0">
                <a:latin typeface="Arial"/>
                <a:cs typeface="Arial"/>
              </a:rPr>
              <a:t> </a:t>
            </a:r>
            <a:r>
              <a:rPr sz="1400" spc="-5" dirty="0">
                <a:latin typeface="Arial"/>
                <a:cs typeface="Arial"/>
              </a:rPr>
              <a:t>server</a:t>
            </a:r>
            <a:r>
              <a:rPr sz="1400" spc="-15" dirty="0">
                <a:latin typeface="Arial"/>
                <a:cs typeface="Arial"/>
              </a:rPr>
              <a:t> </a:t>
            </a:r>
            <a:r>
              <a:rPr sz="1400" dirty="0">
                <a:latin typeface="Arial"/>
                <a:cs typeface="Arial"/>
              </a:rPr>
              <a:t>port).</a:t>
            </a:r>
            <a:endParaRPr sz="1400">
              <a:latin typeface="Arial"/>
              <a:cs typeface="Arial"/>
            </a:endParaRPr>
          </a:p>
        </p:txBody>
      </p:sp>
      <p:graphicFrame>
        <p:nvGraphicFramePr>
          <p:cNvPr id="5" name="object 5"/>
          <p:cNvGraphicFramePr>
            <a:graphicFrameLocks noGrp="1"/>
          </p:cNvGraphicFramePr>
          <p:nvPr/>
        </p:nvGraphicFramePr>
        <p:xfrm>
          <a:off x="755091" y="1299844"/>
          <a:ext cx="7726045" cy="2586354"/>
        </p:xfrm>
        <a:graphic>
          <a:graphicData uri="http://schemas.openxmlformats.org/drawingml/2006/table">
            <a:tbl>
              <a:tblPr firstRow="1" bandRow="1">
                <a:tableStyleId>{2D5ABB26-0587-4C30-8999-92F81FD0307C}</a:tableStyleId>
              </a:tblPr>
              <a:tblGrid>
                <a:gridCol w="1561465">
                  <a:extLst>
                    <a:ext uri="{9D8B030D-6E8A-4147-A177-3AD203B41FA5}">
                      <a16:colId xmlns:a16="http://schemas.microsoft.com/office/drawing/2014/main" val="20000"/>
                    </a:ext>
                  </a:extLst>
                </a:gridCol>
                <a:gridCol w="6144895">
                  <a:extLst>
                    <a:ext uri="{9D8B030D-6E8A-4147-A177-3AD203B41FA5}">
                      <a16:colId xmlns:a16="http://schemas.microsoft.com/office/drawing/2014/main" val="20001"/>
                    </a:ext>
                  </a:extLst>
                </a:gridCol>
              </a:tblGrid>
              <a:tr h="370839">
                <a:tc>
                  <a:txBody>
                    <a:bodyPr/>
                    <a:lstStyle/>
                    <a:p>
                      <a:pPr marL="47625">
                        <a:lnSpc>
                          <a:spcPct val="100000"/>
                        </a:lnSpc>
                        <a:spcBef>
                          <a:spcPts val="680"/>
                        </a:spcBef>
                      </a:pPr>
                      <a:r>
                        <a:rPr sz="1200" b="1" spc="-5" dirty="0">
                          <a:solidFill>
                            <a:srgbClr val="FFFFFF"/>
                          </a:solidFill>
                          <a:latin typeface="Arial"/>
                          <a:cs typeface="Arial"/>
                        </a:rPr>
                        <a:t>Method</a:t>
                      </a:r>
                      <a:endParaRPr sz="1200">
                        <a:latin typeface="Arial"/>
                        <a:cs typeface="Arial"/>
                      </a:endParaRPr>
                    </a:p>
                  </a:txBody>
                  <a:tcPr marL="0" marR="0" marT="863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4B69"/>
                    </a:solidFill>
                  </a:tcPr>
                </a:tc>
                <a:tc>
                  <a:txBody>
                    <a:bodyPr/>
                    <a:lstStyle/>
                    <a:p>
                      <a:pPr marL="47625">
                        <a:lnSpc>
                          <a:spcPct val="100000"/>
                        </a:lnSpc>
                        <a:spcBef>
                          <a:spcPts val="680"/>
                        </a:spcBef>
                      </a:pPr>
                      <a:r>
                        <a:rPr sz="1200" b="1" dirty="0">
                          <a:solidFill>
                            <a:srgbClr val="FFFFFF"/>
                          </a:solidFill>
                          <a:latin typeface="Arial"/>
                          <a:cs typeface="Arial"/>
                        </a:rPr>
                        <a:t>Description</a:t>
                      </a:r>
                      <a:endParaRPr sz="1200">
                        <a:latin typeface="Arial"/>
                        <a:cs typeface="Arial"/>
                      </a:endParaRPr>
                    </a:p>
                  </a:txBody>
                  <a:tcPr marL="0" marR="0" marT="863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4B69"/>
                    </a:solidFill>
                  </a:tcPr>
                </a:tc>
                <a:extLst>
                  <a:ext uri="{0D108BD9-81ED-4DB2-BD59-A6C34878D82A}">
                    <a16:rowId xmlns:a16="http://schemas.microsoft.com/office/drawing/2014/main" val="10000"/>
                  </a:ext>
                </a:extLst>
              </a:tr>
              <a:tr h="1192529">
                <a:tc>
                  <a:txBody>
                    <a:bodyPr/>
                    <a:lstStyle/>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marL="47625">
                        <a:lnSpc>
                          <a:spcPct val="100000"/>
                        </a:lnSpc>
                        <a:spcBef>
                          <a:spcPts val="930"/>
                        </a:spcBef>
                      </a:pPr>
                      <a:r>
                        <a:rPr sz="1200" b="1" spc="-5" dirty="0">
                          <a:solidFill>
                            <a:srgbClr val="57575B"/>
                          </a:solidFill>
                          <a:latin typeface="Arial"/>
                          <a:cs typeface="Arial"/>
                        </a:rPr>
                        <a:t>Port-based</a:t>
                      </a:r>
                      <a:r>
                        <a:rPr sz="1200" b="1" spc="-25" dirty="0">
                          <a:solidFill>
                            <a:srgbClr val="57575B"/>
                          </a:solidFill>
                          <a:latin typeface="Arial"/>
                          <a:cs typeface="Arial"/>
                        </a:rPr>
                        <a:t> </a:t>
                      </a:r>
                      <a:r>
                        <a:rPr sz="1200" b="1" spc="-5" dirty="0">
                          <a:solidFill>
                            <a:srgbClr val="57575B"/>
                          </a:solidFill>
                          <a:latin typeface="Arial"/>
                          <a:cs typeface="Arial"/>
                        </a:rPr>
                        <a:t>memory</a:t>
                      </a:r>
                      <a:endParaRPr sz="120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0D3"/>
                    </a:solidFill>
                  </a:tcPr>
                </a:tc>
                <a:tc>
                  <a:txBody>
                    <a:bodyPr/>
                    <a:lstStyle/>
                    <a:p>
                      <a:pPr marL="101600" indent="-54610">
                        <a:lnSpc>
                          <a:spcPct val="100000"/>
                        </a:lnSpc>
                        <a:spcBef>
                          <a:spcPts val="315"/>
                        </a:spcBef>
                        <a:buSzPct val="91666"/>
                        <a:buChar char="•"/>
                        <a:tabLst>
                          <a:tab pos="102235" algn="l"/>
                        </a:tabLst>
                      </a:pPr>
                      <a:r>
                        <a:rPr sz="1200" dirty="0">
                          <a:solidFill>
                            <a:srgbClr val="57575B"/>
                          </a:solidFill>
                          <a:latin typeface="Arial"/>
                          <a:cs typeface="Arial"/>
                        </a:rPr>
                        <a:t>Frames </a:t>
                      </a:r>
                      <a:r>
                        <a:rPr sz="1200" spc="-5" dirty="0">
                          <a:solidFill>
                            <a:srgbClr val="57575B"/>
                          </a:solidFill>
                          <a:latin typeface="Arial"/>
                          <a:cs typeface="Arial"/>
                        </a:rPr>
                        <a:t>are </a:t>
                      </a:r>
                      <a:r>
                        <a:rPr sz="1200" dirty="0">
                          <a:solidFill>
                            <a:srgbClr val="57575B"/>
                          </a:solidFill>
                          <a:latin typeface="Arial"/>
                          <a:cs typeface="Arial"/>
                        </a:rPr>
                        <a:t>stored </a:t>
                      </a:r>
                      <a:r>
                        <a:rPr sz="1200" spc="-5" dirty="0">
                          <a:solidFill>
                            <a:srgbClr val="57575B"/>
                          </a:solidFill>
                          <a:latin typeface="Arial"/>
                          <a:cs typeface="Arial"/>
                        </a:rPr>
                        <a:t>in queues </a:t>
                      </a:r>
                      <a:r>
                        <a:rPr sz="1200" dirty="0">
                          <a:solidFill>
                            <a:srgbClr val="57575B"/>
                          </a:solidFill>
                          <a:latin typeface="Arial"/>
                          <a:cs typeface="Arial"/>
                        </a:rPr>
                        <a:t>that </a:t>
                      </a:r>
                      <a:r>
                        <a:rPr sz="1200" spc="-5" dirty="0">
                          <a:solidFill>
                            <a:srgbClr val="57575B"/>
                          </a:solidFill>
                          <a:latin typeface="Arial"/>
                          <a:cs typeface="Arial"/>
                        </a:rPr>
                        <a:t>are linked </a:t>
                      </a:r>
                      <a:r>
                        <a:rPr sz="1200" dirty="0">
                          <a:solidFill>
                            <a:srgbClr val="57575B"/>
                          </a:solidFill>
                          <a:latin typeface="Arial"/>
                          <a:cs typeface="Arial"/>
                        </a:rPr>
                        <a:t>to specific incoming </a:t>
                      </a:r>
                      <a:r>
                        <a:rPr sz="1200" spc="-5" dirty="0">
                          <a:solidFill>
                            <a:srgbClr val="57575B"/>
                          </a:solidFill>
                          <a:latin typeface="Arial"/>
                          <a:cs typeface="Arial"/>
                        </a:rPr>
                        <a:t>and outgoing</a:t>
                      </a:r>
                      <a:r>
                        <a:rPr sz="1200" spc="-204" dirty="0">
                          <a:solidFill>
                            <a:srgbClr val="57575B"/>
                          </a:solidFill>
                          <a:latin typeface="Arial"/>
                          <a:cs typeface="Arial"/>
                        </a:rPr>
                        <a:t> </a:t>
                      </a:r>
                      <a:r>
                        <a:rPr sz="1200" dirty="0">
                          <a:solidFill>
                            <a:srgbClr val="57575B"/>
                          </a:solidFill>
                          <a:latin typeface="Arial"/>
                          <a:cs typeface="Arial"/>
                        </a:rPr>
                        <a:t>ports.</a:t>
                      </a:r>
                      <a:endParaRPr sz="1200">
                        <a:latin typeface="Arial"/>
                        <a:cs typeface="Arial"/>
                      </a:endParaRPr>
                    </a:p>
                    <a:p>
                      <a:pPr marL="101600" indent="-54610">
                        <a:lnSpc>
                          <a:spcPct val="100000"/>
                        </a:lnSpc>
                        <a:buSzPct val="91666"/>
                        <a:buChar char="•"/>
                        <a:tabLst>
                          <a:tab pos="102235" algn="l"/>
                        </a:tabLst>
                      </a:pPr>
                      <a:r>
                        <a:rPr sz="1200" dirty="0">
                          <a:solidFill>
                            <a:srgbClr val="57575B"/>
                          </a:solidFill>
                          <a:latin typeface="Arial"/>
                          <a:cs typeface="Arial"/>
                        </a:rPr>
                        <a:t>A</a:t>
                      </a:r>
                      <a:r>
                        <a:rPr sz="1200" spc="-70" dirty="0">
                          <a:solidFill>
                            <a:srgbClr val="57575B"/>
                          </a:solidFill>
                          <a:latin typeface="Arial"/>
                          <a:cs typeface="Arial"/>
                        </a:rPr>
                        <a:t> </a:t>
                      </a:r>
                      <a:r>
                        <a:rPr sz="1200" dirty="0">
                          <a:solidFill>
                            <a:srgbClr val="57575B"/>
                          </a:solidFill>
                          <a:latin typeface="Arial"/>
                          <a:cs typeface="Arial"/>
                        </a:rPr>
                        <a:t>frame</a:t>
                      </a:r>
                      <a:r>
                        <a:rPr sz="1200" spc="-20" dirty="0">
                          <a:solidFill>
                            <a:srgbClr val="57575B"/>
                          </a:solidFill>
                          <a:latin typeface="Arial"/>
                          <a:cs typeface="Arial"/>
                        </a:rPr>
                        <a:t> </a:t>
                      </a:r>
                      <a:r>
                        <a:rPr sz="1200" dirty="0">
                          <a:solidFill>
                            <a:srgbClr val="57575B"/>
                          </a:solidFill>
                          <a:latin typeface="Arial"/>
                          <a:cs typeface="Arial"/>
                        </a:rPr>
                        <a:t>is</a:t>
                      </a:r>
                      <a:r>
                        <a:rPr sz="1200" spc="-5" dirty="0">
                          <a:solidFill>
                            <a:srgbClr val="57575B"/>
                          </a:solidFill>
                          <a:latin typeface="Arial"/>
                          <a:cs typeface="Arial"/>
                        </a:rPr>
                        <a:t> </a:t>
                      </a:r>
                      <a:r>
                        <a:rPr sz="1200" dirty="0">
                          <a:solidFill>
                            <a:srgbClr val="57575B"/>
                          </a:solidFill>
                          <a:latin typeface="Arial"/>
                          <a:cs typeface="Arial"/>
                        </a:rPr>
                        <a:t>transmitted</a:t>
                      </a:r>
                      <a:r>
                        <a:rPr sz="1200" spc="-45" dirty="0">
                          <a:solidFill>
                            <a:srgbClr val="57575B"/>
                          </a:solidFill>
                          <a:latin typeface="Arial"/>
                          <a:cs typeface="Arial"/>
                        </a:rPr>
                        <a:t> </a:t>
                      </a:r>
                      <a:r>
                        <a:rPr sz="1200" dirty="0">
                          <a:solidFill>
                            <a:srgbClr val="57575B"/>
                          </a:solidFill>
                          <a:latin typeface="Arial"/>
                          <a:cs typeface="Arial"/>
                        </a:rPr>
                        <a:t>to the</a:t>
                      </a:r>
                      <a:r>
                        <a:rPr sz="1200" spc="-10" dirty="0">
                          <a:solidFill>
                            <a:srgbClr val="57575B"/>
                          </a:solidFill>
                          <a:latin typeface="Arial"/>
                          <a:cs typeface="Arial"/>
                        </a:rPr>
                        <a:t> </a:t>
                      </a:r>
                      <a:r>
                        <a:rPr sz="1200" dirty="0">
                          <a:solidFill>
                            <a:srgbClr val="57575B"/>
                          </a:solidFill>
                          <a:latin typeface="Arial"/>
                          <a:cs typeface="Arial"/>
                        </a:rPr>
                        <a:t>outgoing</a:t>
                      </a:r>
                      <a:r>
                        <a:rPr sz="1200" spc="-45" dirty="0">
                          <a:solidFill>
                            <a:srgbClr val="57575B"/>
                          </a:solidFill>
                          <a:latin typeface="Arial"/>
                          <a:cs typeface="Arial"/>
                        </a:rPr>
                        <a:t> </a:t>
                      </a:r>
                      <a:r>
                        <a:rPr sz="1200" dirty="0">
                          <a:solidFill>
                            <a:srgbClr val="57575B"/>
                          </a:solidFill>
                          <a:latin typeface="Arial"/>
                          <a:cs typeface="Arial"/>
                        </a:rPr>
                        <a:t>port</a:t>
                      </a:r>
                      <a:r>
                        <a:rPr sz="1200" spc="-10" dirty="0">
                          <a:solidFill>
                            <a:srgbClr val="57575B"/>
                          </a:solidFill>
                          <a:latin typeface="Arial"/>
                          <a:cs typeface="Arial"/>
                        </a:rPr>
                        <a:t> </a:t>
                      </a:r>
                      <a:r>
                        <a:rPr sz="1200" dirty="0">
                          <a:solidFill>
                            <a:srgbClr val="57575B"/>
                          </a:solidFill>
                          <a:latin typeface="Arial"/>
                          <a:cs typeface="Arial"/>
                        </a:rPr>
                        <a:t>only</a:t>
                      </a:r>
                      <a:r>
                        <a:rPr sz="1200" spc="-30" dirty="0">
                          <a:solidFill>
                            <a:srgbClr val="57575B"/>
                          </a:solidFill>
                          <a:latin typeface="Arial"/>
                          <a:cs typeface="Arial"/>
                        </a:rPr>
                        <a:t> </a:t>
                      </a:r>
                      <a:r>
                        <a:rPr sz="1200" spc="-5" dirty="0">
                          <a:solidFill>
                            <a:srgbClr val="57575B"/>
                          </a:solidFill>
                          <a:latin typeface="Arial"/>
                          <a:cs typeface="Arial"/>
                        </a:rPr>
                        <a:t>when</a:t>
                      </a:r>
                      <a:r>
                        <a:rPr sz="1200" spc="-10" dirty="0">
                          <a:solidFill>
                            <a:srgbClr val="57575B"/>
                          </a:solidFill>
                          <a:latin typeface="Arial"/>
                          <a:cs typeface="Arial"/>
                        </a:rPr>
                        <a:t> </a:t>
                      </a:r>
                      <a:r>
                        <a:rPr sz="1200" dirty="0">
                          <a:solidFill>
                            <a:srgbClr val="57575B"/>
                          </a:solidFill>
                          <a:latin typeface="Arial"/>
                          <a:cs typeface="Arial"/>
                        </a:rPr>
                        <a:t>all</a:t>
                      </a:r>
                      <a:r>
                        <a:rPr sz="1200" spc="-10" dirty="0">
                          <a:solidFill>
                            <a:srgbClr val="57575B"/>
                          </a:solidFill>
                          <a:latin typeface="Arial"/>
                          <a:cs typeface="Arial"/>
                        </a:rPr>
                        <a:t> </a:t>
                      </a:r>
                      <a:r>
                        <a:rPr sz="1200" dirty="0">
                          <a:solidFill>
                            <a:srgbClr val="57575B"/>
                          </a:solidFill>
                          <a:latin typeface="Arial"/>
                          <a:cs typeface="Arial"/>
                        </a:rPr>
                        <a:t>the</a:t>
                      </a:r>
                      <a:r>
                        <a:rPr sz="1200" spc="-10" dirty="0">
                          <a:solidFill>
                            <a:srgbClr val="57575B"/>
                          </a:solidFill>
                          <a:latin typeface="Arial"/>
                          <a:cs typeface="Arial"/>
                        </a:rPr>
                        <a:t> </a:t>
                      </a:r>
                      <a:r>
                        <a:rPr sz="1200" dirty="0">
                          <a:solidFill>
                            <a:srgbClr val="57575B"/>
                          </a:solidFill>
                          <a:latin typeface="Arial"/>
                          <a:cs typeface="Arial"/>
                        </a:rPr>
                        <a:t>frames</a:t>
                      </a:r>
                      <a:r>
                        <a:rPr sz="1200" spc="-35" dirty="0">
                          <a:solidFill>
                            <a:srgbClr val="57575B"/>
                          </a:solidFill>
                          <a:latin typeface="Arial"/>
                          <a:cs typeface="Arial"/>
                        </a:rPr>
                        <a:t> </a:t>
                      </a:r>
                      <a:r>
                        <a:rPr sz="1200" dirty="0">
                          <a:solidFill>
                            <a:srgbClr val="57575B"/>
                          </a:solidFill>
                          <a:latin typeface="Arial"/>
                          <a:cs typeface="Arial"/>
                        </a:rPr>
                        <a:t>ahead</a:t>
                      </a:r>
                      <a:r>
                        <a:rPr sz="1200" spc="-45" dirty="0">
                          <a:solidFill>
                            <a:srgbClr val="57575B"/>
                          </a:solidFill>
                          <a:latin typeface="Arial"/>
                          <a:cs typeface="Arial"/>
                        </a:rPr>
                        <a:t> </a:t>
                      </a:r>
                      <a:r>
                        <a:rPr sz="1200" dirty="0">
                          <a:solidFill>
                            <a:srgbClr val="57575B"/>
                          </a:solidFill>
                          <a:latin typeface="Arial"/>
                          <a:cs typeface="Arial"/>
                        </a:rPr>
                        <a:t>in the</a:t>
                      </a:r>
                      <a:r>
                        <a:rPr sz="1200" spc="-20" dirty="0">
                          <a:solidFill>
                            <a:srgbClr val="57575B"/>
                          </a:solidFill>
                          <a:latin typeface="Arial"/>
                          <a:cs typeface="Arial"/>
                        </a:rPr>
                        <a:t> </a:t>
                      </a:r>
                      <a:r>
                        <a:rPr sz="1200" dirty="0">
                          <a:solidFill>
                            <a:srgbClr val="57575B"/>
                          </a:solidFill>
                          <a:latin typeface="Arial"/>
                          <a:cs typeface="Arial"/>
                        </a:rPr>
                        <a:t>queue</a:t>
                      </a:r>
                      <a:endParaRPr sz="1200">
                        <a:latin typeface="Arial"/>
                        <a:cs typeface="Arial"/>
                      </a:endParaRPr>
                    </a:p>
                    <a:p>
                      <a:pPr marL="47625">
                        <a:lnSpc>
                          <a:spcPct val="100000"/>
                        </a:lnSpc>
                        <a:spcBef>
                          <a:spcPts val="5"/>
                        </a:spcBef>
                      </a:pPr>
                      <a:r>
                        <a:rPr sz="1200" spc="-5" dirty="0">
                          <a:solidFill>
                            <a:srgbClr val="57575B"/>
                          </a:solidFill>
                          <a:latin typeface="Arial"/>
                          <a:cs typeface="Arial"/>
                        </a:rPr>
                        <a:t>have been successfully</a:t>
                      </a:r>
                      <a:r>
                        <a:rPr sz="1200" spc="-70" dirty="0">
                          <a:solidFill>
                            <a:srgbClr val="57575B"/>
                          </a:solidFill>
                          <a:latin typeface="Arial"/>
                          <a:cs typeface="Arial"/>
                        </a:rPr>
                        <a:t> </a:t>
                      </a:r>
                      <a:r>
                        <a:rPr sz="1200" dirty="0">
                          <a:solidFill>
                            <a:srgbClr val="57575B"/>
                          </a:solidFill>
                          <a:latin typeface="Arial"/>
                          <a:cs typeface="Arial"/>
                        </a:rPr>
                        <a:t>transmitted.</a:t>
                      </a:r>
                      <a:endParaRPr sz="1200">
                        <a:latin typeface="Arial"/>
                        <a:cs typeface="Arial"/>
                      </a:endParaRPr>
                    </a:p>
                    <a:p>
                      <a:pPr marL="47625" marR="379730">
                        <a:lnSpc>
                          <a:spcPct val="100000"/>
                        </a:lnSpc>
                        <a:buSzPct val="91666"/>
                        <a:buChar char="•"/>
                        <a:tabLst>
                          <a:tab pos="102235" algn="l"/>
                        </a:tabLst>
                      </a:pPr>
                      <a:r>
                        <a:rPr sz="1200" dirty="0">
                          <a:solidFill>
                            <a:srgbClr val="57575B"/>
                          </a:solidFill>
                          <a:latin typeface="Arial"/>
                          <a:cs typeface="Arial"/>
                        </a:rPr>
                        <a:t>It </a:t>
                      </a:r>
                      <a:r>
                        <a:rPr sz="1200" spc="-5" dirty="0">
                          <a:solidFill>
                            <a:srgbClr val="57575B"/>
                          </a:solidFill>
                          <a:latin typeface="Arial"/>
                          <a:cs typeface="Arial"/>
                        </a:rPr>
                        <a:t>is </a:t>
                      </a:r>
                      <a:r>
                        <a:rPr sz="1200" dirty="0">
                          <a:solidFill>
                            <a:srgbClr val="57575B"/>
                          </a:solidFill>
                          <a:latin typeface="Arial"/>
                          <a:cs typeface="Arial"/>
                        </a:rPr>
                        <a:t>possible for </a:t>
                      </a:r>
                      <a:r>
                        <a:rPr sz="1200" spc="-5" dirty="0">
                          <a:solidFill>
                            <a:srgbClr val="57575B"/>
                          </a:solidFill>
                          <a:latin typeface="Arial"/>
                          <a:cs typeface="Arial"/>
                        </a:rPr>
                        <a:t>a single </a:t>
                      </a:r>
                      <a:r>
                        <a:rPr sz="1200" dirty="0">
                          <a:solidFill>
                            <a:srgbClr val="57575B"/>
                          </a:solidFill>
                          <a:latin typeface="Arial"/>
                          <a:cs typeface="Arial"/>
                        </a:rPr>
                        <a:t>frame to delay the </a:t>
                      </a:r>
                      <a:r>
                        <a:rPr sz="1200" spc="-5" dirty="0">
                          <a:solidFill>
                            <a:srgbClr val="57575B"/>
                          </a:solidFill>
                          <a:latin typeface="Arial"/>
                          <a:cs typeface="Arial"/>
                        </a:rPr>
                        <a:t>transmission </a:t>
                      </a:r>
                      <a:r>
                        <a:rPr sz="1200" dirty="0">
                          <a:solidFill>
                            <a:srgbClr val="57575B"/>
                          </a:solidFill>
                          <a:latin typeface="Arial"/>
                          <a:cs typeface="Arial"/>
                        </a:rPr>
                        <a:t>of </a:t>
                      </a:r>
                      <a:r>
                        <a:rPr sz="1200" spc="-5" dirty="0">
                          <a:solidFill>
                            <a:srgbClr val="57575B"/>
                          </a:solidFill>
                          <a:latin typeface="Arial"/>
                          <a:cs typeface="Arial"/>
                        </a:rPr>
                        <a:t>all </a:t>
                      </a:r>
                      <a:r>
                        <a:rPr sz="1200" dirty="0">
                          <a:solidFill>
                            <a:srgbClr val="57575B"/>
                          </a:solidFill>
                          <a:latin typeface="Arial"/>
                          <a:cs typeface="Arial"/>
                        </a:rPr>
                        <a:t>the frames </a:t>
                      </a:r>
                      <a:r>
                        <a:rPr sz="1200" spc="-5" dirty="0">
                          <a:solidFill>
                            <a:srgbClr val="57575B"/>
                          </a:solidFill>
                          <a:latin typeface="Arial"/>
                          <a:cs typeface="Arial"/>
                        </a:rPr>
                        <a:t>in</a:t>
                      </a:r>
                      <a:r>
                        <a:rPr sz="1200" spc="-140" dirty="0">
                          <a:solidFill>
                            <a:srgbClr val="57575B"/>
                          </a:solidFill>
                          <a:latin typeface="Arial"/>
                          <a:cs typeface="Arial"/>
                        </a:rPr>
                        <a:t> </a:t>
                      </a:r>
                      <a:r>
                        <a:rPr sz="1200" dirty="0">
                          <a:solidFill>
                            <a:srgbClr val="57575B"/>
                          </a:solidFill>
                          <a:latin typeface="Arial"/>
                          <a:cs typeface="Arial"/>
                        </a:rPr>
                        <a:t>memory  </a:t>
                      </a:r>
                      <a:r>
                        <a:rPr sz="1200" spc="-5" dirty="0">
                          <a:solidFill>
                            <a:srgbClr val="57575B"/>
                          </a:solidFill>
                          <a:latin typeface="Arial"/>
                          <a:cs typeface="Arial"/>
                        </a:rPr>
                        <a:t>because </a:t>
                      </a:r>
                      <a:r>
                        <a:rPr sz="1200" dirty="0">
                          <a:solidFill>
                            <a:srgbClr val="57575B"/>
                          </a:solidFill>
                          <a:latin typeface="Arial"/>
                          <a:cs typeface="Arial"/>
                        </a:rPr>
                        <a:t>of </a:t>
                      </a:r>
                      <a:r>
                        <a:rPr sz="1200" spc="-5" dirty="0">
                          <a:solidFill>
                            <a:srgbClr val="57575B"/>
                          </a:solidFill>
                          <a:latin typeface="Arial"/>
                          <a:cs typeface="Arial"/>
                        </a:rPr>
                        <a:t>a busy destination</a:t>
                      </a:r>
                      <a:r>
                        <a:rPr sz="1200" spc="-110" dirty="0">
                          <a:solidFill>
                            <a:srgbClr val="57575B"/>
                          </a:solidFill>
                          <a:latin typeface="Arial"/>
                          <a:cs typeface="Arial"/>
                        </a:rPr>
                        <a:t> </a:t>
                      </a:r>
                      <a:r>
                        <a:rPr sz="1200" dirty="0">
                          <a:solidFill>
                            <a:srgbClr val="57575B"/>
                          </a:solidFill>
                          <a:latin typeface="Arial"/>
                          <a:cs typeface="Arial"/>
                        </a:rPr>
                        <a:t>port.</a:t>
                      </a:r>
                      <a:endParaRPr sz="1200">
                        <a:latin typeface="Arial"/>
                        <a:cs typeface="Arial"/>
                      </a:endParaRPr>
                    </a:p>
                    <a:p>
                      <a:pPr marL="101600" indent="-54610">
                        <a:lnSpc>
                          <a:spcPct val="100000"/>
                        </a:lnSpc>
                        <a:buSzPct val="91666"/>
                        <a:buChar char="•"/>
                        <a:tabLst>
                          <a:tab pos="102235" algn="l"/>
                        </a:tabLst>
                      </a:pPr>
                      <a:r>
                        <a:rPr sz="1200" dirty="0">
                          <a:solidFill>
                            <a:srgbClr val="57575B"/>
                          </a:solidFill>
                          <a:latin typeface="Arial"/>
                          <a:cs typeface="Arial"/>
                        </a:rPr>
                        <a:t>This </a:t>
                      </a:r>
                      <a:r>
                        <a:rPr sz="1200" spc="-5" dirty="0">
                          <a:solidFill>
                            <a:srgbClr val="57575B"/>
                          </a:solidFill>
                          <a:latin typeface="Arial"/>
                          <a:cs typeface="Arial"/>
                        </a:rPr>
                        <a:t>delay occurs even </a:t>
                      </a:r>
                      <a:r>
                        <a:rPr sz="1200" dirty="0">
                          <a:solidFill>
                            <a:srgbClr val="57575B"/>
                          </a:solidFill>
                          <a:latin typeface="Arial"/>
                          <a:cs typeface="Arial"/>
                        </a:rPr>
                        <a:t>if the other frames </a:t>
                      </a:r>
                      <a:r>
                        <a:rPr sz="1200" spc="-5" dirty="0">
                          <a:solidFill>
                            <a:srgbClr val="57575B"/>
                          </a:solidFill>
                          <a:latin typeface="Arial"/>
                          <a:cs typeface="Arial"/>
                        </a:rPr>
                        <a:t>could be </a:t>
                      </a:r>
                      <a:r>
                        <a:rPr sz="1200" dirty="0">
                          <a:solidFill>
                            <a:srgbClr val="57575B"/>
                          </a:solidFill>
                          <a:latin typeface="Arial"/>
                          <a:cs typeface="Arial"/>
                        </a:rPr>
                        <a:t>transmitted to open </a:t>
                      </a:r>
                      <a:r>
                        <a:rPr sz="1200" spc="-5" dirty="0">
                          <a:solidFill>
                            <a:srgbClr val="57575B"/>
                          </a:solidFill>
                          <a:latin typeface="Arial"/>
                          <a:cs typeface="Arial"/>
                        </a:rPr>
                        <a:t>destination</a:t>
                      </a:r>
                      <a:r>
                        <a:rPr sz="1200" spc="-195" dirty="0">
                          <a:solidFill>
                            <a:srgbClr val="57575B"/>
                          </a:solidFill>
                          <a:latin typeface="Arial"/>
                          <a:cs typeface="Arial"/>
                        </a:rPr>
                        <a:t> </a:t>
                      </a:r>
                      <a:r>
                        <a:rPr sz="1200" dirty="0">
                          <a:solidFill>
                            <a:srgbClr val="57575B"/>
                          </a:solidFill>
                          <a:latin typeface="Arial"/>
                          <a:cs typeface="Arial"/>
                        </a:rPr>
                        <a:t>ports.</a:t>
                      </a:r>
                      <a:endParaRPr sz="1200">
                        <a:latin typeface="Arial"/>
                        <a:cs typeface="Arial"/>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D0D3"/>
                    </a:solidFill>
                  </a:tcPr>
                </a:tc>
                <a:extLst>
                  <a:ext uri="{0D108BD9-81ED-4DB2-BD59-A6C34878D82A}">
                    <a16:rowId xmlns:a16="http://schemas.microsoft.com/office/drawing/2014/main" val="10001"/>
                  </a:ext>
                </a:extLst>
              </a:tr>
              <a:tr h="1009675">
                <a:tc>
                  <a:txBody>
                    <a:bodyPr/>
                    <a:lstStyle/>
                    <a:p>
                      <a:pPr>
                        <a:lnSpc>
                          <a:spcPct val="100000"/>
                        </a:lnSpc>
                      </a:pPr>
                      <a:endParaRPr sz="1300">
                        <a:latin typeface="Times New Roman"/>
                        <a:cs typeface="Times New Roman"/>
                      </a:endParaRPr>
                    </a:p>
                    <a:p>
                      <a:pPr>
                        <a:lnSpc>
                          <a:spcPct val="100000"/>
                        </a:lnSpc>
                        <a:spcBef>
                          <a:spcPts val="40"/>
                        </a:spcBef>
                      </a:pPr>
                      <a:endParaRPr sz="1450">
                        <a:latin typeface="Times New Roman"/>
                        <a:cs typeface="Times New Roman"/>
                      </a:endParaRPr>
                    </a:p>
                    <a:p>
                      <a:pPr marL="47625">
                        <a:lnSpc>
                          <a:spcPct val="100000"/>
                        </a:lnSpc>
                      </a:pPr>
                      <a:r>
                        <a:rPr sz="1200" b="1" dirty="0">
                          <a:solidFill>
                            <a:srgbClr val="57575B"/>
                          </a:solidFill>
                          <a:latin typeface="Arial"/>
                          <a:cs typeface="Arial"/>
                        </a:rPr>
                        <a:t>Shared</a:t>
                      </a:r>
                      <a:r>
                        <a:rPr sz="1200" b="1" spc="-25" dirty="0">
                          <a:solidFill>
                            <a:srgbClr val="57575B"/>
                          </a:solidFill>
                          <a:latin typeface="Arial"/>
                          <a:cs typeface="Arial"/>
                        </a:rPr>
                        <a:t> </a:t>
                      </a:r>
                      <a:r>
                        <a:rPr sz="1200" b="1" spc="-5" dirty="0">
                          <a:solidFill>
                            <a:srgbClr val="57575B"/>
                          </a:solidFill>
                          <a:latin typeface="Arial"/>
                          <a:cs typeface="Arial"/>
                        </a:rPr>
                        <a:t>memory</a:t>
                      </a:r>
                      <a:endParaRPr sz="12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tc>
                  <a:txBody>
                    <a:bodyPr/>
                    <a:lstStyle/>
                    <a:p>
                      <a:pPr marL="47625" marR="387350">
                        <a:lnSpc>
                          <a:spcPct val="100000"/>
                        </a:lnSpc>
                        <a:spcBef>
                          <a:spcPts val="320"/>
                        </a:spcBef>
                        <a:buSzPct val="91666"/>
                        <a:buChar char="•"/>
                        <a:tabLst>
                          <a:tab pos="102235" algn="l"/>
                        </a:tabLst>
                      </a:pPr>
                      <a:r>
                        <a:rPr sz="1200" dirty="0">
                          <a:solidFill>
                            <a:srgbClr val="57575B"/>
                          </a:solidFill>
                          <a:latin typeface="Arial"/>
                          <a:cs typeface="Arial"/>
                        </a:rPr>
                        <a:t>Deposits </a:t>
                      </a:r>
                      <a:r>
                        <a:rPr sz="1200" spc="-5" dirty="0">
                          <a:solidFill>
                            <a:srgbClr val="57575B"/>
                          </a:solidFill>
                          <a:latin typeface="Arial"/>
                          <a:cs typeface="Arial"/>
                        </a:rPr>
                        <a:t>all </a:t>
                      </a:r>
                      <a:r>
                        <a:rPr sz="1200" dirty="0">
                          <a:solidFill>
                            <a:srgbClr val="57575B"/>
                          </a:solidFill>
                          <a:latin typeface="Arial"/>
                          <a:cs typeface="Arial"/>
                        </a:rPr>
                        <a:t>frames </a:t>
                      </a:r>
                      <a:r>
                        <a:rPr sz="1200" spc="-5" dirty="0">
                          <a:solidFill>
                            <a:srgbClr val="57575B"/>
                          </a:solidFill>
                          <a:latin typeface="Arial"/>
                          <a:cs typeface="Arial"/>
                        </a:rPr>
                        <a:t>into a </a:t>
                      </a:r>
                      <a:r>
                        <a:rPr sz="1200" dirty="0">
                          <a:solidFill>
                            <a:srgbClr val="57575B"/>
                          </a:solidFill>
                          <a:latin typeface="Arial"/>
                          <a:cs typeface="Arial"/>
                        </a:rPr>
                        <a:t>common memory </a:t>
                      </a:r>
                      <a:r>
                        <a:rPr sz="1200" spc="-5" dirty="0">
                          <a:solidFill>
                            <a:srgbClr val="57575B"/>
                          </a:solidFill>
                          <a:latin typeface="Arial"/>
                          <a:cs typeface="Arial"/>
                        </a:rPr>
                        <a:t>buffer shared by </a:t>
                      </a:r>
                      <a:r>
                        <a:rPr sz="1200" dirty="0">
                          <a:solidFill>
                            <a:srgbClr val="57575B"/>
                          </a:solidFill>
                          <a:latin typeface="Arial"/>
                          <a:cs typeface="Arial"/>
                        </a:rPr>
                        <a:t>all </a:t>
                      </a:r>
                      <a:r>
                        <a:rPr sz="1200" spc="-5" dirty="0">
                          <a:solidFill>
                            <a:srgbClr val="57575B"/>
                          </a:solidFill>
                          <a:latin typeface="Arial"/>
                          <a:cs typeface="Arial"/>
                        </a:rPr>
                        <a:t>switch </a:t>
                      </a:r>
                      <a:r>
                        <a:rPr sz="1200" dirty="0">
                          <a:solidFill>
                            <a:srgbClr val="57575B"/>
                          </a:solidFill>
                          <a:latin typeface="Arial"/>
                          <a:cs typeface="Arial"/>
                        </a:rPr>
                        <a:t>ports </a:t>
                      </a:r>
                      <a:r>
                        <a:rPr sz="1200" spc="-5" dirty="0">
                          <a:solidFill>
                            <a:srgbClr val="57575B"/>
                          </a:solidFill>
                          <a:latin typeface="Arial"/>
                          <a:cs typeface="Arial"/>
                        </a:rPr>
                        <a:t>and</a:t>
                      </a:r>
                      <a:r>
                        <a:rPr sz="1200" spc="-180" dirty="0">
                          <a:solidFill>
                            <a:srgbClr val="57575B"/>
                          </a:solidFill>
                          <a:latin typeface="Arial"/>
                          <a:cs typeface="Arial"/>
                        </a:rPr>
                        <a:t> </a:t>
                      </a:r>
                      <a:r>
                        <a:rPr sz="1200" dirty="0">
                          <a:solidFill>
                            <a:srgbClr val="57575B"/>
                          </a:solidFill>
                          <a:latin typeface="Arial"/>
                          <a:cs typeface="Arial"/>
                        </a:rPr>
                        <a:t>the  </a:t>
                      </a:r>
                      <a:r>
                        <a:rPr sz="1200" spc="-5" dirty="0">
                          <a:solidFill>
                            <a:srgbClr val="57575B"/>
                          </a:solidFill>
                          <a:latin typeface="Arial"/>
                          <a:cs typeface="Arial"/>
                        </a:rPr>
                        <a:t>amount </a:t>
                      </a:r>
                      <a:r>
                        <a:rPr sz="1200" dirty="0">
                          <a:solidFill>
                            <a:srgbClr val="57575B"/>
                          </a:solidFill>
                          <a:latin typeface="Arial"/>
                          <a:cs typeface="Arial"/>
                        </a:rPr>
                        <a:t>of </a:t>
                      </a:r>
                      <a:r>
                        <a:rPr sz="1200" spc="-5" dirty="0">
                          <a:solidFill>
                            <a:srgbClr val="57575B"/>
                          </a:solidFill>
                          <a:latin typeface="Arial"/>
                          <a:cs typeface="Arial"/>
                        </a:rPr>
                        <a:t>buffer </a:t>
                      </a:r>
                      <a:r>
                        <a:rPr sz="1200" dirty="0">
                          <a:solidFill>
                            <a:srgbClr val="57575B"/>
                          </a:solidFill>
                          <a:latin typeface="Arial"/>
                          <a:cs typeface="Arial"/>
                        </a:rPr>
                        <a:t>memory </a:t>
                      </a:r>
                      <a:r>
                        <a:rPr sz="1200" spc="-5" dirty="0">
                          <a:solidFill>
                            <a:srgbClr val="57575B"/>
                          </a:solidFill>
                          <a:latin typeface="Arial"/>
                          <a:cs typeface="Arial"/>
                        </a:rPr>
                        <a:t>required by a </a:t>
                      </a:r>
                      <a:r>
                        <a:rPr sz="1200" dirty="0">
                          <a:solidFill>
                            <a:srgbClr val="57575B"/>
                          </a:solidFill>
                          <a:latin typeface="Arial"/>
                          <a:cs typeface="Arial"/>
                        </a:rPr>
                        <a:t>port </a:t>
                      </a:r>
                      <a:r>
                        <a:rPr sz="1200" spc="-5" dirty="0">
                          <a:solidFill>
                            <a:srgbClr val="57575B"/>
                          </a:solidFill>
                          <a:latin typeface="Arial"/>
                          <a:cs typeface="Arial"/>
                        </a:rPr>
                        <a:t>is dynamically</a:t>
                      </a:r>
                      <a:r>
                        <a:rPr sz="1200" spc="-145" dirty="0">
                          <a:solidFill>
                            <a:srgbClr val="57575B"/>
                          </a:solidFill>
                          <a:latin typeface="Arial"/>
                          <a:cs typeface="Arial"/>
                        </a:rPr>
                        <a:t> </a:t>
                      </a:r>
                      <a:r>
                        <a:rPr sz="1200" spc="-5" dirty="0">
                          <a:solidFill>
                            <a:srgbClr val="57575B"/>
                          </a:solidFill>
                          <a:latin typeface="Arial"/>
                          <a:cs typeface="Arial"/>
                        </a:rPr>
                        <a:t>allocated.</a:t>
                      </a:r>
                      <a:endParaRPr sz="1200">
                        <a:latin typeface="Arial"/>
                        <a:cs typeface="Arial"/>
                      </a:endParaRPr>
                    </a:p>
                    <a:p>
                      <a:pPr marL="47625" marR="152400">
                        <a:lnSpc>
                          <a:spcPct val="100000"/>
                        </a:lnSpc>
                        <a:buSzPct val="91666"/>
                        <a:buChar char="•"/>
                        <a:tabLst>
                          <a:tab pos="102235" algn="l"/>
                        </a:tabLst>
                      </a:pPr>
                      <a:r>
                        <a:rPr sz="1200" dirty="0">
                          <a:solidFill>
                            <a:srgbClr val="57575B"/>
                          </a:solidFill>
                          <a:latin typeface="Arial"/>
                          <a:cs typeface="Arial"/>
                        </a:rPr>
                        <a:t>The frames </a:t>
                      </a:r>
                      <a:r>
                        <a:rPr sz="1200" spc="-5" dirty="0">
                          <a:solidFill>
                            <a:srgbClr val="57575B"/>
                          </a:solidFill>
                          <a:latin typeface="Arial"/>
                          <a:cs typeface="Arial"/>
                        </a:rPr>
                        <a:t>in </a:t>
                      </a:r>
                      <a:r>
                        <a:rPr sz="1200" dirty="0">
                          <a:solidFill>
                            <a:srgbClr val="57575B"/>
                          </a:solidFill>
                          <a:latin typeface="Arial"/>
                          <a:cs typeface="Arial"/>
                        </a:rPr>
                        <a:t>the </a:t>
                      </a:r>
                      <a:r>
                        <a:rPr sz="1200" spc="-5" dirty="0">
                          <a:solidFill>
                            <a:srgbClr val="57575B"/>
                          </a:solidFill>
                          <a:latin typeface="Arial"/>
                          <a:cs typeface="Arial"/>
                        </a:rPr>
                        <a:t>buffer are dynamically linked </a:t>
                      </a:r>
                      <a:r>
                        <a:rPr sz="1200" dirty="0">
                          <a:solidFill>
                            <a:srgbClr val="57575B"/>
                          </a:solidFill>
                          <a:latin typeface="Arial"/>
                          <a:cs typeface="Arial"/>
                        </a:rPr>
                        <a:t>to </a:t>
                      </a:r>
                      <a:r>
                        <a:rPr sz="1200" spc="-5" dirty="0">
                          <a:solidFill>
                            <a:srgbClr val="57575B"/>
                          </a:solidFill>
                          <a:latin typeface="Arial"/>
                          <a:cs typeface="Arial"/>
                        </a:rPr>
                        <a:t>the destination port enabling a packet  </a:t>
                      </a:r>
                      <a:r>
                        <a:rPr sz="1200" dirty="0">
                          <a:solidFill>
                            <a:srgbClr val="57575B"/>
                          </a:solidFill>
                          <a:latin typeface="Arial"/>
                          <a:cs typeface="Arial"/>
                        </a:rPr>
                        <a:t>to </a:t>
                      </a:r>
                      <a:r>
                        <a:rPr sz="1200" spc="-5" dirty="0">
                          <a:solidFill>
                            <a:srgbClr val="57575B"/>
                          </a:solidFill>
                          <a:latin typeface="Arial"/>
                          <a:cs typeface="Arial"/>
                        </a:rPr>
                        <a:t>be received on one </a:t>
                      </a:r>
                      <a:r>
                        <a:rPr sz="1200" dirty="0">
                          <a:solidFill>
                            <a:srgbClr val="57575B"/>
                          </a:solidFill>
                          <a:latin typeface="Arial"/>
                          <a:cs typeface="Arial"/>
                        </a:rPr>
                        <a:t>port </a:t>
                      </a:r>
                      <a:r>
                        <a:rPr sz="1200" spc="-5" dirty="0">
                          <a:solidFill>
                            <a:srgbClr val="57575B"/>
                          </a:solidFill>
                          <a:latin typeface="Arial"/>
                          <a:cs typeface="Arial"/>
                        </a:rPr>
                        <a:t>and </a:t>
                      </a:r>
                      <a:r>
                        <a:rPr sz="1200" dirty="0">
                          <a:solidFill>
                            <a:srgbClr val="57575B"/>
                          </a:solidFill>
                          <a:latin typeface="Arial"/>
                          <a:cs typeface="Arial"/>
                        </a:rPr>
                        <a:t>then transmitted </a:t>
                      </a:r>
                      <a:r>
                        <a:rPr sz="1200" spc="-5" dirty="0">
                          <a:solidFill>
                            <a:srgbClr val="57575B"/>
                          </a:solidFill>
                          <a:latin typeface="Arial"/>
                          <a:cs typeface="Arial"/>
                        </a:rPr>
                        <a:t>on another </a:t>
                      </a:r>
                      <a:r>
                        <a:rPr sz="1200" dirty="0">
                          <a:solidFill>
                            <a:srgbClr val="57575B"/>
                          </a:solidFill>
                          <a:latin typeface="Arial"/>
                          <a:cs typeface="Arial"/>
                        </a:rPr>
                        <a:t>port, </a:t>
                      </a:r>
                      <a:r>
                        <a:rPr sz="1200" spc="-5" dirty="0">
                          <a:solidFill>
                            <a:srgbClr val="57575B"/>
                          </a:solidFill>
                          <a:latin typeface="Arial"/>
                          <a:cs typeface="Arial"/>
                        </a:rPr>
                        <a:t>without moving </a:t>
                      </a:r>
                      <a:r>
                        <a:rPr sz="1200" dirty="0">
                          <a:solidFill>
                            <a:srgbClr val="57575B"/>
                          </a:solidFill>
                          <a:latin typeface="Arial"/>
                          <a:cs typeface="Arial"/>
                        </a:rPr>
                        <a:t>it to </a:t>
                      </a:r>
                      <a:r>
                        <a:rPr sz="1200" spc="-5" dirty="0">
                          <a:solidFill>
                            <a:srgbClr val="57575B"/>
                          </a:solidFill>
                          <a:latin typeface="Arial"/>
                          <a:cs typeface="Arial"/>
                        </a:rPr>
                        <a:t>a  different</a:t>
                      </a:r>
                      <a:r>
                        <a:rPr sz="1200" spc="-25" dirty="0">
                          <a:solidFill>
                            <a:srgbClr val="57575B"/>
                          </a:solidFill>
                          <a:latin typeface="Arial"/>
                          <a:cs typeface="Arial"/>
                        </a:rPr>
                        <a:t> </a:t>
                      </a:r>
                      <a:r>
                        <a:rPr sz="1200" spc="-5" dirty="0">
                          <a:solidFill>
                            <a:srgbClr val="57575B"/>
                          </a:solidFill>
                          <a:latin typeface="Arial"/>
                          <a:cs typeface="Arial"/>
                        </a:rPr>
                        <a:t>queue.</a:t>
                      </a:r>
                      <a:endParaRPr sz="12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B"/>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88137"/>
            <a:ext cx="366776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004B69"/>
                </a:solidFill>
                <a:latin typeface="Arial"/>
                <a:cs typeface="Arial"/>
              </a:rPr>
              <a:t>Switch Speeds and Forwarding Methods</a:t>
            </a:r>
            <a:endParaRPr sz="1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 </a:t>
            </a:r>
            <a:r>
              <a:rPr spc="-5" dirty="0"/>
              <a:t>2016 </a:t>
            </a:r>
            <a:r>
              <a:rPr dirty="0"/>
              <a:t>Cisco and/or its affiliates. All rights reserved. Cisco</a:t>
            </a:r>
            <a:r>
              <a:rPr spc="40" dirty="0"/>
              <a:t> </a:t>
            </a:r>
            <a:r>
              <a:rPr dirty="0"/>
              <a:t>Confidential</a:t>
            </a:r>
          </a:p>
        </p:txBody>
      </p:sp>
      <p:sp>
        <p:nvSpPr>
          <p:cNvPr id="6" name="object 6"/>
          <p:cNvSpPr txBox="1">
            <a:spLocks noGrp="1"/>
          </p:cNvSpPr>
          <p:nvPr>
            <p:ph type="sldNum" sz="quarter" idx="7"/>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t>29</a:t>
            </a:fld>
            <a:endParaRPr dirty="0"/>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Duplex and Speed</a:t>
            </a:r>
            <a:r>
              <a:rPr dirty="0"/>
              <a:t> </a:t>
            </a:r>
            <a:r>
              <a:rPr spc="-5" dirty="0"/>
              <a:t>Settings</a:t>
            </a:r>
          </a:p>
        </p:txBody>
      </p:sp>
      <p:sp>
        <p:nvSpPr>
          <p:cNvPr id="4" name="object 4"/>
          <p:cNvSpPr txBox="1"/>
          <p:nvPr/>
        </p:nvSpPr>
        <p:spPr>
          <a:xfrm>
            <a:off x="553618" y="792606"/>
            <a:ext cx="8029575" cy="3372485"/>
          </a:xfrm>
          <a:prstGeom prst="rect">
            <a:avLst/>
          </a:prstGeom>
        </p:spPr>
        <p:txBody>
          <a:bodyPr vert="horz" wrap="square" lIns="0" tIns="12065" rIns="0" bIns="0" rtlCol="0">
            <a:spAutoFit/>
          </a:bodyPr>
          <a:lstStyle/>
          <a:p>
            <a:pPr marL="12700" marR="5080">
              <a:lnSpc>
                <a:spcPct val="100000"/>
              </a:lnSpc>
              <a:spcBef>
                <a:spcPts val="95"/>
              </a:spcBef>
            </a:pPr>
            <a:r>
              <a:rPr sz="1600" spc="-40" dirty="0">
                <a:latin typeface="Arial"/>
                <a:cs typeface="Arial"/>
              </a:rPr>
              <a:t>Two </a:t>
            </a:r>
            <a:r>
              <a:rPr sz="1600" spc="-5" dirty="0">
                <a:latin typeface="Arial"/>
                <a:cs typeface="Arial"/>
              </a:rPr>
              <a:t>of the most basic settings on a switch </a:t>
            </a:r>
            <a:r>
              <a:rPr sz="1600" spc="-10" dirty="0">
                <a:latin typeface="Arial"/>
                <a:cs typeface="Arial"/>
              </a:rPr>
              <a:t>are </a:t>
            </a:r>
            <a:r>
              <a:rPr sz="1600" spc="-5" dirty="0">
                <a:latin typeface="Arial"/>
                <a:cs typeface="Arial"/>
              </a:rPr>
              <a:t>the </a:t>
            </a:r>
            <a:r>
              <a:rPr sz="1600" spc="-10" dirty="0">
                <a:latin typeface="Arial"/>
                <a:cs typeface="Arial"/>
              </a:rPr>
              <a:t>bandwidth (“speed”) and duplex  </a:t>
            </a:r>
            <a:r>
              <a:rPr sz="1600" spc="-5" dirty="0">
                <a:latin typeface="Arial"/>
                <a:cs typeface="Arial"/>
              </a:rPr>
              <a:t>settings for each individual switch port. It is critical that the duplex and bandwidth settings  match between the switch port and the connected</a:t>
            </a:r>
            <a:r>
              <a:rPr sz="1600" spc="90" dirty="0">
                <a:latin typeface="Arial"/>
                <a:cs typeface="Arial"/>
              </a:rPr>
              <a:t> </a:t>
            </a:r>
            <a:r>
              <a:rPr sz="1600" spc="-5" dirty="0">
                <a:latin typeface="Arial"/>
                <a:cs typeface="Arial"/>
              </a:rPr>
              <a:t>devices.</a:t>
            </a:r>
            <a:endParaRPr sz="1600">
              <a:latin typeface="Arial"/>
              <a:cs typeface="Arial"/>
            </a:endParaRPr>
          </a:p>
          <a:p>
            <a:pPr>
              <a:lnSpc>
                <a:spcPct val="100000"/>
              </a:lnSpc>
              <a:spcBef>
                <a:spcPts val="45"/>
              </a:spcBef>
            </a:pPr>
            <a:endParaRPr sz="2300">
              <a:latin typeface="Arial"/>
              <a:cs typeface="Arial"/>
            </a:endParaRPr>
          </a:p>
          <a:p>
            <a:pPr marL="12700">
              <a:lnSpc>
                <a:spcPct val="100000"/>
              </a:lnSpc>
            </a:pPr>
            <a:r>
              <a:rPr sz="1600" spc="-5" dirty="0">
                <a:latin typeface="Arial"/>
                <a:cs typeface="Arial"/>
              </a:rPr>
              <a:t>There are </a:t>
            </a:r>
            <a:r>
              <a:rPr sz="1600" spc="-10" dirty="0">
                <a:latin typeface="Arial"/>
                <a:cs typeface="Arial"/>
              </a:rPr>
              <a:t>two types </a:t>
            </a:r>
            <a:r>
              <a:rPr sz="1600" spc="-5" dirty="0">
                <a:latin typeface="Arial"/>
                <a:cs typeface="Arial"/>
              </a:rPr>
              <a:t>of duplex settings used for communications on an Ethernet</a:t>
            </a:r>
            <a:r>
              <a:rPr sz="1600" spc="270" dirty="0">
                <a:latin typeface="Arial"/>
                <a:cs typeface="Arial"/>
              </a:rPr>
              <a:t> </a:t>
            </a:r>
            <a:r>
              <a:rPr sz="1600" spc="-5" dirty="0">
                <a:latin typeface="Arial"/>
                <a:cs typeface="Arial"/>
              </a:rPr>
              <a:t>network:</a:t>
            </a:r>
            <a:endParaRPr sz="1600">
              <a:latin typeface="Arial"/>
              <a:cs typeface="Arial"/>
            </a:endParaRPr>
          </a:p>
          <a:p>
            <a:pPr marL="370840" indent="-285115">
              <a:lnSpc>
                <a:spcPct val="100000"/>
              </a:lnSpc>
              <a:spcBef>
                <a:spcPts val="505"/>
              </a:spcBef>
              <a:buClr>
                <a:srgbClr val="57575B"/>
              </a:buClr>
              <a:buFont typeface="Arial"/>
              <a:buChar char="•"/>
              <a:tabLst>
                <a:tab pos="370205" algn="l"/>
                <a:tab pos="370840" algn="l"/>
              </a:tabLst>
            </a:pPr>
            <a:r>
              <a:rPr sz="1600" b="1" spc="-5" dirty="0">
                <a:latin typeface="Arial"/>
                <a:cs typeface="Arial"/>
              </a:rPr>
              <a:t>Full-duplex </a:t>
            </a:r>
            <a:r>
              <a:rPr sz="1600" spc="-5" dirty="0">
                <a:latin typeface="Arial"/>
                <a:cs typeface="Arial"/>
              </a:rPr>
              <a:t>- Both ends of the connection can send and receive</a:t>
            </a:r>
            <a:r>
              <a:rPr sz="1600" spc="204" dirty="0">
                <a:latin typeface="Arial"/>
                <a:cs typeface="Arial"/>
              </a:rPr>
              <a:t> </a:t>
            </a:r>
            <a:r>
              <a:rPr sz="1600" spc="-15" dirty="0">
                <a:latin typeface="Arial"/>
                <a:cs typeface="Arial"/>
              </a:rPr>
              <a:t>simultaneously.</a:t>
            </a:r>
            <a:endParaRPr sz="1600">
              <a:latin typeface="Arial"/>
              <a:cs typeface="Arial"/>
            </a:endParaRPr>
          </a:p>
          <a:p>
            <a:pPr marL="370840" indent="-285115">
              <a:lnSpc>
                <a:spcPct val="100000"/>
              </a:lnSpc>
              <a:spcBef>
                <a:spcPts val="505"/>
              </a:spcBef>
              <a:buClr>
                <a:srgbClr val="57575B"/>
              </a:buClr>
              <a:buFont typeface="Arial"/>
              <a:buChar char="•"/>
              <a:tabLst>
                <a:tab pos="370205" algn="l"/>
                <a:tab pos="370840" algn="l"/>
              </a:tabLst>
            </a:pPr>
            <a:r>
              <a:rPr sz="1600" b="1" spc="-5" dirty="0">
                <a:latin typeface="Arial"/>
                <a:cs typeface="Arial"/>
              </a:rPr>
              <a:t>Half-duplex </a:t>
            </a:r>
            <a:r>
              <a:rPr sz="1600" spc="-5" dirty="0">
                <a:latin typeface="Arial"/>
                <a:cs typeface="Arial"/>
              </a:rPr>
              <a:t>- Only one end of the connection can send at a</a:t>
            </a:r>
            <a:r>
              <a:rPr sz="1600" spc="125" dirty="0">
                <a:latin typeface="Arial"/>
                <a:cs typeface="Arial"/>
              </a:rPr>
              <a:t> </a:t>
            </a:r>
            <a:r>
              <a:rPr sz="1600" spc="-5" dirty="0">
                <a:latin typeface="Arial"/>
                <a:cs typeface="Arial"/>
              </a:rPr>
              <a:t>time.</a:t>
            </a:r>
            <a:endParaRPr sz="1600">
              <a:latin typeface="Arial"/>
              <a:cs typeface="Arial"/>
            </a:endParaRPr>
          </a:p>
          <a:p>
            <a:pPr>
              <a:lnSpc>
                <a:spcPct val="100000"/>
              </a:lnSpc>
              <a:spcBef>
                <a:spcPts val="45"/>
              </a:spcBef>
            </a:pPr>
            <a:endParaRPr sz="2300">
              <a:latin typeface="Arial"/>
              <a:cs typeface="Arial"/>
            </a:endParaRPr>
          </a:p>
          <a:p>
            <a:pPr marL="12700" marR="265430">
              <a:lnSpc>
                <a:spcPct val="100000"/>
              </a:lnSpc>
            </a:pPr>
            <a:r>
              <a:rPr sz="1600" spc="-5" dirty="0">
                <a:latin typeface="Arial"/>
                <a:cs typeface="Arial"/>
              </a:rPr>
              <a:t>Autonegotiation is an optional function found on most Ethernet switches and NICs. It  enables </a:t>
            </a:r>
            <a:r>
              <a:rPr sz="1600" spc="-10" dirty="0">
                <a:latin typeface="Arial"/>
                <a:cs typeface="Arial"/>
              </a:rPr>
              <a:t>two </a:t>
            </a:r>
            <a:r>
              <a:rPr sz="1600" spc="-5" dirty="0">
                <a:latin typeface="Arial"/>
                <a:cs typeface="Arial"/>
              </a:rPr>
              <a:t>devices to automatically negotiate the best speed and duplex</a:t>
            </a:r>
            <a:r>
              <a:rPr sz="1600" spc="195" dirty="0">
                <a:latin typeface="Arial"/>
                <a:cs typeface="Arial"/>
              </a:rPr>
              <a:t> </a:t>
            </a:r>
            <a:r>
              <a:rPr sz="1600" spc="-5" dirty="0">
                <a:latin typeface="Arial"/>
                <a:cs typeface="Arial"/>
              </a:rPr>
              <a:t>capabilities.</a:t>
            </a:r>
            <a:endParaRPr sz="1600">
              <a:latin typeface="Arial"/>
              <a:cs typeface="Arial"/>
            </a:endParaRPr>
          </a:p>
          <a:p>
            <a:pPr>
              <a:lnSpc>
                <a:spcPct val="100000"/>
              </a:lnSpc>
              <a:spcBef>
                <a:spcPts val="45"/>
              </a:spcBef>
            </a:pPr>
            <a:endParaRPr sz="2300">
              <a:latin typeface="Arial"/>
              <a:cs typeface="Arial"/>
            </a:endParaRPr>
          </a:p>
          <a:p>
            <a:pPr marL="12700">
              <a:lnSpc>
                <a:spcPct val="100000"/>
              </a:lnSpc>
            </a:pPr>
            <a:r>
              <a:rPr sz="1600" b="1" spc="-5" dirty="0">
                <a:latin typeface="Arial"/>
                <a:cs typeface="Arial"/>
              </a:rPr>
              <a:t>Note</a:t>
            </a:r>
            <a:r>
              <a:rPr sz="1600" spc="-5" dirty="0">
                <a:latin typeface="Arial"/>
                <a:cs typeface="Arial"/>
              </a:rPr>
              <a:t>: Gigabit Ethernet ports only operate in</a:t>
            </a:r>
            <a:r>
              <a:rPr sz="1600" spc="75" dirty="0">
                <a:latin typeface="Arial"/>
                <a:cs typeface="Arial"/>
              </a:rPr>
              <a:t> </a:t>
            </a:r>
            <a:r>
              <a:rPr sz="1600" dirty="0">
                <a:latin typeface="Arial"/>
                <a:cs typeface="Arial"/>
              </a:rPr>
              <a:t>full-duplex.</a:t>
            </a:r>
            <a:endParaRPr sz="16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5096" y="1943557"/>
            <a:ext cx="5354320" cy="726440"/>
          </a:xfrm>
          <a:prstGeom prst="rect">
            <a:avLst/>
          </a:prstGeom>
        </p:spPr>
        <p:txBody>
          <a:bodyPr vert="horz" wrap="square" lIns="0" tIns="12065" rIns="0" bIns="0" rtlCol="0">
            <a:spAutoFit/>
          </a:bodyPr>
          <a:lstStyle/>
          <a:p>
            <a:pPr marL="12700">
              <a:lnSpc>
                <a:spcPct val="100000"/>
              </a:lnSpc>
              <a:spcBef>
                <a:spcPts val="95"/>
              </a:spcBef>
            </a:pPr>
            <a:r>
              <a:rPr sz="4600" spc="-5" dirty="0">
                <a:solidFill>
                  <a:srgbClr val="AEE8FA"/>
                </a:solidFill>
              </a:rPr>
              <a:t>7.1 Ethernet</a:t>
            </a:r>
            <a:r>
              <a:rPr sz="4600" spc="10" dirty="0">
                <a:solidFill>
                  <a:srgbClr val="AEE8FA"/>
                </a:solidFill>
              </a:rPr>
              <a:t> </a:t>
            </a:r>
            <a:r>
              <a:rPr sz="4600" spc="-5" dirty="0">
                <a:solidFill>
                  <a:srgbClr val="AEE8FA"/>
                </a:solidFill>
              </a:rPr>
              <a:t>Frames</a:t>
            </a:r>
            <a:endParaRPr sz="4600"/>
          </a:p>
        </p:txBody>
      </p:sp>
      <p:sp>
        <p:nvSpPr>
          <p:cNvPr id="3" name="object 3"/>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 </a:t>
            </a:r>
            <a:r>
              <a:rPr spc="-5" dirty="0"/>
              <a:t>2016 </a:t>
            </a:r>
            <a:r>
              <a:rPr dirty="0"/>
              <a:t>Cisco and/or its affiliates. All rights reserved. Cisco</a:t>
            </a:r>
            <a:r>
              <a:rPr spc="40" dirty="0"/>
              <a:t> </a:t>
            </a:r>
            <a:r>
              <a:rPr dirty="0"/>
              <a:t>Confidential</a:t>
            </a:r>
          </a:p>
        </p:txBody>
      </p:sp>
      <p:sp>
        <p:nvSpPr>
          <p:cNvPr id="4" name="object 4"/>
          <p:cNvSpPr txBox="1">
            <a:spLocks noGrp="1"/>
          </p:cNvSpPr>
          <p:nvPr>
            <p:ph type="sldNum" sz="quarter" idx="7"/>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t>3</a:t>
            </a:fld>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88137"/>
            <a:ext cx="366776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004B69"/>
                </a:solidFill>
                <a:latin typeface="Arial"/>
                <a:cs typeface="Arial"/>
              </a:rPr>
              <a:t>Switch Speeds and Forwarding Methods</a:t>
            </a:r>
            <a:endParaRPr sz="1600">
              <a:latin typeface="Arial"/>
              <a:cs typeface="Arial"/>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Duplex and Speed</a:t>
            </a:r>
            <a:r>
              <a:rPr dirty="0"/>
              <a:t> </a:t>
            </a:r>
            <a:r>
              <a:rPr spc="-5" dirty="0"/>
              <a:t>Settings</a:t>
            </a:r>
          </a:p>
        </p:txBody>
      </p:sp>
      <p:sp>
        <p:nvSpPr>
          <p:cNvPr id="4" name="object 4"/>
          <p:cNvSpPr txBox="1"/>
          <p:nvPr/>
        </p:nvSpPr>
        <p:spPr>
          <a:xfrm>
            <a:off x="553618" y="792606"/>
            <a:ext cx="7867650" cy="2073910"/>
          </a:xfrm>
          <a:prstGeom prst="rect">
            <a:avLst/>
          </a:prstGeom>
        </p:spPr>
        <p:txBody>
          <a:bodyPr vert="horz" wrap="square" lIns="0" tIns="12065" rIns="0" bIns="0" rtlCol="0">
            <a:spAutoFit/>
          </a:bodyPr>
          <a:lstStyle/>
          <a:p>
            <a:pPr marL="355600" marR="301625" indent="-342900">
              <a:lnSpc>
                <a:spcPct val="100000"/>
              </a:lnSpc>
              <a:spcBef>
                <a:spcPts val="95"/>
              </a:spcBef>
              <a:buChar char="•"/>
              <a:tabLst>
                <a:tab pos="354965" algn="l"/>
                <a:tab pos="355600" algn="l"/>
              </a:tabLst>
            </a:pPr>
            <a:r>
              <a:rPr sz="1600" spc="-5" dirty="0">
                <a:latin typeface="Arial"/>
                <a:cs typeface="Arial"/>
              </a:rPr>
              <a:t>Duplex mismatch is one of the most common causes of performance issues on  10/100 Mbps Ethernet links. It occurs </a:t>
            </a:r>
            <a:r>
              <a:rPr sz="1600" spc="-10" dirty="0">
                <a:latin typeface="Arial"/>
                <a:cs typeface="Arial"/>
              </a:rPr>
              <a:t>when </a:t>
            </a:r>
            <a:r>
              <a:rPr sz="1600" spc="-5" dirty="0">
                <a:latin typeface="Arial"/>
                <a:cs typeface="Arial"/>
              </a:rPr>
              <a:t>one port on the link operates at </a:t>
            </a:r>
            <a:r>
              <a:rPr sz="1600" spc="5" dirty="0">
                <a:latin typeface="Arial"/>
                <a:cs typeface="Arial"/>
              </a:rPr>
              <a:t>half-  </a:t>
            </a:r>
            <a:r>
              <a:rPr sz="1600" spc="-5" dirty="0">
                <a:latin typeface="Arial"/>
                <a:cs typeface="Arial"/>
              </a:rPr>
              <a:t>duplex </a:t>
            </a:r>
            <a:r>
              <a:rPr sz="1600" spc="-10" dirty="0">
                <a:latin typeface="Arial"/>
                <a:cs typeface="Arial"/>
              </a:rPr>
              <a:t>while </a:t>
            </a:r>
            <a:r>
              <a:rPr sz="1600" spc="-5" dirty="0">
                <a:latin typeface="Arial"/>
                <a:cs typeface="Arial"/>
              </a:rPr>
              <a:t>the other port operates at</a:t>
            </a:r>
            <a:r>
              <a:rPr sz="1600" spc="80" dirty="0">
                <a:latin typeface="Arial"/>
                <a:cs typeface="Arial"/>
              </a:rPr>
              <a:t> </a:t>
            </a:r>
            <a:r>
              <a:rPr sz="1600" spc="-5" dirty="0">
                <a:latin typeface="Arial"/>
                <a:cs typeface="Arial"/>
              </a:rPr>
              <a:t>full-duplex.</a:t>
            </a:r>
            <a:endParaRPr sz="1600">
              <a:latin typeface="Arial"/>
              <a:cs typeface="Arial"/>
            </a:endParaRPr>
          </a:p>
          <a:p>
            <a:pPr marL="355600" indent="-342900">
              <a:lnSpc>
                <a:spcPct val="100000"/>
              </a:lnSpc>
              <a:spcBef>
                <a:spcPts val="385"/>
              </a:spcBef>
              <a:buChar char="•"/>
              <a:tabLst>
                <a:tab pos="354965" algn="l"/>
                <a:tab pos="355600" algn="l"/>
              </a:tabLst>
            </a:pPr>
            <a:r>
              <a:rPr sz="1600" spc="-5" dirty="0">
                <a:latin typeface="Arial"/>
                <a:cs typeface="Arial"/>
              </a:rPr>
              <a:t>This can occur when one or both ports on a </a:t>
            </a:r>
            <a:r>
              <a:rPr sz="1600" dirty="0">
                <a:latin typeface="Arial"/>
                <a:cs typeface="Arial"/>
              </a:rPr>
              <a:t>link </a:t>
            </a:r>
            <a:r>
              <a:rPr sz="1600" spc="-5" dirty="0">
                <a:latin typeface="Arial"/>
                <a:cs typeface="Arial"/>
              </a:rPr>
              <a:t>are reset, and the</a:t>
            </a:r>
            <a:r>
              <a:rPr sz="1600" spc="190" dirty="0">
                <a:latin typeface="Arial"/>
                <a:cs typeface="Arial"/>
              </a:rPr>
              <a:t> </a:t>
            </a:r>
            <a:r>
              <a:rPr sz="1600" spc="-5" dirty="0">
                <a:latin typeface="Arial"/>
                <a:cs typeface="Arial"/>
              </a:rPr>
              <a:t>autonegotiation</a:t>
            </a:r>
            <a:endParaRPr sz="1600">
              <a:latin typeface="Arial"/>
              <a:cs typeface="Arial"/>
            </a:endParaRPr>
          </a:p>
          <a:p>
            <a:pPr marL="355600">
              <a:lnSpc>
                <a:spcPct val="100000"/>
              </a:lnSpc>
            </a:pPr>
            <a:r>
              <a:rPr sz="1600" spc="-5" dirty="0">
                <a:latin typeface="Arial"/>
                <a:cs typeface="Arial"/>
              </a:rPr>
              <a:t>process does not result in both link partners having the same</a:t>
            </a:r>
            <a:r>
              <a:rPr sz="1600" spc="120" dirty="0">
                <a:latin typeface="Arial"/>
                <a:cs typeface="Arial"/>
              </a:rPr>
              <a:t> </a:t>
            </a:r>
            <a:r>
              <a:rPr sz="1600" spc="-5" dirty="0">
                <a:latin typeface="Arial"/>
                <a:cs typeface="Arial"/>
              </a:rPr>
              <a:t>configuration.</a:t>
            </a:r>
            <a:endParaRPr sz="1600">
              <a:latin typeface="Arial"/>
              <a:cs typeface="Arial"/>
            </a:endParaRPr>
          </a:p>
          <a:p>
            <a:pPr marL="355600" marR="5080" indent="-342900">
              <a:lnSpc>
                <a:spcPct val="100000"/>
              </a:lnSpc>
              <a:spcBef>
                <a:spcPts val="385"/>
              </a:spcBef>
              <a:buChar char="•"/>
              <a:tabLst>
                <a:tab pos="354965" algn="l"/>
                <a:tab pos="355600" algn="l"/>
              </a:tabLst>
            </a:pPr>
            <a:r>
              <a:rPr sz="1600" spc="-5" dirty="0">
                <a:latin typeface="Arial"/>
                <a:cs typeface="Arial"/>
              </a:rPr>
              <a:t>It also can occur </a:t>
            </a:r>
            <a:r>
              <a:rPr sz="1600" spc="-10" dirty="0">
                <a:latin typeface="Arial"/>
                <a:cs typeface="Arial"/>
              </a:rPr>
              <a:t>when </a:t>
            </a:r>
            <a:r>
              <a:rPr sz="1600" spc="-5" dirty="0">
                <a:latin typeface="Arial"/>
                <a:cs typeface="Arial"/>
              </a:rPr>
              <a:t>users reconfigure one side of a link and forget to reconfigure  the </a:t>
            </a:r>
            <a:r>
              <a:rPr sz="1600" spc="-20" dirty="0">
                <a:latin typeface="Arial"/>
                <a:cs typeface="Arial"/>
              </a:rPr>
              <a:t>other. </a:t>
            </a:r>
            <a:r>
              <a:rPr sz="1600" spc="-5" dirty="0">
                <a:latin typeface="Arial"/>
                <a:cs typeface="Arial"/>
              </a:rPr>
              <a:t>Both sides of a link should have autonegotiation on, or both sides should  have </a:t>
            </a:r>
            <a:r>
              <a:rPr sz="1600" dirty="0">
                <a:latin typeface="Arial"/>
                <a:cs typeface="Arial"/>
              </a:rPr>
              <a:t>it </a:t>
            </a:r>
            <a:r>
              <a:rPr sz="1600" spc="-10" dirty="0">
                <a:latin typeface="Arial"/>
                <a:cs typeface="Arial"/>
              </a:rPr>
              <a:t>off. </a:t>
            </a:r>
            <a:r>
              <a:rPr sz="1600" spc="-5" dirty="0">
                <a:latin typeface="Arial"/>
                <a:cs typeface="Arial"/>
              </a:rPr>
              <a:t>Best practice is to configure both Ethernet switch ports as</a:t>
            </a:r>
            <a:r>
              <a:rPr sz="1600" spc="175" dirty="0">
                <a:latin typeface="Arial"/>
                <a:cs typeface="Arial"/>
              </a:rPr>
              <a:t> </a:t>
            </a:r>
            <a:r>
              <a:rPr sz="1600" dirty="0">
                <a:latin typeface="Arial"/>
                <a:cs typeface="Arial"/>
              </a:rPr>
              <a:t>full-duplex.</a:t>
            </a:r>
            <a:endParaRPr sz="1600">
              <a:latin typeface="Arial"/>
              <a:cs typeface="Arial"/>
            </a:endParaRPr>
          </a:p>
        </p:txBody>
      </p:sp>
      <p:sp>
        <p:nvSpPr>
          <p:cNvPr id="5" name="object 5"/>
          <p:cNvSpPr/>
          <p:nvPr/>
        </p:nvSpPr>
        <p:spPr>
          <a:xfrm>
            <a:off x="1292054" y="3044755"/>
            <a:ext cx="6587223" cy="1634553"/>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 </a:t>
            </a:r>
            <a:r>
              <a:rPr spc="-5" dirty="0"/>
              <a:t>2016 </a:t>
            </a:r>
            <a:r>
              <a:rPr dirty="0"/>
              <a:t>Cisco and/or its affiliates. All rights reserved. Cisco</a:t>
            </a:r>
            <a:r>
              <a:rPr spc="40" dirty="0"/>
              <a:t> </a:t>
            </a:r>
            <a:r>
              <a:rPr dirty="0"/>
              <a:t>Confidential</a:t>
            </a:r>
          </a:p>
        </p:txBody>
      </p:sp>
      <p:sp>
        <p:nvSpPr>
          <p:cNvPr id="7" name="object 7"/>
          <p:cNvSpPr txBox="1">
            <a:spLocks noGrp="1"/>
          </p:cNvSpPr>
          <p:nvPr>
            <p:ph type="sldNum" sz="quarter" idx="7"/>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t>30</a:t>
            </a:fld>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88137"/>
            <a:ext cx="366776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004B69"/>
                </a:solidFill>
                <a:latin typeface="Arial"/>
                <a:cs typeface="Arial"/>
              </a:rPr>
              <a:t>Switch Speeds and Forwarding Methods</a:t>
            </a:r>
            <a:endParaRPr sz="1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 </a:t>
            </a:r>
            <a:r>
              <a:rPr spc="-5" dirty="0"/>
              <a:t>2016 </a:t>
            </a:r>
            <a:r>
              <a:rPr dirty="0"/>
              <a:t>Cisco and/or its affiliates. All rights reserved. Cisco</a:t>
            </a:r>
            <a:r>
              <a:rPr spc="40" dirty="0"/>
              <a:t> </a:t>
            </a:r>
            <a:r>
              <a:rPr dirty="0"/>
              <a:t>Confidential</a:t>
            </a:r>
          </a:p>
        </p:txBody>
      </p:sp>
      <p:sp>
        <p:nvSpPr>
          <p:cNvPr id="6" name="object 6"/>
          <p:cNvSpPr txBox="1">
            <a:spLocks noGrp="1"/>
          </p:cNvSpPr>
          <p:nvPr>
            <p:ph type="sldNum" sz="quarter" idx="7"/>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t>31</a:t>
            </a:fld>
            <a:endParaRPr dirty="0"/>
          </a:p>
        </p:txBody>
      </p:sp>
      <p:sp>
        <p:nvSpPr>
          <p:cNvPr id="3" name="object 3"/>
          <p:cNvSpPr txBox="1">
            <a:spLocks noGrp="1"/>
          </p:cNvSpPr>
          <p:nvPr>
            <p:ph type="title"/>
          </p:nvPr>
        </p:nvSpPr>
        <p:spPr>
          <a:xfrm>
            <a:off x="78739" y="255778"/>
            <a:ext cx="1517015" cy="391160"/>
          </a:xfrm>
          <a:prstGeom prst="rect">
            <a:avLst/>
          </a:prstGeom>
        </p:spPr>
        <p:txBody>
          <a:bodyPr vert="horz" wrap="square" lIns="0" tIns="12700" rIns="0" bIns="0" rtlCol="0">
            <a:spAutoFit/>
          </a:bodyPr>
          <a:lstStyle/>
          <a:p>
            <a:pPr marL="12700">
              <a:lnSpc>
                <a:spcPct val="100000"/>
              </a:lnSpc>
              <a:spcBef>
                <a:spcPts val="100"/>
              </a:spcBef>
            </a:pPr>
            <a:r>
              <a:rPr spc="-5" dirty="0"/>
              <a:t>Auto-MDIX</a:t>
            </a:r>
          </a:p>
        </p:txBody>
      </p:sp>
      <p:sp>
        <p:nvSpPr>
          <p:cNvPr id="4" name="object 4"/>
          <p:cNvSpPr txBox="1"/>
          <p:nvPr/>
        </p:nvSpPr>
        <p:spPr>
          <a:xfrm>
            <a:off x="553618" y="792606"/>
            <a:ext cx="7958455" cy="3195955"/>
          </a:xfrm>
          <a:prstGeom prst="rect">
            <a:avLst/>
          </a:prstGeom>
        </p:spPr>
        <p:txBody>
          <a:bodyPr vert="horz" wrap="square" lIns="0" tIns="12065" rIns="0" bIns="0" rtlCol="0">
            <a:spAutoFit/>
          </a:bodyPr>
          <a:lstStyle/>
          <a:p>
            <a:pPr marL="12700" marR="290195">
              <a:lnSpc>
                <a:spcPct val="100000"/>
              </a:lnSpc>
              <a:spcBef>
                <a:spcPts val="95"/>
              </a:spcBef>
            </a:pPr>
            <a:r>
              <a:rPr sz="1600" spc="-5" dirty="0">
                <a:latin typeface="Arial"/>
                <a:cs typeface="Arial"/>
              </a:rPr>
              <a:t>Connections between devices once required the use of either a crossover or </a:t>
            </a:r>
            <a:r>
              <a:rPr sz="1600" dirty="0">
                <a:latin typeface="Arial"/>
                <a:cs typeface="Arial"/>
              </a:rPr>
              <a:t>straight-  </a:t>
            </a:r>
            <a:r>
              <a:rPr sz="1600" spc="-5" dirty="0">
                <a:latin typeface="Arial"/>
                <a:cs typeface="Arial"/>
              </a:rPr>
              <a:t>through cable. The </a:t>
            </a:r>
            <a:r>
              <a:rPr sz="1600" spc="-10" dirty="0">
                <a:latin typeface="Arial"/>
                <a:cs typeface="Arial"/>
              </a:rPr>
              <a:t>type </a:t>
            </a:r>
            <a:r>
              <a:rPr sz="1600" spc="-5" dirty="0">
                <a:latin typeface="Arial"/>
                <a:cs typeface="Arial"/>
              </a:rPr>
              <a:t>of cable required depended on the </a:t>
            </a:r>
            <a:r>
              <a:rPr sz="1600" spc="-10" dirty="0">
                <a:latin typeface="Arial"/>
                <a:cs typeface="Arial"/>
              </a:rPr>
              <a:t>type </a:t>
            </a:r>
            <a:r>
              <a:rPr sz="1600" spc="-5" dirty="0">
                <a:latin typeface="Arial"/>
                <a:cs typeface="Arial"/>
              </a:rPr>
              <a:t>of interconnecting  devices.</a:t>
            </a:r>
            <a:endParaRPr sz="1600">
              <a:latin typeface="Arial"/>
              <a:cs typeface="Arial"/>
            </a:endParaRPr>
          </a:p>
          <a:p>
            <a:pPr marL="12700">
              <a:lnSpc>
                <a:spcPct val="100000"/>
              </a:lnSpc>
              <a:spcBef>
                <a:spcPts val="385"/>
              </a:spcBef>
            </a:pPr>
            <a:r>
              <a:rPr sz="1600" b="1" spc="-5" dirty="0">
                <a:latin typeface="Arial"/>
                <a:cs typeface="Arial"/>
              </a:rPr>
              <a:t>Note</a:t>
            </a:r>
            <a:r>
              <a:rPr sz="1600" spc="-5" dirty="0">
                <a:latin typeface="Arial"/>
                <a:cs typeface="Arial"/>
              </a:rPr>
              <a:t>: A direct connection between a router and a host requires a </a:t>
            </a:r>
            <a:r>
              <a:rPr sz="1600" dirty="0">
                <a:latin typeface="Arial"/>
                <a:cs typeface="Arial"/>
              </a:rPr>
              <a:t>cross-over</a:t>
            </a:r>
            <a:r>
              <a:rPr sz="1600" spc="70" dirty="0">
                <a:latin typeface="Arial"/>
                <a:cs typeface="Arial"/>
              </a:rPr>
              <a:t> </a:t>
            </a:r>
            <a:r>
              <a:rPr sz="1600" spc="-5" dirty="0">
                <a:latin typeface="Arial"/>
                <a:cs typeface="Arial"/>
              </a:rPr>
              <a:t>connection.</a:t>
            </a:r>
            <a:endParaRPr sz="1600">
              <a:latin typeface="Arial"/>
              <a:cs typeface="Arial"/>
            </a:endParaRPr>
          </a:p>
          <a:p>
            <a:pPr>
              <a:lnSpc>
                <a:spcPct val="100000"/>
              </a:lnSpc>
              <a:spcBef>
                <a:spcPts val="45"/>
              </a:spcBef>
            </a:pPr>
            <a:endParaRPr sz="2300">
              <a:latin typeface="Arial"/>
              <a:cs typeface="Arial"/>
            </a:endParaRPr>
          </a:p>
          <a:p>
            <a:pPr marL="299085" marR="183515" indent="-287020">
              <a:lnSpc>
                <a:spcPct val="100000"/>
              </a:lnSpc>
              <a:buChar char="•"/>
              <a:tabLst>
                <a:tab pos="299085" algn="l"/>
                <a:tab pos="299720" algn="l"/>
              </a:tabLst>
            </a:pPr>
            <a:r>
              <a:rPr sz="1600" spc="-5" dirty="0">
                <a:latin typeface="Arial"/>
                <a:cs typeface="Arial"/>
              </a:rPr>
              <a:t>Most switch devices now support the automatic medium-dependent interface  crossover (auto-MDIX) feature. When enabled, the switch automatically detects the  </a:t>
            </a:r>
            <a:r>
              <a:rPr sz="1600" spc="-10" dirty="0">
                <a:latin typeface="Arial"/>
                <a:cs typeface="Arial"/>
              </a:rPr>
              <a:t>type </a:t>
            </a:r>
            <a:r>
              <a:rPr sz="1600" spc="-5" dirty="0">
                <a:latin typeface="Arial"/>
                <a:cs typeface="Arial"/>
              </a:rPr>
              <a:t>of cable attached to the port and configures the interfaces</a:t>
            </a:r>
            <a:r>
              <a:rPr sz="1600" spc="180" dirty="0">
                <a:latin typeface="Arial"/>
                <a:cs typeface="Arial"/>
              </a:rPr>
              <a:t> </a:t>
            </a:r>
            <a:r>
              <a:rPr sz="1600" spc="-15" dirty="0">
                <a:latin typeface="Arial"/>
                <a:cs typeface="Arial"/>
              </a:rPr>
              <a:t>accordingly.</a:t>
            </a:r>
            <a:endParaRPr sz="1600">
              <a:latin typeface="Arial"/>
              <a:cs typeface="Arial"/>
            </a:endParaRPr>
          </a:p>
          <a:p>
            <a:pPr marL="299085" marR="42545" indent="-287020">
              <a:lnSpc>
                <a:spcPct val="100000"/>
              </a:lnSpc>
              <a:spcBef>
                <a:spcPts val="385"/>
              </a:spcBef>
              <a:buChar char="•"/>
              <a:tabLst>
                <a:tab pos="299085" algn="l"/>
                <a:tab pos="299720" algn="l"/>
              </a:tabLst>
            </a:pPr>
            <a:r>
              <a:rPr sz="1600" spc="-5" dirty="0">
                <a:latin typeface="Arial"/>
                <a:cs typeface="Arial"/>
              </a:rPr>
              <a:t>The auto-MDIX feature is enabled by default on switches running Cisco IOS Release  12.2(18)SE or </a:t>
            </a:r>
            <a:r>
              <a:rPr sz="1600" spc="-20" dirty="0">
                <a:latin typeface="Arial"/>
                <a:cs typeface="Arial"/>
              </a:rPr>
              <a:t>later. However, </a:t>
            </a:r>
            <a:r>
              <a:rPr sz="1600" spc="-5" dirty="0">
                <a:latin typeface="Arial"/>
                <a:cs typeface="Arial"/>
              </a:rPr>
              <a:t>the feature could be disabled. For this reason, </a:t>
            </a:r>
            <a:r>
              <a:rPr sz="1600" spc="-10" dirty="0">
                <a:latin typeface="Arial"/>
                <a:cs typeface="Arial"/>
              </a:rPr>
              <a:t>you  </a:t>
            </a:r>
            <a:r>
              <a:rPr sz="1600" spc="-5" dirty="0">
                <a:latin typeface="Arial"/>
                <a:cs typeface="Arial"/>
              </a:rPr>
              <a:t>should </a:t>
            </a:r>
            <a:r>
              <a:rPr sz="1600" spc="-10" dirty="0">
                <a:latin typeface="Arial"/>
                <a:cs typeface="Arial"/>
              </a:rPr>
              <a:t>always </a:t>
            </a:r>
            <a:r>
              <a:rPr sz="1600" spc="-5" dirty="0">
                <a:latin typeface="Arial"/>
                <a:cs typeface="Arial"/>
              </a:rPr>
              <a:t>use the correct cable </a:t>
            </a:r>
            <a:r>
              <a:rPr sz="1600" spc="-10" dirty="0">
                <a:latin typeface="Arial"/>
                <a:cs typeface="Arial"/>
              </a:rPr>
              <a:t>type </a:t>
            </a:r>
            <a:r>
              <a:rPr sz="1600" spc="-5" dirty="0">
                <a:latin typeface="Arial"/>
                <a:cs typeface="Arial"/>
              </a:rPr>
              <a:t>and not rely on the </a:t>
            </a:r>
            <a:r>
              <a:rPr sz="1600" dirty="0">
                <a:latin typeface="Arial"/>
                <a:cs typeface="Arial"/>
              </a:rPr>
              <a:t>auto-MDIX</a:t>
            </a:r>
            <a:r>
              <a:rPr sz="1600" spc="204" dirty="0">
                <a:latin typeface="Arial"/>
                <a:cs typeface="Arial"/>
              </a:rPr>
              <a:t> </a:t>
            </a:r>
            <a:r>
              <a:rPr sz="1600" spc="-5" dirty="0">
                <a:latin typeface="Arial"/>
                <a:cs typeface="Arial"/>
              </a:rPr>
              <a:t>feature.</a:t>
            </a:r>
            <a:endParaRPr sz="1600">
              <a:latin typeface="Arial"/>
              <a:cs typeface="Arial"/>
            </a:endParaRPr>
          </a:p>
          <a:p>
            <a:pPr marL="299085" indent="-287020">
              <a:lnSpc>
                <a:spcPct val="100000"/>
              </a:lnSpc>
              <a:spcBef>
                <a:spcPts val="385"/>
              </a:spcBef>
              <a:buChar char="•"/>
              <a:tabLst>
                <a:tab pos="299085" algn="l"/>
                <a:tab pos="299720" algn="l"/>
              </a:tabLst>
            </a:pPr>
            <a:r>
              <a:rPr sz="1600" spc="-5" dirty="0">
                <a:latin typeface="Arial"/>
                <a:cs typeface="Arial"/>
              </a:rPr>
              <a:t>Auto-MDIX can be re-enabled using the </a:t>
            </a:r>
            <a:r>
              <a:rPr sz="1600" b="1" spc="-5" dirty="0">
                <a:latin typeface="Arial"/>
                <a:cs typeface="Arial"/>
              </a:rPr>
              <a:t>mdix auto </a:t>
            </a:r>
            <a:r>
              <a:rPr sz="1600" spc="-5" dirty="0">
                <a:latin typeface="Arial"/>
                <a:cs typeface="Arial"/>
              </a:rPr>
              <a:t>interface configuration</a:t>
            </a:r>
            <a:r>
              <a:rPr sz="1600" spc="210" dirty="0">
                <a:latin typeface="Arial"/>
                <a:cs typeface="Arial"/>
              </a:rPr>
              <a:t> </a:t>
            </a:r>
            <a:r>
              <a:rPr sz="1600" spc="-5" dirty="0">
                <a:latin typeface="Arial"/>
                <a:cs typeface="Arial"/>
              </a:rPr>
              <a:t>command.</a:t>
            </a:r>
            <a:endParaRPr sz="160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5096" y="1943557"/>
            <a:ext cx="7698105" cy="726440"/>
          </a:xfrm>
          <a:prstGeom prst="rect">
            <a:avLst/>
          </a:prstGeom>
        </p:spPr>
        <p:txBody>
          <a:bodyPr vert="horz" wrap="square" lIns="0" tIns="12065" rIns="0" bIns="0" rtlCol="0">
            <a:spAutoFit/>
          </a:bodyPr>
          <a:lstStyle/>
          <a:p>
            <a:pPr marL="12700">
              <a:lnSpc>
                <a:spcPct val="100000"/>
              </a:lnSpc>
              <a:spcBef>
                <a:spcPts val="95"/>
              </a:spcBef>
            </a:pPr>
            <a:r>
              <a:rPr sz="4600" spc="-5" dirty="0">
                <a:solidFill>
                  <a:srgbClr val="AEE8FA"/>
                </a:solidFill>
              </a:rPr>
              <a:t>7.5 Module Practice and</a:t>
            </a:r>
            <a:r>
              <a:rPr sz="4600" spc="85" dirty="0">
                <a:solidFill>
                  <a:srgbClr val="AEE8FA"/>
                </a:solidFill>
              </a:rPr>
              <a:t> </a:t>
            </a:r>
            <a:r>
              <a:rPr sz="4600" spc="-5" dirty="0">
                <a:solidFill>
                  <a:srgbClr val="AEE8FA"/>
                </a:solidFill>
              </a:rPr>
              <a:t>Quiz</a:t>
            </a:r>
            <a:endParaRPr sz="4600"/>
          </a:p>
        </p:txBody>
      </p:sp>
      <p:sp>
        <p:nvSpPr>
          <p:cNvPr id="3" name="object 3"/>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 </a:t>
            </a:r>
            <a:r>
              <a:rPr spc="-5" dirty="0"/>
              <a:t>2016 </a:t>
            </a:r>
            <a:r>
              <a:rPr dirty="0"/>
              <a:t>Cisco and/or its affiliates. All rights reserved. Cisco</a:t>
            </a:r>
            <a:r>
              <a:rPr spc="40" dirty="0"/>
              <a:t> </a:t>
            </a:r>
            <a:r>
              <a:rPr dirty="0"/>
              <a:t>Confidential</a:t>
            </a:r>
          </a:p>
        </p:txBody>
      </p:sp>
      <p:sp>
        <p:nvSpPr>
          <p:cNvPr id="4" name="object 4"/>
          <p:cNvSpPr txBox="1">
            <a:spLocks noGrp="1"/>
          </p:cNvSpPr>
          <p:nvPr>
            <p:ph type="sldNum" sz="quarter" idx="7"/>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t>32</a:t>
            </a:fld>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98298"/>
            <a:ext cx="234950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367086"/>
                </a:solidFill>
                <a:latin typeface="Arial"/>
                <a:cs typeface="Arial"/>
              </a:rPr>
              <a:t>Module Practice and</a:t>
            </a:r>
            <a:r>
              <a:rPr sz="1600" spc="-35" dirty="0">
                <a:solidFill>
                  <a:srgbClr val="367086"/>
                </a:solidFill>
                <a:latin typeface="Arial"/>
                <a:cs typeface="Arial"/>
              </a:rPr>
              <a:t> </a:t>
            </a:r>
            <a:r>
              <a:rPr sz="1600" spc="-5" dirty="0">
                <a:solidFill>
                  <a:srgbClr val="367086"/>
                </a:solidFill>
                <a:latin typeface="Arial"/>
                <a:cs typeface="Arial"/>
              </a:rPr>
              <a:t>Quiz</a:t>
            </a:r>
            <a:endParaRPr sz="1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 </a:t>
            </a:r>
            <a:r>
              <a:rPr spc="-5" dirty="0"/>
              <a:t>2016 </a:t>
            </a:r>
            <a:r>
              <a:rPr dirty="0"/>
              <a:t>Cisco and/or its affiliates. All rights reserved. Cisco</a:t>
            </a:r>
            <a:r>
              <a:rPr spc="40" dirty="0"/>
              <a:t> </a:t>
            </a:r>
            <a:r>
              <a:rPr dirty="0"/>
              <a:t>Confidential</a:t>
            </a:r>
          </a:p>
        </p:txBody>
      </p:sp>
      <p:sp>
        <p:nvSpPr>
          <p:cNvPr id="6" name="object 6"/>
          <p:cNvSpPr txBox="1">
            <a:spLocks noGrp="1"/>
          </p:cNvSpPr>
          <p:nvPr>
            <p:ph type="sldNum" sz="quarter" idx="7"/>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t>33</a:t>
            </a:fld>
            <a:endParaRPr dirty="0"/>
          </a:p>
        </p:txBody>
      </p:sp>
      <p:sp>
        <p:nvSpPr>
          <p:cNvPr id="3" name="object 3"/>
          <p:cNvSpPr txBox="1">
            <a:spLocks noGrp="1"/>
          </p:cNvSpPr>
          <p:nvPr>
            <p:ph type="title"/>
          </p:nvPr>
        </p:nvSpPr>
        <p:spPr>
          <a:xfrm>
            <a:off x="78739" y="339090"/>
            <a:ext cx="4292600" cy="391160"/>
          </a:xfrm>
          <a:prstGeom prst="rect">
            <a:avLst/>
          </a:prstGeom>
        </p:spPr>
        <p:txBody>
          <a:bodyPr vert="horz" wrap="square" lIns="0" tIns="12700" rIns="0" bIns="0" rtlCol="0">
            <a:spAutoFit/>
          </a:bodyPr>
          <a:lstStyle/>
          <a:p>
            <a:pPr marL="12700">
              <a:lnSpc>
                <a:spcPct val="100000"/>
              </a:lnSpc>
              <a:spcBef>
                <a:spcPts val="100"/>
              </a:spcBef>
            </a:pPr>
            <a:r>
              <a:rPr dirty="0">
                <a:solidFill>
                  <a:srgbClr val="367086"/>
                </a:solidFill>
              </a:rPr>
              <a:t>What </a:t>
            </a:r>
            <a:r>
              <a:rPr spc="-10" dirty="0">
                <a:solidFill>
                  <a:srgbClr val="367086"/>
                </a:solidFill>
              </a:rPr>
              <a:t>did </a:t>
            </a:r>
            <a:r>
              <a:rPr dirty="0">
                <a:solidFill>
                  <a:srgbClr val="367086"/>
                </a:solidFill>
              </a:rPr>
              <a:t>I </a:t>
            </a:r>
            <a:r>
              <a:rPr spc="-5" dirty="0">
                <a:solidFill>
                  <a:srgbClr val="367086"/>
                </a:solidFill>
              </a:rPr>
              <a:t>learn in </a:t>
            </a:r>
            <a:r>
              <a:rPr dirty="0">
                <a:solidFill>
                  <a:srgbClr val="367086"/>
                </a:solidFill>
              </a:rPr>
              <a:t>this</a:t>
            </a:r>
            <a:r>
              <a:rPr spc="-20" dirty="0">
                <a:solidFill>
                  <a:srgbClr val="367086"/>
                </a:solidFill>
              </a:rPr>
              <a:t> </a:t>
            </a:r>
            <a:r>
              <a:rPr spc="-5" dirty="0">
                <a:solidFill>
                  <a:srgbClr val="367086"/>
                </a:solidFill>
              </a:rPr>
              <a:t>module?</a:t>
            </a:r>
          </a:p>
        </p:txBody>
      </p:sp>
      <p:sp>
        <p:nvSpPr>
          <p:cNvPr id="4" name="object 4"/>
          <p:cNvSpPr txBox="1"/>
          <p:nvPr/>
        </p:nvSpPr>
        <p:spPr>
          <a:xfrm>
            <a:off x="222910" y="827659"/>
            <a:ext cx="8575040" cy="2952115"/>
          </a:xfrm>
          <a:prstGeom prst="rect">
            <a:avLst/>
          </a:prstGeom>
        </p:spPr>
        <p:txBody>
          <a:bodyPr vert="horz" wrap="square" lIns="0" tIns="12065" rIns="0" bIns="0" rtlCol="0">
            <a:spAutoFit/>
          </a:bodyPr>
          <a:lstStyle/>
          <a:p>
            <a:pPr marL="182880" marR="5080" indent="-170815">
              <a:lnSpc>
                <a:spcPct val="100000"/>
              </a:lnSpc>
              <a:spcBef>
                <a:spcPts val="95"/>
              </a:spcBef>
              <a:buClr>
                <a:srgbClr val="57575B"/>
              </a:buClr>
              <a:buSzPct val="90625"/>
              <a:buChar char="•"/>
              <a:tabLst>
                <a:tab pos="183515" algn="l"/>
              </a:tabLst>
            </a:pPr>
            <a:r>
              <a:rPr sz="1600" spc="-5" dirty="0">
                <a:latin typeface="Arial"/>
                <a:cs typeface="Arial"/>
              </a:rPr>
              <a:t>Ethernet operates in the data link </a:t>
            </a:r>
            <a:r>
              <a:rPr sz="1600" spc="-10" dirty="0">
                <a:latin typeface="Arial"/>
                <a:cs typeface="Arial"/>
              </a:rPr>
              <a:t>layer </a:t>
            </a:r>
            <a:r>
              <a:rPr sz="1600" spc="-5" dirty="0">
                <a:latin typeface="Arial"/>
                <a:cs typeface="Arial"/>
              </a:rPr>
              <a:t>and the physical </a:t>
            </a:r>
            <a:r>
              <a:rPr sz="1600" spc="-20" dirty="0">
                <a:latin typeface="Arial"/>
                <a:cs typeface="Arial"/>
              </a:rPr>
              <a:t>layer. </a:t>
            </a:r>
            <a:r>
              <a:rPr sz="1600" spc="-5" dirty="0">
                <a:latin typeface="Arial"/>
                <a:cs typeface="Arial"/>
              </a:rPr>
              <a:t>Ethernet standards define both  the </a:t>
            </a:r>
            <a:r>
              <a:rPr sz="1600" spc="-10" dirty="0">
                <a:latin typeface="Arial"/>
                <a:cs typeface="Arial"/>
              </a:rPr>
              <a:t>Layer </a:t>
            </a:r>
            <a:r>
              <a:rPr sz="1600" spc="-5" dirty="0">
                <a:latin typeface="Arial"/>
                <a:cs typeface="Arial"/>
              </a:rPr>
              <a:t>2 protocols and the </a:t>
            </a:r>
            <a:r>
              <a:rPr sz="1600" spc="-10" dirty="0">
                <a:latin typeface="Arial"/>
                <a:cs typeface="Arial"/>
              </a:rPr>
              <a:t>Layer </a:t>
            </a:r>
            <a:r>
              <a:rPr sz="1600" spc="-5" dirty="0">
                <a:latin typeface="Arial"/>
                <a:cs typeface="Arial"/>
              </a:rPr>
              <a:t>1</a:t>
            </a:r>
            <a:r>
              <a:rPr sz="1600" spc="125" dirty="0">
                <a:latin typeface="Arial"/>
                <a:cs typeface="Arial"/>
              </a:rPr>
              <a:t> </a:t>
            </a:r>
            <a:r>
              <a:rPr sz="1600" spc="-5" dirty="0">
                <a:latin typeface="Arial"/>
                <a:cs typeface="Arial"/>
              </a:rPr>
              <a:t>technologies.</a:t>
            </a:r>
            <a:endParaRPr sz="1600">
              <a:latin typeface="Arial"/>
              <a:cs typeface="Arial"/>
            </a:endParaRPr>
          </a:p>
          <a:p>
            <a:pPr marL="182880" indent="-170815">
              <a:lnSpc>
                <a:spcPct val="100000"/>
              </a:lnSpc>
              <a:buClr>
                <a:srgbClr val="57575B"/>
              </a:buClr>
              <a:buSzPct val="90625"/>
              <a:buChar char="•"/>
              <a:tabLst>
                <a:tab pos="183515" algn="l"/>
              </a:tabLst>
            </a:pPr>
            <a:r>
              <a:rPr sz="1600" spc="-5" dirty="0">
                <a:latin typeface="Arial"/>
                <a:cs typeface="Arial"/>
              </a:rPr>
              <a:t>Ethernet uses the LLC and MAC sublayers of the data link </a:t>
            </a:r>
            <a:r>
              <a:rPr sz="1600" spc="-10" dirty="0">
                <a:latin typeface="Arial"/>
                <a:cs typeface="Arial"/>
              </a:rPr>
              <a:t>layer </a:t>
            </a:r>
            <a:r>
              <a:rPr sz="1600" spc="-5" dirty="0">
                <a:latin typeface="Arial"/>
                <a:cs typeface="Arial"/>
              </a:rPr>
              <a:t>to</a:t>
            </a:r>
            <a:r>
              <a:rPr sz="1600" spc="150" dirty="0">
                <a:latin typeface="Arial"/>
                <a:cs typeface="Arial"/>
              </a:rPr>
              <a:t> </a:t>
            </a:r>
            <a:r>
              <a:rPr sz="1600" spc="-5" dirty="0">
                <a:latin typeface="Arial"/>
                <a:cs typeface="Arial"/>
              </a:rPr>
              <a:t>operate.</a:t>
            </a:r>
            <a:endParaRPr sz="1600">
              <a:latin typeface="Arial"/>
              <a:cs typeface="Arial"/>
            </a:endParaRPr>
          </a:p>
          <a:p>
            <a:pPr marL="182880" marR="114300" indent="-170815">
              <a:lnSpc>
                <a:spcPct val="100000"/>
              </a:lnSpc>
              <a:buClr>
                <a:srgbClr val="57575B"/>
              </a:buClr>
              <a:buSzPct val="90625"/>
              <a:buChar char="•"/>
              <a:tabLst>
                <a:tab pos="183515" algn="l"/>
              </a:tabLst>
            </a:pPr>
            <a:r>
              <a:rPr sz="1600" spc="-5" dirty="0">
                <a:latin typeface="Arial"/>
                <a:cs typeface="Arial"/>
              </a:rPr>
              <a:t>The Ethernet frame fields are: preamble and start frame </a:t>
            </a:r>
            <a:r>
              <a:rPr sz="1600" spc="-15" dirty="0">
                <a:latin typeface="Arial"/>
                <a:cs typeface="Arial"/>
              </a:rPr>
              <a:t>delimiter, </a:t>
            </a:r>
            <a:r>
              <a:rPr sz="1600" spc="-5" dirty="0">
                <a:latin typeface="Arial"/>
                <a:cs typeface="Arial"/>
              </a:rPr>
              <a:t>destination MAC address,  source MAC address, </a:t>
            </a:r>
            <a:r>
              <a:rPr sz="1600" spc="-15" dirty="0">
                <a:latin typeface="Arial"/>
                <a:cs typeface="Arial"/>
              </a:rPr>
              <a:t>EtherType, </a:t>
            </a:r>
            <a:r>
              <a:rPr sz="1600" spc="-5" dirty="0">
                <a:latin typeface="Arial"/>
                <a:cs typeface="Arial"/>
              </a:rPr>
              <a:t>data, and</a:t>
            </a:r>
            <a:r>
              <a:rPr sz="1600" spc="105" dirty="0">
                <a:latin typeface="Arial"/>
                <a:cs typeface="Arial"/>
              </a:rPr>
              <a:t> </a:t>
            </a:r>
            <a:r>
              <a:rPr sz="1600" spc="-5" dirty="0">
                <a:latin typeface="Arial"/>
                <a:cs typeface="Arial"/>
              </a:rPr>
              <a:t>FCS.</a:t>
            </a:r>
            <a:endParaRPr sz="1600">
              <a:latin typeface="Arial"/>
              <a:cs typeface="Arial"/>
            </a:endParaRPr>
          </a:p>
          <a:p>
            <a:pPr marL="182880" indent="-170815">
              <a:lnSpc>
                <a:spcPct val="100000"/>
              </a:lnSpc>
              <a:buClr>
                <a:srgbClr val="57575B"/>
              </a:buClr>
              <a:buSzPct val="90625"/>
              <a:buChar char="•"/>
              <a:tabLst>
                <a:tab pos="183515" algn="l"/>
              </a:tabLst>
            </a:pPr>
            <a:r>
              <a:rPr sz="1600" spc="-5" dirty="0">
                <a:latin typeface="Arial"/>
                <a:cs typeface="Arial"/>
              </a:rPr>
              <a:t>MAC addressing provides a method for device identification at the data link layer of the</a:t>
            </a:r>
            <a:r>
              <a:rPr sz="1600" spc="195" dirty="0">
                <a:latin typeface="Arial"/>
                <a:cs typeface="Arial"/>
              </a:rPr>
              <a:t> </a:t>
            </a:r>
            <a:r>
              <a:rPr sz="1600" spc="-5" dirty="0">
                <a:latin typeface="Arial"/>
                <a:cs typeface="Arial"/>
              </a:rPr>
              <a:t>OSI</a:t>
            </a:r>
            <a:endParaRPr sz="1600">
              <a:latin typeface="Arial"/>
              <a:cs typeface="Arial"/>
            </a:endParaRPr>
          </a:p>
          <a:p>
            <a:pPr marL="182880">
              <a:lnSpc>
                <a:spcPct val="100000"/>
              </a:lnSpc>
              <a:spcBef>
                <a:spcPts val="5"/>
              </a:spcBef>
            </a:pPr>
            <a:r>
              <a:rPr sz="1600" spc="-5" dirty="0">
                <a:latin typeface="Arial"/>
                <a:cs typeface="Arial"/>
              </a:rPr>
              <a:t>model.</a:t>
            </a:r>
            <a:endParaRPr sz="1600">
              <a:latin typeface="Arial"/>
              <a:cs typeface="Arial"/>
            </a:endParaRPr>
          </a:p>
          <a:p>
            <a:pPr marL="182880" marR="299720" indent="-170815">
              <a:lnSpc>
                <a:spcPct val="100000"/>
              </a:lnSpc>
              <a:buClr>
                <a:srgbClr val="57575B"/>
              </a:buClr>
              <a:buSzPct val="90625"/>
              <a:buChar char="•"/>
              <a:tabLst>
                <a:tab pos="183515" algn="l"/>
              </a:tabLst>
            </a:pPr>
            <a:r>
              <a:rPr sz="1600" spc="-5" dirty="0">
                <a:latin typeface="Arial"/>
                <a:cs typeface="Arial"/>
              </a:rPr>
              <a:t>An Ethernet MAC address is a 48-bit address expressed using 12 hexadecimal digits, or 6  </a:t>
            </a:r>
            <a:r>
              <a:rPr sz="1600" spc="-10" dirty="0">
                <a:latin typeface="Arial"/>
                <a:cs typeface="Arial"/>
              </a:rPr>
              <a:t>bytes.</a:t>
            </a:r>
            <a:endParaRPr sz="1600">
              <a:latin typeface="Arial"/>
              <a:cs typeface="Arial"/>
            </a:endParaRPr>
          </a:p>
          <a:p>
            <a:pPr marL="182880" marR="246379" indent="-170815">
              <a:lnSpc>
                <a:spcPct val="100000"/>
              </a:lnSpc>
              <a:buClr>
                <a:srgbClr val="57575B"/>
              </a:buClr>
              <a:buSzPct val="90625"/>
              <a:buChar char="•"/>
              <a:tabLst>
                <a:tab pos="183515" algn="l"/>
              </a:tabLst>
            </a:pPr>
            <a:r>
              <a:rPr sz="1600" spc="-5" dirty="0">
                <a:latin typeface="Arial"/>
                <a:cs typeface="Arial"/>
              </a:rPr>
              <a:t>When a device is forwarding a message to an Ethernet network, the Ethernet header  includes the source and destination MAC addresses. In Ethernet, different MAC addresses  are used for </a:t>
            </a:r>
            <a:r>
              <a:rPr sz="1600" spc="-10" dirty="0">
                <a:latin typeface="Arial"/>
                <a:cs typeface="Arial"/>
              </a:rPr>
              <a:t>Layer </a:t>
            </a:r>
            <a:r>
              <a:rPr sz="1600" spc="-5" dirty="0">
                <a:latin typeface="Arial"/>
                <a:cs typeface="Arial"/>
              </a:rPr>
              <a:t>2 unicast, broadcast, and multicast</a:t>
            </a:r>
            <a:r>
              <a:rPr sz="1600" spc="114" dirty="0">
                <a:latin typeface="Arial"/>
                <a:cs typeface="Arial"/>
              </a:rPr>
              <a:t> </a:t>
            </a:r>
            <a:r>
              <a:rPr sz="1600" spc="-5" dirty="0">
                <a:latin typeface="Arial"/>
                <a:cs typeface="Arial"/>
              </a:rPr>
              <a:t>communications.</a:t>
            </a:r>
            <a:endParaRPr sz="160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98298"/>
            <a:ext cx="234950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367086"/>
                </a:solidFill>
                <a:latin typeface="Arial"/>
                <a:cs typeface="Arial"/>
              </a:rPr>
              <a:t>Module Practice and</a:t>
            </a:r>
            <a:r>
              <a:rPr sz="1600" spc="-35" dirty="0">
                <a:solidFill>
                  <a:srgbClr val="367086"/>
                </a:solidFill>
                <a:latin typeface="Arial"/>
                <a:cs typeface="Arial"/>
              </a:rPr>
              <a:t> </a:t>
            </a:r>
            <a:r>
              <a:rPr sz="1600" spc="-5" dirty="0">
                <a:solidFill>
                  <a:srgbClr val="367086"/>
                </a:solidFill>
                <a:latin typeface="Arial"/>
                <a:cs typeface="Arial"/>
              </a:rPr>
              <a:t>Quiz</a:t>
            </a:r>
            <a:endParaRPr sz="160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 </a:t>
            </a:r>
            <a:r>
              <a:rPr spc="-5" dirty="0"/>
              <a:t>2016 </a:t>
            </a:r>
            <a:r>
              <a:rPr dirty="0"/>
              <a:t>Cisco and/or its affiliates. All rights reserved. Cisco</a:t>
            </a:r>
            <a:r>
              <a:rPr spc="40" dirty="0"/>
              <a:t> </a:t>
            </a:r>
            <a:r>
              <a:rPr dirty="0"/>
              <a:t>Confidential</a:t>
            </a:r>
          </a:p>
        </p:txBody>
      </p:sp>
      <p:sp>
        <p:nvSpPr>
          <p:cNvPr id="6" name="object 6"/>
          <p:cNvSpPr txBox="1">
            <a:spLocks noGrp="1"/>
          </p:cNvSpPr>
          <p:nvPr>
            <p:ph type="sldNum" sz="quarter" idx="7"/>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t>34</a:t>
            </a:fld>
            <a:endParaRPr dirty="0"/>
          </a:p>
        </p:txBody>
      </p:sp>
      <p:sp>
        <p:nvSpPr>
          <p:cNvPr id="3" name="object 3"/>
          <p:cNvSpPr txBox="1">
            <a:spLocks noGrp="1"/>
          </p:cNvSpPr>
          <p:nvPr>
            <p:ph type="title"/>
          </p:nvPr>
        </p:nvSpPr>
        <p:spPr>
          <a:xfrm>
            <a:off x="78739" y="339090"/>
            <a:ext cx="5481320" cy="391160"/>
          </a:xfrm>
          <a:prstGeom prst="rect">
            <a:avLst/>
          </a:prstGeom>
        </p:spPr>
        <p:txBody>
          <a:bodyPr vert="horz" wrap="square" lIns="0" tIns="12700" rIns="0" bIns="0" rtlCol="0">
            <a:spAutoFit/>
          </a:bodyPr>
          <a:lstStyle/>
          <a:p>
            <a:pPr marL="12700">
              <a:lnSpc>
                <a:spcPct val="100000"/>
              </a:lnSpc>
              <a:spcBef>
                <a:spcPts val="100"/>
              </a:spcBef>
            </a:pPr>
            <a:r>
              <a:rPr dirty="0">
                <a:solidFill>
                  <a:srgbClr val="367086"/>
                </a:solidFill>
              </a:rPr>
              <a:t>What </a:t>
            </a:r>
            <a:r>
              <a:rPr spc="-10" dirty="0">
                <a:solidFill>
                  <a:srgbClr val="367086"/>
                </a:solidFill>
              </a:rPr>
              <a:t>did </a:t>
            </a:r>
            <a:r>
              <a:rPr dirty="0">
                <a:solidFill>
                  <a:srgbClr val="367086"/>
                </a:solidFill>
              </a:rPr>
              <a:t>I </a:t>
            </a:r>
            <a:r>
              <a:rPr spc="-5" dirty="0">
                <a:solidFill>
                  <a:srgbClr val="367086"/>
                </a:solidFill>
              </a:rPr>
              <a:t>learn in </a:t>
            </a:r>
            <a:r>
              <a:rPr dirty="0">
                <a:solidFill>
                  <a:srgbClr val="367086"/>
                </a:solidFill>
              </a:rPr>
              <a:t>this </a:t>
            </a:r>
            <a:r>
              <a:rPr spc="-5" dirty="0">
                <a:solidFill>
                  <a:srgbClr val="367086"/>
                </a:solidFill>
              </a:rPr>
              <a:t>module?</a:t>
            </a:r>
            <a:r>
              <a:rPr dirty="0">
                <a:solidFill>
                  <a:srgbClr val="367086"/>
                </a:solidFill>
              </a:rPr>
              <a:t> (Contd.)</a:t>
            </a:r>
          </a:p>
        </p:txBody>
      </p:sp>
      <p:sp>
        <p:nvSpPr>
          <p:cNvPr id="4" name="object 4"/>
          <p:cNvSpPr txBox="1"/>
          <p:nvPr/>
        </p:nvSpPr>
        <p:spPr>
          <a:xfrm>
            <a:off x="222910" y="827659"/>
            <a:ext cx="8550910" cy="2952115"/>
          </a:xfrm>
          <a:prstGeom prst="rect">
            <a:avLst/>
          </a:prstGeom>
        </p:spPr>
        <p:txBody>
          <a:bodyPr vert="horz" wrap="square" lIns="0" tIns="12065" rIns="0" bIns="0" rtlCol="0">
            <a:spAutoFit/>
          </a:bodyPr>
          <a:lstStyle/>
          <a:p>
            <a:pPr marL="182880" marR="694690" indent="-170815">
              <a:lnSpc>
                <a:spcPct val="100000"/>
              </a:lnSpc>
              <a:spcBef>
                <a:spcPts val="95"/>
              </a:spcBef>
              <a:buClr>
                <a:srgbClr val="57575B"/>
              </a:buClr>
              <a:buSzPct val="90625"/>
              <a:buChar char="•"/>
              <a:tabLst>
                <a:tab pos="183515" algn="l"/>
              </a:tabLst>
            </a:pPr>
            <a:r>
              <a:rPr sz="1600" spc="-5" dirty="0">
                <a:latin typeface="Arial"/>
                <a:cs typeface="Arial"/>
              </a:rPr>
              <a:t>A </a:t>
            </a:r>
            <a:r>
              <a:rPr sz="1600" spc="-10" dirty="0">
                <a:latin typeface="Arial"/>
                <a:cs typeface="Arial"/>
              </a:rPr>
              <a:t>Layer </a:t>
            </a:r>
            <a:r>
              <a:rPr sz="1600" spc="-5" dirty="0">
                <a:latin typeface="Arial"/>
                <a:cs typeface="Arial"/>
              </a:rPr>
              <a:t>2 Ethernet switch makes its forwarding decisions based solely on the </a:t>
            </a:r>
            <a:r>
              <a:rPr sz="1600" spc="-10" dirty="0">
                <a:latin typeface="Arial"/>
                <a:cs typeface="Arial"/>
              </a:rPr>
              <a:t>Layer </a:t>
            </a:r>
            <a:r>
              <a:rPr sz="1600" spc="-5" dirty="0">
                <a:latin typeface="Arial"/>
                <a:cs typeface="Arial"/>
              </a:rPr>
              <a:t>2  Ethernet MAC</a:t>
            </a:r>
            <a:r>
              <a:rPr sz="1600" spc="10" dirty="0">
                <a:latin typeface="Arial"/>
                <a:cs typeface="Arial"/>
              </a:rPr>
              <a:t> </a:t>
            </a:r>
            <a:r>
              <a:rPr sz="1600" spc="-5" dirty="0">
                <a:latin typeface="Arial"/>
                <a:cs typeface="Arial"/>
              </a:rPr>
              <a:t>addresses.</a:t>
            </a:r>
            <a:endParaRPr sz="1600">
              <a:latin typeface="Arial"/>
              <a:cs typeface="Arial"/>
            </a:endParaRPr>
          </a:p>
          <a:p>
            <a:pPr marL="182880" marR="22225" indent="-170815">
              <a:lnSpc>
                <a:spcPct val="100000"/>
              </a:lnSpc>
              <a:buClr>
                <a:srgbClr val="57575B"/>
              </a:buClr>
              <a:buSzPct val="90625"/>
              <a:buChar char="•"/>
              <a:tabLst>
                <a:tab pos="183515" algn="l"/>
              </a:tabLst>
            </a:pPr>
            <a:r>
              <a:rPr sz="1600" spc="-5" dirty="0">
                <a:latin typeface="Arial"/>
                <a:cs typeface="Arial"/>
              </a:rPr>
              <a:t>The switch dynamically builds the MAC address table by examining the source MAC address  of the frames received on a</a:t>
            </a:r>
            <a:r>
              <a:rPr sz="1600" spc="55" dirty="0">
                <a:latin typeface="Arial"/>
                <a:cs typeface="Arial"/>
              </a:rPr>
              <a:t> </a:t>
            </a:r>
            <a:r>
              <a:rPr sz="1600" spc="-5" dirty="0">
                <a:latin typeface="Arial"/>
                <a:cs typeface="Arial"/>
              </a:rPr>
              <a:t>port.</a:t>
            </a:r>
            <a:endParaRPr sz="1600">
              <a:latin typeface="Arial"/>
              <a:cs typeface="Arial"/>
            </a:endParaRPr>
          </a:p>
          <a:p>
            <a:pPr marL="182880" indent="-170815">
              <a:lnSpc>
                <a:spcPct val="100000"/>
              </a:lnSpc>
              <a:buClr>
                <a:srgbClr val="57575B"/>
              </a:buClr>
              <a:buSzPct val="90625"/>
              <a:buChar char="•"/>
              <a:tabLst>
                <a:tab pos="183515" algn="l"/>
              </a:tabLst>
            </a:pPr>
            <a:r>
              <a:rPr sz="1600" spc="-5" dirty="0">
                <a:latin typeface="Arial"/>
                <a:cs typeface="Arial"/>
              </a:rPr>
              <a:t>The switch forwards frames by searching for a match between the destination MAC</a:t>
            </a:r>
            <a:r>
              <a:rPr sz="1600" spc="229" dirty="0">
                <a:latin typeface="Arial"/>
                <a:cs typeface="Arial"/>
              </a:rPr>
              <a:t> </a:t>
            </a:r>
            <a:r>
              <a:rPr sz="1600" spc="-5" dirty="0">
                <a:latin typeface="Arial"/>
                <a:cs typeface="Arial"/>
              </a:rPr>
              <a:t>address</a:t>
            </a:r>
            <a:endParaRPr sz="1600">
              <a:latin typeface="Arial"/>
              <a:cs typeface="Arial"/>
            </a:endParaRPr>
          </a:p>
          <a:p>
            <a:pPr marL="182880">
              <a:lnSpc>
                <a:spcPct val="100000"/>
              </a:lnSpc>
            </a:pPr>
            <a:r>
              <a:rPr sz="1600" spc="-5" dirty="0">
                <a:latin typeface="Arial"/>
                <a:cs typeface="Arial"/>
              </a:rPr>
              <a:t>in the frame and an entry in the MAC address</a:t>
            </a:r>
            <a:r>
              <a:rPr sz="1600" spc="80" dirty="0">
                <a:latin typeface="Arial"/>
                <a:cs typeface="Arial"/>
              </a:rPr>
              <a:t> </a:t>
            </a:r>
            <a:r>
              <a:rPr sz="1600" spc="-5" dirty="0">
                <a:latin typeface="Arial"/>
                <a:cs typeface="Arial"/>
              </a:rPr>
              <a:t>table.</a:t>
            </a:r>
            <a:endParaRPr sz="1600">
              <a:latin typeface="Arial"/>
              <a:cs typeface="Arial"/>
            </a:endParaRPr>
          </a:p>
          <a:p>
            <a:pPr marL="182880" marR="292735" indent="-170815">
              <a:lnSpc>
                <a:spcPct val="100000"/>
              </a:lnSpc>
              <a:spcBef>
                <a:spcPts val="5"/>
              </a:spcBef>
              <a:buClr>
                <a:srgbClr val="57575B"/>
              </a:buClr>
              <a:buSzPct val="90625"/>
              <a:buChar char="•"/>
              <a:tabLst>
                <a:tab pos="183515" algn="l"/>
              </a:tabLst>
            </a:pPr>
            <a:r>
              <a:rPr sz="1600" spc="-5" dirty="0">
                <a:latin typeface="Arial"/>
                <a:cs typeface="Arial"/>
              </a:rPr>
              <a:t>Switches use one of the following forwarding methods for switching data between network  ports: store-and-forward switching or cut-through switching. </a:t>
            </a:r>
            <a:r>
              <a:rPr sz="1600" spc="-40" dirty="0">
                <a:latin typeface="Arial"/>
                <a:cs typeface="Arial"/>
              </a:rPr>
              <a:t>Two </a:t>
            </a:r>
            <a:r>
              <a:rPr sz="1600" spc="-5" dirty="0">
                <a:latin typeface="Arial"/>
                <a:cs typeface="Arial"/>
              </a:rPr>
              <a:t>variants of cut-through  switching are fast-forward and</a:t>
            </a:r>
            <a:r>
              <a:rPr sz="1600" spc="65" dirty="0">
                <a:latin typeface="Arial"/>
                <a:cs typeface="Arial"/>
              </a:rPr>
              <a:t> </a:t>
            </a:r>
            <a:r>
              <a:rPr sz="1600" spc="-5" dirty="0">
                <a:latin typeface="Arial"/>
                <a:cs typeface="Arial"/>
              </a:rPr>
              <a:t>fragment-free.</a:t>
            </a:r>
            <a:endParaRPr sz="1600">
              <a:latin typeface="Arial"/>
              <a:cs typeface="Arial"/>
            </a:endParaRPr>
          </a:p>
          <a:p>
            <a:pPr marL="182880" indent="-170815">
              <a:lnSpc>
                <a:spcPct val="100000"/>
              </a:lnSpc>
              <a:buClr>
                <a:srgbClr val="57575B"/>
              </a:buClr>
              <a:buSzPct val="90625"/>
              <a:buChar char="•"/>
              <a:tabLst>
                <a:tab pos="183515" algn="l"/>
              </a:tabLst>
            </a:pPr>
            <a:r>
              <a:rPr sz="1600" spc="-40" dirty="0">
                <a:latin typeface="Arial"/>
                <a:cs typeface="Arial"/>
              </a:rPr>
              <a:t>Two </a:t>
            </a:r>
            <a:r>
              <a:rPr sz="1600" spc="-5" dirty="0">
                <a:latin typeface="Arial"/>
                <a:cs typeface="Arial"/>
              </a:rPr>
              <a:t>methods of memory buffering are port-based memory and shared</a:t>
            </a:r>
            <a:r>
              <a:rPr sz="1600" spc="195" dirty="0">
                <a:latin typeface="Arial"/>
                <a:cs typeface="Arial"/>
              </a:rPr>
              <a:t> </a:t>
            </a:r>
            <a:r>
              <a:rPr sz="1600" spc="-25" dirty="0">
                <a:latin typeface="Arial"/>
                <a:cs typeface="Arial"/>
              </a:rPr>
              <a:t>memory.</a:t>
            </a:r>
            <a:endParaRPr sz="1600">
              <a:latin typeface="Arial"/>
              <a:cs typeface="Arial"/>
            </a:endParaRPr>
          </a:p>
          <a:p>
            <a:pPr marL="182880" marR="5080" indent="-170815">
              <a:lnSpc>
                <a:spcPct val="100000"/>
              </a:lnSpc>
              <a:buClr>
                <a:srgbClr val="57575B"/>
              </a:buClr>
              <a:buSzPct val="90625"/>
              <a:buChar char="•"/>
              <a:tabLst>
                <a:tab pos="183515" algn="l"/>
              </a:tabLst>
            </a:pPr>
            <a:r>
              <a:rPr sz="1600" spc="-5" dirty="0">
                <a:latin typeface="Arial"/>
                <a:cs typeface="Arial"/>
              </a:rPr>
              <a:t>There are </a:t>
            </a:r>
            <a:r>
              <a:rPr sz="1600" spc="-10" dirty="0">
                <a:latin typeface="Arial"/>
                <a:cs typeface="Arial"/>
              </a:rPr>
              <a:t>two types </a:t>
            </a:r>
            <a:r>
              <a:rPr sz="1600" spc="-5" dirty="0">
                <a:latin typeface="Arial"/>
                <a:cs typeface="Arial"/>
              </a:rPr>
              <a:t>of duplex settings used for communications on an Ethernet network: </a:t>
            </a:r>
            <a:r>
              <a:rPr sz="1600" spc="5" dirty="0">
                <a:latin typeface="Arial"/>
                <a:cs typeface="Arial"/>
              </a:rPr>
              <a:t>full-  </a:t>
            </a:r>
            <a:r>
              <a:rPr sz="1600" spc="-5" dirty="0">
                <a:latin typeface="Arial"/>
                <a:cs typeface="Arial"/>
              </a:rPr>
              <a:t>duplex and</a:t>
            </a:r>
            <a:r>
              <a:rPr sz="1600" dirty="0">
                <a:latin typeface="Arial"/>
                <a:cs typeface="Arial"/>
              </a:rPr>
              <a:t> </a:t>
            </a:r>
            <a:r>
              <a:rPr sz="1600" spc="-5" dirty="0">
                <a:latin typeface="Arial"/>
                <a:cs typeface="Arial"/>
              </a:rPr>
              <a:t>half-duplex.</a:t>
            </a:r>
            <a:endParaRPr sz="160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sp>
          <p:nvSpPr>
            <p:cNvPr id="3" name="object 3"/>
            <p:cNvSpPr/>
            <p:nvPr/>
          </p:nvSpPr>
          <p:spPr>
            <a:xfrm>
              <a:off x="0" y="0"/>
              <a:ext cx="9144000" cy="51435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890772" y="2697479"/>
              <a:ext cx="1325880" cy="292735"/>
            </a:xfrm>
            <a:custGeom>
              <a:avLst/>
              <a:gdLst/>
              <a:ahLst/>
              <a:cxnLst/>
              <a:rect l="l" t="t" r="r" b="b"/>
              <a:pathLst>
                <a:path w="1325879" h="292735">
                  <a:moveTo>
                    <a:pt x="216408" y="8509"/>
                  </a:moveTo>
                  <a:lnTo>
                    <a:pt x="206984" y="7188"/>
                  </a:lnTo>
                  <a:lnTo>
                    <a:pt x="191998" y="4254"/>
                  </a:lnTo>
                  <a:lnTo>
                    <a:pt x="172237" y="1333"/>
                  </a:lnTo>
                  <a:lnTo>
                    <a:pt x="100444" y="6858"/>
                  </a:lnTo>
                  <a:lnTo>
                    <a:pt x="59550" y="26314"/>
                  </a:lnTo>
                  <a:lnTo>
                    <a:pt x="27825" y="56769"/>
                  </a:lnTo>
                  <a:lnTo>
                    <a:pt x="7289" y="96583"/>
                  </a:lnTo>
                  <a:lnTo>
                    <a:pt x="0" y="144145"/>
                  </a:lnTo>
                  <a:lnTo>
                    <a:pt x="7708" y="195440"/>
                  </a:lnTo>
                  <a:lnTo>
                    <a:pt x="29057" y="236740"/>
                  </a:lnTo>
                  <a:lnTo>
                    <a:pt x="61417" y="267233"/>
                  </a:lnTo>
                  <a:lnTo>
                    <a:pt x="102095" y="286131"/>
                  </a:lnTo>
                  <a:lnTo>
                    <a:pt x="148463" y="292608"/>
                  </a:lnTo>
                  <a:lnTo>
                    <a:pt x="172237" y="291287"/>
                  </a:lnTo>
                  <a:lnTo>
                    <a:pt x="191998" y="288366"/>
                  </a:lnTo>
                  <a:lnTo>
                    <a:pt x="206984" y="285432"/>
                  </a:lnTo>
                  <a:lnTo>
                    <a:pt x="216408" y="284099"/>
                  </a:lnTo>
                  <a:lnTo>
                    <a:pt x="216408" y="207772"/>
                  </a:lnTo>
                  <a:lnTo>
                    <a:pt x="209461" y="209765"/>
                  </a:lnTo>
                  <a:lnTo>
                    <a:pt x="195732" y="214122"/>
                  </a:lnTo>
                  <a:lnTo>
                    <a:pt x="176428" y="218490"/>
                  </a:lnTo>
                  <a:lnTo>
                    <a:pt x="121107" y="214515"/>
                  </a:lnTo>
                  <a:lnTo>
                    <a:pt x="81699" y="173977"/>
                  </a:lnTo>
                  <a:lnTo>
                    <a:pt x="76327" y="144145"/>
                  </a:lnTo>
                  <a:lnTo>
                    <a:pt x="81699" y="114325"/>
                  </a:lnTo>
                  <a:lnTo>
                    <a:pt x="97028" y="90081"/>
                  </a:lnTo>
                  <a:lnTo>
                    <a:pt x="121107" y="73787"/>
                  </a:lnTo>
                  <a:lnTo>
                    <a:pt x="152781" y="67818"/>
                  </a:lnTo>
                  <a:lnTo>
                    <a:pt x="178257" y="70485"/>
                  </a:lnTo>
                  <a:lnTo>
                    <a:pt x="197358" y="76339"/>
                  </a:lnTo>
                  <a:lnTo>
                    <a:pt x="210070" y="82181"/>
                  </a:lnTo>
                  <a:lnTo>
                    <a:pt x="216408" y="84836"/>
                  </a:lnTo>
                  <a:lnTo>
                    <a:pt x="216408" y="8509"/>
                  </a:lnTo>
                  <a:close/>
                </a:path>
                <a:path w="1325879" h="292735">
                  <a:moveTo>
                    <a:pt x="384035" y="3060"/>
                  </a:moveTo>
                  <a:lnTo>
                    <a:pt x="313944" y="3060"/>
                  </a:lnTo>
                  <a:lnTo>
                    <a:pt x="313944" y="286512"/>
                  </a:lnTo>
                  <a:lnTo>
                    <a:pt x="384035" y="286512"/>
                  </a:lnTo>
                  <a:lnTo>
                    <a:pt x="384035" y="3060"/>
                  </a:lnTo>
                  <a:close/>
                </a:path>
                <a:path w="1325879" h="292735">
                  <a:moveTo>
                    <a:pt x="670560" y="199263"/>
                  </a:moveTo>
                  <a:lnTo>
                    <a:pt x="654240" y="148958"/>
                  </a:lnTo>
                  <a:lnTo>
                    <a:pt x="603250" y="114554"/>
                  </a:lnTo>
                  <a:lnTo>
                    <a:pt x="586359" y="110236"/>
                  </a:lnTo>
                  <a:lnTo>
                    <a:pt x="575792" y="106883"/>
                  </a:lnTo>
                  <a:lnTo>
                    <a:pt x="564807" y="102298"/>
                  </a:lnTo>
                  <a:lnTo>
                    <a:pt x="556183" y="95351"/>
                  </a:lnTo>
                  <a:lnTo>
                    <a:pt x="552704" y="84836"/>
                  </a:lnTo>
                  <a:lnTo>
                    <a:pt x="555802" y="73672"/>
                  </a:lnTo>
                  <a:lnTo>
                    <a:pt x="564832" y="65697"/>
                  </a:lnTo>
                  <a:lnTo>
                    <a:pt x="579374" y="60909"/>
                  </a:lnTo>
                  <a:lnTo>
                    <a:pt x="599059" y="59309"/>
                  </a:lnTo>
                  <a:lnTo>
                    <a:pt x="615835" y="60642"/>
                  </a:lnTo>
                  <a:lnTo>
                    <a:pt x="632650" y="63563"/>
                  </a:lnTo>
                  <a:lnTo>
                    <a:pt x="646303" y="66497"/>
                  </a:lnTo>
                  <a:lnTo>
                    <a:pt x="653669" y="67818"/>
                  </a:lnTo>
                  <a:lnTo>
                    <a:pt x="653669" y="59309"/>
                  </a:lnTo>
                  <a:lnTo>
                    <a:pt x="653669" y="8509"/>
                  </a:lnTo>
                  <a:lnTo>
                    <a:pt x="646049" y="7188"/>
                  </a:lnTo>
                  <a:lnTo>
                    <a:pt x="630529" y="4254"/>
                  </a:lnTo>
                  <a:lnTo>
                    <a:pt x="608711" y="1333"/>
                  </a:lnTo>
                  <a:lnTo>
                    <a:pt x="582168" y="0"/>
                  </a:lnTo>
                  <a:lnTo>
                    <a:pt x="539102" y="6172"/>
                  </a:lnTo>
                  <a:lnTo>
                    <a:pt x="505917" y="23850"/>
                  </a:lnTo>
                  <a:lnTo>
                    <a:pt x="484555" y="51866"/>
                  </a:lnTo>
                  <a:lnTo>
                    <a:pt x="477012" y="89027"/>
                  </a:lnTo>
                  <a:lnTo>
                    <a:pt x="482917" y="119545"/>
                  </a:lnTo>
                  <a:lnTo>
                    <a:pt x="499084" y="142074"/>
                  </a:lnTo>
                  <a:lnTo>
                    <a:pt x="523138" y="158242"/>
                  </a:lnTo>
                  <a:lnTo>
                    <a:pt x="552704" y="169672"/>
                  </a:lnTo>
                  <a:lnTo>
                    <a:pt x="556895" y="173863"/>
                  </a:lnTo>
                  <a:lnTo>
                    <a:pt x="565404" y="173863"/>
                  </a:lnTo>
                  <a:lnTo>
                    <a:pt x="577723" y="180314"/>
                  </a:lnTo>
                  <a:lnTo>
                    <a:pt x="588518" y="187159"/>
                  </a:lnTo>
                  <a:lnTo>
                    <a:pt x="596150" y="194779"/>
                  </a:lnTo>
                  <a:lnTo>
                    <a:pt x="599059" y="203581"/>
                  </a:lnTo>
                  <a:lnTo>
                    <a:pt x="595820" y="214680"/>
                  </a:lnTo>
                  <a:lnTo>
                    <a:pt x="585876" y="222618"/>
                  </a:lnTo>
                  <a:lnTo>
                    <a:pt x="568833" y="227393"/>
                  </a:lnTo>
                  <a:lnTo>
                    <a:pt x="544322" y="228981"/>
                  </a:lnTo>
                  <a:lnTo>
                    <a:pt x="522617" y="227660"/>
                  </a:lnTo>
                  <a:lnTo>
                    <a:pt x="503275" y="224726"/>
                  </a:lnTo>
                  <a:lnTo>
                    <a:pt x="488683" y="221805"/>
                  </a:lnTo>
                  <a:lnTo>
                    <a:pt x="481203" y="220472"/>
                  </a:lnTo>
                  <a:lnTo>
                    <a:pt x="481203" y="284099"/>
                  </a:lnTo>
                  <a:lnTo>
                    <a:pt x="487705" y="285432"/>
                  </a:lnTo>
                  <a:lnTo>
                    <a:pt x="504850" y="288353"/>
                  </a:lnTo>
                  <a:lnTo>
                    <a:pt x="529094" y="291287"/>
                  </a:lnTo>
                  <a:lnTo>
                    <a:pt x="556895" y="292608"/>
                  </a:lnTo>
                  <a:lnTo>
                    <a:pt x="597738" y="287578"/>
                  </a:lnTo>
                  <a:lnTo>
                    <a:pt x="634250" y="271424"/>
                  </a:lnTo>
                  <a:lnTo>
                    <a:pt x="660488" y="242519"/>
                  </a:lnTo>
                  <a:lnTo>
                    <a:pt x="663638" y="228981"/>
                  </a:lnTo>
                  <a:lnTo>
                    <a:pt x="670560" y="199263"/>
                  </a:lnTo>
                  <a:close/>
                </a:path>
                <a:path w="1325879" h="292735">
                  <a:moveTo>
                    <a:pt x="954024" y="8509"/>
                  </a:moveTo>
                  <a:lnTo>
                    <a:pt x="944816" y="7188"/>
                  </a:lnTo>
                  <a:lnTo>
                    <a:pt x="930148" y="4254"/>
                  </a:lnTo>
                  <a:lnTo>
                    <a:pt x="910793" y="1333"/>
                  </a:lnTo>
                  <a:lnTo>
                    <a:pt x="840574" y="6858"/>
                  </a:lnTo>
                  <a:lnTo>
                    <a:pt x="800531" y="26314"/>
                  </a:lnTo>
                  <a:lnTo>
                    <a:pt x="769442" y="56769"/>
                  </a:lnTo>
                  <a:lnTo>
                    <a:pt x="749325" y="96583"/>
                  </a:lnTo>
                  <a:lnTo>
                    <a:pt x="742188" y="144145"/>
                  </a:lnTo>
                  <a:lnTo>
                    <a:pt x="749719" y="195440"/>
                  </a:lnTo>
                  <a:lnTo>
                    <a:pt x="770623" y="236740"/>
                  </a:lnTo>
                  <a:lnTo>
                    <a:pt x="802284" y="267233"/>
                  </a:lnTo>
                  <a:lnTo>
                    <a:pt x="842137" y="286131"/>
                  </a:lnTo>
                  <a:lnTo>
                    <a:pt x="887603" y="292608"/>
                  </a:lnTo>
                  <a:lnTo>
                    <a:pt x="910793" y="291287"/>
                  </a:lnTo>
                  <a:lnTo>
                    <a:pt x="930148" y="288366"/>
                  </a:lnTo>
                  <a:lnTo>
                    <a:pt x="944816" y="285432"/>
                  </a:lnTo>
                  <a:lnTo>
                    <a:pt x="954024" y="284099"/>
                  </a:lnTo>
                  <a:lnTo>
                    <a:pt x="954024" y="207772"/>
                  </a:lnTo>
                  <a:lnTo>
                    <a:pt x="947839" y="209765"/>
                  </a:lnTo>
                  <a:lnTo>
                    <a:pt x="935837" y="214122"/>
                  </a:lnTo>
                  <a:lnTo>
                    <a:pt x="918387" y="218490"/>
                  </a:lnTo>
                  <a:lnTo>
                    <a:pt x="862520" y="214515"/>
                  </a:lnTo>
                  <a:lnTo>
                    <a:pt x="822312" y="173977"/>
                  </a:lnTo>
                  <a:lnTo>
                    <a:pt x="816991" y="144145"/>
                  </a:lnTo>
                  <a:lnTo>
                    <a:pt x="822883" y="114325"/>
                  </a:lnTo>
                  <a:lnTo>
                    <a:pt x="839279" y="90081"/>
                  </a:lnTo>
                  <a:lnTo>
                    <a:pt x="864235" y="73787"/>
                  </a:lnTo>
                  <a:lnTo>
                    <a:pt x="895858" y="67818"/>
                  </a:lnTo>
                  <a:lnTo>
                    <a:pt x="918387" y="70485"/>
                  </a:lnTo>
                  <a:lnTo>
                    <a:pt x="935837" y="76339"/>
                  </a:lnTo>
                  <a:lnTo>
                    <a:pt x="947839" y="82181"/>
                  </a:lnTo>
                  <a:lnTo>
                    <a:pt x="954024" y="84836"/>
                  </a:lnTo>
                  <a:lnTo>
                    <a:pt x="954024" y="8509"/>
                  </a:lnTo>
                  <a:close/>
                </a:path>
                <a:path w="1325879" h="292735">
                  <a:moveTo>
                    <a:pt x="1325880" y="144145"/>
                  </a:moveTo>
                  <a:lnTo>
                    <a:pt x="1319047" y="98247"/>
                  </a:lnTo>
                  <a:lnTo>
                    <a:pt x="1306182" y="72136"/>
                  </a:lnTo>
                  <a:lnTo>
                    <a:pt x="1299527" y="58623"/>
                  </a:lnTo>
                  <a:lnTo>
                    <a:pt x="1268704" y="27559"/>
                  </a:lnTo>
                  <a:lnTo>
                    <a:pt x="1250188" y="18338"/>
                  </a:lnTo>
                  <a:lnTo>
                    <a:pt x="1250188" y="144145"/>
                  </a:lnTo>
                  <a:lnTo>
                    <a:pt x="1244942" y="173977"/>
                  </a:lnTo>
                  <a:lnTo>
                    <a:pt x="1230261" y="198221"/>
                  </a:lnTo>
                  <a:lnTo>
                    <a:pt x="1207693" y="214515"/>
                  </a:lnTo>
                  <a:lnTo>
                    <a:pt x="1178814" y="220472"/>
                  </a:lnTo>
                  <a:lnTo>
                    <a:pt x="1149921" y="214515"/>
                  </a:lnTo>
                  <a:lnTo>
                    <a:pt x="1127353" y="198221"/>
                  </a:lnTo>
                  <a:lnTo>
                    <a:pt x="1112672" y="173977"/>
                  </a:lnTo>
                  <a:lnTo>
                    <a:pt x="1107440" y="144145"/>
                  </a:lnTo>
                  <a:lnTo>
                    <a:pt x="1112672" y="116827"/>
                  </a:lnTo>
                  <a:lnTo>
                    <a:pt x="1127353" y="93865"/>
                  </a:lnTo>
                  <a:lnTo>
                    <a:pt x="1149921" y="78041"/>
                  </a:lnTo>
                  <a:lnTo>
                    <a:pt x="1178814" y="72136"/>
                  </a:lnTo>
                  <a:lnTo>
                    <a:pt x="1207693" y="78041"/>
                  </a:lnTo>
                  <a:lnTo>
                    <a:pt x="1230261" y="93865"/>
                  </a:lnTo>
                  <a:lnTo>
                    <a:pt x="1244942" y="116827"/>
                  </a:lnTo>
                  <a:lnTo>
                    <a:pt x="1250188" y="144145"/>
                  </a:lnTo>
                  <a:lnTo>
                    <a:pt x="1250188" y="18338"/>
                  </a:lnTo>
                  <a:lnTo>
                    <a:pt x="1228001" y="7264"/>
                  </a:lnTo>
                  <a:lnTo>
                    <a:pt x="1178814" y="0"/>
                  </a:lnTo>
                  <a:lnTo>
                    <a:pt x="1129614" y="7264"/>
                  </a:lnTo>
                  <a:lnTo>
                    <a:pt x="1088910" y="27559"/>
                  </a:lnTo>
                  <a:lnTo>
                    <a:pt x="1058087" y="58623"/>
                  </a:lnTo>
                  <a:lnTo>
                    <a:pt x="1038567" y="98247"/>
                  </a:lnTo>
                  <a:lnTo>
                    <a:pt x="1031748" y="144145"/>
                  </a:lnTo>
                  <a:lnTo>
                    <a:pt x="1038567" y="190563"/>
                  </a:lnTo>
                  <a:lnTo>
                    <a:pt x="1058087" y="231254"/>
                  </a:lnTo>
                  <a:lnTo>
                    <a:pt x="1088910" y="263575"/>
                  </a:lnTo>
                  <a:lnTo>
                    <a:pt x="1129614" y="284911"/>
                  </a:lnTo>
                  <a:lnTo>
                    <a:pt x="1178814" y="292608"/>
                  </a:lnTo>
                  <a:lnTo>
                    <a:pt x="1228001" y="284911"/>
                  </a:lnTo>
                  <a:lnTo>
                    <a:pt x="1268704" y="263575"/>
                  </a:lnTo>
                  <a:lnTo>
                    <a:pt x="1299527" y="231254"/>
                  </a:lnTo>
                  <a:lnTo>
                    <a:pt x="1304696" y="220472"/>
                  </a:lnTo>
                  <a:lnTo>
                    <a:pt x="1319047" y="190563"/>
                  </a:lnTo>
                  <a:lnTo>
                    <a:pt x="1325880" y="144145"/>
                  </a:lnTo>
                  <a:close/>
                </a:path>
              </a:pathLst>
            </a:custGeom>
            <a:solidFill>
              <a:srgbClr val="38C5F4"/>
            </a:solidFill>
          </p:spPr>
          <p:txBody>
            <a:bodyPr wrap="square" lIns="0" tIns="0" rIns="0" bIns="0" rtlCol="0"/>
            <a:lstStyle/>
            <a:p>
              <a:endParaRPr/>
            </a:p>
          </p:txBody>
        </p:sp>
        <p:sp>
          <p:nvSpPr>
            <p:cNvPr id="5" name="object 5"/>
            <p:cNvSpPr/>
            <p:nvPr/>
          </p:nvSpPr>
          <p:spPr>
            <a:xfrm>
              <a:off x="3745991" y="2362199"/>
              <a:ext cx="71628" cy="14478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939540" y="2264664"/>
              <a:ext cx="71627" cy="242316"/>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4133088" y="2130551"/>
              <a:ext cx="71755" cy="448309"/>
            </a:xfrm>
            <a:custGeom>
              <a:avLst/>
              <a:gdLst/>
              <a:ahLst/>
              <a:cxnLst/>
              <a:rect l="l" t="t" r="r" b="b"/>
              <a:pathLst>
                <a:path w="71754" h="448310">
                  <a:moveTo>
                    <a:pt x="33654" y="0"/>
                  </a:moveTo>
                  <a:lnTo>
                    <a:pt x="21324" y="2903"/>
                  </a:lnTo>
                  <a:lnTo>
                    <a:pt x="10540" y="10556"/>
                  </a:lnTo>
                  <a:lnTo>
                    <a:pt x="2901" y="21377"/>
                  </a:lnTo>
                  <a:lnTo>
                    <a:pt x="0" y="33781"/>
                  </a:lnTo>
                  <a:lnTo>
                    <a:pt x="0" y="409956"/>
                  </a:lnTo>
                  <a:lnTo>
                    <a:pt x="2901" y="424856"/>
                  </a:lnTo>
                  <a:lnTo>
                    <a:pt x="10540" y="436959"/>
                  </a:lnTo>
                  <a:lnTo>
                    <a:pt x="21324" y="445085"/>
                  </a:lnTo>
                  <a:lnTo>
                    <a:pt x="33654" y="448056"/>
                  </a:lnTo>
                  <a:lnTo>
                    <a:pt x="48482" y="445085"/>
                  </a:lnTo>
                  <a:lnTo>
                    <a:pt x="60547" y="436959"/>
                  </a:lnTo>
                  <a:lnTo>
                    <a:pt x="68659" y="424856"/>
                  </a:lnTo>
                  <a:lnTo>
                    <a:pt x="71627" y="409956"/>
                  </a:lnTo>
                  <a:lnTo>
                    <a:pt x="71627" y="33781"/>
                  </a:lnTo>
                  <a:lnTo>
                    <a:pt x="68659" y="21377"/>
                  </a:lnTo>
                  <a:lnTo>
                    <a:pt x="60547" y="10556"/>
                  </a:lnTo>
                  <a:lnTo>
                    <a:pt x="48482" y="2903"/>
                  </a:lnTo>
                  <a:lnTo>
                    <a:pt x="33654" y="0"/>
                  </a:lnTo>
                  <a:close/>
                </a:path>
              </a:pathLst>
            </a:custGeom>
            <a:solidFill>
              <a:srgbClr val="38C5F4"/>
            </a:solidFill>
          </p:spPr>
          <p:txBody>
            <a:bodyPr wrap="square" lIns="0" tIns="0" rIns="0" bIns="0" rtlCol="0"/>
            <a:lstStyle/>
            <a:p>
              <a:endParaRPr/>
            </a:p>
          </p:txBody>
        </p:sp>
        <p:sp>
          <p:nvSpPr>
            <p:cNvPr id="8" name="object 8"/>
            <p:cNvSpPr/>
            <p:nvPr/>
          </p:nvSpPr>
          <p:spPr>
            <a:xfrm>
              <a:off x="4326635" y="2264664"/>
              <a:ext cx="70103" cy="242316"/>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4520184" y="2362199"/>
              <a:ext cx="70103" cy="144780"/>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4713732" y="2264664"/>
              <a:ext cx="70103" cy="242316"/>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4907279" y="2130551"/>
              <a:ext cx="70485" cy="448309"/>
            </a:xfrm>
            <a:custGeom>
              <a:avLst/>
              <a:gdLst/>
              <a:ahLst/>
              <a:cxnLst/>
              <a:rect l="l" t="t" r="r" b="b"/>
              <a:pathLst>
                <a:path w="70485" h="448310">
                  <a:moveTo>
                    <a:pt x="37084" y="0"/>
                  </a:moveTo>
                  <a:lnTo>
                    <a:pt x="22609" y="2903"/>
                  </a:lnTo>
                  <a:lnTo>
                    <a:pt x="10826" y="10556"/>
                  </a:lnTo>
                  <a:lnTo>
                    <a:pt x="2901" y="21377"/>
                  </a:lnTo>
                  <a:lnTo>
                    <a:pt x="0" y="33781"/>
                  </a:lnTo>
                  <a:lnTo>
                    <a:pt x="0" y="409956"/>
                  </a:lnTo>
                  <a:lnTo>
                    <a:pt x="2901" y="424856"/>
                  </a:lnTo>
                  <a:lnTo>
                    <a:pt x="10826" y="436959"/>
                  </a:lnTo>
                  <a:lnTo>
                    <a:pt x="22609" y="445085"/>
                  </a:lnTo>
                  <a:lnTo>
                    <a:pt x="37084" y="448056"/>
                  </a:lnTo>
                  <a:lnTo>
                    <a:pt x="49208" y="445085"/>
                  </a:lnTo>
                  <a:lnTo>
                    <a:pt x="59785" y="436959"/>
                  </a:lnTo>
                  <a:lnTo>
                    <a:pt x="67266" y="424856"/>
                  </a:lnTo>
                  <a:lnTo>
                    <a:pt x="70104" y="409956"/>
                  </a:lnTo>
                  <a:lnTo>
                    <a:pt x="70104" y="33781"/>
                  </a:lnTo>
                  <a:lnTo>
                    <a:pt x="67266" y="21377"/>
                  </a:lnTo>
                  <a:lnTo>
                    <a:pt x="59785" y="10556"/>
                  </a:lnTo>
                  <a:lnTo>
                    <a:pt x="49208" y="2903"/>
                  </a:lnTo>
                  <a:lnTo>
                    <a:pt x="37084" y="0"/>
                  </a:lnTo>
                  <a:close/>
                </a:path>
              </a:pathLst>
            </a:custGeom>
            <a:solidFill>
              <a:srgbClr val="38C5F4"/>
            </a:solidFill>
          </p:spPr>
          <p:txBody>
            <a:bodyPr wrap="square" lIns="0" tIns="0" rIns="0" bIns="0" rtlCol="0"/>
            <a:lstStyle/>
            <a:p>
              <a:endParaRPr/>
            </a:p>
          </p:txBody>
        </p:sp>
        <p:sp>
          <p:nvSpPr>
            <p:cNvPr id="12" name="object 12"/>
            <p:cNvSpPr/>
            <p:nvPr/>
          </p:nvSpPr>
          <p:spPr>
            <a:xfrm>
              <a:off x="5099303" y="2264664"/>
              <a:ext cx="71628" cy="242316"/>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5292852" y="2362199"/>
              <a:ext cx="71627" cy="144780"/>
            </a:xfrm>
            <a:prstGeom prst="rect">
              <a:avLst/>
            </a:prstGeom>
            <a:blipFill>
              <a:blip r:embed="rId9" cstate="print"/>
              <a:stretch>
                <a:fillRect/>
              </a:stretch>
            </a:blipFill>
          </p:spPr>
          <p:txBody>
            <a:bodyPr wrap="square" lIns="0" tIns="0" rIns="0" bIns="0" rtlCol="0"/>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56134"/>
            <a:ext cx="153733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004B69"/>
                </a:solidFill>
                <a:latin typeface="Arial"/>
                <a:cs typeface="Arial"/>
              </a:rPr>
              <a:t>Ethernet</a:t>
            </a:r>
            <a:r>
              <a:rPr sz="1600" spc="-45" dirty="0">
                <a:solidFill>
                  <a:srgbClr val="004B69"/>
                </a:solidFill>
                <a:latin typeface="Arial"/>
                <a:cs typeface="Arial"/>
              </a:rPr>
              <a:t> </a:t>
            </a:r>
            <a:r>
              <a:rPr sz="1600" spc="-5" dirty="0">
                <a:solidFill>
                  <a:srgbClr val="004B69"/>
                </a:solidFill>
                <a:latin typeface="Arial"/>
                <a:cs typeface="Arial"/>
              </a:rPr>
              <a:t>Frames</a:t>
            </a:r>
            <a:endParaRPr sz="1600">
              <a:latin typeface="Arial"/>
              <a:cs typeface="Arial"/>
            </a:endParaRPr>
          </a:p>
        </p:txBody>
      </p:sp>
      <p:sp>
        <p:nvSpPr>
          <p:cNvPr id="3" name="object 3"/>
          <p:cNvSpPr txBox="1">
            <a:spLocks noGrp="1"/>
          </p:cNvSpPr>
          <p:nvPr>
            <p:ph type="title"/>
          </p:nvPr>
        </p:nvSpPr>
        <p:spPr>
          <a:xfrm>
            <a:off x="78739" y="223773"/>
            <a:ext cx="3173095" cy="391160"/>
          </a:xfrm>
          <a:prstGeom prst="rect">
            <a:avLst/>
          </a:prstGeom>
        </p:spPr>
        <p:txBody>
          <a:bodyPr vert="horz" wrap="square" lIns="0" tIns="12700" rIns="0" bIns="0" rtlCol="0">
            <a:spAutoFit/>
          </a:bodyPr>
          <a:lstStyle/>
          <a:p>
            <a:pPr marL="12700">
              <a:lnSpc>
                <a:spcPct val="100000"/>
              </a:lnSpc>
              <a:spcBef>
                <a:spcPts val="100"/>
              </a:spcBef>
            </a:pPr>
            <a:r>
              <a:rPr spc="-5" dirty="0"/>
              <a:t>Ethernet</a:t>
            </a:r>
            <a:r>
              <a:rPr spc="-30" dirty="0"/>
              <a:t> </a:t>
            </a:r>
            <a:r>
              <a:rPr spc="-5" dirty="0"/>
              <a:t>Encapsulation</a:t>
            </a:r>
          </a:p>
        </p:txBody>
      </p:sp>
      <p:sp>
        <p:nvSpPr>
          <p:cNvPr id="4" name="object 4"/>
          <p:cNvSpPr txBox="1"/>
          <p:nvPr/>
        </p:nvSpPr>
        <p:spPr>
          <a:xfrm>
            <a:off x="553618" y="757555"/>
            <a:ext cx="3097530" cy="2526030"/>
          </a:xfrm>
          <a:prstGeom prst="rect">
            <a:avLst/>
          </a:prstGeom>
        </p:spPr>
        <p:txBody>
          <a:bodyPr vert="horz" wrap="square" lIns="0" tIns="13335" rIns="0" bIns="0" rtlCol="0">
            <a:spAutoFit/>
          </a:bodyPr>
          <a:lstStyle/>
          <a:p>
            <a:pPr marL="355600" marR="27305" indent="-342900">
              <a:lnSpc>
                <a:spcPct val="100000"/>
              </a:lnSpc>
              <a:spcBef>
                <a:spcPts val="105"/>
              </a:spcBef>
              <a:buChar char="•"/>
              <a:tabLst>
                <a:tab pos="354965" algn="l"/>
                <a:tab pos="355600" algn="l"/>
              </a:tabLst>
            </a:pPr>
            <a:r>
              <a:rPr sz="2000" dirty="0">
                <a:latin typeface="Arial"/>
                <a:cs typeface="Arial"/>
              </a:rPr>
              <a:t>Ethernet operates in</a:t>
            </a:r>
            <a:r>
              <a:rPr sz="2000" spc="-125" dirty="0">
                <a:latin typeface="Arial"/>
                <a:cs typeface="Arial"/>
              </a:rPr>
              <a:t> </a:t>
            </a:r>
            <a:r>
              <a:rPr sz="2000" spc="-5" dirty="0">
                <a:latin typeface="Arial"/>
                <a:cs typeface="Arial"/>
              </a:rPr>
              <a:t>the  </a:t>
            </a:r>
            <a:r>
              <a:rPr sz="2000" dirty="0">
                <a:latin typeface="Arial"/>
                <a:cs typeface="Arial"/>
              </a:rPr>
              <a:t>data link </a:t>
            </a:r>
            <a:r>
              <a:rPr sz="2000" spc="-5" dirty="0">
                <a:latin typeface="Arial"/>
                <a:cs typeface="Arial"/>
              </a:rPr>
              <a:t>layer </a:t>
            </a:r>
            <a:r>
              <a:rPr sz="2000" dirty="0">
                <a:latin typeface="Arial"/>
                <a:cs typeface="Arial"/>
              </a:rPr>
              <a:t>and the  physical</a:t>
            </a:r>
            <a:r>
              <a:rPr sz="2000" spc="-20" dirty="0">
                <a:latin typeface="Arial"/>
                <a:cs typeface="Arial"/>
              </a:rPr>
              <a:t> layer.</a:t>
            </a:r>
            <a:endParaRPr sz="2000">
              <a:latin typeface="Arial"/>
              <a:cs typeface="Arial"/>
            </a:endParaRPr>
          </a:p>
          <a:p>
            <a:pPr marL="355600" marR="5080" indent="-342900">
              <a:lnSpc>
                <a:spcPct val="100000"/>
              </a:lnSpc>
              <a:spcBef>
                <a:spcPts val="480"/>
              </a:spcBef>
              <a:buChar char="•"/>
              <a:tabLst>
                <a:tab pos="354965" algn="l"/>
                <a:tab pos="355600" algn="l"/>
              </a:tabLst>
            </a:pPr>
            <a:r>
              <a:rPr sz="2000" dirty="0">
                <a:latin typeface="Arial"/>
                <a:cs typeface="Arial"/>
              </a:rPr>
              <a:t>It is a family of  networking</a:t>
            </a:r>
            <a:r>
              <a:rPr sz="2000" spc="-75" dirty="0">
                <a:latin typeface="Arial"/>
                <a:cs typeface="Arial"/>
              </a:rPr>
              <a:t> </a:t>
            </a:r>
            <a:r>
              <a:rPr sz="2000" dirty="0">
                <a:latin typeface="Arial"/>
                <a:cs typeface="Arial"/>
              </a:rPr>
              <a:t>technologies  defined in </a:t>
            </a:r>
            <a:r>
              <a:rPr sz="2000" spc="-5" dirty="0">
                <a:latin typeface="Arial"/>
                <a:cs typeface="Arial"/>
              </a:rPr>
              <a:t>the</a:t>
            </a:r>
            <a:r>
              <a:rPr sz="2000" spc="-50" dirty="0">
                <a:latin typeface="Arial"/>
                <a:cs typeface="Arial"/>
              </a:rPr>
              <a:t> </a:t>
            </a:r>
            <a:r>
              <a:rPr sz="2000" spc="-5" dirty="0">
                <a:latin typeface="Arial"/>
                <a:cs typeface="Arial"/>
              </a:rPr>
              <a:t>IEEE</a:t>
            </a:r>
            <a:endParaRPr sz="2000">
              <a:latin typeface="Arial"/>
              <a:cs typeface="Arial"/>
            </a:endParaRPr>
          </a:p>
          <a:p>
            <a:pPr marL="355600" marR="899160">
              <a:lnSpc>
                <a:spcPct val="100000"/>
              </a:lnSpc>
            </a:pPr>
            <a:r>
              <a:rPr sz="2000" dirty="0">
                <a:latin typeface="Arial"/>
                <a:cs typeface="Arial"/>
              </a:rPr>
              <a:t>802.2 and</a:t>
            </a:r>
            <a:r>
              <a:rPr sz="2000" spc="-120" dirty="0">
                <a:latin typeface="Arial"/>
                <a:cs typeface="Arial"/>
              </a:rPr>
              <a:t> </a:t>
            </a:r>
            <a:r>
              <a:rPr sz="2000" dirty="0">
                <a:latin typeface="Arial"/>
                <a:cs typeface="Arial"/>
              </a:rPr>
              <a:t>802.3  standards.</a:t>
            </a:r>
            <a:endParaRPr sz="2000">
              <a:latin typeface="Arial"/>
              <a:cs typeface="Arial"/>
            </a:endParaRPr>
          </a:p>
        </p:txBody>
      </p:sp>
      <p:sp>
        <p:nvSpPr>
          <p:cNvPr id="5" name="object 5"/>
          <p:cNvSpPr/>
          <p:nvPr/>
        </p:nvSpPr>
        <p:spPr>
          <a:xfrm>
            <a:off x="3999011" y="736096"/>
            <a:ext cx="4492595" cy="3450323"/>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 </a:t>
            </a:r>
            <a:r>
              <a:rPr spc="-5" dirty="0"/>
              <a:t>2016 </a:t>
            </a:r>
            <a:r>
              <a:rPr dirty="0"/>
              <a:t>Cisco and/or its affiliates. All rights reserved. Cisco</a:t>
            </a:r>
            <a:r>
              <a:rPr spc="40" dirty="0"/>
              <a:t> </a:t>
            </a:r>
            <a:r>
              <a:rPr dirty="0"/>
              <a:t>Confidential</a:t>
            </a:r>
          </a:p>
        </p:txBody>
      </p:sp>
      <p:sp>
        <p:nvSpPr>
          <p:cNvPr id="7" name="object 7"/>
          <p:cNvSpPr txBox="1">
            <a:spLocks noGrp="1"/>
          </p:cNvSpPr>
          <p:nvPr>
            <p:ph type="sldNum" sz="quarter" idx="7"/>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56134"/>
            <a:ext cx="153733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004B69"/>
                </a:solidFill>
                <a:latin typeface="Arial"/>
                <a:cs typeface="Arial"/>
              </a:rPr>
              <a:t>Ethernet</a:t>
            </a:r>
            <a:r>
              <a:rPr sz="1600" spc="-45" dirty="0">
                <a:solidFill>
                  <a:srgbClr val="004B69"/>
                </a:solidFill>
                <a:latin typeface="Arial"/>
                <a:cs typeface="Arial"/>
              </a:rPr>
              <a:t> </a:t>
            </a:r>
            <a:r>
              <a:rPr sz="1600" spc="-5" dirty="0">
                <a:solidFill>
                  <a:srgbClr val="004B69"/>
                </a:solidFill>
                <a:latin typeface="Arial"/>
                <a:cs typeface="Arial"/>
              </a:rPr>
              <a:t>Frames</a:t>
            </a:r>
            <a:endParaRPr sz="1600">
              <a:latin typeface="Arial"/>
              <a:cs typeface="Arial"/>
            </a:endParaRPr>
          </a:p>
        </p:txBody>
      </p:sp>
      <p:sp>
        <p:nvSpPr>
          <p:cNvPr id="3" name="object 3"/>
          <p:cNvSpPr txBox="1">
            <a:spLocks noGrp="1"/>
          </p:cNvSpPr>
          <p:nvPr>
            <p:ph type="title"/>
          </p:nvPr>
        </p:nvSpPr>
        <p:spPr>
          <a:xfrm>
            <a:off x="78739" y="223773"/>
            <a:ext cx="2751455" cy="391160"/>
          </a:xfrm>
          <a:prstGeom prst="rect">
            <a:avLst/>
          </a:prstGeom>
        </p:spPr>
        <p:txBody>
          <a:bodyPr vert="horz" wrap="square" lIns="0" tIns="12700" rIns="0" bIns="0" rtlCol="0">
            <a:spAutoFit/>
          </a:bodyPr>
          <a:lstStyle/>
          <a:p>
            <a:pPr marL="12700">
              <a:lnSpc>
                <a:spcPct val="100000"/>
              </a:lnSpc>
              <a:spcBef>
                <a:spcPts val="100"/>
              </a:spcBef>
            </a:pPr>
            <a:r>
              <a:rPr spc="-5" dirty="0"/>
              <a:t>Data Link</a:t>
            </a:r>
            <a:r>
              <a:rPr spc="-35" dirty="0"/>
              <a:t> </a:t>
            </a:r>
            <a:r>
              <a:rPr spc="-5" dirty="0"/>
              <a:t>Sublayers</a:t>
            </a:r>
          </a:p>
        </p:txBody>
      </p:sp>
      <p:sp>
        <p:nvSpPr>
          <p:cNvPr id="4" name="object 4"/>
          <p:cNvSpPr txBox="1"/>
          <p:nvPr/>
        </p:nvSpPr>
        <p:spPr>
          <a:xfrm>
            <a:off x="419506" y="797763"/>
            <a:ext cx="4657725" cy="2557780"/>
          </a:xfrm>
          <a:prstGeom prst="rect">
            <a:avLst/>
          </a:prstGeom>
        </p:spPr>
        <p:txBody>
          <a:bodyPr vert="horz" wrap="square" lIns="0" tIns="12700" rIns="0" bIns="0" rtlCol="0">
            <a:spAutoFit/>
          </a:bodyPr>
          <a:lstStyle/>
          <a:p>
            <a:pPr marL="12700" marR="231140">
              <a:lnSpc>
                <a:spcPct val="100000"/>
              </a:lnSpc>
              <a:spcBef>
                <a:spcPts val="100"/>
              </a:spcBef>
            </a:pPr>
            <a:r>
              <a:rPr sz="1800" dirty="0">
                <a:latin typeface="Arial"/>
                <a:cs typeface="Arial"/>
              </a:rPr>
              <a:t>The </a:t>
            </a:r>
            <a:r>
              <a:rPr sz="1800" spc="-10" dirty="0">
                <a:latin typeface="Arial"/>
                <a:cs typeface="Arial"/>
              </a:rPr>
              <a:t>802 </a:t>
            </a:r>
            <a:r>
              <a:rPr sz="1800" spc="-5" dirty="0">
                <a:latin typeface="Arial"/>
                <a:cs typeface="Arial"/>
              </a:rPr>
              <a:t>LAN/MAN standards, </a:t>
            </a:r>
            <a:r>
              <a:rPr sz="1800" spc="-10" dirty="0">
                <a:latin typeface="Arial"/>
                <a:cs typeface="Arial"/>
              </a:rPr>
              <a:t>including  </a:t>
            </a:r>
            <a:r>
              <a:rPr sz="1800" spc="-5" dirty="0">
                <a:latin typeface="Arial"/>
                <a:cs typeface="Arial"/>
              </a:rPr>
              <a:t>Ethernet, use </a:t>
            </a:r>
            <a:r>
              <a:rPr sz="1800" spc="-15" dirty="0">
                <a:latin typeface="Arial"/>
                <a:cs typeface="Arial"/>
              </a:rPr>
              <a:t>two </a:t>
            </a:r>
            <a:r>
              <a:rPr sz="1800" spc="-5" dirty="0">
                <a:latin typeface="Arial"/>
                <a:cs typeface="Arial"/>
              </a:rPr>
              <a:t>separate </a:t>
            </a:r>
            <a:r>
              <a:rPr sz="1800" spc="-10" dirty="0">
                <a:latin typeface="Arial"/>
                <a:cs typeface="Arial"/>
              </a:rPr>
              <a:t>sublayers </a:t>
            </a:r>
            <a:r>
              <a:rPr sz="1800" dirty="0">
                <a:latin typeface="Arial"/>
                <a:cs typeface="Arial"/>
              </a:rPr>
              <a:t>of the  </a:t>
            </a:r>
            <a:r>
              <a:rPr sz="1800" spc="-5" dirty="0">
                <a:latin typeface="Arial"/>
                <a:cs typeface="Arial"/>
              </a:rPr>
              <a:t>data link </a:t>
            </a:r>
            <a:r>
              <a:rPr sz="1800" spc="-10" dirty="0">
                <a:latin typeface="Arial"/>
                <a:cs typeface="Arial"/>
              </a:rPr>
              <a:t>layer </a:t>
            </a:r>
            <a:r>
              <a:rPr sz="1800" dirty="0">
                <a:latin typeface="Arial"/>
                <a:cs typeface="Arial"/>
              </a:rPr>
              <a:t>to</a:t>
            </a:r>
            <a:r>
              <a:rPr sz="1800" spc="40" dirty="0">
                <a:latin typeface="Arial"/>
                <a:cs typeface="Arial"/>
              </a:rPr>
              <a:t> </a:t>
            </a:r>
            <a:r>
              <a:rPr sz="1800" spc="-5" dirty="0">
                <a:latin typeface="Arial"/>
                <a:cs typeface="Arial"/>
              </a:rPr>
              <a:t>operate:</a:t>
            </a:r>
            <a:endParaRPr sz="1800">
              <a:latin typeface="Arial"/>
              <a:cs typeface="Arial"/>
            </a:endParaRPr>
          </a:p>
          <a:p>
            <a:pPr marL="299085" marR="38735" indent="-287020">
              <a:lnSpc>
                <a:spcPct val="100000"/>
              </a:lnSpc>
              <a:spcBef>
                <a:spcPts val="10"/>
              </a:spcBef>
              <a:buFont typeface="Arial"/>
              <a:buChar char="•"/>
              <a:tabLst>
                <a:tab pos="299085" algn="l"/>
                <a:tab pos="299720" algn="l"/>
              </a:tabLst>
            </a:pPr>
            <a:r>
              <a:rPr sz="1600" b="1" spc="-10" dirty="0">
                <a:latin typeface="Arial"/>
                <a:cs typeface="Arial"/>
              </a:rPr>
              <a:t>LLC Sublayer</a:t>
            </a:r>
            <a:r>
              <a:rPr sz="1600" spc="-10" dirty="0">
                <a:latin typeface="Arial"/>
                <a:cs typeface="Arial"/>
              </a:rPr>
              <a:t>: </a:t>
            </a:r>
            <a:r>
              <a:rPr sz="1600" spc="-5" dirty="0">
                <a:latin typeface="Arial"/>
                <a:cs typeface="Arial"/>
              </a:rPr>
              <a:t>(IEEE 802.2) Places information  in the frame to identify which network layer  protocol is used for the</a:t>
            </a:r>
            <a:r>
              <a:rPr sz="1600" spc="40" dirty="0">
                <a:latin typeface="Arial"/>
                <a:cs typeface="Arial"/>
              </a:rPr>
              <a:t> </a:t>
            </a:r>
            <a:r>
              <a:rPr sz="1600" spc="-5" dirty="0">
                <a:latin typeface="Arial"/>
                <a:cs typeface="Arial"/>
              </a:rPr>
              <a:t>frame.</a:t>
            </a:r>
            <a:endParaRPr sz="1600">
              <a:latin typeface="Arial"/>
              <a:cs typeface="Arial"/>
            </a:endParaRPr>
          </a:p>
          <a:p>
            <a:pPr marL="299085" indent="-287020">
              <a:lnSpc>
                <a:spcPct val="100000"/>
              </a:lnSpc>
              <a:spcBef>
                <a:spcPts val="5"/>
              </a:spcBef>
              <a:buFont typeface="Arial"/>
              <a:buChar char="•"/>
              <a:tabLst>
                <a:tab pos="299085" algn="l"/>
                <a:tab pos="299720" algn="l"/>
              </a:tabLst>
            </a:pPr>
            <a:r>
              <a:rPr sz="1600" b="1" spc="-20" dirty="0">
                <a:latin typeface="Arial"/>
                <a:cs typeface="Arial"/>
              </a:rPr>
              <a:t>MAC </a:t>
            </a:r>
            <a:r>
              <a:rPr sz="1600" b="1" spc="-10" dirty="0">
                <a:latin typeface="Arial"/>
                <a:cs typeface="Arial"/>
              </a:rPr>
              <a:t>Sublayer</a:t>
            </a:r>
            <a:r>
              <a:rPr sz="1600" spc="-10" dirty="0">
                <a:latin typeface="Arial"/>
                <a:cs typeface="Arial"/>
              </a:rPr>
              <a:t>: </a:t>
            </a:r>
            <a:r>
              <a:rPr sz="1600" spc="-5" dirty="0">
                <a:latin typeface="Arial"/>
                <a:cs typeface="Arial"/>
              </a:rPr>
              <a:t>(IEEE 802.3, </a:t>
            </a:r>
            <a:r>
              <a:rPr sz="1600" spc="-20" dirty="0">
                <a:latin typeface="Arial"/>
                <a:cs typeface="Arial"/>
              </a:rPr>
              <a:t>802.11, </a:t>
            </a:r>
            <a:r>
              <a:rPr sz="1600" spc="-5" dirty="0">
                <a:latin typeface="Arial"/>
                <a:cs typeface="Arial"/>
              </a:rPr>
              <a:t>or</a:t>
            </a:r>
            <a:r>
              <a:rPr sz="1600" spc="210" dirty="0">
                <a:latin typeface="Arial"/>
                <a:cs typeface="Arial"/>
              </a:rPr>
              <a:t> </a:t>
            </a:r>
            <a:r>
              <a:rPr sz="1600" spc="-5" dirty="0">
                <a:latin typeface="Arial"/>
                <a:cs typeface="Arial"/>
              </a:rPr>
              <a:t>802.15)</a:t>
            </a:r>
            <a:endParaRPr sz="1600">
              <a:latin typeface="Arial"/>
              <a:cs typeface="Arial"/>
            </a:endParaRPr>
          </a:p>
          <a:p>
            <a:pPr marL="299085" marR="177165">
              <a:lnSpc>
                <a:spcPct val="100000"/>
              </a:lnSpc>
            </a:pPr>
            <a:r>
              <a:rPr sz="1600" spc="-5" dirty="0">
                <a:latin typeface="Arial"/>
                <a:cs typeface="Arial"/>
              </a:rPr>
              <a:t>Responsible for data encapsulation and media  access control, and provides data link layer  addressing.</a:t>
            </a:r>
            <a:endParaRPr sz="1600">
              <a:latin typeface="Arial"/>
              <a:cs typeface="Arial"/>
            </a:endParaRPr>
          </a:p>
        </p:txBody>
      </p:sp>
      <p:sp>
        <p:nvSpPr>
          <p:cNvPr id="5" name="object 5"/>
          <p:cNvSpPr/>
          <p:nvPr/>
        </p:nvSpPr>
        <p:spPr>
          <a:xfrm>
            <a:off x="5314188" y="1097343"/>
            <a:ext cx="3224773" cy="2592260"/>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 </a:t>
            </a:r>
            <a:r>
              <a:rPr spc="-5" dirty="0"/>
              <a:t>2016 </a:t>
            </a:r>
            <a:r>
              <a:rPr dirty="0"/>
              <a:t>Cisco and/or its affiliates. All rights reserved. Cisco</a:t>
            </a:r>
            <a:r>
              <a:rPr spc="40" dirty="0"/>
              <a:t> </a:t>
            </a:r>
            <a:r>
              <a:rPr dirty="0"/>
              <a:t>Confidential</a:t>
            </a:r>
          </a:p>
        </p:txBody>
      </p:sp>
      <p:sp>
        <p:nvSpPr>
          <p:cNvPr id="7" name="object 7"/>
          <p:cNvSpPr txBox="1">
            <a:spLocks noGrp="1"/>
          </p:cNvSpPr>
          <p:nvPr>
            <p:ph type="sldNum" sz="quarter" idx="7"/>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t>5</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56134"/>
            <a:ext cx="1988820" cy="558800"/>
          </a:xfrm>
          <a:prstGeom prst="rect">
            <a:avLst/>
          </a:prstGeom>
        </p:spPr>
        <p:txBody>
          <a:bodyPr vert="horz" wrap="square" lIns="0" tIns="12065" rIns="0" bIns="0" rtlCol="0">
            <a:spAutoFit/>
          </a:bodyPr>
          <a:lstStyle/>
          <a:p>
            <a:pPr marL="12700">
              <a:lnSpc>
                <a:spcPts val="1620"/>
              </a:lnSpc>
              <a:spcBef>
                <a:spcPts val="95"/>
              </a:spcBef>
            </a:pPr>
            <a:r>
              <a:rPr sz="1600" spc="-5" dirty="0"/>
              <a:t>Ethernet</a:t>
            </a:r>
            <a:r>
              <a:rPr sz="1600" spc="5" dirty="0"/>
              <a:t> </a:t>
            </a:r>
            <a:r>
              <a:rPr sz="1600" spc="-5" dirty="0"/>
              <a:t>Frames</a:t>
            </a:r>
            <a:endParaRPr sz="1600"/>
          </a:p>
          <a:p>
            <a:pPr marL="12700">
              <a:lnSpc>
                <a:spcPts val="2580"/>
              </a:lnSpc>
            </a:pPr>
            <a:r>
              <a:rPr spc="-5" dirty="0"/>
              <a:t>MAC</a:t>
            </a:r>
            <a:r>
              <a:rPr spc="-60" dirty="0"/>
              <a:t> </a:t>
            </a:r>
            <a:r>
              <a:rPr spc="-5" dirty="0"/>
              <a:t>Sublayer</a:t>
            </a:r>
          </a:p>
        </p:txBody>
      </p:sp>
      <p:sp>
        <p:nvSpPr>
          <p:cNvPr id="4" name="object 4"/>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 </a:t>
            </a:r>
            <a:r>
              <a:rPr spc="-5" dirty="0"/>
              <a:t>2016 </a:t>
            </a:r>
            <a:r>
              <a:rPr dirty="0"/>
              <a:t>Cisco and/or its affiliates. All rights reserved. Cisco</a:t>
            </a:r>
            <a:r>
              <a:rPr spc="40" dirty="0"/>
              <a:t> </a:t>
            </a:r>
            <a:r>
              <a:rPr dirty="0"/>
              <a:t>Confidential</a:t>
            </a:r>
          </a:p>
        </p:txBody>
      </p:sp>
      <p:sp>
        <p:nvSpPr>
          <p:cNvPr id="5" name="object 5"/>
          <p:cNvSpPr txBox="1">
            <a:spLocks noGrp="1"/>
          </p:cNvSpPr>
          <p:nvPr>
            <p:ph type="sldNum" sz="quarter" idx="7"/>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t>6</a:t>
            </a:fld>
            <a:endParaRPr dirty="0"/>
          </a:p>
        </p:txBody>
      </p:sp>
      <p:sp>
        <p:nvSpPr>
          <p:cNvPr id="3" name="object 3"/>
          <p:cNvSpPr txBox="1"/>
          <p:nvPr/>
        </p:nvSpPr>
        <p:spPr>
          <a:xfrm>
            <a:off x="303072" y="760603"/>
            <a:ext cx="8100059" cy="2341880"/>
          </a:xfrm>
          <a:prstGeom prst="rect">
            <a:avLst/>
          </a:prstGeom>
        </p:spPr>
        <p:txBody>
          <a:bodyPr vert="horz" wrap="square" lIns="0" tIns="12065" rIns="0" bIns="0" rtlCol="0">
            <a:spAutoFit/>
          </a:bodyPr>
          <a:lstStyle/>
          <a:p>
            <a:pPr marL="12700">
              <a:lnSpc>
                <a:spcPct val="100000"/>
              </a:lnSpc>
              <a:spcBef>
                <a:spcPts val="95"/>
              </a:spcBef>
            </a:pPr>
            <a:r>
              <a:rPr sz="1600" spc="-5" dirty="0">
                <a:latin typeface="Arial"/>
                <a:cs typeface="Arial"/>
              </a:rPr>
              <a:t>The MAC sublayer is responsible for data encapsulation and accessing the</a:t>
            </a:r>
            <a:r>
              <a:rPr sz="1600" spc="65" dirty="0">
                <a:latin typeface="Arial"/>
                <a:cs typeface="Arial"/>
              </a:rPr>
              <a:t> </a:t>
            </a:r>
            <a:r>
              <a:rPr sz="1600" spc="-5" dirty="0">
                <a:latin typeface="Arial"/>
                <a:cs typeface="Arial"/>
              </a:rPr>
              <a:t>media.</a:t>
            </a:r>
            <a:endParaRPr sz="1600">
              <a:latin typeface="Arial"/>
              <a:cs typeface="Arial"/>
            </a:endParaRPr>
          </a:p>
          <a:p>
            <a:pPr>
              <a:lnSpc>
                <a:spcPct val="100000"/>
              </a:lnSpc>
              <a:spcBef>
                <a:spcPts val="45"/>
              </a:spcBef>
            </a:pPr>
            <a:endParaRPr sz="2300">
              <a:latin typeface="Arial"/>
              <a:cs typeface="Arial"/>
            </a:endParaRPr>
          </a:p>
          <a:p>
            <a:pPr marL="12700">
              <a:lnSpc>
                <a:spcPct val="100000"/>
              </a:lnSpc>
            </a:pPr>
            <a:r>
              <a:rPr sz="1600" b="1" spc="-5" dirty="0">
                <a:latin typeface="Arial"/>
                <a:cs typeface="Arial"/>
              </a:rPr>
              <a:t>Data</a:t>
            </a:r>
            <a:r>
              <a:rPr sz="1600" b="1" dirty="0">
                <a:latin typeface="Arial"/>
                <a:cs typeface="Arial"/>
              </a:rPr>
              <a:t> </a:t>
            </a:r>
            <a:r>
              <a:rPr sz="1600" b="1" spc="-5" dirty="0">
                <a:latin typeface="Arial"/>
                <a:cs typeface="Arial"/>
              </a:rPr>
              <a:t>Encapsulation</a:t>
            </a:r>
            <a:endParaRPr sz="1600">
              <a:latin typeface="Arial"/>
              <a:cs typeface="Arial"/>
            </a:endParaRPr>
          </a:p>
          <a:p>
            <a:pPr marL="12700">
              <a:lnSpc>
                <a:spcPct val="100000"/>
              </a:lnSpc>
              <a:spcBef>
                <a:spcPts val="385"/>
              </a:spcBef>
            </a:pPr>
            <a:r>
              <a:rPr sz="1600" spc="-5" dirty="0">
                <a:latin typeface="Arial"/>
                <a:cs typeface="Arial"/>
              </a:rPr>
              <a:t>IEEE 802.3 data encapsulation includes the</a:t>
            </a:r>
            <a:r>
              <a:rPr sz="1600" dirty="0">
                <a:latin typeface="Arial"/>
                <a:cs typeface="Arial"/>
              </a:rPr>
              <a:t> </a:t>
            </a:r>
            <a:r>
              <a:rPr sz="1600" spc="-5" dirty="0">
                <a:latin typeface="Arial"/>
                <a:cs typeface="Arial"/>
              </a:rPr>
              <a:t>following:</a:t>
            </a:r>
            <a:endParaRPr sz="1600">
              <a:latin typeface="Arial"/>
              <a:cs typeface="Arial"/>
            </a:endParaRPr>
          </a:p>
          <a:p>
            <a:pPr marL="469900" indent="-457834">
              <a:lnSpc>
                <a:spcPct val="100000"/>
              </a:lnSpc>
              <a:spcBef>
                <a:spcPts val="330"/>
              </a:spcBef>
              <a:buAutoNum type="arabicPeriod"/>
              <a:tabLst>
                <a:tab pos="469900" algn="l"/>
                <a:tab pos="470534" algn="l"/>
              </a:tabLst>
            </a:pPr>
            <a:r>
              <a:rPr sz="1400" b="1" spc="-5" dirty="0">
                <a:latin typeface="Arial"/>
                <a:cs typeface="Arial"/>
              </a:rPr>
              <a:t>Ethernet </a:t>
            </a:r>
            <a:r>
              <a:rPr sz="1400" b="1" dirty="0">
                <a:latin typeface="Arial"/>
                <a:cs typeface="Arial"/>
              </a:rPr>
              <a:t>frame </a:t>
            </a:r>
            <a:r>
              <a:rPr sz="1400" dirty="0">
                <a:latin typeface="Arial"/>
                <a:cs typeface="Arial"/>
              </a:rPr>
              <a:t>- </a:t>
            </a:r>
            <a:r>
              <a:rPr sz="1400" spc="-5" dirty="0">
                <a:latin typeface="Arial"/>
                <a:cs typeface="Arial"/>
              </a:rPr>
              <a:t>This </a:t>
            </a:r>
            <a:r>
              <a:rPr sz="1400" dirty="0">
                <a:latin typeface="Arial"/>
                <a:cs typeface="Arial"/>
              </a:rPr>
              <a:t>is the internal </a:t>
            </a:r>
            <a:r>
              <a:rPr sz="1400" spc="-5" dirty="0">
                <a:latin typeface="Arial"/>
                <a:cs typeface="Arial"/>
              </a:rPr>
              <a:t>structure </a:t>
            </a:r>
            <a:r>
              <a:rPr sz="1400" dirty="0">
                <a:latin typeface="Arial"/>
                <a:cs typeface="Arial"/>
              </a:rPr>
              <a:t>of the Ethernet</a:t>
            </a:r>
            <a:r>
              <a:rPr sz="1400" spc="-260" dirty="0">
                <a:latin typeface="Arial"/>
                <a:cs typeface="Arial"/>
              </a:rPr>
              <a:t> </a:t>
            </a:r>
            <a:r>
              <a:rPr sz="1400" dirty="0">
                <a:latin typeface="Arial"/>
                <a:cs typeface="Arial"/>
              </a:rPr>
              <a:t>frame.</a:t>
            </a:r>
            <a:endParaRPr sz="1400">
              <a:latin typeface="Arial"/>
              <a:cs typeface="Arial"/>
            </a:endParaRPr>
          </a:p>
          <a:p>
            <a:pPr marL="469900" indent="-457834">
              <a:lnSpc>
                <a:spcPct val="100000"/>
              </a:lnSpc>
              <a:spcBef>
                <a:spcPts val="335"/>
              </a:spcBef>
              <a:buAutoNum type="arabicPeriod"/>
              <a:tabLst>
                <a:tab pos="469900" algn="l"/>
                <a:tab pos="470534" algn="l"/>
              </a:tabLst>
            </a:pPr>
            <a:r>
              <a:rPr sz="1400" b="1" dirty="0">
                <a:latin typeface="Arial"/>
                <a:cs typeface="Arial"/>
              </a:rPr>
              <a:t>Ethernet</a:t>
            </a:r>
            <a:r>
              <a:rPr sz="1400" b="1" spc="-80" dirty="0">
                <a:latin typeface="Arial"/>
                <a:cs typeface="Arial"/>
              </a:rPr>
              <a:t> </a:t>
            </a:r>
            <a:r>
              <a:rPr sz="1400" b="1" spc="-5" dirty="0">
                <a:latin typeface="Arial"/>
                <a:cs typeface="Arial"/>
              </a:rPr>
              <a:t>Addressing</a:t>
            </a:r>
            <a:r>
              <a:rPr sz="1400" b="1" dirty="0">
                <a:latin typeface="Arial"/>
                <a:cs typeface="Arial"/>
              </a:rPr>
              <a:t> </a:t>
            </a:r>
            <a:r>
              <a:rPr sz="1400" dirty="0">
                <a:latin typeface="Arial"/>
                <a:cs typeface="Arial"/>
              </a:rPr>
              <a:t>-</a:t>
            </a:r>
            <a:r>
              <a:rPr sz="1400" spc="-35" dirty="0">
                <a:latin typeface="Arial"/>
                <a:cs typeface="Arial"/>
              </a:rPr>
              <a:t> </a:t>
            </a:r>
            <a:r>
              <a:rPr sz="1400" dirty="0">
                <a:latin typeface="Arial"/>
                <a:cs typeface="Arial"/>
              </a:rPr>
              <a:t>The</a:t>
            </a:r>
            <a:r>
              <a:rPr sz="1400" spc="-10" dirty="0">
                <a:latin typeface="Arial"/>
                <a:cs typeface="Arial"/>
              </a:rPr>
              <a:t> </a:t>
            </a:r>
            <a:r>
              <a:rPr sz="1400" dirty="0">
                <a:latin typeface="Arial"/>
                <a:cs typeface="Arial"/>
              </a:rPr>
              <a:t>Ethernet</a:t>
            </a:r>
            <a:r>
              <a:rPr sz="1400" spc="-40" dirty="0">
                <a:latin typeface="Arial"/>
                <a:cs typeface="Arial"/>
              </a:rPr>
              <a:t> </a:t>
            </a:r>
            <a:r>
              <a:rPr sz="1400" dirty="0">
                <a:latin typeface="Arial"/>
                <a:cs typeface="Arial"/>
              </a:rPr>
              <a:t>frame</a:t>
            </a:r>
            <a:r>
              <a:rPr sz="1400" spc="-30" dirty="0">
                <a:latin typeface="Arial"/>
                <a:cs typeface="Arial"/>
              </a:rPr>
              <a:t> </a:t>
            </a:r>
            <a:r>
              <a:rPr sz="1400" dirty="0">
                <a:latin typeface="Arial"/>
                <a:cs typeface="Arial"/>
              </a:rPr>
              <a:t>includes</a:t>
            </a:r>
            <a:r>
              <a:rPr sz="1400" spc="-45" dirty="0">
                <a:latin typeface="Arial"/>
                <a:cs typeface="Arial"/>
              </a:rPr>
              <a:t> </a:t>
            </a:r>
            <a:r>
              <a:rPr sz="1400" dirty="0">
                <a:latin typeface="Arial"/>
                <a:cs typeface="Arial"/>
              </a:rPr>
              <a:t>both</a:t>
            </a:r>
            <a:r>
              <a:rPr sz="1400" spc="-30" dirty="0">
                <a:latin typeface="Arial"/>
                <a:cs typeface="Arial"/>
              </a:rPr>
              <a:t> </a:t>
            </a:r>
            <a:r>
              <a:rPr sz="1400" dirty="0">
                <a:latin typeface="Arial"/>
                <a:cs typeface="Arial"/>
              </a:rPr>
              <a:t>a</a:t>
            </a:r>
            <a:r>
              <a:rPr sz="1400" spc="-10" dirty="0">
                <a:latin typeface="Arial"/>
                <a:cs typeface="Arial"/>
              </a:rPr>
              <a:t> </a:t>
            </a:r>
            <a:r>
              <a:rPr sz="1400" dirty="0">
                <a:latin typeface="Arial"/>
                <a:cs typeface="Arial"/>
              </a:rPr>
              <a:t>source</a:t>
            </a:r>
            <a:r>
              <a:rPr sz="1400" spc="-35" dirty="0">
                <a:latin typeface="Arial"/>
                <a:cs typeface="Arial"/>
              </a:rPr>
              <a:t> </a:t>
            </a:r>
            <a:r>
              <a:rPr sz="1400" dirty="0">
                <a:latin typeface="Arial"/>
                <a:cs typeface="Arial"/>
              </a:rPr>
              <a:t>and</a:t>
            </a:r>
            <a:r>
              <a:rPr sz="1400" spc="-20" dirty="0">
                <a:latin typeface="Arial"/>
                <a:cs typeface="Arial"/>
              </a:rPr>
              <a:t> </a:t>
            </a:r>
            <a:r>
              <a:rPr sz="1400" dirty="0">
                <a:latin typeface="Arial"/>
                <a:cs typeface="Arial"/>
              </a:rPr>
              <a:t>destination</a:t>
            </a:r>
            <a:r>
              <a:rPr sz="1400" spc="-60" dirty="0">
                <a:latin typeface="Arial"/>
                <a:cs typeface="Arial"/>
              </a:rPr>
              <a:t> </a:t>
            </a:r>
            <a:r>
              <a:rPr sz="1400" dirty="0">
                <a:latin typeface="Arial"/>
                <a:cs typeface="Arial"/>
              </a:rPr>
              <a:t>MAC</a:t>
            </a:r>
            <a:r>
              <a:rPr sz="1400" spc="-5" dirty="0">
                <a:latin typeface="Arial"/>
                <a:cs typeface="Arial"/>
              </a:rPr>
              <a:t> </a:t>
            </a:r>
            <a:r>
              <a:rPr sz="1400" dirty="0">
                <a:latin typeface="Arial"/>
                <a:cs typeface="Arial"/>
              </a:rPr>
              <a:t>address</a:t>
            </a:r>
            <a:endParaRPr sz="1400">
              <a:latin typeface="Arial"/>
              <a:cs typeface="Arial"/>
            </a:endParaRPr>
          </a:p>
          <a:p>
            <a:pPr marL="469900">
              <a:lnSpc>
                <a:spcPct val="100000"/>
              </a:lnSpc>
              <a:spcBef>
                <a:spcPts val="5"/>
              </a:spcBef>
            </a:pPr>
            <a:r>
              <a:rPr sz="1400" dirty="0">
                <a:latin typeface="Arial"/>
                <a:cs typeface="Arial"/>
              </a:rPr>
              <a:t>to</a:t>
            </a:r>
            <a:r>
              <a:rPr sz="1400" spc="-20" dirty="0">
                <a:latin typeface="Arial"/>
                <a:cs typeface="Arial"/>
              </a:rPr>
              <a:t> </a:t>
            </a:r>
            <a:r>
              <a:rPr sz="1400" spc="-5" dirty="0">
                <a:latin typeface="Arial"/>
                <a:cs typeface="Arial"/>
              </a:rPr>
              <a:t>deliver</a:t>
            </a:r>
            <a:r>
              <a:rPr sz="1400" spc="-10" dirty="0">
                <a:latin typeface="Arial"/>
                <a:cs typeface="Arial"/>
              </a:rPr>
              <a:t> </a:t>
            </a:r>
            <a:r>
              <a:rPr sz="1400" dirty="0">
                <a:latin typeface="Arial"/>
                <a:cs typeface="Arial"/>
              </a:rPr>
              <a:t>the</a:t>
            </a:r>
            <a:r>
              <a:rPr sz="1400" spc="-20" dirty="0">
                <a:latin typeface="Arial"/>
                <a:cs typeface="Arial"/>
              </a:rPr>
              <a:t> </a:t>
            </a:r>
            <a:r>
              <a:rPr sz="1400" dirty="0">
                <a:latin typeface="Arial"/>
                <a:cs typeface="Arial"/>
              </a:rPr>
              <a:t>Ethernet</a:t>
            </a:r>
            <a:r>
              <a:rPr sz="1400" spc="-35" dirty="0">
                <a:latin typeface="Arial"/>
                <a:cs typeface="Arial"/>
              </a:rPr>
              <a:t> </a:t>
            </a:r>
            <a:r>
              <a:rPr sz="1400" dirty="0">
                <a:latin typeface="Arial"/>
                <a:cs typeface="Arial"/>
              </a:rPr>
              <a:t>frame</a:t>
            </a:r>
            <a:r>
              <a:rPr sz="1400" spc="-30" dirty="0">
                <a:latin typeface="Arial"/>
                <a:cs typeface="Arial"/>
              </a:rPr>
              <a:t> </a:t>
            </a:r>
            <a:r>
              <a:rPr sz="1400" dirty="0">
                <a:latin typeface="Arial"/>
                <a:cs typeface="Arial"/>
              </a:rPr>
              <a:t>from</a:t>
            </a:r>
            <a:r>
              <a:rPr sz="1400" spc="-25" dirty="0">
                <a:latin typeface="Arial"/>
                <a:cs typeface="Arial"/>
              </a:rPr>
              <a:t> </a:t>
            </a:r>
            <a:r>
              <a:rPr sz="1400" dirty="0">
                <a:latin typeface="Arial"/>
                <a:cs typeface="Arial"/>
              </a:rPr>
              <a:t>Ethernet</a:t>
            </a:r>
            <a:r>
              <a:rPr sz="1400" spc="-45" dirty="0">
                <a:latin typeface="Arial"/>
                <a:cs typeface="Arial"/>
              </a:rPr>
              <a:t> </a:t>
            </a:r>
            <a:r>
              <a:rPr sz="1400" spc="-5" dirty="0">
                <a:latin typeface="Arial"/>
                <a:cs typeface="Arial"/>
              </a:rPr>
              <a:t>NIC </a:t>
            </a:r>
            <a:r>
              <a:rPr sz="1400" dirty="0">
                <a:latin typeface="Arial"/>
                <a:cs typeface="Arial"/>
              </a:rPr>
              <a:t>to</a:t>
            </a:r>
            <a:r>
              <a:rPr sz="1400" spc="-20" dirty="0">
                <a:latin typeface="Arial"/>
                <a:cs typeface="Arial"/>
              </a:rPr>
              <a:t> </a:t>
            </a:r>
            <a:r>
              <a:rPr sz="1400" dirty="0">
                <a:latin typeface="Arial"/>
                <a:cs typeface="Arial"/>
              </a:rPr>
              <a:t>Ethernet</a:t>
            </a:r>
            <a:r>
              <a:rPr sz="1400" spc="-35" dirty="0">
                <a:latin typeface="Arial"/>
                <a:cs typeface="Arial"/>
              </a:rPr>
              <a:t> </a:t>
            </a:r>
            <a:r>
              <a:rPr sz="1400" spc="-5" dirty="0">
                <a:latin typeface="Arial"/>
                <a:cs typeface="Arial"/>
              </a:rPr>
              <a:t>NIC</a:t>
            </a:r>
            <a:r>
              <a:rPr sz="1400" spc="-10" dirty="0">
                <a:latin typeface="Arial"/>
                <a:cs typeface="Arial"/>
              </a:rPr>
              <a:t> </a:t>
            </a:r>
            <a:r>
              <a:rPr sz="1400" dirty="0">
                <a:latin typeface="Arial"/>
                <a:cs typeface="Arial"/>
              </a:rPr>
              <a:t>on</a:t>
            </a:r>
            <a:r>
              <a:rPr sz="1400" spc="-10" dirty="0">
                <a:latin typeface="Arial"/>
                <a:cs typeface="Arial"/>
              </a:rPr>
              <a:t> </a:t>
            </a:r>
            <a:r>
              <a:rPr sz="1400" dirty="0">
                <a:latin typeface="Arial"/>
                <a:cs typeface="Arial"/>
              </a:rPr>
              <a:t>the</a:t>
            </a:r>
            <a:r>
              <a:rPr sz="1400" spc="-30" dirty="0">
                <a:latin typeface="Arial"/>
                <a:cs typeface="Arial"/>
              </a:rPr>
              <a:t> </a:t>
            </a:r>
            <a:r>
              <a:rPr sz="1400" spc="-5" dirty="0">
                <a:latin typeface="Arial"/>
                <a:cs typeface="Arial"/>
              </a:rPr>
              <a:t>same</a:t>
            </a:r>
            <a:r>
              <a:rPr sz="1400" spc="-15" dirty="0">
                <a:latin typeface="Arial"/>
                <a:cs typeface="Arial"/>
              </a:rPr>
              <a:t> </a:t>
            </a:r>
            <a:r>
              <a:rPr sz="1400" spc="-5" dirty="0">
                <a:latin typeface="Arial"/>
                <a:cs typeface="Arial"/>
              </a:rPr>
              <a:t>LAN.</a:t>
            </a:r>
            <a:endParaRPr sz="1400">
              <a:latin typeface="Arial"/>
              <a:cs typeface="Arial"/>
            </a:endParaRPr>
          </a:p>
          <a:p>
            <a:pPr marL="469900" marR="206375" indent="-457834">
              <a:lnSpc>
                <a:spcPct val="100000"/>
              </a:lnSpc>
              <a:spcBef>
                <a:spcPts val="335"/>
              </a:spcBef>
              <a:buAutoNum type="arabicPeriod" startAt="3"/>
              <a:tabLst>
                <a:tab pos="469900" algn="l"/>
                <a:tab pos="470534" algn="l"/>
              </a:tabLst>
            </a:pPr>
            <a:r>
              <a:rPr sz="1400" b="1" spc="-5" dirty="0">
                <a:latin typeface="Arial"/>
                <a:cs typeface="Arial"/>
              </a:rPr>
              <a:t>Ethernet Error detection </a:t>
            </a:r>
            <a:r>
              <a:rPr sz="1400" dirty="0">
                <a:latin typeface="Arial"/>
                <a:cs typeface="Arial"/>
              </a:rPr>
              <a:t>- </a:t>
            </a:r>
            <a:r>
              <a:rPr sz="1400" spc="-5" dirty="0">
                <a:latin typeface="Arial"/>
                <a:cs typeface="Arial"/>
              </a:rPr>
              <a:t>The </a:t>
            </a:r>
            <a:r>
              <a:rPr sz="1400" dirty="0">
                <a:latin typeface="Arial"/>
                <a:cs typeface="Arial"/>
              </a:rPr>
              <a:t>Ethernet frame includes a frame check sequence </a:t>
            </a:r>
            <a:r>
              <a:rPr sz="1400" spc="-5" dirty="0">
                <a:latin typeface="Arial"/>
                <a:cs typeface="Arial"/>
              </a:rPr>
              <a:t>(FCS)</a:t>
            </a:r>
            <a:r>
              <a:rPr sz="1400" spc="-250" dirty="0">
                <a:latin typeface="Arial"/>
                <a:cs typeface="Arial"/>
              </a:rPr>
              <a:t> </a:t>
            </a:r>
            <a:r>
              <a:rPr sz="1400" dirty="0">
                <a:latin typeface="Arial"/>
                <a:cs typeface="Arial"/>
              </a:rPr>
              <a:t>trailer  used for error</a:t>
            </a:r>
            <a:r>
              <a:rPr sz="1400" spc="-85" dirty="0">
                <a:latin typeface="Arial"/>
                <a:cs typeface="Arial"/>
              </a:rPr>
              <a:t> </a:t>
            </a:r>
            <a:r>
              <a:rPr sz="1400" dirty="0">
                <a:latin typeface="Arial"/>
                <a:cs typeface="Arial"/>
              </a:rPr>
              <a:t>detection.</a:t>
            </a:r>
            <a:endParaRPr sz="14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56134"/>
            <a:ext cx="153733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004B69"/>
                </a:solidFill>
                <a:latin typeface="Arial"/>
                <a:cs typeface="Arial"/>
              </a:rPr>
              <a:t>Ethernet</a:t>
            </a:r>
            <a:r>
              <a:rPr sz="1600" spc="-45" dirty="0">
                <a:solidFill>
                  <a:srgbClr val="004B69"/>
                </a:solidFill>
                <a:latin typeface="Arial"/>
                <a:cs typeface="Arial"/>
              </a:rPr>
              <a:t> </a:t>
            </a:r>
            <a:r>
              <a:rPr sz="1600" spc="-5" dirty="0">
                <a:solidFill>
                  <a:srgbClr val="004B69"/>
                </a:solidFill>
                <a:latin typeface="Arial"/>
                <a:cs typeface="Arial"/>
              </a:rPr>
              <a:t>Frames</a:t>
            </a:r>
            <a:endParaRPr sz="1600">
              <a:latin typeface="Arial"/>
              <a:cs typeface="Arial"/>
            </a:endParaRPr>
          </a:p>
        </p:txBody>
      </p:sp>
      <p:sp>
        <p:nvSpPr>
          <p:cNvPr id="3" name="object 3"/>
          <p:cNvSpPr txBox="1">
            <a:spLocks noGrp="1"/>
          </p:cNvSpPr>
          <p:nvPr>
            <p:ph type="title"/>
          </p:nvPr>
        </p:nvSpPr>
        <p:spPr>
          <a:xfrm>
            <a:off x="78739" y="223773"/>
            <a:ext cx="1988820" cy="391160"/>
          </a:xfrm>
          <a:prstGeom prst="rect">
            <a:avLst/>
          </a:prstGeom>
        </p:spPr>
        <p:txBody>
          <a:bodyPr vert="horz" wrap="square" lIns="0" tIns="12700" rIns="0" bIns="0" rtlCol="0">
            <a:spAutoFit/>
          </a:bodyPr>
          <a:lstStyle/>
          <a:p>
            <a:pPr marL="12700">
              <a:lnSpc>
                <a:spcPct val="100000"/>
              </a:lnSpc>
              <a:spcBef>
                <a:spcPts val="100"/>
              </a:spcBef>
            </a:pPr>
            <a:r>
              <a:rPr spc="-5" dirty="0"/>
              <a:t>MAC</a:t>
            </a:r>
            <a:r>
              <a:rPr spc="-60" dirty="0"/>
              <a:t> </a:t>
            </a:r>
            <a:r>
              <a:rPr spc="-5" dirty="0"/>
              <a:t>Sublayer</a:t>
            </a:r>
          </a:p>
        </p:txBody>
      </p:sp>
      <p:sp>
        <p:nvSpPr>
          <p:cNvPr id="4" name="object 4"/>
          <p:cNvSpPr txBox="1"/>
          <p:nvPr/>
        </p:nvSpPr>
        <p:spPr>
          <a:xfrm>
            <a:off x="297891" y="715373"/>
            <a:ext cx="4433570" cy="3844925"/>
          </a:xfrm>
          <a:prstGeom prst="rect">
            <a:avLst/>
          </a:prstGeom>
        </p:spPr>
        <p:txBody>
          <a:bodyPr vert="horz" wrap="square" lIns="0" tIns="56515" rIns="0" bIns="0" rtlCol="0">
            <a:spAutoFit/>
          </a:bodyPr>
          <a:lstStyle/>
          <a:p>
            <a:pPr marL="12700">
              <a:lnSpc>
                <a:spcPct val="100000"/>
              </a:lnSpc>
              <a:spcBef>
                <a:spcPts val="445"/>
              </a:spcBef>
            </a:pPr>
            <a:r>
              <a:rPr sz="1400" b="1" dirty="0">
                <a:latin typeface="Arial"/>
                <a:cs typeface="Arial"/>
              </a:rPr>
              <a:t>Media</a:t>
            </a:r>
            <a:r>
              <a:rPr sz="1400" b="1" spc="-110" dirty="0">
                <a:latin typeface="Arial"/>
                <a:cs typeface="Arial"/>
              </a:rPr>
              <a:t> </a:t>
            </a:r>
            <a:r>
              <a:rPr sz="1400" b="1" spc="-10" dirty="0">
                <a:latin typeface="Arial"/>
                <a:cs typeface="Arial"/>
              </a:rPr>
              <a:t>Access</a:t>
            </a:r>
            <a:endParaRPr sz="1400">
              <a:latin typeface="Arial"/>
              <a:cs typeface="Arial"/>
            </a:endParaRPr>
          </a:p>
          <a:p>
            <a:pPr marL="299085" marR="10160" indent="-287020">
              <a:lnSpc>
                <a:spcPct val="100000"/>
              </a:lnSpc>
              <a:spcBef>
                <a:spcPts val="390"/>
              </a:spcBef>
              <a:buChar char="•"/>
              <a:tabLst>
                <a:tab pos="299085" algn="l"/>
                <a:tab pos="299720" algn="l"/>
              </a:tabLst>
            </a:pPr>
            <a:r>
              <a:rPr sz="1600" spc="-5" dirty="0">
                <a:latin typeface="Arial"/>
                <a:cs typeface="Arial"/>
              </a:rPr>
              <a:t>The IEEE 802.3 MAC sublayer includes the  specifications for different Ethernet  communications standards over various </a:t>
            </a:r>
            <a:r>
              <a:rPr sz="1600" spc="-10" dirty="0">
                <a:latin typeface="Arial"/>
                <a:cs typeface="Arial"/>
              </a:rPr>
              <a:t>types  </a:t>
            </a:r>
            <a:r>
              <a:rPr sz="1600" spc="-5" dirty="0">
                <a:latin typeface="Arial"/>
                <a:cs typeface="Arial"/>
              </a:rPr>
              <a:t>of media including copper and </a:t>
            </a:r>
            <a:r>
              <a:rPr sz="1600" spc="-20" dirty="0">
                <a:latin typeface="Arial"/>
                <a:cs typeface="Arial"/>
              </a:rPr>
              <a:t>fiber.</a:t>
            </a:r>
            <a:endParaRPr sz="1600">
              <a:latin typeface="Arial"/>
              <a:cs typeface="Arial"/>
            </a:endParaRPr>
          </a:p>
          <a:p>
            <a:pPr marL="299085" marR="251460" indent="-287020">
              <a:lnSpc>
                <a:spcPct val="100000"/>
              </a:lnSpc>
              <a:spcBef>
                <a:spcPts val="385"/>
              </a:spcBef>
              <a:buChar char="•"/>
              <a:tabLst>
                <a:tab pos="299085" algn="l"/>
                <a:tab pos="299720" algn="l"/>
              </a:tabLst>
            </a:pPr>
            <a:r>
              <a:rPr sz="1600" spc="-5" dirty="0">
                <a:latin typeface="Arial"/>
                <a:cs typeface="Arial"/>
              </a:rPr>
              <a:t>Legacy Ethernet using a bus topology or  hubs, is a shared, half-duplex medium.  Ethernet over a half-duplex medium uses a  contention-based access method, carrier  sense multiple access/collision detection  (CSMA/CD).</a:t>
            </a:r>
            <a:endParaRPr sz="1600">
              <a:latin typeface="Arial"/>
              <a:cs typeface="Arial"/>
            </a:endParaRPr>
          </a:p>
          <a:p>
            <a:pPr marL="299085" marR="5080" indent="-287020">
              <a:lnSpc>
                <a:spcPct val="100000"/>
              </a:lnSpc>
              <a:spcBef>
                <a:spcPts val="390"/>
              </a:spcBef>
              <a:buChar char="•"/>
              <a:tabLst>
                <a:tab pos="299085" algn="l"/>
                <a:tab pos="299720" algn="l"/>
              </a:tabLst>
            </a:pPr>
            <a:r>
              <a:rPr sz="1600" spc="-5" dirty="0">
                <a:latin typeface="Arial"/>
                <a:cs typeface="Arial"/>
              </a:rPr>
              <a:t>Ethernet LANs of today use switches that  operate in full-duplex. Full-duplex  communications </a:t>
            </a:r>
            <a:r>
              <a:rPr sz="1600" spc="-10" dirty="0">
                <a:latin typeface="Arial"/>
                <a:cs typeface="Arial"/>
              </a:rPr>
              <a:t>with </a:t>
            </a:r>
            <a:r>
              <a:rPr sz="1600" spc="-5" dirty="0">
                <a:latin typeface="Arial"/>
                <a:cs typeface="Arial"/>
              </a:rPr>
              <a:t>Ethernet switches do  not require access control through</a:t>
            </a:r>
            <a:r>
              <a:rPr sz="1600" spc="80" dirty="0">
                <a:latin typeface="Arial"/>
                <a:cs typeface="Arial"/>
              </a:rPr>
              <a:t> </a:t>
            </a:r>
            <a:r>
              <a:rPr sz="1600" spc="-5" dirty="0">
                <a:latin typeface="Arial"/>
                <a:cs typeface="Arial"/>
              </a:rPr>
              <a:t>CSMA/CD.</a:t>
            </a:r>
            <a:endParaRPr sz="1600">
              <a:latin typeface="Arial"/>
              <a:cs typeface="Arial"/>
            </a:endParaRPr>
          </a:p>
        </p:txBody>
      </p:sp>
      <p:sp>
        <p:nvSpPr>
          <p:cNvPr id="5" name="object 5"/>
          <p:cNvSpPr/>
          <p:nvPr/>
        </p:nvSpPr>
        <p:spPr>
          <a:xfrm>
            <a:off x="5052067" y="1373136"/>
            <a:ext cx="3595098" cy="2177773"/>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 </a:t>
            </a:r>
            <a:r>
              <a:rPr spc="-5" dirty="0"/>
              <a:t>2016 </a:t>
            </a:r>
            <a:r>
              <a:rPr dirty="0"/>
              <a:t>Cisco and/or its affiliates. All rights reserved. Cisco</a:t>
            </a:r>
            <a:r>
              <a:rPr spc="40" dirty="0"/>
              <a:t> </a:t>
            </a:r>
            <a:r>
              <a:rPr dirty="0"/>
              <a:t>Confidential</a:t>
            </a:r>
          </a:p>
        </p:txBody>
      </p:sp>
      <p:sp>
        <p:nvSpPr>
          <p:cNvPr id="7" name="object 7"/>
          <p:cNvSpPr txBox="1">
            <a:spLocks noGrp="1"/>
          </p:cNvSpPr>
          <p:nvPr>
            <p:ph type="sldNum" sz="quarter" idx="7"/>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t>7</a:t>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56134"/>
            <a:ext cx="3038475" cy="558800"/>
          </a:xfrm>
          <a:prstGeom prst="rect">
            <a:avLst/>
          </a:prstGeom>
        </p:spPr>
        <p:txBody>
          <a:bodyPr vert="horz" wrap="square" lIns="0" tIns="12065" rIns="0" bIns="0" rtlCol="0">
            <a:spAutoFit/>
          </a:bodyPr>
          <a:lstStyle/>
          <a:p>
            <a:pPr marL="12700">
              <a:lnSpc>
                <a:spcPts val="1620"/>
              </a:lnSpc>
              <a:spcBef>
                <a:spcPts val="95"/>
              </a:spcBef>
            </a:pPr>
            <a:r>
              <a:rPr sz="1600" spc="-5" dirty="0"/>
              <a:t>Ethernet</a:t>
            </a:r>
            <a:r>
              <a:rPr sz="1600" spc="10" dirty="0"/>
              <a:t> </a:t>
            </a:r>
            <a:r>
              <a:rPr sz="1600" spc="-5" dirty="0"/>
              <a:t>Frames</a:t>
            </a:r>
            <a:endParaRPr sz="1600"/>
          </a:p>
          <a:p>
            <a:pPr marL="12700">
              <a:lnSpc>
                <a:spcPts val="2580"/>
              </a:lnSpc>
            </a:pPr>
            <a:r>
              <a:rPr spc="-5" dirty="0"/>
              <a:t>Ethernet Frame</a:t>
            </a:r>
            <a:r>
              <a:rPr spc="-30" dirty="0"/>
              <a:t> </a:t>
            </a:r>
            <a:r>
              <a:rPr spc="-5" dirty="0"/>
              <a:t>Fields</a:t>
            </a:r>
          </a:p>
        </p:txBody>
      </p:sp>
      <p:sp>
        <p:nvSpPr>
          <p:cNvPr id="3" name="object 3"/>
          <p:cNvSpPr txBox="1"/>
          <p:nvPr/>
        </p:nvSpPr>
        <p:spPr>
          <a:xfrm>
            <a:off x="202488" y="760603"/>
            <a:ext cx="8423275" cy="2317750"/>
          </a:xfrm>
          <a:prstGeom prst="rect">
            <a:avLst/>
          </a:prstGeom>
        </p:spPr>
        <p:txBody>
          <a:bodyPr vert="horz" wrap="square" lIns="0" tIns="12065" rIns="0" bIns="0" rtlCol="0">
            <a:spAutoFit/>
          </a:bodyPr>
          <a:lstStyle/>
          <a:p>
            <a:pPr marL="355600" marR="584200" indent="-342900" algn="just">
              <a:lnSpc>
                <a:spcPct val="100000"/>
              </a:lnSpc>
              <a:spcBef>
                <a:spcPts val="95"/>
              </a:spcBef>
              <a:buChar char="•"/>
              <a:tabLst>
                <a:tab pos="355600" algn="l"/>
              </a:tabLst>
            </a:pPr>
            <a:r>
              <a:rPr sz="1600" spc="-5" dirty="0">
                <a:latin typeface="Arial"/>
                <a:cs typeface="Arial"/>
              </a:rPr>
              <a:t>The minimum Ethernet frame </a:t>
            </a:r>
            <a:r>
              <a:rPr sz="1600" dirty="0">
                <a:latin typeface="Arial"/>
                <a:cs typeface="Arial"/>
              </a:rPr>
              <a:t>size </a:t>
            </a:r>
            <a:r>
              <a:rPr sz="1600" spc="-5" dirty="0">
                <a:latin typeface="Arial"/>
                <a:cs typeface="Arial"/>
              </a:rPr>
              <a:t>is 64 bytes and the maximum is 1518 bytes. The  preamble field is not included </a:t>
            </a:r>
            <a:r>
              <a:rPr sz="1600" spc="-10" dirty="0">
                <a:latin typeface="Arial"/>
                <a:cs typeface="Arial"/>
              </a:rPr>
              <a:t>when </a:t>
            </a:r>
            <a:r>
              <a:rPr sz="1600" spc="-5" dirty="0">
                <a:latin typeface="Arial"/>
                <a:cs typeface="Arial"/>
              </a:rPr>
              <a:t>describing the </a:t>
            </a:r>
            <a:r>
              <a:rPr sz="1600" dirty="0">
                <a:latin typeface="Arial"/>
                <a:cs typeface="Arial"/>
              </a:rPr>
              <a:t>size </a:t>
            </a:r>
            <a:r>
              <a:rPr sz="1600" spc="-5" dirty="0">
                <a:latin typeface="Arial"/>
                <a:cs typeface="Arial"/>
              </a:rPr>
              <a:t>of the</a:t>
            </a:r>
            <a:r>
              <a:rPr sz="1600" spc="95" dirty="0">
                <a:latin typeface="Arial"/>
                <a:cs typeface="Arial"/>
              </a:rPr>
              <a:t> </a:t>
            </a:r>
            <a:r>
              <a:rPr sz="1600" spc="-5" dirty="0">
                <a:latin typeface="Arial"/>
                <a:cs typeface="Arial"/>
              </a:rPr>
              <a:t>frame.</a:t>
            </a:r>
            <a:endParaRPr sz="1600">
              <a:latin typeface="Arial"/>
              <a:cs typeface="Arial"/>
            </a:endParaRPr>
          </a:p>
          <a:p>
            <a:pPr marL="355600" marR="5080" indent="-342900" algn="just">
              <a:lnSpc>
                <a:spcPct val="100000"/>
              </a:lnSpc>
              <a:spcBef>
                <a:spcPts val="385"/>
              </a:spcBef>
              <a:buChar char="•"/>
              <a:tabLst>
                <a:tab pos="355600" algn="l"/>
              </a:tabLst>
            </a:pPr>
            <a:r>
              <a:rPr sz="1600" spc="-5" dirty="0">
                <a:latin typeface="Arial"/>
                <a:cs typeface="Arial"/>
              </a:rPr>
              <a:t>Any frame less than 64 </a:t>
            </a:r>
            <a:r>
              <a:rPr sz="1600" spc="-10" dirty="0">
                <a:latin typeface="Arial"/>
                <a:cs typeface="Arial"/>
              </a:rPr>
              <a:t>bytes </a:t>
            </a:r>
            <a:r>
              <a:rPr sz="1600" spc="-5" dirty="0">
                <a:latin typeface="Arial"/>
                <a:cs typeface="Arial"/>
              </a:rPr>
              <a:t>in length is considered a “collision fragment” or “runt frame”  and </a:t>
            </a:r>
            <a:r>
              <a:rPr sz="1600" dirty="0">
                <a:latin typeface="Arial"/>
                <a:cs typeface="Arial"/>
              </a:rPr>
              <a:t>is </a:t>
            </a:r>
            <a:r>
              <a:rPr sz="1600" spc="-5" dirty="0">
                <a:latin typeface="Arial"/>
                <a:cs typeface="Arial"/>
              </a:rPr>
              <a:t>automatically discarded. Frames with more than 1500 bytes of data are considered  “jumbo” or “baby giant</a:t>
            </a:r>
            <a:r>
              <a:rPr sz="1600" spc="55" dirty="0">
                <a:latin typeface="Arial"/>
                <a:cs typeface="Arial"/>
              </a:rPr>
              <a:t> </a:t>
            </a:r>
            <a:r>
              <a:rPr sz="1600" spc="-5" dirty="0">
                <a:latin typeface="Arial"/>
                <a:cs typeface="Arial"/>
              </a:rPr>
              <a:t>frames”.</a:t>
            </a:r>
            <a:endParaRPr sz="1600">
              <a:latin typeface="Arial"/>
              <a:cs typeface="Arial"/>
            </a:endParaRPr>
          </a:p>
          <a:p>
            <a:pPr marL="355600" marR="66675" indent="-342900">
              <a:lnSpc>
                <a:spcPct val="100000"/>
              </a:lnSpc>
              <a:spcBef>
                <a:spcPts val="385"/>
              </a:spcBef>
              <a:buChar char="•"/>
              <a:tabLst>
                <a:tab pos="354965" algn="l"/>
                <a:tab pos="355600" algn="l"/>
              </a:tabLst>
            </a:pPr>
            <a:r>
              <a:rPr sz="1600" spc="-5" dirty="0">
                <a:latin typeface="Arial"/>
                <a:cs typeface="Arial"/>
              </a:rPr>
              <a:t>If the </a:t>
            </a:r>
            <a:r>
              <a:rPr sz="1600" dirty="0">
                <a:latin typeface="Arial"/>
                <a:cs typeface="Arial"/>
              </a:rPr>
              <a:t>size </a:t>
            </a:r>
            <a:r>
              <a:rPr sz="1600" spc="-5" dirty="0">
                <a:latin typeface="Arial"/>
                <a:cs typeface="Arial"/>
              </a:rPr>
              <a:t>of a transmitted frame is less than the minimum, or greater than the maximum,  the receiving device drops the frame. Dropped frames are </a:t>
            </a:r>
            <a:r>
              <a:rPr sz="1600" dirty="0">
                <a:latin typeface="Arial"/>
                <a:cs typeface="Arial"/>
              </a:rPr>
              <a:t>likely </a:t>
            </a:r>
            <a:r>
              <a:rPr sz="1600" spc="-5" dirty="0">
                <a:latin typeface="Arial"/>
                <a:cs typeface="Arial"/>
              </a:rPr>
              <a:t>to be the </a:t>
            </a:r>
            <a:r>
              <a:rPr sz="1600" dirty="0">
                <a:latin typeface="Arial"/>
                <a:cs typeface="Arial"/>
              </a:rPr>
              <a:t>result </a:t>
            </a:r>
            <a:r>
              <a:rPr sz="1600" spc="-5" dirty="0">
                <a:latin typeface="Arial"/>
                <a:cs typeface="Arial"/>
              </a:rPr>
              <a:t>of  collisions or other unwanted </a:t>
            </a:r>
            <a:r>
              <a:rPr sz="1600" dirty="0">
                <a:latin typeface="Arial"/>
                <a:cs typeface="Arial"/>
              </a:rPr>
              <a:t>signals. </a:t>
            </a:r>
            <a:r>
              <a:rPr sz="1600" spc="-5" dirty="0">
                <a:latin typeface="Arial"/>
                <a:cs typeface="Arial"/>
              </a:rPr>
              <a:t>They are considered invalid. Jumbo frames are  usually supported by most Fast Ethernet and Gigabit Ethernet switches and</a:t>
            </a:r>
            <a:r>
              <a:rPr sz="1600" spc="165" dirty="0">
                <a:latin typeface="Arial"/>
                <a:cs typeface="Arial"/>
              </a:rPr>
              <a:t> </a:t>
            </a:r>
            <a:r>
              <a:rPr sz="1600" dirty="0">
                <a:latin typeface="Arial"/>
                <a:cs typeface="Arial"/>
              </a:rPr>
              <a:t>NICs.</a:t>
            </a:r>
            <a:endParaRPr sz="1600">
              <a:latin typeface="Arial"/>
              <a:cs typeface="Arial"/>
            </a:endParaRPr>
          </a:p>
        </p:txBody>
      </p:sp>
      <p:sp>
        <p:nvSpPr>
          <p:cNvPr id="4" name="object 4"/>
          <p:cNvSpPr/>
          <p:nvPr/>
        </p:nvSpPr>
        <p:spPr>
          <a:xfrm>
            <a:off x="1711451" y="3162300"/>
            <a:ext cx="5721096" cy="171297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 </a:t>
            </a:r>
            <a:r>
              <a:rPr spc="-5" dirty="0"/>
              <a:t>2016 </a:t>
            </a:r>
            <a:r>
              <a:rPr dirty="0"/>
              <a:t>Cisco and/or its affiliates. All rights reserved. Cisco</a:t>
            </a:r>
            <a:r>
              <a:rPr spc="40" dirty="0"/>
              <a:t> </a:t>
            </a:r>
            <a:r>
              <a:rPr dirty="0"/>
              <a:t>Confidential</a:t>
            </a:r>
          </a:p>
        </p:txBody>
      </p:sp>
      <p:sp>
        <p:nvSpPr>
          <p:cNvPr id="6" name="object 6"/>
          <p:cNvSpPr txBox="1">
            <a:spLocks noGrp="1"/>
          </p:cNvSpPr>
          <p:nvPr>
            <p:ph type="sldNum" sz="quarter" idx="7"/>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t>8</a:t>
            </a:fld>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5096" y="1943557"/>
            <a:ext cx="6947534" cy="726440"/>
          </a:xfrm>
          <a:prstGeom prst="rect">
            <a:avLst/>
          </a:prstGeom>
        </p:spPr>
        <p:txBody>
          <a:bodyPr vert="horz" wrap="square" lIns="0" tIns="12065" rIns="0" bIns="0" rtlCol="0">
            <a:spAutoFit/>
          </a:bodyPr>
          <a:lstStyle/>
          <a:p>
            <a:pPr marL="12700">
              <a:lnSpc>
                <a:spcPct val="100000"/>
              </a:lnSpc>
              <a:spcBef>
                <a:spcPts val="95"/>
              </a:spcBef>
            </a:pPr>
            <a:r>
              <a:rPr sz="4600" spc="-5" dirty="0">
                <a:solidFill>
                  <a:srgbClr val="AEE8FA"/>
                </a:solidFill>
              </a:rPr>
              <a:t>7.2 Ethernet MAC</a:t>
            </a:r>
            <a:r>
              <a:rPr sz="4600" spc="-215" dirty="0">
                <a:solidFill>
                  <a:srgbClr val="AEE8FA"/>
                </a:solidFill>
              </a:rPr>
              <a:t> </a:t>
            </a:r>
            <a:r>
              <a:rPr sz="4600" spc="-5" dirty="0">
                <a:solidFill>
                  <a:srgbClr val="AEE8FA"/>
                </a:solidFill>
              </a:rPr>
              <a:t>Address</a:t>
            </a:r>
            <a:endParaRPr sz="4600"/>
          </a:p>
        </p:txBody>
      </p:sp>
      <p:sp>
        <p:nvSpPr>
          <p:cNvPr id="3" name="object 3"/>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 </a:t>
            </a:r>
            <a:r>
              <a:rPr spc="-5" dirty="0"/>
              <a:t>2016 </a:t>
            </a:r>
            <a:r>
              <a:rPr dirty="0"/>
              <a:t>Cisco and/or its affiliates. All rights reserved. Cisco</a:t>
            </a:r>
            <a:r>
              <a:rPr spc="40" dirty="0"/>
              <a:t> </a:t>
            </a:r>
            <a:r>
              <a:rPr dirty="0"/>
              <a:t>Confidential</a:t>
            </a:r>
          </a:p>
        </p:txBody>
      </p:sp>
      <p:sp>
        <p:nvSpPr>
          <p:cNvPr id="4" name="object 4"/>
          <p:cNvSpPr txBox="1">
            <a:spLocks noGrp="1"/>
          </p:cNvSpPr>
          <p:nvPr>
            <p:ph type="sldNum" sz="quarter" idx="7"/>
          </p:nvPr>
        </p:nvSpPr>
        <p:spPr>
          <a:prstGeom prst="rect">
            <a:avLst/>
          </a:prstGeom>
        </p:spPr>
        <p:txBody>
          <a:bodyPr vert="horz" wrap="square" lIns="0" tIns="5715" rIns="0" bIns="0" rtlCol="0">
            <a:spAutoFit/>
          </a:bodyPr>
          <a:lstStyle/>
          <a:p>
            <a:pPr marL="38100">
              <a:lnSpc>
                <a:spcPct val="100000"/>
              </a:lnSpc>
              <a:spcBef>
                <a:spcPts val="45"/>
              </a:spcBef>
            </a:pPr>
            <a:fld id="{81D60167-4931-47E6-BA6A-407CBD079E47}" type="slidenum">
              <a:rPr dirty="0"/>
              <a:t>9</a:t>
            </a:fld>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TotalTime>
  <Words>3976</Words>
  <Application>Microsoft Office PowerPoint</Application>
  <PresentationFormat>On-screen Show (16:9)</PresentationFormat>
  <Paragraphs>282</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Carlito</vt:lpstr>
      <vt:lpstr>Times New Roman</vt:lpstr>
      <vt:lpstr>Office Theme</vt:lpstr>
      <vt:lpstr>PowerPoint Presentation</vt:lpstr>
      <vt:lpstr>Module Objectives</vt:lpstr>
      <vt:lpstr>7.1 Ethernet Frames</vt:lpstr>
      <vt:lpstr>Ethernet Encapsulation</vt:lpstr>
      <vt:lpstr>Data Link Sublayers</vt:lpstr>
      <vt:lpstr>Ethernet Frames MAC Sublayer</vt:lpstr>
      <vt:lpstr>MAC Sublayer</vt:lpstr>
      <vt:lpstr>Ethernet Frames Ethernet Frame Fields</vt:lpstr>
      <vt:lpstr>7.2 Ethernet MAC Address</vt:lpstr>
      <vt:lpstr>MAC Address and Hexadecimal</vt:lpstr>
      <vt:lpstr>Ethernet MAC Addresses Ethernet MAC Address</vt:lpstr>
      <vt:lpstr>Ethernet MAC Addresses Frame Processing</vt:lpstr>
      <vt:lpstr>Ethernet MAC Addresses Unicast MAC Address</vt:lpstr>
      <vt:lpstr>Ethernet MAC Addresses Broadcast MAC Address</vt:lpstr>
      <vt:lpstr>Ethernet MAC Addresses Multicast MAC Address</vt:lpstr>
      <vt:lpstr>Lab – View Network Device MAC Addresses</vt:lpstr>
      <vt:lpstr>7.3 The MAC Address Table</vt:lpstr>
      <vt:lpstr>Switch Fundamentals</vt:lpstr>
      <vt:lpstr>Switch Learning and Forwarding</vt:lpstr>
      <vt:lpstr>Switch Learning and Forwarding (Contd.)</vt:lpstr>
      <vt:lpstr>Filtering Frames</vt:lpstr>
      <vt:lpstr>Video – MAC Address Tables on Connected Switches</vt:lpstr>
      <vt:lpstr>Video – Sending the Frame to the Default Gateway</vt:lpstr>
      <vt:lpstr>Lab – View the Switch MAC Address Table</vt:lpstr>
      <vt:lpstr>7.4 Switch Speeds and  Forwarding Methods</vt:lpstr>
      <vt:lpstr>Switch Speeds and Forwarding Methods Frame Forwarding Methods on Cisco Switches</vt:lpstr>
      <vt:lpstr>Cut-Through Switching</vt:lpstr>
      <vt:lpstr>Switch Speeds and Forwarding Methods Memory Buffering on Switches</vt:lpstr>
      <vt:lpstr>Duplex and Speed Settings</vt:lpstr>
      <vt:lpstr>Duplex and Speed Settings</vt:lpstr>
      <vt:lpstr>Auto-MDIX</vt:lpstr>
      <vt:lpstr>7.5 Module Practice and Quiz</vt:lpstr>
      <vt:lpstr>What did I learn in this module?</vt:lpstr>
      <vt:lpstr>What did I learn in this module?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 </cp:lastModifiedBy>
  <cp:revision>1</cp:revision>
  <dcterms:created xsi:type="dcterms:W3CDTF">2021-10-06T06:46:25Z</dcterms:created>
  <dcterms:modified xsi:type="dcterms:W3CDTF">2021-10-07T06:51:25Z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2020-08-11T00:00:00Z</vt:filetime>
  </property>
  <property fmtid="{D5CDD505-2E9C-101B-9397-08002B2CF9AE}" pid="3" name="Creator">
    <vt:lpwstr>Microsoft® PowerPoint® for Office 365</vt:lpwstr>
  </property>
  <property fmtid="{D5CDD505-2E9C-101B-9397-08002B2CF9AE}" pid="4" name="LastSaved">
    <vt:filetime>2021-10-06T00:00:00Z</vt:filetime>
  </property>
</Properties>
</file>