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339090"/>
            <a:ext cx="48431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39090"/>
            <a:ext cx="27330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166" y="1133728"/>
            <a:ext cx="8367395" cy="284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116" y="4769239"/>
            <a:ext cx="1619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7804" y="676655"/>
              <a:ext cx="35560" cy="139065"/>
            </a:xfrm>
            <a:custGeom>
              <a:avLst/>
              <a:gdLst/>
              <a:ahLst/>
              <a:cxnLst/>
              <a:rect l="l" t="t" r="r" b="b"/>
              <a:pathLst>
                <a:path w="35559" h="139065">
                  <a:moveTo>
                    <a:pt x="35051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35051" y="138684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8116" y="675131"/>
              <a:ext cx="105156" cy="144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0" y="675131"/>
              <a:ext cx="1066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1372" y="675131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576" y="675131"/>
              <a:ext cx="94487" cy="144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252" y="394715"/>
              <a:ext cx="797560" cy="220979"/>
            </a:xfrm>
            <a:custGeom>
              <a:avLst/>
              <a:gdLst/>
              <a:ahLst/>
              <a:cxnLst/>
              <a:rect l="l" t="t" r="r" b="b"/>
              <a:pathLst>
                <a:path w="797560" h="220979">
                  <a:moveTo>
                    <a:pt x="35052" y="120650"/>
                  </a:moveTo>
                  <a:lnTo>
                    <a:pt x="26809" y="114300"/>
                  </a:lnTo>
                  <a:lnTo>
                    <a:pt x="8242" y="114300"/>
                  </a:lnTo>
                  <a:lnTo>
                    <a:pt x="0" y="120650"/>
                  </a:lnTo>
                  <a:lnTo>
                    <a:pt x="0" y="177546"/>
                  </a:lnTo>
                  <a:lnTo>
                    <a:pt x="8242" y="185928"/>
                  </a:lnTo>
                  <a:lnTo>
                    <a:pt x="26809" y="185928"/>
                  </a:lnTo>
                  <a:lnTo>
                    <a:pt x="35052" y="177546"/>
                  </a:lnTo>
                  <a:lnTo>
                    <a:pt x="35052" y="120650"/>
                  </a:lnTo>
                  <a:close/>
                </a:path>
                <a:path w="797560" h="220979">
                  <a:moveTo>
                    <a:pt x="129540" y="73279"/>
                  </a:moveTo>
                  <a:lnTo>
                    <a:pt x="121297" y="67056"/>
                  </a:lnTo>
                  <a:lnTo>
                    <a:pt x="102730" y="67056"/>
                  </a:lnTo>
                  <a:lnTo>
                    <a:pt x="94488" y="73279"/>
                  </a:lnTo>
                  <a:lnTo>
                    <a:pt x="94488" y="177546"/>
                  </a:lnTo>
                  <a:lnTo>
                    <a:pt x="102730" y="185928"/>
                  </a:lnTo>
                  <a:lnTo>
                    <a:pt x="121297" y="185928"/>
                  </a:lnTo>
                  <a:lnTo>
                    <a:pt x="129540" y="177546"/>
                  </a:lnTo>
                  <a:lnTo>
                    <a:pt x="129540" y="73279"/>
                  </a:lnTo>
                  <a:close/>
                </a:path>
                <a:path w="797560" h="220979">
                  <a:moveTo>
                    <a:pt x="225552" y="8382"/>
                  </a:moveTo>
                  <a:lnTo>
                    <a:pt x="217309" y="0"/>
                  </a:lnTo>
                  <a:lnTo>
                    <a:pt x="198742" y="0"/>
                  </a:lnTo>
                  <a:lnTo>
                    <a:pt x="190500" y="8382"/>
                  </a:lnTo>
                  <a:lnTo>
                    <a:pt x="190500" y="212598"/>
                  </a:lnTo>
                  <a:lnTo>
                    <a:pt x="198742" y="220980"/>
                  </a:lnTo>
                  <a:lnTo>
                    <a:pt x="206997" y="220980"/>
                  </a:lnTo>
                  <a:lnTo>
                    <a:pt x="214236" y="219519"/>
                  </a:lnTo>
                  <a:lnTo>
                    <a:pt x="220141" y="215493"/>
                  </a:lnTo>
                  <a:lnTo>
                    <a:pt x="224091" y="209524"/>
                  </a:lnTo>
                  <a:lnTo>
                    <a:pt x="225552" y="202184"/>
                  </a:lnTo>
                  <a:lnTo>
                    <a:pt x="225552" y="8382"/>
                  </a:lnTo>
                  <a:close/>
                </a:path>
                <a:path w="797560" h="220979">
                  <a:moveTo>
                    <a:pt x="320040" y="73279"/>
                  </a:moveTo>
                  <a:lnTo>
                    <a:pt x="311797" y="67056"/>
                  </a:lnTo>
                  <a:lnTo>
                    <a:pt x="293230" y="67056"/>
                  </a:lnTo>
                  <a:lnTo>
                    <a:pt x="284988" y="73279"/>
                  </a:lnTo>
                  <a:lnTo>
                    <a:pt x="284988" y="177546"/>
                  </a:lnTo>
                  <a:lnTo>
                    <a:pt x="293230" y="185928"/>
                  </a:lnTo>
                  <a:lnTo>
                    <a:pt x="311797" y="185928"/>
                  </a:lnTo>
                  <a:lnTo>
                    <a:pt x="320040" y="177546"/>
                  </a:lnTo>
                  <a:lnTo>
                    <a:pt x="320040" y="73279"/>
                  </a:lnTo>
                  <a:close/>
                </a:path>
                <a:path w="797560" h="220979">
                  <a:moveTo>
                    <a:pt x="416052" y="120650"/>
                  </a:moveTo>
                  <a:lnTo>
                    <a:pt x="407809" y="114300"/>
                  </a:lnTo>
                  <a:lnTo>
                    <a:pt x="389242" y="114300"/>
                  </a:lnTo>
                  <a:lnTo>
                    <a:pt x="381000" y="120650"/>
                  </a:lnTo>
                  <a:lnTo>
                    <a:pt x="381000" y="177546"/>
                  </a:lnTo>
                  <a:lnTo>
                    <a:pt x="389242" y="185928"/>
                  </a:lnTo>
                  <a:lnTo>
                    <a:pt x="407809" y="185928"/>
                  </a:lnTo>
                  <a:lnTo>
                    <a:pt x="416052" y="177546"/>
                  </a:lnTo>
                  <a:lnTo>
                    <a:pt x="416052" y="120650"/>
                  </a:lnTo>
                  <a:close/>
                </a:path>
                <a:path w="797560" h="220979">
                  <a:moveTo>
                    <a:pt x="510540" y="73279"/>
                  </a:moveTo>
                  <a:lnTo>
                    <a:pt x="502297" y="67056"/>
                  </a:lnTo>
                  <a:lnTo>
                    <a:pt x="483730" y="67056"/>
                  </a:lnTo>
                  <a:lnTo>
                    <a:pt x="475488" y="73279"/>
                  </a:lnTo>
                  <a:lnTo>
                    <a:pt x="475488" y="177546"/>
                  </a:lnTo>
                  <a:lnTo>
                    <a:pt x="483730" y="185928"/>
                  </a:lnTo>
                  <a:lnTo>
                    <a:pt x="502297" y="185928"/>
                  </a:lnTo>
                  <a:lnTo>
                    <a:pt x="510540" y="177546"/>
                  </a:lnTo>
                  <a:lnTo>
                    <a:pt x="510540" y="73279"/>
                  </a:lnTo>
                  <a:close/>
                </a:path>
                <a:path w="797560" h="220979">
                  <a:moveTo>
                    <a:pt x="606552" y="8382"/>
                  </a:moveTo>
                  <a:lnTo>
                    <a:pt x="598309" y="0"/>
                  </a:lnTo>
                  <a:lnTo>
                    <a:pt x="579742" y="0"/>
                  </a:lnTo>
                  <a:lnTo>
                    <a:pt x="571500" y="8382"/>
                  </a:lnTo>
                  <a:lnTo>
                    <a:pt x="571500" y="202184"/>
                  </a:lnTo>
                  <a:lnTo>
                    <a:pt x="572947" y="209524"/>
                  </a:lnTo>
                  <a:lnTo>
                    <a:pt x="576910" y="215493"/>
                  </a:lnTo>
                  <a:lnTo>
                    <a:pt x="582803" y="219519"/>
                  </a:lnTo>
                  <a:lnTo>
                    <a:pt x="590054" y="220980"/>
                  </a:lnTo>
                  <a:lnTo>
                    <a:pt x="598309" y="220980"/>
                  </a:lnTo>
                  <a:lnTo>
                    <a:pt x="606552" y="212598"/>
                  </a:lnTo>
                  <a:lnTo>
                    <a:pt x="606552" y="8382"/>
                  </a:lnTo>
                  <a:close/>
                </a:path>
                <a:path w="797560" h="220979">
                  <a:moveTo>
                    <a:pt x="701040" y="73279"/>
                  </a:moveTo>
                  <a:lnTo>
                    <a:pt x="692797" y="67056"/>
                  </a:lnTo>
                  <a:lnTo>
                    <a:pt x="674230" y="67056"/>
                  </a:lnTo>
                  <a:lnTo>
                    <a:pt x="665988" y="73279"/>
                  </a:lnTo>
                  <a:lnTo>
                    <a:pt x="665988" y="177546"/>
                  </a:lnTo>
                  <a:lnTo>
                    <a:pt x="674230" y="185928"/>
                  </a:lnTo>
                  <a:lnTo>
                    <a:pt x="692797" y="185928"/>
                  </a:lnTo>
                  <a:lnTo>
                    <a:pt x="701040" y="177546"/>
                  </a:lnTo>
                  <a:lnTo>
                    <a:pt x="701040" y="73279"/>
                  </a:lnTo>
                  <a:close/>
                </a:path>
                <a:path w="797560" h="220979">
                  <a:moveTo>
                    <a:pt x="797052" y="120650"/>
                  </a:moveTo>
                  <a:lnTo>
                    <a:pt x="788797" y="114300"/>
                  </a:lnTo>
                  <a:lnTo>
                    <a:pt x="770242" y="114300"/>
                  </a:lnTo>
                  <a:lnTo>
                    <a:pt x="762000" y="120650"/>
                  </a:lnTo>
                  <a:lnTo>
                    <a:pt x="762000" y="177546"/>
                  </a:lnTo>
                  <a:lnTo>
                    <a:pt x="770242" y="185928"/>
                  </a:lnTo>
                  <a:lnTo>
                    <a:pt x="788797" y="185928"/>
                  </a:lnTo>
                  <a:lnTo>
                    <a:pt x="797052" y="177546"/>
                  </a:lnTo>
                  <a:lnTo>
                    <a:pt x="797052" y="12065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0128" y="2622626"/>
            <a:ext cx="65220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  <a:latin typeface="Arial"/>
                <a:cs typeface="Arial"/>
              </a:rPr>
              <a:t>Module 8: Network</a:t>
            </a:r>
            <a:r>
              <a:rPr sz="4600" spc="20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4600" spc="-5" dirty="0">
                <a:solidFill>
                  <a:srgbClr val="AEE8FA"/>
                </a:solidFill>
                <a:latin typeface="Arial"/>
                <a:cs typeface="Arial"/>
              </a:rPr>
              <a:t>Layer</a:t>
            </a:r>
            <a:endParaRPr sz="4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36" y="3979875"/>
            <a:ext cx="199390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dirty="0">
                <a:solidFill>
                  <a:srgbClr val="AEE8FA"/>
                </a:solidFill>
                <a:latin typeface="Arial"/>
                <a:cs typeface="Arial"/>
              </a:rPr>
              <a:t>Introduction to </a:t>
            </a: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Networks</a:t>
            </a:r>
            <a:r>
              <a:rPr sz="1200" spc="-114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v7.0  </a:t>
            </a:r>
            <a:r>
              <a:rPr sz="1200" dirty="0">
                <a:solidFill>
                  <a:srgbClr val="AEE8FA"/>
                </a:solidFill>
                <a:latin typeface="Arial"/>
                <a:cs typeface="Arial"/>
              </a:rPr>
              <a:t>(ITN)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734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 </a:t>
            </a:r>
            <a:r>
              <a:rPr sz="1600" spc="-10" dirty="0">
                <a:solidFill>
                  <a:srgbClr val="367086"/>
                </a:solidFill>
                <a:latin typeface="Arial"/>
                <a:cs typeface="Arial"/>
              </a:rPr>
              <a:t>Layer</a:t>
            </a:r>
            <a:r>
              <a:rPr sz="1600" spc="3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3823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Media Independent </a:t>
            </a:r>
            <a:r>
              <a:rPr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628" y="887348"/>
            <a:ext cx="3680460" cy="3767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41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The network </a:t>
            </a:r>
            <a:r>
              <a:rPr sz="1600" spc="-10" dirty="0">
                <a:latin typeface="Arial"/>
                <a:cs typeface="Arial"/>
              </a:rPr>
              <a:t>layer will </a:t>
            </a:r>
            <a:r>
              <a:rPr sz="1600" spc="-5" dirty="0">
                <a:latin typeface="Arial"/>
                <a:cs typeface="Arial"/>
              </a:rPr>
              <a:t>establish the  Maximum </a:t>
            </a:r>
            <a:r>
              <a:rPr sz="1600" spc="-10" dirty="0">
                <a:latin typeface="Arial"/>
                <a:cs typeface="Arial"/>
              </a:rPr>
              <a:t>Transmission </a:t>
            </a:r>
            <a:r>
              <a:rPr sz="1600" spc="-5" dirty="0">
                <a:latin typeface="Arial"/>
                <a:cs typeface="Arial"/>
              </a:rPr>
              <a:t>Unit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(MTU).</a:t>
            </a:r>
            <a:endParaRPr sz="1600">
              <a:latin typeface="Arial"/>
              <a:cs typeface="Arial"/>
            </a:endParaRPr>
          </a:p>
          <a:p>
            <a:pPr marL="370840" marR="127635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Network </a:t>
            </a:r>
            <a:r>
              <a:rPr sz="1600" spc="-10" dirty="0">
                <a:latin typeface="Arial"/>
                <a:cs typeface="Arial"/>
              </a:rPr>
              <a:t>layer </a:t>
            </a:r>
            <a:r>
              <a:rPr sz="1600" spc="-5" dirty="0">
                <a:latin typeface="Arial"/>
                <a:cs typeface="Arial"/>
              </a:rPr>
              <a:t>receives this from  control information sent by the data  link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layer.</a:t>
            </a:r>
            <a:endParaRPr sz="1600">
              <a:latin typeface="Arial"/>
              <a:cs typeface="Arial"/>
            </a:endParaRPr>
          </a:p>
          <a:p>
            <a:pPr marL="370840" marR="321945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The network then establishes the  MTU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size.</a:t>
            </a:r>
            <a:endParaRPr sz="1600">
              <a:latin typeface="Arial"/>
              <a:cs typeface="Arial"/>
            </a:endParaRPr>
          </a:p>
          <a:p>
            <a:pPr marL="12700" marR="15240">
              <a:lnSpc>
                <a:spcPct val="100000"/>
              </a:lnSpc>
              <a:spcBef>
                <a:spcPts val="900"/>
              </a:spcBef>
            </a:pPr>
            <a:r>
              <a:rPr sz="1600" spc="-5" dirty="0">
                <a:latin typeface="Arial"/>
                <a:cs typeface="Arial"/>
              </a:rPr>
              <a:t>Fragmentation is </a:t>
            </a:r>
            <a:r>
              <a:rPr sz="1600" spc="-10" dirty="0">
                <a:latin typeface="Arial"/>
                <a:cs typeface="Arial"/>
              </a:rPr>
              <a:t>when Layer </a:t>
            </a:r>
            <a:r>
              <a:rPr sz="1600" spc="-5" dirty="0">
                <a:latin typeface="Arial"/>
                <a:cs typeface="Arial"/>
              </a:rPr>
              <a:t>3 splits the  IPv4 packet into smaller units.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Fragmenting causes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latency.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IPv6 does not fragment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packets.</a:t>
            </a:r>
            <a:endParaRPr sz="1600">
              <a:latin typeface="Arial"/>
              <a:cs typeface="Arial"/>
            </a:endParaRPr>
          </a:p>
          <a:p>
            <a:pPr marL="370840" marR="508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Example: Router goes from Ethernet  to a slow </a:t>
            </a:r>
            <a:r>
              <a:rPr sz="1600" spc="-25" dirty="0">
                <a:latin typeface="Arial"/>
                <a:cs typeface="Arial"/>
              </a:rPr>
              <a:t>WAN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a smaller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MTU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7200" y="1115299"/>
            <a:ext cx="4732965" cy="3123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41192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8.2 IPv4</a:t>
            </a:r>
            <a:r>
              <a:rPr sz="4600" spc="-50" dirty="0">
                <a:solidFill>
                  <a:srgbClr val="AEE8FA"/>
                </a:solidFill>
              </a:rPr>
              <a:t> </a:t>
            </a:r>
            <a:r>
              <a:rPr sz="4600" dirty="0">
                <a:solidFill>
                  <a:srgbClr val="AEE8FA"/>
                </a:solidFill>
              </a:rPr>
              <a:t>Packet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1109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IPv4</a:t>
            </a:r>
            <a:r>
              <a:rPr sz="1600" spc="-6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Packet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 </a:t>
            </a:r>
            <a:r>
              <a:rPr spc="-5" dirty="0"/>
              <a:t>Packet</a:t>
            </a:r>
            <a:r>
              <a:rPr spc="-75" dirty="0"/>
              <a:t> </a:t>
            </a:r>
            <a:r>
              <a:rPr spc="-5" dirty="0"/>
              <a:t>Header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5627" y="827659"/>
            <a:ext cx="7733030" cy="166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IPv4 is the primary communication protocol for the network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layer.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Arial"/>
                <a:cs typeface="Arial"/>
              </a:rPr>
              <a:t>The network header has many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purposes: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It ensures the packet is sent in the correct direction (to the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destination).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It contains information for network layer processing in various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fields.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The information in the header is used by all </a:t>
            </a:r>
            <a:r>
              <a:rPr sz="1600" spc="-10" dirty="0">
                <a:latin typeface="Arial"/>
                <a:cs typeface="Arial"/>
              </a:rPr>
              <a:t>layer </a:t>
            </a:r>
            <a:r>
              <a:rPr sz="1600" spc="-5" dirty="0">
                <a:latin typeface="Arial"/>
                <a:cs typeface="Arial"/>
              </a:rPr>
              <a:t>3 devices that handle the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packet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3687"/>
            <a:ext cx="1109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IPv4</a:t>
            </a:r>
            <a:r>
              <a:rPr sz="1600" spc="-6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Packet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84734"/>
            <a:ext cx="3630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 </a:t>
            </a:r>
            <a:r>
              <a:rPr spc="-5" dirty="0"/>
              <a:t>Packet Header</a:t>
            </a:r>
            <a:r>
              <a:rPr spc="-45" dirty="0"/>
              <a:t> </a:t>
            </a:r>
            <a:r>
              <a:rPr spc="-5" dirty="0"/>
              <a:t>Fields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468" y="706272"/>
            <a:ext cx="4407535" cy="31889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Arial"/>
                <a:cs typeface="Arial"/>
              </a:rPr>
              <a:t>The IPv4 network header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characteristics: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It is 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binary.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Contains several fields 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370840" marR="508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Diagram is read from left to right, 4 </a:t>
            </a:r>
            <a:r>
              <a:rPr sz="1600" spc="-10" dirty="0">
                <a:latin typeface="Arial"/>
                <a:cs typeface="Arial"/>
              </a:rPr>
              <a:t>bytes </a:t>
            </a:r>
            <a:r>
              <a:rPr sz="1600" spc="-5" dirty="0">
                <a:latin typeface="Arial"/>
                <a:cs typeface="Arial"/>
              </a:rPr>
              <a:t>per  line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most important fields are the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source</a:t>
            </a:r>
            <a:endParaRPr sz="16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destination.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Protocols may have may have one or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functions.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2311" y="841247"/>
            <a:ext cx="4251960" cy="408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3687"/>
            <a:ext cx="1109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IPv4</a:t>
            </a:r>
            <a:r>
              <a:rPr sz="1600" spc="-6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Packet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84734"/>
            <a:ext cx="3630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 </a:t>
            </a:r>
            <a:r>
              <a:rPr spc="-5" dirty="0"/>
              <a:t>Packet Header</a:t>
            </a:r>
            <a:r>
              <a:rPr spc="-45" dirty="0"/>
              <a:t> </a:t>
            </a:r>
            <a:r>
              <a:rPr spc="-5" dirty="0"/>
              <a:t>Fields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188" y="821181"/>
            <a:ext cx="325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Significant fields in the IPv4 header: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242" y="1410969"/>
          <a:ext cx="8769985" cy="284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0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This will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be for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v4,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as opposed to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v6,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 4 bit field=</a:t>
                      </a:r>
                      <a:r>
                        <a:rPr sz="1400" spc="-16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Differentiated</a:t>
                      </a:r>
                      <a:r>
                        <a:rPr sz="1400" b="1" spc="-6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QoS: DiffServ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DS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field or the older IntServ – </a:t>
                      </a:r>
                      <a:r>
                        <a:rPr sz="1400" spc="-5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ToS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400" spc="-2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Type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6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1400" b="1" spc="-2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Checksum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Detect corruption in the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IPv4</a:t>
                      </a:r>
                      <a:r>
                        <a:rPr sz="1400" spc="-114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header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Time </a:t>
                      </a:r>
                      <a:r>
                        <a:rPr sz="140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Live</a:t>
                      </a:r>
                      <a:r>
                        <a:rPr sz="1400" b="1" spc="-7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(TTL)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Layer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 hop count. </a:t>
                      </a:r>
                      <a:r>
                        <a:rPr sz="1400" spc="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When</a:t>
                      </a:r>
                      <a:r>
                        <a:rPr sz="1400" spc="-28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it becomes zero the router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discard the packet.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I.D.s next level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protocol: </a:t>
                      </a:r>
                      <a:r>
                        <a:rPr sz="1400" spc="-4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ICMP, </a:t>
                      </a:r>
                      <a:r>
                        <a:rPr sz="1400" spc="-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TCP, UDP,</a:t>
                      </a:r>
                      <a:r>
                        <a:rPr sz="14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etc.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1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Source IPv4</a:t>
                      </a:r>
                      <a:r>
                        <a:rPr sz="1400" b="1" spc="-8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32 bit source</a:t>
                      </a:r>
                      <a:r>
                        <a:rPr sz="1400" spc="-7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Destination </a:t>
                      </a:r>
                      <a:r>
                        <a:rPr sz="140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IPV4</a:t>
                      </a:r>
                      <a:r>
                        <a:rPr sz="1400" b="1" spc="-12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32 bit destination</a:t>
                      </a:r>
                      <a:r>
                        <a:rPr sz="1400" spc="-8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44113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8.3 IPv6</a:t>
            </a:r>
            <a:r>
              <a:rPr sz="4600" spc="-50" dirty="0">
                <a:solidFill>
                  <a:srgbClr val="AEE8FA"/>
                </a:solidFill>
              </a:rPr>
              <a:t> </a:t>
            </a:r>
            <a:r>
              <a:rPr sz="4600" dirty="0">
                <a:solidFill>
                  <a:srgbClr val="AEE8FA"/>
                </a:solidFill>
              </a:rPr>
              <a:t>Packets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1210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IPv6</a:t>
            </a:r>
            <a:r>
              <a:rPr sz="1600" spc="-5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Packets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2516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Limitations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IPv4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488" y="781964"/>
            <a:ext cx="8331200" cy="21139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Arial"/>
                <a:cs typeface="Arial"/>
              </a:rPr>
              <a:t>IPv4 has three major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limitations: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IPv4 address depletion –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have basically run out of IPv4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addressing.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Lack of end-to-end connectivity – </a:t>
            </a:r>
            <a:r>
              <a:rPr sz="1600" spc="-1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make IPv4 survive this long, private addressing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NAT </a:t>
            </a:r>
            <a:r>
              <a:rPr sz="1600" spc="-10" dirty="0">
                <a:latin typeface="Arial"/>
                <a:cs typeface="Arial"/>
              </a:rPr>
              <a:t>were </a:t>
            </a:r>
            <a:r>
              <a:rPr sz="1600" spc="-5" dirty="0">
                <a:latin typeface="Arial"/>
                <a:cs typeface="Arial"/>
              </a:rPr>
              <a:t>created. This ended direct communications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public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addressing.</a:t>
            </a:r>
            <a:endParaRPr sz="1600">
              <a:latin typeface="Arial"/>
              <a:cs typeface="Arial"/>
            </a:endParaRPr>
          </a:p>
          <a:p>
            <a:pPr marL="370840" marR="129539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Increased network complexity – </a:t>
            </a:r>
            <a:r>
              <a:rPr sz="1600" spc="-45" dirty="0">
                <a:latin typeface="Arial"/>
                <a:cs typeface="Arial"/>
              </a:rPr>
              <a:t>NAT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meant as temporary solution and creates  issues on the network as a side </a:t>
            </a:r>
            <a:r>
              <a:rPr sz="1600" spc="-10" dirty="0">
                <a:latin typeface="Arial"/>
                <a:cs typeface="Arial"/>
              </a:rPr>
              <a:t>effect </a:t>
            </a:r>
            <a:r>
              <a:rPr sz="1600" spc="-5" dirty="0">
                <a:latin typeface="Arial"/>
                <a:cs typeface="Arial"/>
              </a:rPr>
              <a:t>of manipulating the network headers addressing.  </a:t>
            </a:r>
            <a:r>
              <a:rPr sz="1600" spc="-45" dirty="0">
                <a:latin typeface="Arial"/>
                <a:cs typeface="Arial"/>
              </a:rPr>
              <a:t>NAT </a:t>
            </a:r>
            <a:r>
              <a:rPr sz="1600" spc="-5" dirty="0">
                <a:latin typeface="Arial"/>
                <a:cs typeface="Arial"/>
              </a:rPr>
              <a:t>causes latency and troubleshooting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issues.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1210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IPv6</a:t>
            </a:r>
            <a:r>
              <a:rPr sz="1600" spc="-5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Packets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198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IPv6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488" y="896873"/>
            <a:ext cx="3723640" cy="356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869950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IPv6 </a:t>
            </a:r>
            <a:r>
              <a:rPr sz="1500" spc="-10" dirty="0">
                <a:latin typeface="Arial"/>
                <a:cs typeface="Arial"/>
              </a:rPr>
              <a:t>was </a:t>
            </a:r>
            <a:r>
              <a:rPr sz="1500" spc="-5" dirty="0">
                <a:latin typeface="Arial"/>
                <a:cs typeface="Arial"/>
              </a:rPr>
              <a:t>developed by </a:t>
            </a:r>
            <a:r>
              <a:rPr sz="1500" dirty="0">
                <a:latin typeface="Arial"/>
                <a:cs typeface="Arial"/>
              </a:rPr>
              <a:t>Internet  Engineering </a:t>
            </a:r>
            <a:r>
              <a:rPr sz="1500" spc="-45" dirty="0">
                <a:latin typeface="Arial"/>
                <a:cs typeface="Arial"/>
              </a:rPr>
              <a:t>Task </a:t>
            </a:r>
            <a:r>
              <a:rPr sz="1500" dirty="0">
                <a:latin typeface="Arial"/>
                <a:cs typeface="Arial"/>
              </a:rPr>
              <a:t>Force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(IETF).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IPv6 overcomes </a:t>
            </a:r>
            <a:r>
              <a:rPr sz="1500" dirty="0">
                <a:latin typeface="Arial"/>
                <a:cs typeface="Arial"/>
              </a:rPr>
              <a:t>the limitations of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IPv4.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Improvements </a:t>
            </a:r>
            <a:r>
              <a:rPr sz="1500" dirty="0">
                <a:latin typeface="Arial"/>
                <a:cs typeface="Arial"/>
              </a:rPr>
              <a:t>that </a:t>
            </a:r>
            <a:r>
              <a:rPr sz="1500" spc="-5" dirty="0">
                <a:latin typeface="Arial"/>
                <a:cs typeface="Arial"/>
              </a:rPr>
              <a:t>IPv6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provides:</a:t>
            </a:r>
            <a:endParaRPr sz="1500">
              <a:latin typeface="Arial"/>
              <a:cs typeface="Arial"/>
            </a:endParaRPr>
          </a:p>
          <a:p>
            <a:pPr marL="370840" marR="80010" lvl="1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sz="1500" b="1" dirty="0">
                <a:latin typeface="Arial"/>
                <a:cs typeface="Arial"/>
              </a:rPr>
              <a:t>Increased </a:t>
            </a:r>
            <a:r>
              <a:rPr sz="1500" b="1" spc="-5" dirty="0">
                <a:latin typeface="Arial"/>
                <a:cs typeface="Arial"/>
              </a:rPr>
              <a:t>address space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-5" dirty="0">
                <a:latin typeface="Arial"/>
                <a:cs typeface="Arial"/>
              </a:rPr>
              <a:t>based on  128 bit </a:t>
            </a:r>
            <a:r>
              <a:rPr sz="1500" dirty="0">
                <a:latin typeface="Arial"/>
                <a:cs typeface="Arial"/>
              </a:rPr>
              <a:t>address, </a:t>
            </a:r>
            <a:r>
              <a:rPr sz="1500" spc="-5" dirty="0">
                <a:latin typeface="Arial"/>
                <a:cs typeface="Arial"/>
              </a:rPr>
              <a:t>not 32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bits</a:t>
            </a:r>
            <a:endParaRPr sz="1500">
              <a:latin typeface="Arial"/>
              <a:cs typeface="Arial"/>
            </a:endParaRPr>
          </a:p>
          <a:p>
            <a:pPr marL="370840" marR="492759" lvl="1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sz="1500" b="1" spc="-5" dirty="0">
                <a:latin typeface="Arial"/>
                <a:cs typeface="Arial"/>
              </a:rPr>
              <a:t>Improved packet handling </a:t>
            </a:r>
            <a:r>
              <a:rPr sz="1500" dirty="0">
                <a:latin typeface="Arial"/>
                <a:cs typeface="Arial"/>
              </a:rPr>
              <a:t>–  simplified </a:t>
            </a:r>
            <a:r>
              <a:rPr sz="1500" spc="-5" dirty="0">
                <a:latin typeface="Arial"/>
                <a:cs typeface="Arial"/>
              </a:rPr>
              <a:t>header with fewer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fields</a:t>
            </a:r>
            <a:endParaRPr sz="1500">
              <a:latin typeface="Arial"/>
              <a:cs typeface="Arial"/>
            </a:endParaRPr>
          </a:p>
          <a:p>
            <a:pPr marL="370840" marR="508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sz="1500" b="1" dirty="0">
                <a:latin typeface="Arial"/>
                <a:cs typeface="Arial"/>
              </a:rPr>
              <a:t>Eliminates the </a:t>
            </a:r>
            <a:r>
              <a:rPr sz="1500" b="1" spc="-5" dirty="0">
                <a:latin typeface="Arial"/>
                <a:cs typeface="Arial"/>
              </a:rPr>
              <a:t>need </a:t>
            </a:r>
            <a:r>
              <a:rPr sz="1500" b="1" dirty="0">
                <a:latin typeface="Arial"/>
                <a:cs typeface="Arial"/>
              </a:rPr>
              <a:t>for </a:t>
            </a:r>
            <a:r>
              <a:rPr sz="1500" b="1" spc="-55" dirty="0">
                <a:latin typeface="Arial"/>
                <a:cs typeface="Arial"/>
              </a:rPr>
              <a:t>NAT </a:t>
            </a:r>
            <a:r>
              <a:rPr sz="1500" dirty="0">
                <a:latin typeface="Arial"/>
                <a:cs typeface="Arial"/>
              </a:rPr>
              <a:t>– since  there </a:t>
            </a:r>
            <a:r>
              <a:rPr sz="1500" spc="-5" dirty="0">
                <a:latin typeface="Arial"/>
                <a:cs typeface="Arial"/>
              </a:rPr>
              <a:t>is a huge amount </a:t>
            </a:r>
            <a:r>
              <a:rPr sz="1500" dirty="0">
                <a:latin typeface="Arial"/>
                <a:cs typeface="Arial"/>
              </a:rPr>
              <a:t>of addressing,  there </a:t>
            </a:r>
            <a:r>
              <a:rPr sz="1500" spc="-5" dirty="0">
                <a:latin typeface="Arial"/>
                <a:cs typeface="Arial"/>
              </a:rPr>
              <a:t>is no need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use private  </a:t>
            </a:r>
            <a:r>
              <a:rPr sz="1500" dirty="0">
                <a:latin typeface="Arial"/>
                <a:cs typeface="Arial"/>
              </a:rPr>
              <a:t>addressing internally </a:t>
            </a:r>
            <a:r>
              <a:rPr sz="1500" spc="-5" dirty="0">
                <a:latin typeface="Arial"/>
                <a:cs typeface="Arial"/>
              </a:rPr>
              <a:t>and be mapped </a:t>
            </a:r>
            <a:r>
              <a:rPr sz="1500" dirty="0">
                <a:latin typeface="Arial"/>
                <a:cs typeface="Arial"/>
              </a:rPr>
              <a:t>to  </a:t>
            </a:r>
            <a:r>
              <a:rPr sz="1500" spc="-5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shared </a:t>
            </a:r>
            <a:r>
              <a:rPr sz="1500" spc="-5" dirty="0">
                <a:latin typeface="Arial"/>
                <a:cs typeface="Arial"/>
              </a:rPr>
              <a:t>public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2529" y="850162"/>
            <a:ext cx="4861470" cy="382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1210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IPv6</a:t>
            </a:r>
            <a:r>
              <a:rPr sz="1600" spc="-5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Packets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725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 </a:t>
            </a:r>
            <a:r>
              <a:rPr spc="-5" dirty="0"/>
              <a:t>Packet Header Fields in </a:t>
            </a:r>
            <a:r>
              <a:rPr dirty="0"/>
              <a:t>the IPv6 </a:t>
            </a:r>
            <a:r>
              <a:rPr spc="-5" dirty="0"/>
              <a:t>Packet</a:t>
            </a:r>
            <a:r>
              <a:rPr spc="10" dirty="0"/>
              <a:t> </a:t>
            </a:r>
            <a:r>
              <a:rPr spc="-5" dirty="0"/>
              <a:t>Header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488" y="896873"/>
            <a:ext cx="3062605" cy="3676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205740" indent="-17081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IPv6 header is simplified,  but not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smaller.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header is fixed at 40 Bytes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or octets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long.</a:t>
            </a:r>
            <a:endParaRPr sz="1600">
              <a:latin typeface="Arial"/>
              <a:cs typeface="Arial"/>
            </a:endParaRPr>
          </a:p>
          <a:p>
            <a:pPr marL="182880" marR="69596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Several IPv4 fields </a:t>
            </a:r>
            <a:r>
              <a:rPr sz="1600" spc="-10" dirty="0">
                <a:latin typeface="Arial"/>
                <a:cs typeface="Arial"/>
              </a:rPr>
              <a:t>were  </a:t>
            </a:r>
            <a:r>
              <a:rPr sz="1600" spc="-5" dirty="0">
                <a:latin typeface="Arial"/>
                <a:cs typeface="Arial"/>
              </a:rPr>
              <a:t>removed to improve  performance.</a:t>
            </a:r>
            <a:endParaRPr sz="16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Some IPv4 fields </a:t>
            </a:r>
            <a:r>
              <a:rPr sz="1600" spc="-10" dirty="0">
                <a:latin typeface="Arial"/>
                <a:cs typeface="Arial"/>
              </a:rPr>
              <a:t>were </a:t>
            </a:r>
            <a:r>
              <a:rPr sz="1600" spc="-5" dirty="0">
                <a:latin typeface="Arial"/>
                <a:cs typeface="Arial"/>
              </a:rPr>
              <a:t>removed  to improve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performance: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Flag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Fragment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Offset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Header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Checksum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1065" y="1046250"/>
            <a:ext cx="5472149" cy="344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972" y="4834127"/>
            <a:ext cx="279400" cy="62865"/>
          </a:xfrm>
          <a:custGeom>
            <a:avLst/>
            <a:gdLst/>
            <a:ahLst/>
            <a:cxnLst/>
            <a:rect l="l" t="t" r="r" b="b"/>
            <a:pathLst>
              <a:path w="279400" h="62864">
                <a:moveTo>
                  <a:pt x="45720" y="1816"/>
                </a:moveTo>
                <a:lnTo>
                  <a:pt x="43929" y="1816"/>
                </a:lnTo>
                <a:lnTo>
                  <a:pt x="38544" y="0"/>
                </a:lnTo>
                <a:lnTo>
                  <a:pt x="31381" y="0"/>
                </a:lnTo>
                <a:lnTo>
                  <a:pt x="18910" y="2273"/>
                </a:lnTo>
                <a:lnTo>
                  <a:pt x="8953" y="8610"/>
                </a:lnTo>
                <a:lnTo>
                  <a:pt x="2374" y="18338"/>
                </a:lnTo>
                <a:lnTo>
                  <a:pt x="0" y="30784"/>
                </a:lnTo>
                <a:lnTo>
                  <a:pt x="2501" y="44145"/>
                </a:lnTo>
                <a:lnTo>
                  <a:pt x="9296" y="54114"/>
                </a:lnTo>
                <a:lnTo>
                  <a:pt x="19278" y="60337"/>
                </a:lnTo>
                <a:lnTo>
                  <a:pt x="31381" y="62484"/>
                </a:lnTo>
                <a:lnTo>
                  <a:pt x="38544" y="62484"/>
                </a:lnTo>
                <a:lnTo>
                  <a:pt x="43929" y="60667"/>
                </a:lnTo>
                <a:lnTo>
                  <a:pt x="45720" y="60667"/>
                </a:lnTo>
                <a:lnTo>
                  <a:pt x="45720" y="47091"/>
                </a:lnTo>
                <a:lnTo>
                  <a:pt x="45720" y="44373"/>
                </a:lnTo>
                <a:lnTo>
                  <a:pt x="44818" y="44373"/>
                </a:lnTo>
                <a:lnTo>
                  <a:pt x="39446" y="47091"/>
                </a:lnTo>
                <a:lnTo>
                  <a:pt x="22415" y="47091"/>
                </a:lnTo>
                <a:lnTo>
                  <a:pt x="16141" y="39839"/>
                </a:lnTo>
                <a:lnTo>
                  <a:pt x="16141" y="21729"/>
                </a:lnTo>
                <a:lnTo>
                  <a:pt x="22415" y="14490"/>
                </a:lnTo>
                <a:lnTo>
                  <a:pt x="40335" y="14490"/>
                </a:lnTo>
                <a:lnTo>
                  <a:pt x="44818" y="18110"/>
                </a:lnTo>
                <a:lnTo>
                  <a:pt x="45720" y="18110"/>
                </a:lnTo>
                <a:lnTo>
                  <a:pt x="45720" y="14490"/>
                </a:lnTo>
                <a:lnTo>
                  <a:pt x="45720" y="1816"/>
                </a:lnTo>
                <a:close/>
              </a:path>
              <a:path w="279400" h="62864">
                <a:moveTo>
                  <a:pt x="80772" y="1524"/>
                </a:moveTo>
                <a:lnTo>
                  <a:pt x="67056" y="1524"/>
                </a:lnTo>
                <a:lnTo>
                  <a:pt x="67056" y="60960"/>
                </a:lnTo>
                <a:lnTo>
                  <a:pt x="80772" y="60960"/>
                </a:lnTo>
                <a:lnTo>
                  <a:pt x="80772" y="1524"/>
                </a:lnTo>
                <a:close/>
              </a:path>
              <a:path w="279400" h="62864">
                <a:moveTo>
                  <a:pt x="141732" y="34417"/>
                </a:moveTo>
                <a:lnTo>
                  <a:pt x="137261" y="28067"/>
                </a:lnTo>
                <a:lnTo>
                  <a:pt x="127419" y="24447"/>
                </a:lnTo>
                <a:lnTo>
                  <a:pt x="123837" y="23545"/>
                </a:lnTo>
                <a:lnTo>
                  <a:pt x="121158" y="22644"/>
                </a:lnTo>
                <a:lnTo>
                  <a:pt x="116687" y="21729"/>
                </a:lnTo>
                <a:lnTo>
                  <a:pt x="116687" y="14490"/>
                </a:lnTo>
                <a:lnTo>
                  <a:pt x="120269" y="12674"/>
                </a:lnTo>
                <a:lnTo>
                  <a:pt x="131000" y="12674"/>
                </a:lnTo>
                <a:lnTo>
                  <a:pt x="137261" y="14490"/>
                </a:lnTo>
                <a:lnTo>
                  <a:pt x="138150" y="14490"/>
                </a:lnTo>
                <a:lnTo>
                  <a:pt x="138150" y="12674"/>
                </a:lnTo>
                <a:lnTo>
                  <a:pt x="138150" y="1816"/>
                </a:lnTo>
                <a:lnTo>
                  <a:pt x="137261" y="1816"/>
                </a:lnTo>
                <a:lnTo>
                  <a:pt x="131000" y="0"/>
                </a:lnTo>
                <a:lnTo>
                  <a:pt x="122948" y="0"/>
                </a:lnTo>
                <a:lnTo>
                  <a:pt x="113779" y="1320"/>
                </a:lnTo>
                <a:lnTo>
                  <a:pt x="106730" y="5092"/>
                </a:lnTo>
                <a:lnTo>
                  <a:pt x="102184" y="11087"/>
                </a:lnTo>
                <a:lnTo>
                  <a:pt x="100584" y="19011"/>
                </a:lnTo>
                <a:lnTo>
                  <a:pt x="100584" y="28981"/>
                </a:lnTo>
                <a:lnTo>
                  <a:pt x="107734" y="33502"/>
                </a:lnTo>
                <a:lnTo>
                  <a:pt x="116687" y="36220"/>
                </a:lnTo>
                <a:lnTo>
                  <a:pt x="117576" y="37122"/>
                </a:lnTo>
                <a:lnTo>
                  <a:pt x="119367" y="37122"/>
                </a:lnTo>
                <a:lnTo>
                  <a:pt x="126530" y="40754"/>
                </a:lnTo>
                <a:lnTo>
                  <a:pt x="126530" y="47091"/>
                </a:lnTo>
                <a:lnTo>
                  <a:pt x="122948" y="48895"/>
                </a:lnTo>
                <a:lnTo>
                  <a:pt x="108635" y="48895"/>
                </a:lnTo>
                <a:lnTo>
                  <a:pt x="102374" y="47091"/>
                </a:lnTo>
                <a:lnTo>
                  <a:pt x="101473" y="47091"/>
                </a:lnTo>
                <a:lnTo>
                  <a:pt x="101473" y="60667"/>
                </a:lnTo>
                <a:lnTo>
                  <a:pt x="109524" y="62484"/>
                </a:lnTo>
                <a:lnTo>
                  <a:pt x="117576" y="62484"/>
                </a:lnTo>
                <a:lnTo>
                  <a:pt x="126250" y="61417"/>
                </a:lnTo>
                <a:lnTo>
                  <a:pt x="134010" y="57962"/>
                </a:lnTo>
                <a:lnTo>
                  <a:pt x="139585" y="51790"/>
                </a:lnTo>
                <a:lnTo>
                  <a:pt x="140258" y="48895"/>
                </a:lnTo>
                <a:lnTo>
                  <a:pt x="141732" y="42557"/>
                </a:lnTo>
                <a:lnTo>
                  <a:pt x="141732" y="34417"/>
                </a:lnTo>
                <a:close/>
              </a:path>
              <a:path w="279400" h="62864">
                <a:moveTo>
                  <a:pt x="201168" y="1816"/>
                </a:moveTo>
                <a:lnTo>
                  <a:pt x="199440" y="1816"/>
                </a:lnTo>
                <a:lnTo>
                  <a:pt x="194233" y="0"/>
                </a:lnTo>
                <a:lnTo>
                  <a:pt x="187299" y="0"/>
                </a:lnTo>
                <a:lnTo>
                  <a:pt x="175247" y="2273"/>
                </a:lnTo>
                <a:lnTo>
                  <a:pt x="165633" y="8610"/>
                </a:lnTo>
                <a:lnTo>
                  <a:pt x="159270" y="18338"/>
                </a:lnTo>
                <a:lnTo>
                  <a:pt x="156972" y="30784"/>
                </a:lnTo>
                <a:lnTo>
                  <a:pt x="159385" y="44145"/>
                </a:lnTo>
                <a:lnTo>
                  <a:pt x="165963" y="54114"/>
                </a:lnTo>
                <a:lnTo>
                  <a:pt x="175615" y="60337"/>
                </a:lnTo>
                <a:lnTo>
                  <a:pt x="187299" y="62484"/>
                </a:lnTo>
                <a:lnTo>
                  <a:pt x="194233" y="62484"/>
                </a:lnTo>
                <a:lnTo>
                  <a:pt x="199440" y="60667"/>
                </a:lnTo>
                <a:lnTo>
                  <a:pt x="201168" y="60667"/>
                </a:lnTo>
                <a:lnTo>
                  <a:pt x="201168" y="47091"/>
                </a:lnTo>
                <a:lnTo>
                  <a:pt x="201168" y="44373"/>
                </a:lnTo>
                <a:lnTo>
                  <a:pt x="200304" y="44373"/>
                </a:lnTo>
                <a:lnTo>
                  <a:pt x="195973" y="47091"/>
                </a:lnTo>
                <a:lnTo>
                  <a:pt x="178638" y="47091"/>
                </a:lnTo>
                <a:lnTo>
                  <a:pt x="172567" y="39839"/>
                </a:lnTo>
                <a:lnTo>
                  <a:pt x="172567" y="21729"/>
                </a:lnTo>
                <a:lnTo>
                  <a:pt x="179501" y="14490"/>
                </a:lnTo>
                <a:lnTo>
                  <a:pt x="195973" y="14490"/>
                </a:lnTo>
                <a:lnTo>
                  <a:pt x="200304" y="18110"/>
                </a:lnTo>
                <a:lnTo>
                  <a:pt x="201168" y="18110"/>
                </a:lnTo>
                <a:lnTo>
                  <a:pt x="201168" y="14490"/>
                </a:lnTo>
                <a:lnTo>
                  <a:pt x="201168" y="1816"/>
                </a:lnTo>
                <a:close/>
              </a:path>
              <a:path w="279400" h="62864">
                <a:moveTo>
                  <a:pt x="278879" y="30784"/>
                </a:moveTo>
                <a:lnTo>
                  <a:pt x="276694" y="18732"/>
                </a:lnTo>
                <a:lnTo>
                  <a:pt x="274586" y="15392"/>
                </a:lnTo>
                <a:lnTo>
                  <a:pt x="270510" y="8953"/>
                </a:lnTo>
                <a:lnTo>
                  <a:pt x="263220" y="4000"/>
                </a:lnTo>
                <a:lnTo>
                  <a:pt x="263220" y="22644"/>
                </a:lnTo>
                <a:lnTo>
                  <a:pt x="263220" y="39839"/>
                </a:lnTo>
                <a:lnTo>
                  <a:pt x="257124" y="47091"/>
                </a:lnTo>
                <a:lnTo>
                  <a:pt x="239699" y="47091"/>
                </a:lnTo>
                <a:lnTo>
                  <a:pt x="233603" y="39839"/>
                </a:lnTo>
                <a:lnTo>
                  <a:pt x="233603" y="22644"/>
                </a:lnTo>
                <a:lnTo>
                  <a:pt x="239699" y="15392"/>
                </a:lnTo>
                <a:lnTo>
                  <a:pt x="257124" y="15392"/>
                </a:lnTo>
                <a:lnTo>
                  <a:pt x="263220" y="22644"/>
                </a:lnTo>
                <a:lnTo>
                  <a:pt x="263220" y="4000"/>
                </a:lnTo>
                <a:lnTo>
                  <a:pt x="260883" y="2400"/>
                </a:lnTo>
                <a:lnTo>
                  <a:pt x="248412" y="0"/>
                </a:lnTo>
                <a:lnTo>
                  <a:pt x="235927" y="2400"/>
                </a:lnTo>
                <a:lnTo>
                  <a:pt x="226314" y="8953"/>
                </a:lnTo>
                <a:lnTo>
                  <a:pt x="220116" y="18732"/>
                </a:lnTo>
                <a:lnTo>
                  <a:pt x="217932" y="30784"/>
                </a:lnTo>
                <a:lnTo>
                  <a:pt x="220116" y="43002"/>
                </a:lnTo>
                <a:lnTo>
                  <a:pt x="226314" y="53098"/>
                </a:lnTo>
                <a:lnTo>
                  <a:pt x="235927" y="59956"/>
                </a:lnTo>
                <a:lnTo>
                  <a:pt x="248412" y="62484"/>
                </a:lnTo>
                <a:lnTo>
                  <a:pt x="260883" y="59956"/>
                </a:lnTo>
                <a:lnTo>
                  <a:pt x="270510" y="53098"/>
                </a:lnTo>
                <a:lnTo>
                  <a:pt x="274180" y="47091"/>
                </a:lnTo>
                <a:lnTo>
                  <a:pt x="276694" y="43002"/>
                </a:lnTo>
                <a:lnTo>
                  <a:pt x="278879" y="30784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98298"/>
            <a:ext cx="1210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IPv6</a:t>
            </a:r>
            <a:r>
              <a:rPr sz="1600" spc="-5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Packets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IPv6 </a:t>
            </a:r>
            <a:r>
              <a:rPr spc="-5" dirty="0"/>
              <a:t>Packet</a:t>
            </a:r>
            <a:r>
              <a:rPr spc="-75" dirty="0"/>
              <a:t> </a:t>
            </a:r>
            <a:r>
              <a:rPr spc="-5" dirty="0"/>
              <a:t>Header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2488" y="896873"/>
            <a:ext cx="325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Significant fields in the IPv4 header: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106" y="1442847"/>
          <a:ext cx="8750300" cy="3366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0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This will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be for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v6,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as opposed to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v4,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 4 bit field=</a:t>
                      </a:r>
                      <a:r>
                        <a:rPr sz="1400" spc="-15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4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Traffic</a:t>
                      </a:r>
                      <a:r>
                        <a:rPr sz="1400" b="1" spc="-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QoS: Equivalent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DiffServ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DS</a:t>
                      </a:r>
                      <a:r>
                        <a:rPr sz="1400" spc="-10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field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9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Flow</a:t>
                      </a:r>
                      <a:r>
                        <a:rPr sz="1400" b="1" spc="-2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Informs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device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handle identical flow labels the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same </a:t>
                      </a:r>
                      <a:r>
                        <a:rPr sz="1400" spc="-4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way,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20 bit</a:t>
                      </a:r>
                      <a:r>
                        <a:rPr sz="1400" spc="-1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field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Payload</a:t>
                      </a:r>
                      <a:r>
                        <a:rPr sz="1400" b="1" spc="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Length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6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16-bit field indicates the length of the data portion or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payload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 the</a:t>
                      </a:r>
                      <a:r>
                        <a:rPr sz="1400" spc="-28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IPv6 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packet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1400" b="1" spc="-3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Header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I.D.s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next level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protocol: </a:t>
                      </a:r>
                      <a:r>
                        <a:rPr sz="1400" spc="-4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ICMP, </a:t>
                      </a:r>
                      <a:r>
                        <a:rPr sz="1400" spc="-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TCP, UDP,</a:t>
                      </a:r>
                      <a:r>
                        <a:rPr sz="1400" spc="-2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etc.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3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Hop</a:t>
                      </a:r>
                      <a:r>
                        <a:rPr sz="1400" b="1" spc="-1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Limit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Replaces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TTL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field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Layer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 hop</a:t>
                      </a:r>
                      <a:r>
                        <a:rPr sz="1400" spc="-18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Source IPv4</a:t>
                      </a:r>
                      <a:r>
                        <a:rPr sz="1400" b="1" spc="-8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128 bit source</a:t>
                      </a:r>
                      <a:r>
                        <a:rPr sz="1400" spc="-8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Destination </a:t>
                      </a:r>
                      <a:r>
                        <a:rPr sz="140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IPV4</a:t>
                      </a:r>
                      <a:r>
                        <a:rPr sz="1400" b="1" spc="-12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128 bit destination</a:t>
                      </a:r>
                      <a:r>
                        <a:rPr sz="1400" spc="-7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4907"/>
            <a:ext cx="2306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 </a:t>
            </a:r>
            <a:r>
              <a:rPr dirty="0"/>
              <a:t>8:</a:t>
            </a:r>
            <a:r>
              <a:rPr spc="-85" dirty="0"/>
              <a:t> </a:t>
            </a:r>
            <a:r>
              <a:rPr spc="-50" dirty="0"/>
              <a:t>Topics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90788" y="4769239"/>
            <a:ext cx="118745" cy="1111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600" dirty="0">
                <a:solidFill>
                  <a:srgbClr val="D9D9D9"/>
                </a:solidFill>
                <a:latin typeface="Arial"/>
                <a:cs typeface="Arial"/>
              </a:rPr>
              <a:t>2</a:t>
            </a:fld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104" y="682878"/>
            <a:ext cx="31889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latin typeface="Arial"/>
                <a:cs typeface="Arial"/>
              </a:rPr>
              <a:t>What </a:t>
            </a:r>
            <a:r>
              <a:rPr sz="1500" spc="-5" dirty="0">
                <a:latin typeface="Arial"/>
                <a:cs typeface="Arial"/>
              </a:rPr>
              <a:t>will </a:t>
            </a:r>
            <a:r>
              <a:rPr sz="1500" dirty="0">
                <a:latin typeface="Arial"/>
                <a:cs typeface="Arial"/>
              </a:rPr>
              <a:t>I learn to do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dirty="0">
                <a:latin typeface="Arial"/>
                <a:cs typeface="Arial"/>
              </a:rPr>
              <a:t>this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module?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166" y="1133728"/>
          <a:ext cx="8367395" cy="284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13296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  Ch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aracteris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928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how the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 layer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uses IP protocols for</a:t>
                      </a:r>
                      <a:r>
                        <a:rPr sz="1400" spc="-17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reliable 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communications.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IPv4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role of the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major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header fields in the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IPv4</a:t>
                      </a:r>
                      <a:r>
                        <a:rPr sz="1400" spc="-19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packet.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IPv6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role of the major header fields in the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IPv6</a:t>
                      </a:r>
                      <a:r>
                        <a:rPr sz="1400" spc="-21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packet.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How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Host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how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 devices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use routing tables to direct packets to</a:t>
                      </a:r>
                      <a:r>
                        <a:rPr sz="1400" spc="-22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destination</a:t>
                      </a:r>
                      <a:r>
                        <a:rPr sz="1400" spc="-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Router Routing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function of fields in the routing table of a</a:t>
                      </a:r>
                      <a:r>
                        <a:rPr sz="1400" spc="-2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router.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1210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IPv6</a:t>
            </a:r>
            <a:r>
              <a:rPr sz="1600" spc="-5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Packets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3751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IPv6 </a:t>
            </a:r>
            <a:r>
              <a:rPr spc="-5" dirty="0"/>
              <a:t>Packet Header</a:t>
            </a:r>
            <a:r>
              <a:rPr spc="-55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488" y="896873"/>
            <a:ext cx="5730875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IPv6 packet may also contain extension headers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(EH).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Arial"/>
                <a:cs typeface="Arial"/>
              </a:rPr>
              <a:t>EH headers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characteristics: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provide optional network </a:t>
            </a:r>
            <a:r>
              <a:rPr sz="1600" spc="-10" dirty="0">
                <a:latin typeface="Arial"/>
                <a:cs typeface="Arial"/>
              </a:rPr>
              <a:t>layer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are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optional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are placed between IPv6 header and the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payload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may be used for fragmentation, </a:t>
            </a:r>
            <a:r>
              <a:rPr sz="1600" spc="-20" dirty="0">
                <a:latin typeface="Arial"/>
                <a:cs typeface="Arial"/>
              </a:rPr>
              <a:t>security, </a:t>
            </a:r>
            <a:r>
              <a:rPr sz="1600" spc="-5" dirty="0">
                <a:latin typeface="Arial"/>
                <a:cs typeface="Arial"/>
              </a:rPr>
              <a:t>mobility support,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Note: </a:t>
            </a:r>
            <a:r>
              <a:rPr sz="1600" spc="-5" dirty="0">
                <a:latin typeface="Arial"/>
                <a:cs typeface="Arial"/>
              </a:rPr>
              <a:t>Unlike IPv4, routers do not fragment IPv6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packets.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60363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8.4 How a </a:t>
            </a:r>
            <a:r>
              <a:rPr sz="4600" dirty="0">
                <a:solidFill>
                  <a:srgbClr val="AEE8FA"/>
                </a:solidFill>
              </a:rPr>
              <a:t>Host</a:t>
            </a:r>
            <a:r>
              <a:rPr sz="4600" spc="-40" dirty="0">
                <a:solidFill>
                  <a:srgbClr val="AEE8FA"/>
                </a:solidFill>
              </a:rPr>
              <a:t> </a:t>
            </a:r>
            <a:r>
              <a:rPr sz="4600" dirty="0">
                <a:solidFill>
                  <a:srgbClr val="AEE8FA"/>
                </a:solidFill>
              </a:rPr>
              <a:t>Routes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0828"/>
            <a:ext cx="1773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How a Host</a:t>
            </a:r>
            <a:r>
              <a:rPr sz="1600" spc="-5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Routes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61873"/>
            <a:ext cx="351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Host Forwarding</a:t>
            </a:r>
            <a:r>
              <a:rPr spc="-10" dirty="0"/>
              <a:t> </a:t>
            </a:r>
            <a:r>
              <a:rPr spc="-5" dirty="0"/>
              <a:t>Decision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468" y="585530"/>
            <a:ext cx="5236845" cy="23520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305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spc="-5" dirty="0">
                <a:latin typeface="Arial"/>
                <a:cs typeface="Arial"/>
              </a:rPr>
              <a:t>Packets </a:t>
            </a:r>
            <a:r>
              <a:rPr sz="1800" dirty="0">
                <a:latin typeface="Arial"/>
                <a:cs typeface="Arial"/>
              </a:rPr>
              <a:t>are </a:t>
            </a:r>
            <a:r>
              <a:rPr sz="1800" spc="-15" dirty="0">
                <a:latin typeface="Arial"/>
                <a:cs typeface="Arial"/>
              </a:rPr>
              <a:t>always </a:t>
            </a:r>
            <a:r>
              <a:rPr sz="1800" spc="-5" dirty="0">
                <a:latin typeface="Arial"/>
                <a:cs typeface="Arial"/>
              </a:rPr>
              <a:t>created at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source.</a:t>
            </a:r>
            <a:endParaRPr sz="1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spc="-5" dirty="0">
                <a:latin typeface="Arial"/>
                <a:cs typeface="Arial"/>
              </a:rPr>
              <a:t>Each host devices creates their </a:t>
            </a:r>
            <a:r>
              <a:rPr sz="1800" spc="-20" dirty="0">
                <a:latin typeface="Arial"/>
                <a:cs typeface="Arial"/>
              </a:rPr>
              <a:t>own </a:t>
            </a:r>
            <a:r>
              <a:rPr sz="1800" spc="-5" dirty="0">
                <a:latin typeface="Arial"/>
                <a:cs typeface="Arial"/>
              </a:rPr>
              <a:t>routing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host can send packets </a:t>
            </a:r>
            <a:r>
              <a:rPr sz="1800" dirty="0">
                <a:latin typeface="Arial"/>
                <a:cs typeface="Arial"/>
              </a:rPr>
              <a:t>to 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91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700" spc="-5" dirty="0">
                <a:latin typeface="Arial"/>
                <a:cs typeface="Arial"/>
              </a:rPr>
              <a:t>Itself </a:t>
            </a:r>
            <a:r>
              <a:rPr sz="1700" dirty="0">
                <a:latin typeface="Arial"/>
                <a:cs typeface="Arial"/>
              </a:rPr>
              <a:t>– </a:t>
            </a:r>
            <a:r>
              <a:rPr sz="1700" spc="-5" dirty="0">
                <a:latin typeface="Arial"/>
                <a:cs typeface="Arial"/>
              </a:rPr>
              <a:t>127.0.0.1 </a:t>
            </a:r>
            <a:r>
              <a:rPr sz="1700" dirty="0">
                <a:latin typeface="Arial"/>
                <a:cs typeface="Arial"/>
              </a:rPr>
              <a:t>(IPv4), </a:t>
            </a:r>
            <a:r>
              <a:rPr sz="1700" spc="-10" dirty="0">
                <a:latin typeface="Arial"/>
                <a:cs typeface="Arial"/>
              </a:rPr>
              <a:t>::1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(IPv6)</a:t>
            </a:r>
            <a:endParaRPr sz="17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700" dirty="0">
                <a:latin typeface="Arial"/>
                <a:cs typeface="Arial"/>
              </a:rPr>
              <a:t>Local Hosts – destination is on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same LAN</a:t>
            </a:r>
            <a:endParaRPr sz="17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700" dirty="0">
                <a:latin typeface="Arial"/>
                <a:cs typeface="Arial"/>
              </a:rPr>
              <a:t>Remote Hosts – devices are not on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same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1451" y="3072383"/>
            <a:ext cx="4799076" cy="1921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0828"/>
            <a:ext cx="1773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How a Host</a:t>
            </a:r>
            <a:r>
              <a:rPr sz="1600" spc="-5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Routes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61873"/>
            <a:ext cx="4534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Host Forwarding Decision</a:t>
            </a:r>
            <a:r>
              <a:rPr spc="25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468" y="585530"/>
            <a:ext cx="8399780" cy="258826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305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Source device determines </a:t>
            </a:r>
            <a:r>
              <a:rPr sz="1800" spc="-10" dirty="0">
                <a:latin typeface="Arial"/>
                <a:cs typeface="Arial"/>
              </a:rPr>
              <a:t>whether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destination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local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remote</a:t>
            </a:r>
            <a:endParaRPr sz="1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spc="-5" dirty="0">
                <a:latin typeface="Arial"/>
                <a:cs typeface="Arial"/>
              </a:rPr>
              <a:t>Method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determination:</a:t>
            </a:r>
            <a:endParaRPr sz="18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91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IPv4 – Source uses its </a:t>
            </a:r>
            <a:r>
              <a:rPr sz="1600" spc="-10" dirty="0">
                <a:latin typeface="Arial"/>
                <a:cs typeface="Arial"/>
              </a:rPr>
              <a:t>own </a:t>
            </a:r>
            <a:r>
              <a:rPr sz="1600" spc="-5" dirty="0">
                <a:latin typeface="Arial"/>
                <a:cs typeface="Arial"/>
              </a:rPr>
              <a:t>IP address and Subnet mask, along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destination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IPv6 – Source uses the network address and prefix advertised by the local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router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SzPct val="88235"/>
              <a:buChar char="•"/>
              <a:tabLst>
                <a:tab pos="183515" algn="l"/>
              </a:tabLst>
            </a:pPr>
            <a:r>
              <a:rPr sz="1700" dirty="0">
                <a:latin typeface="Arial"/>
                <a:cs typeface="Arial"/>
              </a:rPr>
              <a:t>Local </a:t>
            </a:r>
            <a:r>
              <a:rPr sz="1700" spc="-10" dirty="0">
                <a:latin typeface="Arial"/>
                <a:cs typeface="Arial"/>
              </a:rPr>
              <a:t>traffic </a:t>
            </a:r>
            <a:r>
              <a:rPr sz="1700" dirty="0">
                <a:latin typeface="Arial"/>
                <a:cs typeface="Arial"/>
              </a:rPr>
              <a:t>is dumped out the host interface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be handled by an intermediary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device.</a:t>
            </a:r>
            <a:endParaRPr sz="17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235"/>
              <a:buChar char="•"/>
              <a:tabLst>
                <a:tab pos="183515" algn="l"/>
              </a:tabLst>
            </a:pPr>
            <a:r>
              <a:rPr sz="1700" dirty="0">
                <a:latin typeface="Arial"/>
                <a:cs typeface="Arial"/>
              </a:rPr>
              <a:t>Remote </a:t>
            </a:r>
            <a:r>
              <a:rPr sz="1700" spc="-10" dirty="0">
                <a:latin typeface="Arial"/>
                <a:cs typeface="Arial"/>
              </a:rPr>
              <a:t>traffic </a:t>
            </a:r>
            <a:r>
              <a:rPr sz="1700" dirty="0">
                <a:latin typeface="Arial"/>
                <a:cs typeface="Arial"/>
              </a:rPr>
              <a:t>is </a:t>
            </a:r>
            <a:r>
              <a:rPr sz="1700" spc="-5" dirty="0">
                <a:latin typeface="Arial"/>
                <a:cs typeface="Arial"/>
              </a:rPr>
              <a:t>forwarded </a:t>
            </a:r>
            <a:r>
              <a:rPr sz="1700" dirty="0">
                <a:latin typeface="Arial"/>
                <a:cs typeface="Arial"/>
              </a:rPr>
              <a:t>directly </a:t>
            </a:r>
            <a:r>
              <a:rPr sz="1700" spc="-5" dirty="0">
                <a:latin typeface="Arial"/>
                <a:cs typeface="Arial"/>
              </a:rPr>
              <a:t>to the </a:t>
            </a:r>
            <a:r>
              <a:rPr sz="1700" dirty="0">
                <a:latin typeface="Arial"/>
                <a:cs typeface="Arial"/>
              </a:rPr>
              <a:t>default </a:t>
            </a:r>
            <a:r>
              <a:rPr sz="1700" spc="-5" dirty="0">
                <a:latin typeface="Arial"/>
                <a:cs typeface="Arial"/>
              </a:rPr>
              <a:t>gateway </a:t>
            </a:r>
            <a:r>
              <a:rPr sz="1700" dirty="0">
                <a:latin typeface="Arial"/>
                <a:cs typeface="Arial"/>
              </a:rPr>
              <a:t>on the</a:t>
            </a:r>
            <a:r>
              <a:rPr sz="1700" spc="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LAN.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2388" y="3329940"/>
            <a:ext cx="4296156" cy="154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768"/>
            <a:ext cx="1773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How a Host</a:t>
            </a:r>
            <a:r>
              <a:rPr sz="1600" spc="-5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Routes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97256"/>
            <a:ext cx="2279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Default</a:t>
            </a:r>
            <a:r>
              <a:rPr spc="-25" dirty="0"/>
              <a:t> </a:t>
            </a:r>
            <a:r>
              <a:rPr spc="-5" dirty="0"/>
              <a:t>Gateway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696467"/>
            <a:ext cx="8224520" cy="258635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router or </a:t>
            </a:r>
            <a:r>
              <a:rPr sz="1800" spc="-10" dirty="0">
                <a:latin typeface="Arial"/>
                <a:cs typeface="Arial"/>
              </a:rPr>
              <a:t>layer </a:t>
            </a:r>
            <a:r>
              <a:rPr sz="1800" spc="-5" dirty="0">
                <a:latin typeface="Arial"/>
                <a:cs typeface="Arial"/>
              </a:rPr>
              <a:t>3 </a:t>
            </a:r>
            <a:r>
              <a:rPr sz="1800" spc="-10" dirty="0">
                <a:latin typeface="Arial"/>
                <a:cs typeface="Arial"/>
              </a:rPr>
              <a:t>switch </a:t>
            </a:r>
            <a:r>
              <a:rPr sz="1800" spc="-5" dirty="0">
                <a:latin typeface="Arial"/>
                <a:cs typeface="Arial"/>
              </a:rPr>
              <a:t>can be a </a:t>
            </a:r>
            <a:r>
              <a:rPr sz="1800" spc="-15" dirty="0">
                <a:latin typeface="Arial"/>
                <a:cs typeface="Arial"/>
              </a:rPr>
              <a:t>default-gateway.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Features </a:t>
            </a:r>
            <a:r>
              <a:rPr sz="1800" dirty="0">
                <a:latin typeface="Arial"/>
                <a:cs typeface="Arial"/>
              </a:rPr>
              <a:t>of a </a:t>
            </a:r>
            <a:r>
              <a:rPr sz="1800" spc="-5" dirty="0">
                <a:latin typeface="Arial"/>
                <a:cs typeface="Arial"/>
              </a:rPr>
              <a:t>default </a:t>
            </a:r>
            <a:r>
              <a:rPr sz="1800" spc="-10" dirty="0">
                <a:latin typeface="Arial"/>
                <a:cs typeface="Arial"/>
              </a:rPr>
              <a:t>gateway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(DGW):</a:t>
            </a:r>
            <a:endParaRPr sz="18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9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700" spc="-5" dirty="0">
                <a:latin typeface="Arial"/>
                <a:cs typeface="Arial"/>
              </a:rPr>
              <a:t>It </a:t>
            </a:r>
            <a:r>
              <a:rPr sz="1700" dirty="0">
                <a:latin typeface="Arial"/>
                <a:cs typeface="Arial"/>
              </a:rPr>
              <a:t>must have an </a:t>
            </a:r>
            <a:r>
              <a:rPr sz="1700" spc="-10" dirty="0">
                <a:latin typeface="Arial"/>
                <a:cs typeface="Arial"/>
              </a:rPr>
              <a:t>IP </a:t>
            </a:r>
            <a:r>
              <a:rPr sz="1700" dirty="0">
                <a:latin typeface="Arial"/>
                <a:cs typeface="Arial"/>
              </a:rPr>
              <a:t>address in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same range as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rest of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LAN.</a:t>
            </a:r>
            <a:endParaRPr sz="17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700" spc="-5" dirty="0">
                <a:latin typeface="Arial"/>
                <a:cs typeface="Arial"/>
              </a:rPr>
              <a:t>It </a:t>
            </a:r>
            <a:r>
              <a:rPr sz="1700" dirty="0">
                <a:latin typeface="Arial"/>
                <a:cs typeface="Arial"/>
              </a:rPr>
              <a:t>can accept data </a:t>
            </a:r>
            <a:r>
              <a:rPr sz="1700" spc="-5" dirty="0">
                <a:latin typeface="Arial"/>
                <a:cs typeface="Arial"/>
              </a:rPr>
              <a:t>from the </a:t>
            </a:r>
            <a:r>
              <a:rPr sz="1700" dirty="0">
                <a:latin typeface="Arial"/>
                <a:cs typeface="Arial"/>
              </a:rPr>
              <a:t>LAN and is capable of </a:t>
            </a:r>
            <a:r>
              <a:rPr sz="1700" spc="-5" dirty="0">
                <a:latin typeface="Arial"/>
                <a:cs typeface="Arial"/>
              </a:rPr>
              <a:t>forwarding </a:t>
            </a:r>
            <a:r>
              <a:rPr sz="1700" spc="-10" dirty="0">
                <a:latin typeface="Arial"/>
                <a:cs typeface="Arial"/>
              </a:rPr>
              <a:t>traffic </a:t>
            </a:r>
            <a:r>
              <a:rPr sz="1700" spc="-15" dirty="0">
                <a:latin typeface="Arial"/>
                <a:cs typeface="Arial"/>
              </a:rPr>
              <a:t>off </a:t>
            </a:r>
            <a:r>
              <a:rPr sz="1700" dirty="0">
                <a:latin typeface="Arial"/>
                <a:cs typeface="Arial"/>
              </a:rPr>
              <a:t>of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1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LAN.</a:t>
            </a:r>
            <a:endParaRPr sz="17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700" spc="-5" dirty="0">
                <a:latin typeface="Arial"/>
                <a:cs typeface="Arial"/>
              </a:rPr>
              <a:t>It </a:t>
            </a:r>
            <a:r>
              <a:rPr sz="1700" dirty="0">
                <a:latin typeface="Arial"/>
                <a:cs typeface="Arial"/>
              </a:rPr>
              <a:t>can </a:t>
            </a:r>
            <a:r>
              <a:rPr sz="1700" spc="-5" dirty="0">
                <a:latin typeface="Arial"/>
                <a:cs typeface="Arial"/>
              </a:rPr>
              <a:t>route to other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networks.</a:t>
            </a:r>
            <a:endParaRPr sz="1700">
              <a:latin typeface="Arial"/>
              <a:cs typeface="Arial"/>
            </a:endParaRPr>
          </a:p>
          <a:p>
            <a:pPr marL="12700" marR="14859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a device has no default </a:t>
            </a:r>
            <a:r>
              <a:rPr sz="1800" spc="-10" dirty="0">
                <a:latin typeface="Arial"/>
                <a:cs typeface="Arial"/>
              </a:rPr>
              <a:t>gateway </a:t>
            </a:r>
            <a:r>
              <a:rPr sz="1800" spc="-5" dirty="0">
                <a:latin typeface="Arial"/>
                <a:cs typeface="Arial"/>
              </a:rPr>
              <a:t>or a bad default </a:t>
            </a:r>
            <a:r>
              <a:rPr sz="1800" spc="-30" dirty="0">
                <a:latin typeface="Arial"/>
                <a:cs typeface="Arial"/>
              </a:rPr>
              <a:t>gateway,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traffic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not be  able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leave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768"/>
            <a:ext cx="1773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How a Host</a:t>
            </a:r>
            <a:r>
              <a:rPr sz="1600" spc="-5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Routes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97256"/>
            <a:ext cx="5158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Host </a:t>
            </a:r>
            <a:r>
              <a:rPr dirty="0"/>
              <a:t>Routes to the </a:t>
            </a:r>
            <a:r>
              <a:rPr spc="-5" dirty="0"/>
              <a:t>Default</a:t>
            </a:r>
            <a:r>
              <a:rPr spc="-170" dirty="0"/>
              <a:t> </a:t>
            </a:r>
            <a:r>
              <a:rPr spc="-5" dirty="0"/>
              <a:t>Gateway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4868" y="848359"/>
            <a:ext cx="3764279" cy="377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106045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host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know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default  </a:t>
            </a:r>
            <a:r>
              <a:rPr sz="1800" spc="-10" dirty="0">
                <a:latin typeface="Arial"/>
                <a:cs typeface="Arial"/>
              </a:rPr>
              <a:t>gateway </a:t>
            </a:r>
            <a:r>
              <a:rPr sz="1800" dirty="0">
                <a:latin typeface="Arial"/>
                <a:cs typeface="Arial"/>
              </a:rPr>
              <a:t>(DGW) </a:t>
            </a:r>
            <a:r>
              <a:rPr sz="1800" spc="-5" dirty="0">
                <a:latin typeface="Arial"/>
                <a:cs typeface="Arial"/>
              </a:rPr>
              <a:t>either statically or  through DHCP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IPv4.</a:t>
            </a:r>
            <a:endParaRPr sz="1800">
              <a:latin typeface="Arial"/>
              <a:cs typeface="Arial"/>
            </a:endParaRPr>
          </a:p>
          <a:p>
            <a:pPr marL="182880" marR="2971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IPv6 </a:t>
            </a:r>
            <a:r>
              <a:rPr sz="1800" spc="-5" dirty="0">
                <a:latin typeface="Arial"/>
                <a:cs typeface="Arial"/>
              </a:rPr>
              <a:t>sends </a:t>
            </a:r>
            <a:r>
              <a:rPr sz="1800" dirty="0">
                <a:latin typeface="Arial"/>
                <a:cs typeface="Arial"/>
              </a:rPr>
              <a:t>the DGW </a:t>
            </a:r>
            <a:r>
              <a:rPr sz="1800" spc="-5" dirty="0">
                <a:latin typeface="Arial"/>
                <a:cs typeface="Arial"/>
              </a:rPr>
              <a:t>through a  router solicitation </a:t>
            </a:r>
            <a:r>
              <a:rPr sz="1800" dirty="0">
                <a:latin typeface="Arial"/>
                <a:cs typeface="Arial"/>
              </a:rPr>
              <a:t>(RS) </a:t>
            </a:r>
            <a:r>
              <a:rPr sz="1800" spc="-5" dirty="0">
                <a:latin typeface="Arial"/>
                <a:cs typeface="Arial"/>
              </a:rPr>
              <a:t>or can be  configured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manually.</a:t>
            </a:r>
            <a:endParaRPr sz="18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88888"/>
              <a:buFont typeface="Arial"/>
              <a:buChar char="•"/>
              <a:tabLst>
                <a:tab pos="233045" algn="l"/>
                <a:tab pos="233679" algn="l"/>
              </a:tabLst>
            </a:pPr>
            <a:r>
              <a:rPr dirty="0"/>
              <a:t>	</a:t>
            </a:r>
            <a:r>
              <a:rPr sz="1800" dirty="0">
                <a:latin typeface="Arial"/>
                <a:cs typeface="Arial"/>
              </a:rPr>
              <a:t>A DGW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route </a:t>
            </a:r>
            <a:r>
              <a:rPr sz="1800" spc="-15" dirty="0">
                <a:latin typeface="Arial"/>
                <a:cs typeface="Arial"/>
              </a:rPr>
              <a:t>which will </a:t>
            </a:r>
            <a:r>
              <a:rPr sz="1800" spc="-5" dirty="0">
                <a:latin typeface="Arial"/>
                <a:cs typeface="Arial"/>
              </a:rPr>
              <a:t>be  a last resort route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routing  table.</a:t>
            </a:r>
            <a:endParaRPr sz="1800">
              <a:latin typeface="Arial"/>
              <a:cs typeface="Arial"/>
            </a:endParaRPr>
          </a:p>
          <a:p>
            <a:pPr marL="182880" marR="54610" indent="-170815" algn="just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spc="-5" dirty="0">
                <a:latin typeface="Arial"/>
                <a:cs typeface="Arial"/>
              </a:rPr>
              <a:t>All device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LAN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need </a:t>
            </a:r>
            <a:r>
              <a:rPr sz="1800" dirty="0">
                <a:latin typeface="Arial"/>
                <a:cs typeface="Arial"/>
              </a:rPr>
              <a:t>the  DGW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router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they intend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send traffic </a:t>
            </a:r>
            <a:r>
              <a:rPr sz="1800" spc="-25" dirty="0">
                <a:latin typeface="Arial"/>
                <a:cs typeface="Arial"/>
              </a:rPr>
              <a:t>remotely.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7322" y="1559159"/>
            <a:ext cx="4641229" cy="2130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768"/>
            <a:ext cx="1773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How a Host</a:t>
            </a:r>
            <a:r>
              <a:rPr sz="1600" spc="-5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Routes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97256"/>
            <a:ext cx="2748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Host Routing</a:t>
            </a:r>
            <a:r>
              <a:rPr spc="-60" dirty="0"/>
              <a:t> </a:t>
            </a:r>
            <a:r>
              <a:rPr spc="-50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4868" y="848359"/>
            <a:ext cx="2517140" cy="3220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5"/>
              </a:spcBef>
              <a:buClr>
                <a:srgbClr val="57575B"/>
              </a:buClr>
              <a:buSzPct val="88235"/>
              <a:buChar char="•"/>
              <a:tabLst>
                <a:tab pos="183515" algn="l"/>
              </a:tabLst>
            </a:pPr>
            <a:r>
              <a:rPr sz="1700" spc="-5" dirty="0">
                <a:latin typeface="Arial"/>
                <a:cs typeface="Arial"/>
              </a:rPr>
              <a:t>On Windows, route </a:t>
            </a:r>
            <a:r>
              <a:rPr sz="1700" dirty="0">
                <a:latin typeface="Arial"/>
                <a:cs typeface="Arial"/>
              </a:rPr>
              <a:t>print  or </a:t>
            </a:r>
            <a:r>
              <a:rPr sz="1700" spc="-5" dirty="0">
                <a:latin typeface="Arial"/>
                <a:cs typeface="Arial"/>
              </a:rPr>
              <a:t>netstat -r to </a:t>
            </a:r>
            <a:r>
              <a:rPr sz="1700" dirty="0">
                <a:latin typeface="Arial"/>
                <a:cs typeface="Arial"/>
              </a:rPr>
              <a:t>display 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PC </a:t>
            </a:r>
            <a:r>
              <a:rPr sz="1700" spc="-5" dirty="0">
                <a:latin typeface="Arial"/>
                <a:cs typeface="Arial"/>
              </a:rPr>
              <a:t>routing </a:t>
            </a:r>
            <a:r>
              <a:rPr sz="1700" dirty="0">
                <a:latin typeface="Arial"/>
                <a:cs typeface="Arial"/>
              </a:rPr>
              <a:t>table</a:t>
            </a:r>
            <a:endParaRPr sz="1700">
              <a:latin typeface="Arial"/>
              <a:cs typeface="Arial"/>
            </a:endParaRPr>
          </a:p>
          <a:p>
            <a:pPr marL="182880" marR="137795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235"/>
              <a:buChar char="•"/>
              <a:tabLst>
                <a:tab pos="183515" algn="l"/>
              </a:tabLst>
            </a:pPr>
            <a:r>
              <a:rPr sz="1700" dirty="0">
                <a:latin typeface="Arial"/>
                <a:cs typeface="Arial"/>
              </a:rPr>
              <a:t>Three sections  displayed by </a:t>
            </a:r>
            <a:r>
              <a:rPr sz="1700" spc="-5" dirty="0">
                <a:latin typeface="Arial"/>
                <a:cs typeface="Arial"/>
              </a:rPr>
              <a:t>these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two  </a:t>
            </a:r>
            <a:r>
              <a:rPr sz="1700" dirty="0">
                <a:latin typeface="Arial"/>
                <a:cs typeface="Arial"/>
              </a:rPr>
              <a:t>commands:</a:t>
            </a:r>
            <a:endParaRPr sz="1700">
              <a:latin typeface="Arial"/>
              <a:cs typeface="Arial"/>
            </a:endParaRPr>
          </a:p>
          <a:p>
            <a:pPr marL="370205" marR="38735" lvl="1" indent="-215265">
              <a:lnSpc>
                <a:spcPct val="100000"/>
              </a:lnSpc>
              <a:spcBef>
                <a:spcPts val="9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Interface List – all  potential interfaces and  MAC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addressing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IPv4 Routing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IPv6 Routing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3864" y="1051131"/>
            <a:ext cx="5486399" cy="3590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68846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8.5 Introduction to</a:t>
            </a:r>
            <a:r>
              <a:rPr sz="4600" spc="70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Routing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481838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Introduction to</a:t>
            </a:r>
            <a:r>
              <a:rPr sz="1600" spc="2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Routing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solidFill>
                  <a:srgbClr val="367086"/>
                </a:solidFill>
                <a:latin typeface="Arial"/>
                <a:cs typeface="Arial"/>
              </a:rPr>
              <a:t>Router Packet Forwarding</a:t>
            </a:r>
            <a:r>
              <a:rPr sz="2400" spc="2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67086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171" y="850772"/>
            <a:ext cx="6121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latin typeface="Arial"/>
                <a:cs typeface="Arial"/>
              </a:rPr>
              <a:t>What </a:t>
            </a:r>
            <a:r>
              <a:rPr sz="1500" spc="-5" dirty="0">
                <a:latin typeface="Arial"/>
                <a:cs typeface="Arial"/>
              </a:rPr>
              <a:t>happens when the </a:t>
            </a:r>
            <a:r>
              <a:rPr sz="1500" dirty="0">
                <a:latin typeface="Arial"/>
                <a:cs typeface="Arial"/>
              </a:rPr>
              <a:t>router </a:t>
            </a:r>
            <a:r>
              <a:rPr sz="1500" spc="-5" dirty="0">
                <a:latin typeface="Arial"/>
                <a:cs typeface="Arial"/>
              </a:rPr>
              <a:t>receives </a:t>
            </a:r>
            <a:r>
              <a:rPr sz="1500" dirty="0">
                <a:latin typeface="Arial"/>
                <a:cs typeface="Arial"/>
              </a:rPr>
              <a:t>the frame from the </a:t>
            </a:r>
            <a:r>
              <a:rPr sz="1500" spc="-5" dirty="0">
                <a:latin typeface="Arial"/>
                <a:cs typeface="Arial"/>
              </a:rPr>
              <a:t>host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device?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636" y="1458229"/>
            <a:ext cx="5313693" cy="3186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8451" y="2171850"/>
            <a:ext cx="2909624" cy="1728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325056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Introduction to</a:t>
            </a:r>
            <a:r>
              <a:rPr sz="1600" spc="20" dirty="0"/>
              <a:t> </a:t>
            </a:r>
            <a:r>
              <a:rPr sz="1600" spc="-5" dirty="0"/>
              <a:t>Routing</a:t>
            </a:r>
            <a:endParaRPr sz="1600"/>
          </a:p>
          <a:p>
            <a:pPr marL="12700">
              <a:lnSpc>
                <a:spcPts val="2870"/>
              </a:lnSpc>
            </a:pPr>
            <a:r>
              <a:rPr dirty="0"/>
              <a:t>IP </a:t>
            </a:r>
            <a:r>
              <a:rPr spc="-5" dirty="0"/>
              <a:t>Router Routing</a:t>
            </a:r>
            <a:r>
              <a:rPr spc="-95" dirty="0"/>
              <a:t> </a:t>
            </a:r>
            <a:r>
              <a:rPr spc="-6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214" y="827659"/>
            <a:ext cx="8567420" cy="243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There </a:t>
            </a:r>
            <a:r>
              <a:rPr sz="1500" dirty="0">
                <a:latin typeface="Arial"/>
                <a:cs typeface="Arial"/>
              </a:rPr>
              <a:t>three </a:t>
            </a:r>
            <a:r>
              <a:rPr sz="1500" spc="-5" dirty="0">
                <a:latin typeface="Arial"/>
                <a:cs typeface="Arial"/>
              </a:rPr>
              <a:t>types </a:t>
            </a:r>
            <a:r>
              <a:rPr sz="1500" dirty="0">
                <a:latin typeface="Arial"/>
                <a:cs typeface="Arial"/>
              </a:rPr>
              <a:t>of routes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5" dirty="0">
                <a:latin typeface="Arial"/>
                <a:cs typeface="Arial"/>
              </a:rPr>
              <a:t>router’s </a:t>
            </a:r>
            <a:r>
              <a:rPr sz="1500" dirty="0">
                <a:latin typeface="Arial"/>
                <a:cs typeface="Arial"/>
              </a:rPr>
              <a:t>routing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table:</a:t>
            </a:r>
            <a:endParaRPr sz="15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183515" algn="l"/>
              </a:tabLst>
            </a:pPr>
            <a:r>
              <a:rPr sz="1500" b="1" dirty="0">
                <a:latin typeface="Arial"/>
                <a:cs typeface="Arial"/>
              </a:rPr>
              <a:t>Directly </a:t>
            </a:r>
            <a:r>
              <a:rPr sz="1500" b="1" spc="-5" dirty="0">
                <a:latin typeface="Arial"/>
                <a:cs typeface="Arial"/>
              </a:rPr>
              <a:t>Connected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-5" dirty="0">
                <a:latin typeface="Arial"/>
                <a:cs typeface="Arial"/>
              </a:rPr>
              <a:t>These </a:t>
            </a:r>
            <a:r>
              <a:rPr sz="1500" dirty="0">
                <a:latin typeface="Arial"/>
                <a:cs typeface="Arial"/>
              </a:rPr>
              <a:t>routes </a:t>
            </a:r>
            <a:r>
              <a:rPr sz="1500" spc="-5" dirty="0">
                <a:latin typeface="Arial"/>
                <a:cs typeface="Arial"/>
              </a:rPr>
              <a:t>are </a:t>
            </a:r>
            <a:r>
              <a:rPr sz="1500" dirty="0">
                <a:latin typeface="Arial"/>
                <a:cs typeface="Arial"/>
              </a:rPr>
              <a:t>automatically </a:t>
            </a:r>
            <a:r>
              <a:rPr sz="1500" spc="-5" dirty="0">
                <a:latin typeface="Arial"/>
                <a:cs typeface="Arial"/>
              </a:rPr>
              <a:t>added by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10" dirty="0">
                <a:latin typeface="Arial"/>
                <a:cs typeface="Arial"/>
              </a:rPr>
              <a:t>router, </a:t>
            </a:r>
            <a:r>
              <a:rPr sz="1500" spc="-5" dirty="0">
                <a:latin typeface="Arial"/>
                <a:cs typeface="Arial"/>
              </a:rPr>
              <a:t>provided the </a:t>
            </a:r>
            <a:r>
              <a:rPr sz="1500" dirty="0">
                <a:latin typeface="Arial"/>
                <a:cs typeface="Arial"/>
              </a:rPr>
              <a:t>interface </a:t>
            </a:r>
            <a:r>
              <a:rPr sz="1500" spc="-5" dirty="0">
                <a:latin typeface="Arial"/>
                <a:cs typeface="Arial"/>
              </a:rPr>
              <a:t>is  active and has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addressing.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183515" algn="l"/>
              </a:tabLst>
            </a:pPr>
            <a:r>
              <a:rPr sz="1500" b="1" spc="-5" dirty="0">
                <a:latin typeface="Arial"/>
                <a:cs typeface="Arial"/>
              </a:rPr>
              <a:t>Remote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-5" dirty="0">
                <a:latin typeface="Arial"/>
                <a:cs typeface="Arial"/>
              </a:rPr>
              <a:t>These are </a:t>
            </a:r>
            <a:r>
              <a:rPr sz="1500" dirty="0">
                <a:latin typeface="Arial"/>
                <a:cs typeface="Arial"/>
              </a:rPr>
              <a:t>the routes the router </a:t>
            </a:r>
            <a:r>
              <a:rPr sz="1500" spc="-5" dirty="0">
                <a:latin typeface="Arial"/>
                <a:cs typeface="Arial"/>
              </a:rPr>
              <a:t>does not </a:t>
            </a:r>
            <a:r>
              <a:rPr sz="1500" spc="-10" dirty="0">
                <a:latin typeface="Arial"/>
                <a:cs typeface="Arial"/>
              </a:rPr>
              <a:t>have </a:t>
            </a:r>
            <a:r>
              <a:rPr sz="1500" spc="-5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direct </a:t>
            </a:r>
            <a:r>
              <a:rPr sz="1500" spc="-5" dirty="0">
                <a:latin typeface="Arial"/>
                <a:cs typeface="Arial"/>
              </a:rPr>
              <a:t>connection and may be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learned:</a:t>
            </a:r>
            <a:endParaRPr sz="15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894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dirty="0">
                <a:latin typeface="Arial"/>
                <a:cs typeface="Arial"/>
              </a:rPr>
              <a:t>Manually –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a static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route</a:t>
            </a:r>
            <a:endParaRPr sz="14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spc="-5" dirty="0">
                <a:latin typeface="Arial"/>
                <a:cs typeface="Arial"/>
              </a:rPr>
              <a:t>Dynamically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–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protocol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routers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information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910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183515" algn="l"/>
              </a:tabLst>
            </a:pPr>
            <a:r>
              <a:rPr sz="1500" b="1" dirty="0">
                <a:latin typeface="Arial"/>
                <a:cs typeface="Arial"/>
              </a:rPr>
              <a:t>Default </a:t>
            </a:r>
            <a:r>
              <a:rPr sz="1500" b="1" spc="-5" dirty="0">
                <a:latin typeface="Arial"/>
                <a:cs typeface="Arial"/>
              </a:rPr>
              <a:t>Route </a:t>
            </a:r>
            <a:r>
              <a:rPr sz="1500" dirty="0">
                <a:latin typeface="Arial"/>
                <a:cs typeface="Arial"/>
              </a:rPr>
              <a:t>– this </a:t>
            </a:r>
            <a:r>
              <a:rPr sz="1500" spc="-5" dirty="0">
                <a:latin typeface="Arial"/>
                <a:cs typeface="Arial"/>
              </a:rPr>
              <a:t>forwards all traffic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a specific </a:t>
            </a:r>
            <a:r>
              <a:rPr sz="1500" dirty="0">
                <a:latin typeface="Arial"/>
                <a:cs typeface="Arial"/>
              </a:rPr>
              <a:t>direction </a:t>
            </a:r>
            <a:r>
              <a:rPr sz="1500" spc="-5" dirty="0">
                <a:latin typeface="Arial"/>
                <a:cs typeface="Arial"/>
              </a:rPr>
              <a:t>when there is not a </a:t>
            </a:r>
            <a:r>
              <a:rPr sz="1500" dirty="0">
                <a:latin typeface="Arial"/>
                <a:cs typeface="Arial"/>
              </a:rPr>
              <a:t>match </a:t>
            </a:r>
            <a:r>
              <a:rPr sz="1500" spc="-5" dirty="0">
                <a:latin typeface="Arial"/>
                <a:cs typeface="Arial"/>
              </a:rPr>
              <a:t>in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the</a:t>
            </a:r>
            <a:endParaRPr sz="15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routing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table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8863" y="3221735"/>
            <a:ext cx="5350764" cy="1525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925"/>
            <a:ext cx="4768215" cy="13569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sz="4600" spc="-5" dirty="0">
                <a:solidFill>
                  <a:srgbClr val="AEE8FA"/>
                </a:solidFill>
              </a:rPr>
              <a:t>8.1 Network Layer  </a:t>
            </a:r>
            <a:r>
              <a:rPr sz="4600" dirty="0">
                <a:solidFill>
                  <a:srgbClr val="AEE8FA"/>
                </a:solidFill>
              </a:rPr>
              <a:t>Characteristics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90788" y="4769239"/>
            <a:ext cx="118745" cy="1111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600" dirty="0">
                <a:solidFill>
                  <a:srgbClr val="D9D9D9"/>
                </a:solidFill>
                <a:latin typeface="Arial"/>
                <a:cs typeface="Arial"/>
              </a:rPr>
              <a:t>3</a:t>
            </a:fld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2069464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Introduction to</a:t>
            </a:r>
            <a:r>
              <a:rPr sz="1600" spc="-10" dirty="0"/>
              <a:t> </a:t>
            </a:r>
            <a:r>
              <a:rPr sz="1600" spc="-5" dirty="0"/>
              <a:t>Routing</a:t>
            </a:r>
            <a:endParaRPr sz="1600"/>
          </a:p>
          <a:p>
            <a:pPr marL="12700">
              <a:lnSpc>
                <a:spcPts val="2870"/>
              </a:lnSpc>
            </a:pPr>
            <a:r>
              <a:rPr dirty="0"/>
              <a:t>Static</a:t>
            </a:r>
            <a:r>
              <a:rPr spc="-40" dirty="0"/>
              <a:t> </a:t>
            </a:r>
            <a:r>
              <a:rPr spc="-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910" y="827659"/>
            <a:ext cx="3527425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Static Route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Characteristics: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Must be configured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manually</a:t>
            </a:r>
            <a:endParaRPr sz="16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Must be adjusted manually by the  administrator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there is a change  in 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topology</a:t>
            </a:r>
            <a:endParaRPr sz="1600">
              <a:latin typeface="Arial"/>
              <a:cs typeface="Arial"/>
            </a:endParaRPr>
          </a:p>
          <a:p>
            <a:pPr marL="182880" marR="638175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10" dirty="0">
                <a:latin typeface="Arial"/>
                <a:cs typeface="Arial"/>
              </a:rPr>
              <a:t>Good </a:t>
            </a:r>
            <a:r>
              <a:rPr sz="1600" spc="-5" dirty="0">
                <a:latin typeface="Arial"/>
                <a:cs typeface="Arial"/>
              </a:rPr>
              <a:t>for small non-redundant  networks</a:t>
            </a:r>
            <a:endParaRPr sz="1600">
              <a:latin typeface="Arial"/>
              <a:cs typeface="Arial"/>
            </a:endParaRPr>
          </a:p>
          <a:p>
            <a:pPr marL="182880" marR="45720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Often used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conjunction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a  dynamic routing protocol for  configuring a default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route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317" y="394893"/>
            <a:ext cx="4890113" cy="2154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9832" y="2688335"/>
            <a:ext cx="5007864" cy="2116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069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Introduction to</a:t>
            </a:r>
            <a:r>
              <a:rPr sz="1600" spc="-1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Routing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234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40" dirty="0"/>
              <a:t> </a:t>
            </a:r>
            <a:r>
              <a:rPr spc="-5"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910" y="827659"/>
            <a:ext cx="3446779" cy="298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Dynamic Routes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Automatically: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Discover remote networks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Maintain up-to-date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Choose the best path 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destination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Find new best paths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there is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topology change</a:t>
            </a:r>
            <a:endParaRPr sz="1600">
              <a:latin typeface="Arial"/>
              <a:cs typeface="Arial"/>
            </a:endParaRPr>
          </a:p>
          <a:p>
            <a:pPr marL="12700" marR="514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Arial"/>
                <a:cs typeface="Arial"/>
              </a:rPr>
              <a:t>Dynamic routing can also share static  default routes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other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routers.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6983" y="561602"/>
            <a:ext cx="4860573" cy="165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5425" y="2390047"/>
            <a:ext cx="4561974" cy="2350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069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Introduction to</a:t>
            </a:r>
            <a:r>
              <a:rPr sz="1600" spc="-1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Routing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Video </a:t>
            </a:r>
            <a:r>
              <a:rPr dirty="0"/>
              <a:t>– IPv4 </a:t>
            </a:r>
            <a:r>
              <a:rPr spc="-5" dirty="0"/>
              <a:t>Router Routing</a:t>
            </a:r>
            <a:r>
              <a:rPr spc="-20" dirty="0"/>
              <a:t> </a:t>
            </a:r>
            <a:r>
              <a:rPr spc="-50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8066" y="1207389"/>
            <a:ext cx="699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This video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10" dirty="0">
                <a:latin typeface="Arial"/>
                <a:cs typeface="Arial"/>
              </a:rPr>
              <a:t>explain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information in </a:t>
            </a:r>
            <a:r>
              <a:rPr sz="1800" dirty="0">
                <a:latin typeface="Arial"/>
                <a:cs typeface="Arial"/>
              </a:rPr>
              <a:t>the IPv4 </a:t>
            </a:r>
            <a:r>
              <a:rPr sz="1800" spc="-5" dirty="0">
                <a:latin typeface="Arial"/>
                <a:cs typeface="Arial"/>
              </a:rPr>
              <a:t>router routing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501650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Introduction to</a:t>
            </a:r>
            <a:r>
              <a:rPr sz="1600" spc="20" dirty="0"/>
              <a:t> </a:t>
            </a:r>
            <a:r>
              <a:rPr sz="1600" spc="-5" dirty="0"/>
              <a:t>Routing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5" dirty="0"/>
              <a:t>Introduction </a:t>
            </a:r>
            <a:r>
              <a:rPr dirty="0"/>
              <a:t>to </a:t>
            </a:r>
            <a:r>
              <a:rPr spc="-10" dirty="0"/>
              <a:t>an </a:t>
            </a:r>
            <a:r>
              <a:rPr dirty="0"/>
              <a:t>IPv4 </a:t>
            </a:r>
            <a:r>
              <a:rPr spc="-5" dirty="0"/>
              <a:t>Routing</a:t>
            </a:r>
            <a:r>
              <a:rPr spc="-25" dirty="0"/>
              <a:t> </a:t>
            </a:r>
            <a:r>
              <a:rPr spc="-6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766" y="846201"/>
            <a:ext cx="3601720" cy="364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3195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show </a:t>
            </a:r>
            <a:r>
              <a:rPr sz="1500" b="1" dirty="0">
                <a:latin typeface="Arial"/>
                <a:cs typeface="Arial"/>
              </a:rPr>
              <a:t>ip </a:t>
            </a:r>
            <a:r>
              <a:rPr sz="1500" b="1" spc="-5" dirty="0">
                <a:latin typeface="Arial"/>
                <a:cs typeface="Arial"/>
              </a:rPr>
              <a:t>route </a:t>
            </a:r>
            <a:r>
              <a:rPr sz="1500" dirty="0">
                <a:latin typeface="Arial"/>
                <a:cs typeface="Arial"/>
              </a:rPr>
              <a:t>command </a:t>
            </a:r>
            <a:r>
              <a:rPr sz="1500" spc="-5" dirty="0">
                <a:latin typeface="Arial"/>
                <a:cs typeface="Arial"/>
              </a:rPr>
              <a:t>shows the  following </a:t>
            </a:r>
            <a:r>
              <a:rPr sz="1500" dirty="0">
                <a:latin typeface="Arial"/>
                <a:cs typeface="Arial"/>
              </a:rPr>
              <a:t>route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sources:</a:t>
            </a:r>
            <a:endParaRPr sz="1500">
              <a:latin typeface="Arial"/>
              <a:cs typeface="Arial"/>
            </a:endParaRPr>
          </a:p>
          <a:p>
            <a:pPr marL="370840" marR="137160" indent="-215265">
              <a:lnSpc>
                <a:spcPct val="100000"/>
              </a:lnSpc>
              <a:spcBef>
                <a:spcPts val="890"/>
              </a:spcBef>
              <a:buClr>
                <a:srgbClr val="57575B"/>
              </a:buClr>
              <a:buFont typeface="Arial"/>
              <a:buChar char="•"/>
              <a:tabLst>
                <a:tab pos="370840" algn="l"/>
                <a:tab pos="371475" algn="l"/>
              </a:tabLst>
            </a:pPr>
            <a:r>
              <a:rPr sz="1400" b="1" dirty="0">
                <a:latin typeface="Arial"/>
                <a:cs typeface="Arial"/>
              </a:rPr>
              <a:t>L </a:t>
            </a:r>
            <a:r>
              <a:rPr sz="1400" dirty="0">
                <a:latin typeface="Arial"/>
                <a:cs typeface="Arial"/>
              </a:rPr>
              <a:t>- Directly connected local interface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IP  address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Font typeface="Arial"/>
              <a:buChar char="•"/>
              <a:tabLst>
                <a:tab pos="370840" algn="l"/>
                <a:tab pos="371475" algn="l"/>
              </a:tabLst>
            </a:pPr>
            <a:r>
              <a:rPr sz="1400" b="1" dirty="0">
                <a:latin typeface="Arial"/>
                <a:cs typeface="Arial"/>
              </a:rPr>
              <a:t>C </a:t>
            </a:r>
            <a:r>
              <a:rPr sz="1400" dirty="0">
                <a:latin typeface="Arial"/>
                <a:cs typeface="Arial"/>
              </a:rPr>
              <a:t>– Directly connected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marL="370840" marR="508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Font typeface="Arial"/>
              <a:buChar char="•"/>
              <a:tabLst>
                <a:tab pos="370840" algn="l"/>
                <a:tab pos="371475" algn="l"/>
              </a:tabLst>
            </a:pPr>
            <a:r>
              <a:rPr sz="1400" b="1" dirty="0">
                <a:latin typeface="Arial"/>
                <a:cs typeface="Arial"/>
              </a:rPr>
              <a:t>S </a:t>
            </a:r>
            <a:r>
              <a:rPr sz="1400" dirty="0">
                <a:latin typeface="Arial"/>
                <a:cs typeface="Arial"/>
              </a:rPr>
              <a:t>– Static route </a:t>
            </a:r>
            <a:r>
              <a:rPr sz="1400" spc="-5" dirty="0">
                <a:latin typeface="Arial"/>
                <a:cs typeface="Arial"/>
              </a:rPr>
              <a:t>was </a:t>
            </a:r>
            <a:r>
              <a:rPr sz="1400" dirty="0">
                <a:latin typeface="Arial"/>
                <a:cs typeface="Arial"/>
              </a:rPr>
              <a:t>manually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configured  by 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administrator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Font typeface="Arial"/>
              <a:buChar char="•"/>
              <a:tabLst>
                <a:tab pos="370840" algn="l"/>
                <a:tab pos="371475" algn="l"/>
              </a:tabLst>
            </a:pPr>
            <a:r>
              <a:rPr sz="1400" b="1" spc="5" dirty="0">
                <a:latin typeface="Arial"/>
                <a:cs typeface="Arial"/>
              </a:rPr>
              <a:t>O </a:t>
            </a:r>
            <a:r>
              <a:rPr sz="1400" dirty="0">
                <a:latin typeface="Arial"/>
                <a:cs typeface="Arial"/>
              </a:rPr>
              <a:t>–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OSPF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Font typeface="Arial"/>
              <a:buChar char="•"/>
              <a:tabLst>
                <a:tab pos="370840" algn="l"/>
                <a:tab pos="371475" algn="l"/>
              </a:tabLst>
            </a:pPr>
            <a:r>
              <a:rPr sz="1400" b="1" dirty="0">
                <a:latin typeface="Arial"/>
                <a:cs typeface="Arial"/>
              </a:rPr>
              <a:t>D </a:t>
            </a:r>
            <a:r>
              <a:rPr sz="1400" dirty="0">
                <a:latin typeface="Arial"/>
                <a:cs typeface="Arial"/>
              </a:rPr>
              <a:t>–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EIGRP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00" spc="-5" dirty="0">
                <a:latin typeface="Arial"/>
                <a:cs typeface="Arial"/>
              </a:rPr>
              <a:t>This </a:t>
            </a:r>
            <a:r>
              <a:rPr sz="1500" dirty="0">
                <a:latin typeface="Arial"/>
                <a:cs typeface="Arial"/>
              </a:rPr>
              <a:t>command </a:t>
            </a:r>
            <a:r>
              <a:rPr sz="1500" spc="-5" dirty="0">
                <a:latin typeface="Arial"/>
                <a:cs typeface="Arial"/>
              </a:rPr>
              <a:t>shows types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routes: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89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Directly Connected – C and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spc="-5" dirty="0">
                <a:latin typeface="Arial"/>
                <a:cs typeface="Arial"/>
              </a:rPr>
              <a:t>Remote </a:t>
            </a:r>
            <a:r>
              <a:rPr sz="1400" dirty="0">
                <a:latin typeface="Arial"/>
                <a:cs typeface="Arial"/>
              </a:rPr>
              <a:t>Routes – O, </a:t>
            </a:r>
            <a:r>
              <a:rPr sz="1400" spc="-5" dirty="0">
                <a:latin typeface="Arial"/>
                <a:cs typeface="Arial"/>
              </a:rPr>
              <a:t>D,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Default Routes –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S*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9767" y="924633"/>
            <a:ext cx="4904232" cy="379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76981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8.6 Module Practice and</a:t>
            </a:r>
            <a:r>
              <a:rPr sz="4600" spc="85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349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sz="1600" spc="-3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429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10" dirty="0"/>
              <a:t>did </a:t>
            </a:r>
            <a:r>
              <a:rPr dirty="0"/>
              <a:t>I </a:t>
            </a:r>
            <a:r>
              <a:rPr spc="-5" dirty="0"/>
              <a:t>learn in </a:t>
            </a:r>
            <a:r>
              <a:rPr dirty="0"/>
              <a:t>this</a:t>
            </a:r>
            <a:r>
              <a:rPr spc="-20" dirty="0"/>
              <a:t> </a:t>
            </a:r>
            <a:r>
              <a:rPr spc="-5" dirty="0"/>
              <a:t>module?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0868" y="753516"/>
            <a:ext cx="8072120" cy="36385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7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IP is connectionless, best effort, and media independent.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IP does not guarantee packet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delivery.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IPv4 packet header consists of fields containing information about the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packet.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IPv6 overcomes IPv4 lack of end-to-end connectivity and increased network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complexity.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A device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determine if a destination is itself, another local host, and a remote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host.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A default gateway is router that is part of the LAN and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be used as a door to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other</a:t>
            </a:r>
            <a:endParaRPr sz="16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networks.</a:t>
            </a:r>
            <a:endParaRPr sz="1600">
              <a:latin typeface="Arial"/>
              <a:cs typeface="Arial"/>
            </a:endParaRPr>
          </a:p>
          <a:p>
            <a:pPr marL="181610" marR="48895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The routing table contains a list of all </a:t>
            </a:r>
            <a:r>
              <a:rPr sz="1600" spc="-10" dirty="0">
                <a:latin typeface="Arial"/>
                <a:cs typeface="Arial"/>
              </a:rPr>
              <a:t>known </a:t>
            </a:r>
            <a:r>
              <a:rPr sz="1600" spc="-5" dirty="0">
                <a:latin typeface="Arial"/>
                <a:cs typeface="Arial"/>
              </a:rPr>
              <a:t>network addresses (prefixes) and where to  forward the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packet.</a:t>
            </a:r>
            <a:endParaRPr sz="16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The router uses longest subnet mask or prefix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match.</a:t>
            </a:r>
            <a:endParaRPr sz="1600">
              <a:latin typeface="Arial"/>
              <a:cs typeface="Arial"/>
            </a:endParaRPr>
          </a:p>
          <a:p>
            <a:pPr marL="181610" marR="13271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The routing table has three </a:t>
            </a:r>
            <a:r>
              <a:rPr sz="1600" spc="-10" dirty="0">
                <a:latin typeface="Arial"/>
                <a:cs typeface="Arial"/>
              </a:rPr>
              <a:t>types </a:t>
            </a:r>
            <a:r>
              <a:rPr sz="1600" spc="-5" dirty="0">
                <a:latin typeface="Arial"/>
                <a:cs typeface="Arial"/>
              </a:rPr>
              <a:t>of route entries: directly connected networks, remote  networks, and a default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route.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90772" y="2697479"/>
              <a:ext cx="1325880" cy="292735"/>
            </a:xfrm>
            <a:custGeom>
              <a:avLst/>
              <a:gdLst/>
              <a:ahLst/>
              <a:cxnLst/>
              <a:rect l="l" t="t" r="r" b="b"/>
              <a:pathLst>
                <a:path w="1325879" h="292735">
                  <a:moveTo>
                    <a:pt x="216408" y="8509"/>
                  </a:moveTo>
                  <a:lnTo>
                    <a:pt x="206984" y="7188"/>
                  </a:lnTo>
                  <a:lnTo>
                    <a:pt x="191998" y="4254"/>
                  </a:lnTo>
                  <a:lnTo>
                    <a:pt x="172237" y="1333"/>
                  </a:lnTo>
                  <a:lnTo>
                    <a:pt x="100444" y="6858"/>
                  </a:lnTo>
                  <a:lnTo>
                    <a:pt x="59550" y="26314"/>
                  </a:lnTo>
                  <a:lnTo>
                    <a:pt x="27825" y="56769"/>
                  </a:lnTo>
                  <a:lnTo>
                    <a:pt x="7289" y="96583"/>
                  </a:lnTo>
                  <a:lnTo>
                    <a:pt x="0" y="144145"/>
                  </a:lnTo>
                  <a:lnTo>
                    <a:pt x="7708" y="195440"/>
                  </a:lnTo>
                  <a:lnTo>
                    <a:pt x="29057" y="236740"/>
                  </a:lnTo>
                  <a:lnTo>
                    <a:pt x="61417" y="267233"/>
                  </a:lnTo>
                  <a:lnTo>
                    <a:pt x="102095" y="286131"/>
                  </a:lnTo>
                  <a:lnTo>
                    <a:pt x="148463" y="292608"/>
                  </a:lnTo>
                  <a:lnTo>
                    <a:pt x="172237" y="291287"/>
                  </a:lnTo>
                  <a:lnTo>
                    <a:pt x="191998" y="288366"/>
                  </a:lnTo>
                  <a:lnTo>
                    <a:pt x="206984" y="285432"/>
                  </a:lnTo>
                  <a:lnTo>
                    <a:pt x="216408" y="284099"/>
                  </a:lnTo>
                  <a:lnTo>
                    <a:pt x="216408" y="207772"/>
                  </a:lnTo>
                  <a:lnTo>
                    <a:pt x="209461" y="209765"/>
                  </a:lnTo>
                  <a:lnTo>
                    <a:pt x="195732" y="214122"/>
                  </a:lnTo>
                  <a:lnTo>
                    <a:pt x="176428" y="218490"/>
                  </a:lnTo>
                  <a:lnTo>
                    <a:pt x="121107" y="214515"/>
                  </a:lnTo>
                  <a:lnTo>
                    <a:pt x="81699" y="173977"/>
                  </a:lnTo>
                  <a:lnTo>
                    <a:pt x="76327" y="144145"/>
                  </a:lnTo>
                  <a:lnTo>
                    <a:pt x="81699" y="114325"/>
                  </a:lnTo>
                  <a:lnTo>
                    <a:pt x="97028" y="90081"/>
                  </a:lnTo>
                  <a:lnTo>
                    <a:pt x="121107" y="73787"/>
                  </a:lnTo>
                  <a:lnTo>
                    <a:pt x="152781" y="67818"/>
                  </a:lnTo>
                  <a:lnTo>
                    <a:pt x="178257" y="70485"/>
                  </a:lnTo>
                  <a:lnTo>
                    <a:pt x="197358" y="76339"/>
                  </a:lnTo>
                  <a:lnTo>
                    <a:pt x="210070" y="82181"/>
                  </a:lnTo>
                  <a:lnTo>
                    <a:pt x="216408" y="84836"/>
                  </a:lnTo>
                  <a:lnTo>
                    <a:pt x="216408" y="8509"/>
                  </a:lnTo>
                  <a:close/>
                </a:path>
                <a:path w="1325879" h="292735">
                  <a:moveTo>
                    <a:pt x="384035" y="3060"/>
                  </a:moveTo>
                  <a:lnTo>
                    <a:pt x="313944" y="3060"/>
                  </a:lnTo>
                  <a:lnTo>
                    <a:pt x="313944" y="286512"/>
                  </a:lnTo>
                  <a:lnTo>
                    <a:pt x="384035" y="286512"/>
                  </a:lnTo>
                  <a:lnTo>
                    <a:pt x="384035" y="3060"/>
                  </a:lnTo>
                  <a:close/>
                </a:path>
                <a:path w="1325879" h="292735">
                  <a:moveTo>
                    <a:pt x="670560" y="199263"/>
                  </a:moveTo>
                  <a:lnTo>
                    <a:pt x="654240" y="148958"/>
                  </a:lnTo>
                  <a:lnTo>
                    <a:pt x="603250" y="114554"/>
                  </a:lnTo>
                  <a:lnTo>
                    <a:pt x="586359" y="110236"/>
                  </a:lnTo>
                  <a:lnTo>
                    <a:pt x="575792" y="106883"/>
                  </a:lnTo>
                  <a:lnTo>
                    <a:pt x="564807" y="102298"/>
                  </a:lnTo>
                  <a:lnTo>
                    <a:pt x="556183" y="95351"/>
                  </a:lnTo>
                  <a:lnTo>
                    <a:pt x="552704" y="84836"/>
                  </a:lnTo>
                  <a:lnTo>
                    <a:pt x="555802" y="73672"/>
                  </a:lnTo>
                  <a:lnTo>
                    <a:pt x="564832" y="65697"/>
                  </a:lnTo>
                  <a:lnTo>
                    <a:pt x="579374" y="60909"/>
                  </a:lnTo>
                  <a:lnTo>
                    <a:pt x="599059" y="59309"/>
                  </a:lnTo>
                  <a:lnTo>
                    <a:pt x="615835" y="60642"/>
                  </a:lnTo>
                  <a:lnTo>
                    <a:pt x="632650" y="63563"/>
                  </a:lnTo>
                  <a:lnTo>
                    <a:pt x="646303" y="66497"/>
                  </a:lnTo>
                  <a:lnTo>
                    <a:pt x="653669" y="67818"/>
                  </a:lnTo>
                  <a:lnTo>
                    <a:pt x="653669" y="59309"/>
                  </a:lnTo>
                  <a:lnTo>
                    <a:pt x="653669" y="8509"/>
                  </a:lnTo>
                  <a:lnTo>
                    <a:pt x="646049" y="7188"/>
                  </a:lnTo>
                  <a:lnTo>
                    <a:pt x="630529" y="4254"/>
                  </a:lnTo>
                  <a:lnTo>
                    <a:pt x="608711" y="1333"/>
                  </a:lnTo>
                  <a:lnTo>
                    <a:pt x="582168" y="0"/>
                  </a:lnTo>
                  <a:lnTo>
                    <a:pt x="539102" y="6172"/>
                  </a:lnTo>
                  <a:lnTo>
                    <a:pt x="505917" y="23850"/>
                  </a:lnTo>
                  <a:lnTo>
                    <a:pt x="484555" y="51866"/>
                  </a:lnTo>
                  <a:lnTo>
                    <a:pt x="477012" y="89027"/>
                  </a:lnTo>
                  <a:lnTo>
                    <a:pt x="482917" y="119545"/>
                  </a:lnTo>
                  <a:lnTo>
                    <a:pt x="499084" y="142074"/>
                  </a:lnTo>
                  <a:lnTo>
                    <a:pt x="523138" y="158242"/>
                  </a:lnTo>
                  <a:lnTo>
                    <a:pt x="552704" y="169672"/>
                  </a:lnTo>
                  <a:lnTo>
                    <a:pt x="556895" y="173863"/>
                  </a:lnTo>
                  <a:lnTo>
                    <a:pt x="565404" y="173863"/>
                  </a:lnTo>
                  <a:lnTo>
                    <a:pt x="577723" y="180314"/>
                  </a:lnTo>
                  <a:lnTo>
                    <a:pt x="588518" y="187159"/>
                  </a:lnTo>
                  <a:lnTo>
                    <a:pt x="596150" y="194779"/>
                  </a:lnTo>
                  <a:lnTo>
                    <a:pt x="599059" y="203581"/>
                  </a:lnTo>
                  <a:lnTo>
                    <a:pt x="595820" y="214680"/>
                  </a:lnTo>
                  <a:lnTo>
                    <a:pt x="585876" y="222618"/>
                  </a:lnTo>
                  <a:lnTo>
                    <a:pt x="568833" y="227393"/>
                  </a:lnTo>
                  <a:lnTo>
                    <a:pt x="544322" y="228981"/>
                  </a:lnTo>
                  <a:lnTo>
                    <a:pt x="522617" y="227660"/>
                  </a:lnTo>
                  <a:lnTo>
                    <a:pt x="503275" y="224726"/>
                  </a:lnTo>
                  <a:lnTo>
                    <a:pt x="488683" y="221805"/>
                  </a:lnTo>
                  <a:lnTo>
                    <a:pt x="481203" y="220472"/>
                  </a:lnTo>
                  <a:lnTo>
                    <a:pt x="481203" y="284099"/>
                  </a:lnTo>
                  <a:lnTo>
                    <a:pt x="487705" y="285432"/>
                  </a:lnTo>
                  <a:lnTo>
                    <a:pt x="504850" y="288353"/>
                  </a:lnTo>
                  <a:lnTo>
                    <a:pt x="529094" y="291287"/>
                  </a:lnTo>
                  <a:lnTo>
                    <a:pt x="556895" y="292608"/>
                  </a:lnTo>
                  <a:lnTo>
                    <a:pt x="597738" y="287578"/>
                  </a:lnTo>
                  <a:lnTo>
                    <a:pt x="634250" y="271424"/>
                  </a:lnTo>
                  <a:lnTo>
                    <a:pt x="660488" y="242519"/>
                  </a:lnTo>
                  <a:lnTo>
                    <a:pt x="663638" y="228981"/>
                  </a:lnTo>
                  <a:lnTo>
                    <a:pt x="670560" y="199263"/>
                  </a:lnTo>
                  <a:close/>
                </a:path>
                <a:path w="1325879" h="292735">
                  <a:moveTo>
                    <a:pt x="954024" y="8509"/>
                  </a:moveTo>
                  <a:lnTo>
                    <a:pt x="944816" y="7188"/>
                  </a:lnTo>
                  <a:lnTo>
                    <a:pt x="930148" y="4254"/>
                  </a:lnTo>
                  <a:lnTo>
                    <a:pt x="910793" y="1333"/>
                  </a:lnTo>
                  <a:lnTo>
                    <a:pt x="840574" y="6858"/>
                  </a:lnTo>
                  <a:lnTo>
                    <a:pt x="800531" y="26314"/>
                  </a:lnTo>
                  <a:lnTo>
                    <a:pt x="769442" y="56769"/>
                  </a:lnTo>
                  <a:lnTo>
                    <a:pt x="749325" y="96583"/>
                  </a:lnTo>
                  <a:lnTo>
                    <a:pt x="742188" y="144145"/>
                  </a:lnTo>
                  <a:lnTo>
                    <a:pt x="749719" y="195440"/>
                  </a:lnTo>
                  <a:lnTo>
                    <a:pt x="770623" y="236740"/>
                  </a:lnTo>
                  <a:lnTo>
                    <a:pt x="802284" y="267233"/>
                  </a:lnTo>
                  <a:lnTo>
                    <a:pt x="842137" y="286131"/>
                  </a:lnTo>
                  <a:lnTo>
                    <a:pt x="887603" y="292608"/>
                  </a:lnTo>
                  <a:lnTo>
                    <a:pt x="910793" y="291287"/>
                  </a:lnTo>
                  <a:lnTo>
                    <a:pt x="930148" y="288366"/>
                  </a:lnTo>
                  <a:lnTo>
                    <a:pt x="944816" y="285432"/>
                  </a:lnTo>
                  <a:lnTo>
                    <a:pt x="954024" y="284099"/>
                  </a:lnTo>
                  <a:lnTo>
                    <a:pt x="954024" y="207772"/>
                  </a:lnTo>
                  <a:lnTo>
                    <a:pt x="947839" y="209765"/>
                  </a:lnTo>
                  <a:lnTo>
                    <a:pt x="935837" y="214122"/>
                  </a:lnTo>
                  <a:lnTo>
                    <a:pt x="918387" y="218490"/>
                  </a:lnTo>
                  <a:lnTo>
                    <a:pt x="862520" y="214515"/>
                  </a:lnTo>
                  <a:lnTo>
                    <a:pt x="822312" y="173977"/>
                  </a:lnTo>
                  <a:lnTo>
                    <a:pt x="816991" y="144145"/>
                  </a:lnTo>
                  <a:lnTo>
                    <a:pt x="822883" y="114325"/>
                  </a:lnTo>
                  <a:lnTo>
                    <a:pt x="839279" y="90081"/>
                  </a:lnTo>
                  <a:lnTo>
                    <a:pt x="864235" y="73787"/>
                  </a:lnTo>
                  <a:lnTo>
                    <a:pt x="895858" y="67818"/>
                  </a:lnTo>
                  <a:lnTo>
                    <a:pt x="918387" y="70485"/>
                  </a:lnTo>
                  <a:lnTo>
                    <a:pt x="935837" y="76339"/>
                  </a:lnTo>
                  <a:lnTo>
                    <a:pt x="947839" y="82181"/>
                  </a:lnTo>
                  <a:lnTo>
                    <a:pt x="954024" y="84836"/>
                  </a:lnTo>
                  <a:lnTo>
                    <a:pt x="954024" y="8509"/>
                  </a:lnTo>
                  <a:close/>
                </a:path>
                <a:path w="1325879" h="292735">
                  <a:moveTo>
                    <a:pt x="1325880" y="144145"/>
                  </a:moveTo>
                  <a:lnTo>
                    <a:pt x="1319047" y="98247"/>
                  </a:lnTo>
                  <a:lnTo>
                    <a:pt x="1306182" y="72136"/>
                  </a:lnTo>
                  <a:lnTo>
                    <a:pt x="1299527" y="58623"/>
                  </a:lnTo>
                  <a:lnTo>
                    <a:pt x="1268704" y="27559"/>
                  </a:lnTo>
                  <a:lnTo>
                    <a:pt x="1250188" y="18338"/>
                  </a:lnTo>
                  <a:lnTo>
                    <a:pt x="1250188" y="144145"/>
                  </a:lnTo>
                  <a:lnTo>
                    <a:pt x="1244942" y="173977"/>
                  </a:lnTo>
                  <a:lnTo>
                    <a:pt x="1230261" y="198221"/>
                  </a:lnTo>
                  <a:lnTo>
                    <a:pt x="1207693" y="214515"/>
                  </a:lnTo>
                  <a:lnTo>
                    <a:pt x="1178814" y="220472"/>
                  </a:lnTo>
                  <a:lnTo>
                    <a:pt x="1149921" y="214515"/>
                  </a:lnTo>
                  <a:lnTo>
                    <a:pt x="1127353" y="198221"/>
                  </a:lnTo>
                  <a:lnTo>
                    <a:pt x="1112672" y="173977"/>
                  </a:lnTo>
                  <a:lnTo>
                    <a:pt x="1107440" y="144145"/>
                  </a:lnTo>
                  <a:lnTo>
                    <a:pt x="1112672" y="116827"/>
                  </a:lnTo>
                  <a:lnTo>
                    <a:pt x="1127353" y="93865"/>
                  </a:lnTo>
                  <a:lnTo>
                    <a:pt x="1149921" y="78041"/>
                  </a:lnTo>
                  <a:lnTo>
                    <a:pt x="1178814" y="72136"/>
                  </a:lnTo>
                  <a:lnTo>
                    <a:pt x="1207693" y="78041"/>
                  </a:lnTo>
                  <a:lnTo>
                    <a:pt x="1230261" y="93865"/>
                  </a:lnTo>
                  <a:lnTo>
                    <a:pt x="1244942" y="116827"/>
                  </a:lnTo>
                  <a:lnTo>
                    <a:pt x="1250188" y="144145"/>
                  </a:lnTo>
                  <a:lnTo>
                    <a:pt x="1250188" y="18338"/>
                  </a:lnTo>
                  <a:lnTo>
                    <a:pt x="1228001" y="7264"/>
                  </a:lnTo>
                  <a:lnTo>
                    <a:pt x="1178814" y="0"/>
                  </a:lnTo>
                  <a:lnTo>
                    <a:pt x="1129614" y="7264"/>
                  </a:lnTo>
                  <a:lnTo>
                    <a:pt x="1088910" y="27559"/>
                  </a:lnTo>
                  <a:lnTo>
                    <a:pt x="1058087" y="58623"/>
                  </a:lnTo>
                  <a:lnTo>
                    <a:pt x="1038567" y="98247"/>
                  </a:lnTo>
                  <a:lnTo>
                    <a:pt x="1031748" y="144145"/>
                  </a:lnTo>
                  <a:lnTo>
                    <a:pt x="1038567" y="190563"/>
                  </a:lnTo>
                  <a:lnTo>
                    <a:pt x="1058087" y="231254"/>
                  </a:lnTo>
                  <a:lnTo>
                    <a:pt x="1088910" y="263575"/>
                  </a:lnTo>
                  <a:lnTo>
                    <a:pt x="1129614" y="284911"/>
                  </a:lnTo>
                  <a:lnTo>
                    <a:pt x="1178814" y="292608"/>
                  </a:lnTo>
                  <a:lnTo>
                    <a:pt x="1228001" y="284911"/>
                  </a:lnTo>
                  <a:lnTo>
                    <a:pt x="1268704" y="263575"/>
                  </a:lnTo>
                  <a:lnTo>
                    <a:pt x="1299527" y="231254"/>
                  </a:lnTo>
                  <a:lnTo>
                    <a:pt x="1304696" y="220472"/>
                  </a:lnTo>
                  <a:lnTo>
                    <a:pt x="1319047" y="190563"/>
                  </a:lnTo>
                  <a:lnTo>
                    <a:pt x="1325880" y="144145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5991" y="2362199"/>
              <a:ext cx="71628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9540" y="2264664"/>
              <a:ext cx="71627" cy="242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3088" y="2130551"/>
              <a:ext cx="71755" cy="448309"/>
            </a:xfrm>
            <a:custGeom>
              <a:avLst/>
              <a:gdLst/>
              <a:ahLst/>
              <a:cxnLst/>
              <a:rect l="l" t="t" r="r" b="b"/>
              <a:pathLst>
                <a:path w="71754" h="448310">
                  <a:moveTo>
                    <a:pt x="33654" y="0"/>
                  </a:moveTo>
                  <a:lnTo>
                    <a:pt x="21324" y="2903"/>
                  </a:lnTo>
                  <a:lnTo>
                    <a:pt x="10540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540" y="436959"/>
                  </a:lnTo>
                  <a:lnTo>
                    <a:pt x="21324" y="445085"/>
                  </a:lnTo>
                  <a:lnTo>
                    <a:pt x="33654" y="448056"/>
                  </a:lnTo>
                  <a:lnTo>
                    <a:pt x="48482" y="445085"/>
                  </a:lnTo>
                  <a:lnTo>
                    <a:pt x="60547" y="436959"/>
                  </a:lnTo>
                  <a:lnTo>
                    <a:pt x="68659" y="424856"/>
                  </a:lnTo>
                  <a:lnTo>
                    <a:pt x="71627" y="409956"/>
                  </a:lnTo>
                  <a:lnTo>
                    <a:pt x="71627" y="33781"/>
                  </a:lnTo>
                  <a:lnTo>
                    <a:pt x="68659" y="21377"/>
                  </a:lnTo>
                  <a:lnTo>
                    <a:pt x="60547" y="10556"/>
                  </a:lnTo>
                  <a:lnTo>
                    <a:pt x="48482" y="2903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6635" y="2264664"/>
              <a:ext cx="70103" cy="242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184" y="2362199"/>
              <a:ext cx="70103" cy="144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3732" y="2264664"/>
              <a:ext cx="70103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7279" y="2130551"/>
              <a:ext cx="70485" cy="448309"/>
            </a:xfrm>
            <a:custGeom>
              <a:avLst/>
              <a:gdLst/>
              <a:ahLst/>
              <a:cxnLst/>
              <a:rect l="l" t="t" r="r" b="b"/>
              <a:pathLst>
                <a:path w="70485" h="448310">
                  <a:moveTo>
                    <a:pt x="37084" y="0"/>
                  </a:moveTo>
                  <a:lnTo>
                    <a:pt x="22609" y="2903"/>
                  </a:lnTo>
                  <a:lnTo>
                    <a:pt x="10826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826" y="436959"/>
                  </a:lnTo>
                  <a:lnTo>
                    <a:pt x="22609" y="445085"/>
                  </a:lnTo>
                  <a:lnTo>
                    <a:pt x="37084" y="448056"/>
                  </a:lnTo>
                  <a:lnTo>
                    <a:pt x="49208" y="445085"/>
                  </a:lnTo>
                  <a:lnTo>
                    <a:pt x="59785" y="436959"/>
                  </a:lnTo>
                  <a:lnTo>
                    <a:pt x="67266" y="424856"/>
                  </a:lnTo>
                  <a:lnTo>
                    <a:pt x="70104" y="409956"/>
                  </a:lnTo>
                  <a:lnTo>
                    <a:pt x="70104" y="33781"/>
                  </a:lnTo>
                  <a:lnTo>
                    <a:pt x="67266" y="21377"/>
                  </a:lnTo>
                  <a:lnTo>
                    <a:pt x="59785" y="10556"/>
                  </a:lnTo>
                  <a:lnTo>
                    <a:pt x="49208" y="2903"/>
                  </a:lnTo>
                  <a:lnTo>
                    <a:pt x="3708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9303" y="2264664"/>
              <a:ext cx="71628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2852" y="2362199"/>
              <a:ext cx="71627" cy="1447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4427"/>
            <a:ext cx="2734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 </a:t>
            </a:r>
            <a:r>
              <a:rPr sz="1600" spc="-10" dirty="0">
                <a:solidFill>
                  <a:srgbClr val="367086"/>
                </a:solidFill>
                <a:latin typeface="Arial"/>
                <a:cs typeface="Arial"/>
              </a:rPr>
              <a:t>Layer</a:t>
            </a:r>
            <a:r>
              <a:rPr sz="1600" spc="3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54914"/>
            <a:ext cx="2600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Network</a:t>
            </a:r>
            <a:r>
              <a:rPr spc="-25" dirty="0"/>
              <a:t> </a:t>
            </a:r>
            <a:r>
              <a:rPr spc="-5"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612" y="863346"/>
            <a:ext cx="4832350" cy="286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Provides services to allow end devices to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exchange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82880" marR="16129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IP version 4 (IPv4) and IP version 6 (IPv6) are the  principle network </a:t>
            </a:r>
            <a:r>
              <a:rPr sz="1600" spc="-10" dirty="0">
                <a:latin typeface="Arial"/>
                <a:cs typeface="Arial"/>
              </a:rPr>
              <a:t>layer </a:t>
            </a:r>
            <a:r>
              <a:rPr sz="1600" spc="-5" dirty="0">
                <a:latin typeface="Arial"/>
                <a:cs typeface="Arial"/>
              </a:rPr>
              <a:t>communication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protocols.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network layer performs four </a:t>
            </a:r>
            <a:r>
              <a:rPr sz="1600" dirty="0">
                <a:latin typeface="Arial"/>
                <a:cs typeface="Arial"/>
              </a:rPr>
              <a:t>basic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operations: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9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Addressing end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devices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Encapsulation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Routing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De-encapsulation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2288" y="119896"/>
            <a:ext cx="3019946" cy="1996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9991" y="2356104"/>
            <a:ext cx="3230880" cy="2458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90788" y="4769239"/>
            <a:ext cx="118745" cy="1111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600" dirty="0">
                <a:solidFill>
                  <a:srgbClr val="D9D9D9"/>
                </a:solidFill>
                <a:latin typeface="Arial"/>
                <a:cs typeface="Arial"/>
              </a:rPr>
              <a:t>4</a:t>
            </a:fld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734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 </a:t>
            </a:r>
            <a:r>
              <a:rPr sz="1600" spc="-10" dirty="0">
                <a:solidFill>
                  <a:srgbClr val="367086"/>
                </a:solidFill>
                <a:latin typeface="Arial"/>
                <a:cs typeface="Arial"/>
              </a:rPr>
              <a:t>Layer</a:t>
            </a:r>
            <a:r>
              <a:rPr sz="1600" spc="3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230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114" dirty="0"/>
              <a:t> </a:t>
            </a:r>
            <a:r>
              <a:rPr spc="-5" dirty="0"/>
              <a:t>Encapsulation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403" y="934288"/>
            <a:ext cx="3397885" cy="3806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IP encapsulates the transport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segment.</a:t>
            </a:r>
            <a:endParaRPr sz="1600">
              <a:latin typeface="Arial"/>
              <a:cs typeface="Arial"/>
            </a:endParaRPr>
          </a:p>
          <a:p>
            <a:pPr marL="182880" marR="211454" indent="-170815" algn="just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IP can use either an IPv4 or IPv6  </a:t>
            </a:r>
            <a:r>
              <a:rPr sz="1600" dirty="0">
                <a:latin typeface="Arial"/>
                <a:cs typeface="Arial"/>
              </a:rPr>
              <a:t>packet </a:t>
            </a:r>
            <a:r>
              <a:rPr sz="1600" spc="-5" dirty="0">
                <a:latin typeface="Arial"/>
                <a:cs typeface="Arial"/>
              </a:rPr>
              <a:t>and not impact the layer 4  segment.</a:t>
            </a:r>
            <a:endParaRPr sz="1600">
              <a:latin typeface="Arial"/>
              <a:cs typeface="Arial"/>
            </a:endParaRPr>
          </a:p>
          <a:p>
            <a:pPr marL="182880" marR="191135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IP packet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be examined by all  </a:t>
            </a:r>
            <a:r>
              <a:rPr sz="1600" spc="-10" dirty="0">
                <a:latin typeface="Arial"/>
                <a:cs typeface="Arial"/>
              </a:rPr>
              <a:t>layer </a:t>
            </a:r>
            <a:r>
              <a:rPr sz="1600" spc="-5" dirty="0">
                <a:latin typeface="Arial"/>
                <a:cs typeface="Arial"/>
              </a:rPr>
              <a:t>3 devices as it traverses the  network.</a:t>
            </a:r>
            <a:endParaRPr sz="16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IP addressing does not change  from source to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destination.</a:t>
            </a:r>
            <a:endParaRPr sz="1600">
              <a:latin typeface="Arial"/>
              <a:cs typeface="Arial"/>
            </a:endParaRPr>
          </a:p>
          <a:p>
            <a:pPr marL="12700" marR="249554">
              <a:lnSpc>
                <a:spcPct val="100000"/>
              </a:lnSpc>
              <a:spcBef>
                <a:spcPts val="1200"/>
              </a:spcBef>
            </a:pPr>
            <a:r>
              <a:rPr sz="1600" b="1" spc="-5" dirty="0">
                <a:latin typeface="Arial"/>
                <a:cs typeface="Arial"/>
              </a:rPr>
              <a:t>Note: </a:t>
            </a:r>
            <a:r>
              <a:rPr sz="1600" spc="-45" dirty="0">
                <a:latin typeface="Arial"/>
                <a:cs typeface="Arial"/>
              </a:rPr>
              <a:t>NAT </a:t>
            </a:r>
            <a:r>
              <a:rPr sz="1600" spc="-5" dirty="0">
                <a:latin typeface="Arial"/>
                <a:cs typeface="Arial"/>
              </a:rPr>
              <a:t>will change addressing,  but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be discussed in a later  module.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4403" y="989054"/>
            <a:ext cx="4875425" cy="274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0788" y="4769239"/>
            <a:ext cx="118745" cy="1111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600" dirty="0">
                <a:solidFill>
                  <a:srgbClr val="D9D9D9"/>
                </a:solidFill>
                <a:latin typeface="Arial"/>
                <a:cs typeface="Arial"/>
              </a:rPr>
              <a:t>5</a:t>
            </a:fld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734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 </a:t>
            </a:r>
            <a:r>
              <a:rPr sz="1600" spc="-10" dirty="0">
                <a:solidFill>
                  <a:srgbClr val="367086"/>
                </a:solidFill>
                <a:latin typeface="Arial"/>
                <a:cs typeface="Arial"/>
              </a:rPr>
              <a:t>Layer</a:t>
            </a:r>
            <a:r>
              <a:rPr sz="1600" spc="3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90788" y="4769239"/>
            <a:ext cx="118745" cy="1111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600" dirty="0">
                <a:solidFill>
                  <a:srgbClr val="D9D9D9"/>
                </a:solidFill>
                <a:latin typeface="Arial"/>
                <a:cs typeface="Arial"/>
              </a:rPr>
              <a:t>6</a:t>
            </a:fld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2754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Characteristics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403" y="806307"/>
            <a:ext cx="6078220" cy="150495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dirty="0">
                <a:latin typeface="Arial"/>
                <a:cs typeface="Arial"/>
              </a:rPr>
              <a:t>IP is </a:t>
            </a:r>
            <a:r>
              <a:rPr sz="1800" spc="-5" dirty="0">
                <a:latin typeface="Arial"/>
                <a:cs typeface="Arial"/>
              </a:rPr>
              <a:t>meant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have low </a:t>
            </a:r>
            <a:r>
              <a:rPr sz="1800" spc="-10" dirty="0">
                <a:latin typeface="Arial"/>
                <a:cs typeface="Arial"/>
              </a:rPr>
              <a:t>overhead and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be described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800" spc="-5" dirty="0">
                <a:latin typeface="Arial"/>
                <a:cs typeface="Arial"/>
              </a:rPr>
              <a:t>Connectionless</a:t>
            </a:r>
            <a:endParaRPr sz="18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800" spc="-5" dirty="0">
                <a:latin typeface="Arial"/>
                <a:cs typeface="Arial"/>
              </a:rPr>
              <a:t>Best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Effort</a:t>
            </a:r>
            <a:endParaRPr sz="18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800" spc="-5" dirty="0">
                <a:latin typeface="Arial"/>
                <a:cs typeface="Arial"/>
              </a:rPr>
              <a:t>Media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Independent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734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 </a:t>
            </a:r>
            <a:r>
              <a:rPr sz="1600" spc="-10" dirty="0">
                <a:solidFill>
                  <a:srgbClr val="367086"/>
                </a:solidFill>
                <a:latin typeface="Arial"/>
                <a:cs typeface="Arial"/>
              </a:rPr>
              <a:t>Layer</a:t>
            </a:r>
            <a:r>
              <a:rPr sz="1600" spc="3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2106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Connectionless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628" y="887348"/>
            <a:ext cx="850646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IP 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Connectionless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IP does not establish a connection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destination before sending the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packet.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There is no control information needed (synchronizations, acknowledgments,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etc.).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destination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receive the packet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it arrives, but no </a:t>
            </a:r>
            <a:r>
              <a:rPr sz="1600" dirty="0">
                <a:latin typeface="Arial"/>
                <a:cs typeface="Arial"/>
              </a:rPr>
              <a:t>pre-notifications </a:t>
            </a:r>
            <a:r>
              <a:rPr sz="1600" spc="-5" dirty="0">
                <a:latin typeface="Arial"/>
                <a:cs typeface="Arial"/>
              </a:rPr>
              <a:t>are sent by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IP.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If there is a need for connection-oriented traffic, then another protocol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handle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(typically TCP at the transport layer).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4483" y="3204378"/>
            <a:ext cx="5816715" cy="1463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0788" y="4769239"/>
            <a:ext cx="118745" cy="1111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600" dirty="0">
                <a:solidFill>
                  <a:srgbClr val="D9D9D9"/>
                </a:solidFill>
                <a:latin typeface="Arial"/>
                <a:cs typeface="Arial"/>
              </a:rPr>
              <a:t>7</a:t>
            </a:fld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734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Network </a:t>
            </a:r>
            <a:r>
              <a:rPr sz="1600" spc="-10" dirty="0">
                <a:solidFill>
                  <a:srgbClr val="367086"/>
                </a:solidFill>
                <a:latin typeface="Arial"/>
                <a:cs typeface="Arial"/>
              </a:rPr>
              <a:t>Layer</a:t>
            </a:r>
            <a:r>
              <a:rPr sz="1600" spc="3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Characteristics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144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Best</a:t>
            </a:r>
            <a:r>
              <a:rPr spc="-75" dirty="0"/>
              <a:t> </a:t>
            </a:r>
            <a:r>
              <a:rPr spc="-10" dirty="0"/>
              <a:t>Effort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628" y="887348"/>
            <a:ext cx="3510915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IP is Best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Effort</a:t>
            </a:r>
            <a:endParaRPr sz="1600">
              <a:latin typeface="Arial"/>
              <a:cs typeface="Arial"/>
            </a:endParaRPr>
          </a:p>
          <a:p>
            <a:pPr marL="182880" marR="16383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IP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not guarantee delivery of the  packet.</a:t>
            </a:r>
            <a:endParaRPr sz="1600">
              <a:latin typeface="Arial"/>
              <a:cs typeface="Arial"/>
            </a:endParaRPr>
          </a:p>
          <a:p>
            <a:pPr marL="182880" marR="5080" indent="-170815" algn="just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IP has reduced overhead since there  is no mechanism to resend data that  is not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received.</a:t>
            </a:r>
            <a:endParaRPr sz="1600">
              <a:latin typeface="Arial"/>
              <a:cs typeface="Arial"/>
            </a:endParaRPr>
          </a:p>
          <a:p>
            <a:pPr marL="170815" marR="1640839" indent="-170815" algn="r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70815" algn="l"/>
              </a:tabLst>
            </a:pPr>
            <a:r>
              <a:rPr sz="1600" spc="-5" dirty="0">
                <a:latin typeface="Arial"/>
                <a:cs typeface="Arial"/>
              </a:rPr>
              <a:t>IP does not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expect</a:t>
            </a:r>
            <a:endParaRPr sz="1600">
              <a:latin typeface="Arial"/>
              <a:cs typeface="Arial"/>
            </a:endParaRPr>
          </a:p>
          <a:p>
            <a:pPr marR="1639570" algn="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ackno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ledgments.</a:t>
            </a:r>
            <a:endParaRPr sz="1600">
              <a:latin typeface="Arial"/>
              <a:cs typeface="Arial"/>
            </a:endParaRPr>
          </a:p>
          <a:p>
            <a:pPr marL="182880" marR="100965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IP does not know if the other device  is operational or if it received the  packet.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6842" y="907254"/>
            <a:ext cx="4812617" cy="2769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0788" y="4769239"/>
            <a:ext cx="118745" cy="1111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600" dirty="0">
                <a:solidFill>
                  <a:srgbClr val="D9D9D9"/>
                </a:solidFill>
                <a:latin typeface="Arial"/>
                <a:cs typeface="Arial"/>
              </a:rPr>
              <a:t>8</a:t>
            </a:fld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273494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/>
              <a:t>Network </a:t>
            </a:r>
            <a:r>
              <a:rPr sz="1600" spc="-10" dirty="0"/>
              <a:t>Layer</a:t>
            </a:r>
            <a:r>
              <a:rPr sz="1600" spc="30" dirty="0"/>
              <a:t> </a:t>
            </a:r>
            <a:r>
              <a:rPr sz="1600" spc="-5" dirty="0"/>
              <a:t>Characteristics</a:t>
            </a:r>
            <a:endParaRPr sz="1600"/>
          </a:p>
          <a:p>
            <a:pPr marL="12700">
              <a:lnSpc>
                <a:spcPts val="2870"/>
              </a:lnSpc>
            </a:pPr>
            <a:r>
              <a:rPr spc="-5" dirty="0"/>
              <a:t>Media</a:t>
            </a:r>
            <a:r>
              <a:rPr spc="-15" dirty="0"/>
              <a:t> </a:t>
            </a:r>
            <a:r>
              <a:rPr spc="-5" dirty="0"/>
              <a:t>Independent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628" y="713105"/>
            <a:ext cx="3756660" cy="39897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Arial"/>
                <a:cs typeface="Arial"/>
              </a:rPr>
              <a:t>IP </a:t>
            </a:r>
            <a:r>
              <a:rPr sz="1500" spc="-5" dirty="0">
                <a:latin typeface="Arial"/>
                <a:cs typeface="Arial"/>
              </a:rPr>
              <a:t>is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unreliable:</a:t>
            </a:r>
            <a:endParaRPr sz="1500">
              <a:latin typeface="Arial"/>
              <a:cs typeface="Arial"/>
            </a:endParaRPr>
          </a:p>
          <a:p>
            <a:pPr marL="370840" marR="179070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500" dirty="0">
                <a:latin typeface="Arial"/>
                <a:cs typeface="Arial"/>
              </a:rPr>
              <a:t>It </a:t>
            </a:r>
            <a:r>
              <a:rPr sz="1500" spc="-5" dirty="0">
                <a:latin typeface="Arial"/>
                <a:cs typeface="Arial"/>
              </a:rPr>
              <a:t>cannot manage or </a:t>
            </a:r>
            <a:r>
              <a:rPr sz="1500" dirty="0">
                <a:latin typeface="Arial"/>
                <a:cs typeface="Arial"/>
              </a:rPr>
              <a:t>fix </a:t>
            </a:r>
            <a:r>
              <a:rPr sz="1500" spc="-5" dirty="0">
                <a:latin typeface="Arial"/>
                <a:cs typeface="Arial"/>
              </a:rPr>
              <a:t>undelivered </a:t>
            </a:r>
            <a:r>
              <a:rPr sz="1500" dirty="0">
                <a:latin typeface="Arial"/>
                <a:cs typeface="Arial"/>
              </a:rPr>
              <a:t>or  corrupt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packets.</a:t>
            </a:r>
            <a:endParaRPr sz="15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500" dirty="0">
                <a:latin typeface="Arial"/>
                <a:cs typeface="Arial"/>
              </a:rPr>
              <a:t>IP </a:t>
            </a:r>
            <a:r>
              <a:rPr sz="1500" spc="-5" dirty="0">
                <a:latin typeface="Arial"/>
                <a:cs typeface="Arial"/>
              </a:rPr>
              <a:t>cannot </a:t>
            </a:r>
            <a:r>
              <a:rPr sz="1500" dirty="0">
                <a:latin typeface="Arial"/>
                <a:cs typeface="Arial"/>
              </a:rPr>
              <a:t>retransmit after </a:t>
            </a:r>
            <a:r>
              <a:rPr sz="1500" spc="-5" dirty="0">
                <a:latin typeface="Arial"/>
                <a:cs typeface="Arial"/>
              </a:rPr>
              <a:t>an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error.</a:t>
            </a:r>
            <a:endParaRPr sz="15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500" dirty="0">
                <a:latin typeface="Arial"/>
                <a:cs typeface="Arial"/>
              </a:rPr>
              <a:t>IP cannot realign out of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sequence</a:t>
            </a:r>
            <a:endParaRPr sz="15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"/>
                <a:cs typeface="Arial"/>
              </a:rPr>
              <a:t>packets.</a:t>
            </a:r>
            <a:endParaRPr sz="1500">
              <a:latin typeface="Arial"/>
              <a:cs typeface="Arial"/>
            </a:endParaRPr>
          </a:p>
          <a:p>
            <a:pPr marL="370840" marR="5080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500" dirty="0">
                <a:latin typeface="Arial"/>
                <a:cs typeface="Arial"/>
              </a:rPr>
              <a:t>IP must rely on other protocols for</a:t>
            </a:r>
            <a:r>
              <a:rPr sz="1500" spc="-2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these  functions.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"/>
                <a:cs typeface="Arial"/>
              </a:rPr>
              <a:t>IP </a:t>
            </a:r>
            <a:r>
              <a:rPr sz="1500" spc="-5" dirty="0">
                <a:latin typeface="Arial"/>
                <a:cs typeface="Arial"/>
              </a:rPr>
              <a:t>is media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Independent:</a:t>
            </a:r>
            <a:endParaRPr sz="1500">
              <a:latin typeface="Arial"/>
              <a:cs typeface="Arial"/>
            </a:endParaRPr>
          </a:p>
          <a:p>
            <a:pPr marL="370840" marR="124460" indent="-215265" algn="just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sz="1500" dirty="0">
                <a:latin typeface="Arial"/>
                <a:cs typeface="Arial"/>
              </a:rPr>
              <a:t>IP </a:t>
            </a:r>
            <a:r>
              <a:rPr sz="1500" spc="-5" dirty="0">
                <a:latin typeface="Arial"/>
                <a:cs typeface="Arial"/>
              </a:rPr>
              <a:t>does not concern </a:t>
            </a:r>
            <a:r>
              <a:rPr sz="1500" dirty="0">
                <a:latin typeface="Arial"/>
                <a:cs typeface="Arial"/>
              </a:rPr>
              <a:t>itself </a:t>
            </a:r>
            <a:r>
              <a:rPr sz="1500" spc="-5" dirty="0">
                <a:latin typeface="Arial"/>
                <a:cs typeface="Arial"/>
              </a:rPr>
              <a:t>with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  </a:t>
            </a:r>
            <a:r>
              <a:rPr sz="1500" dirty="0">
                <a:latin typeface="Arial"/>
                <a:cs typeface="Arial"/>
              </a:rPr>
              <a:t>of frame required at the </a:t>
            </a:r>
            <a:r>
              <a:rPr sz="1500" spc="-5" dirty="0">
                <a:latin typeface="Arial"/>
                <a:cs typeface="Arial"/>
              </a:rPr>
              <a:t>data link layer  or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media type </a:t>
            </a:r>
            <a:r>
              <a:rPr sz="1500" dirty="0">
                <a:latin typeface="Arial"/>
                <a:cs typeface="Arial"/>
              </a:rPr>
              <a:t>at the </a:t>
            </a:r>
            <a:r>
              <a:rPr sz="1500" spc="-5" dirty="0">
                <a:latin typeface="Arial"/>
                <a:cs typeface="Arial"/>
              </a:rPr>
              <a:t>physical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layer.</a:t>
            </a:r>
            <a:endParaRPr sz="1500">
              <a:latin typeface="Arial"/>
              <a:cs typeface="Arial"/>
            </a:endParaRPr>
          </a:p>
          <a:p>
            <a:pPr marL="370840" marR="344170" indent="-215265" algn="just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sz="1500" dirty="0">
                <a:latin typeface="Arial"/>
                <a:cs typeface="Arial"/>
              </a:rPr>
              <a:t>IP </a:t>
            </a:r>
            <a:r>
              <a:rPr sz="1500" spc="-5" dirty="0">
                <a:latin typeface="Arial"/>
                <a:cs typeface="Arial"/>
              </a:rPr>
              <a:t>can be sent </a:t>
            </a:r>
            <a:r>
              <a:rPr sz="1500" spc="-10" dirty="0">
                <a:latin typeface="Arial"/>
                <a:cs typeface="Arial"/>
              </a:rPr>
              <a:t>over </a:t>
            </a:r>
            <a:r>
              <a:rPr sz="1500" spc="-5" dirty="0">
                <a:latin typeface="Arial"/>
                <a:cs typeface="Arial"/>
              </a:rPr>
              <a:t>any media type:  </a:t>
            </a:r>
            <a:r>
              <a:rPr sz="1500" spc="-15" dirty="0">
                <a:latin typeface="Arial"/>
                <a:cs typeface="Arial"/>
              </a:rPr>
              <a:t>copper, fiber, </a:t>
            </a:r>
            <a:r>
              <a:rPr sz="1500" spc="-5" dirty="0">
                <a:latin typeface="Arial"/>
                <a:cs typeface="Arial"/>
              </a:rPr>
              <a:t>or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wireless.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1115299"/>
            <a:ext cx="4732965" cy="3123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90788" y="4769239"/>
            <a:ext cx="118745" cy="1111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600" dirty="0">
                <a:solidFill>
                  <a:srgbClr val="D9D9D9"/>
                </a:solidFill>
                <a:latin typeface="Arial"/>
                <a:cs typeface="Arial"/>
              </a:rPr>
              <a:t>9</a:t>
            </a:fld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2593</Words>
  <Application>Microsoft Office PowerPoint</Application>
  <PresentationFormat>On-screen Show (16:9)</PresentationFormat>
  <Paragraphs>343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Times New Roman</vt:lpstr>
      <vt:lpstr>Office Theme</vt:lpstr>
      <vt:lpstr>PowerPoint Presentation</vt:lpstr>
      <vt:lpstr>Module 8: Topics</vt:lpstr>
      <vt:lpstr>8.1 Network Layer  Characteristics</vt:lpstr>
      <vt:lpstr>The Network Layer</vt:lpstr>
      <vt:lpstr>IP Encapsulation</vt:lpstr>
      <vt:lpstr>Characteristics of IP</vt:lpstr>
      <vt:lpstr>Connectionless</vt:lpstr>
      <vt:lpstr>Best Effort</vt:lpstr>
      <vt:lpstr>Network Layer Characteristics Media Independent</vt:lpstr>
      <vt:lpstr>Media Independent (Contd.)</vt:lpstr>
      <vt:lpstr>8.2 IPv4 Packet</vt:lpstr>
      <vt:lpstr>IPv4 Packet Header</vt:lpstr>
      <vt:lpstr>IPv4 Packet Header Fields</vt:lpstr>
      <vt:lpstr>IPv4 Packet Header Fields</vt:lpstr>
      <vt:lpstr>8.3 IPv6 Packets</vt:lpstr>
      <vt:lpstr>Limitations of IPv4</vt:lpstr>
      <vt:lpstr>IPv6 Overview</vt:lpstr>
      <vt:lpstr>IPv4 Packet Header Fields in the IPv6 Packet Header</vt:lpstr>
      <vt:lpstr>IPv6 Packet Header</vt:lpstr>
      <vt:lpstr>IPv6 Packet Header (Cont.)</vt:lpstr>
      <vt:lpstr>8.4 How a Host Routes</vt:lpstr>
      <vt:lpstr>Host Forwarding Decision</vt:lpstr>
      <vt:lpstr>Host Forwarding Decision (Cont.)</vt:lpstr>
      <vt:lpstr>Default Gateway</vt:lpstr>
      <vt:lpstr>A Host Routes to the Default Gateway</vt:lpstr>
      <vt:lpstr>Host Routing Tables</vt:lpstr>
      <vt:lpstr>8.5 Introduction to Routing</vt:lpstr>
      <vt:lpstr>PowerPoint Presentation</vt:lpstr>
      <vt:lpstr>Introduction to Routing IP Router Routing Table</vt:lpstr>
      <vt:lpstr>Introduction to Routing Static Routing</vt:lpstr>
      <vt:lpstr>Dynamic Routing</vt:lpstr>
      <vt:lpstr>Video – IPv4 Router Routing Tables</vt:lpstr>
      <vt:lpstr>Introduction to Routing Introduction to an IPv4 Routing Table</vt:lpstr>
      <vt:lpstr>8.6 Module Practice and Quiz</vt:lpstr>
      <vt:lpstr>What did I learn in this module?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 </cp:lastModifiedBy>
  <cp:revision>1</cp:revision>
  <dcterms:created xsi:type="dcterms:W3CDTF">2021-10-06T06:47:00Z</dcterms:created>
  <dcterms:modified xsi:type="dcterms:W3CDTF">2021-10-06T06:50:35Z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2021-10-06T00:00:00Z</vt:filetime>
  </property>
</Properties>
</file>