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8" r:id="rId11"/>
    <p:sldId id="269" r:id="rId12"/>
    <p:sldId id="270" r:id="rId13"/>
    <p:sldId id="271" r:id="rId14"/>
    <p:sldId id="272" r:id="rId15"/>
    <p:sldId id="274" r:id="rId16"/>
    <p:sldId id="275" r:id="rId17"/>
    <p:sldId id="276" r:id="rId18"/>
    <p:sldId id="277" r:id="rId19"/>
    <p:sldId id="278" r:id="rId20"/>
    <p:sldId id="279" r:id="rId21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80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8739" y="223773"/>
            <a:ext cx="4493895" cy="39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004B6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D9D9D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 </a:t>
            </a:r>
            <a:r>
              <a:rPr spc="-5" dirty="0"/>
              <a:t>2016 </a:t>
            </a:r>
            <a:r>
              <a:rPr dirty="0"/>
              <a:t>Cisco and/or its affiliates. All rights reserved. Cisco</a:t>
            </a:r>
            <a:r>
              <a:rPr spc="40" dirty="0"/>
              <a:t> </a:t>
            </a:r>
            <a:r>
              <a:rPr dirty="0"/>
              <a:t>Confidential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10/13/2021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D9D9D9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36708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D9D9D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 </a:t>
            </a:r>
            <a:r>
              <a:rPr spc="-5" dirty="0"/>
              <a:t>2016 </a:t>
            </a:r>
            <a:r>
              <a:rPr dirty="0"/>
              <a:t>Cisco and/or its affiliates. All rights reserved. Cisco</a:t>
            </a:r>
            <a:r>
              <a:rPr spc="40" dirty="0"/>
              <a:t> </a:t>
            </a:r>
            <a:r>
              <a:rPr dirty="0"/>
              <a:t>Confidential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10/13/2021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D9D9D9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36708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D9D9D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 </a:t>
            </a:r>
            <a:r>
              <a:rPr spc="-5" dirty="0"/>
              <a:t>2016 </a:t>
            </a:r>
            <a:r>
              <a:rPr dirty="0"/>
              <a:t>Cisco and/or its affiliates. All rights reserved. Cisco</a:t>
            </a:r>
            <a:r>
              <a:rPr spc="40" dirty="0"/>
              <a:t> </a:t>
            </a:r>
            <a:r>
              <a:rPr dirty="0"/>
              <a:t>Confidential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10/13/2021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D9D9D9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39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507492" y="4715255"/>
            <a:ext cx="341630" cy="181610"/>
          </a:xfrm>
          <a:custGeom>
            <a:avLst/>
            <a:gdLst/>
            <a:ahLst/>
            <a:cxnLst/>
            <a:rect l="l" t="t" r="r" b="b"/>
            <a:pathLst>
              <a:path w="341630" h="181610">
                <a:moveTo>
                  <a:pt x="15240" y="51460"/>
                </a:moveTo>
                <a:lnTo>
                  <a:pt x="11658" y="48768"/>
                </a:lnTo>
                <a:lnTo>
                  <a:pt x="3581" y="48768"/>
                </a:lnTo>
                <a:lnTo>
                  <a:pt x="0" y="51460"/>
                </a:lnTo>
                <a:lnTo>
                  <a:pt x="0" y="75666"/>
                </a:lnTo>
                <a:lnTo>
                  <a:pt x="3581" y="79248"/>
                </a:lnTo>
                <a:lnTo>
                  <a:pt x="11658" y="79248"/>
                </a:lnTo>
                <a:lnTo>
                  <a:pt x="15240" y="75666"/>
                </a:lnTo>
                <a:lnTo>
                  <a:pt x="15240" y="51460"/>
                </a:lnTo>
                <a:close/>
              </a:path>
              <a:path w="341630" h="181610">
                <a:moveTo>
                  <a:pt x="56388" y="31597"/>
                </a:moveTo>
                <a:lnTo>
                  <a:pt x="52806" y="28956"/>
                </a:lnTo>
                <a:lnTo>
                  <a:pt x="44729" y="28956"/>
                </a:lnTo>
                <a:lnTo>
                  <a:pt x="41148" y="31597"/>
                </a:lnTo>
                <a:lnTo>
                  <a:pt x="41148" y="75717"/>
                </a:lnTo>
                <a:lnTo>
                  <a:pt x="44729" y="79248"/>
                </a:lnTo>
                <a:lnTo>
                  <a:pt x="52806" y="79248"/>
                </a:lnTo>
                <a:lnTo>
                  <a:pt x="56388" y="75717"/>
                </a:lnTo>
                <a:lnTo>
                  <a:pt x="56388" y="31597"/>
                </a:lnTo>
                <a:close/>
              </a:path>
              <a:path w="341630" h="181610">
                <a:moveTo>
                  <a:pt x="76200" y="120688"/>
                </a:moveTo>
                <a:lnTo>
                  <a:pt x="74409" y="120688"/>
                </a:lnTo>
                <a:lnTo>
                  <a:pt x="69024" y="118872"/>
                </a:lnTo>
                <a:lnTo>
                  <a:pt x="61861" y="118872"/>
                </a:lnTo>
                <a:lnTo>
                  <a:pt x="49390" y="121145"/>
                </a:lnTo>
                <a:lnTo>
                  <a:pt x="39433" y="127482"/>
                </a:lnTo>
                <a:lnTo>
                  <a:pt x="32854" y="137210"/>
                </a:lnTo>
                <a:lnTo>
                  <a:pt x="30480" y="149656"/>
                </a:lnTo>
                <a:lnTo>
                  <a:pt x="32981" y="163017"/>
                </a:lnTo>
                <a:lnTo>
                  <a:pt x="39776" y="172986"/>
                </a:lnTo>
                <a:lnTo>
                  <a:pt x="49758" y="179209"/>
                </a:lnTo>
                <a:lnTo>
                  <a:pt x="61861" y="181356"/>
                </a:lnTo>
                <a:lnTo>
                  <a:pt x="69024" y="181356"/>
                </a:lnTo>
                <a:lnTo>
                  <a:pt x="74409" y="179539"/>
                </a:lnTo>
                <a:lnTo>
                  <a:pt x="76200" y="179539"/>
                </a:lnTo>
                <a:lnTo>
                  <a:pt x="76200" y="165963"/>
                </a:lnTo>
                <a:lnTo>
                  <a:pt x="76200" y="163245"/>
                </a:lnTo>
                <a:lnTo>
                  <a:pt x="75298" y="163245"/>
                </a:lnTo>
                <a:lnTo>
                  <a:pt x="69926" y="165963"/>
                </a:lnTo>
                <a:lnTo>
                  <a:pt x="52895" y="165963"/>
                </a:lnTo>
                <a:lnTo>
                  <a:pt x="46621" y="158711"/>
                </a:lnTo>
                <a:lnTo>
                  <a:pt x="46621" y="140601"/>
                </a:lnTo>
                <a:lnTo>
                  <a:pt x="52895" y="133362"/>
                </a:lnTo>
                <a:lnTo>
                  <a:pt x="70815" y="133362"/>
                </a:lnTo>
                <a:lnTo>
                  <a:pt x="75298" y="136982"/>
                </a:lnTo>
                <a:lnTo>
                  <a:pt x="76200" y="136982"/>
                </a:lnTo>
                <a:lnTo>
                  <a:pt x="76200" y="133362"/>
                </a:lnTo>
                <a:lnTo>
                  <a:pt x="76200" y="120688"/>
                </a:lnTo>
                <a:close/>
              </a:path>
              <a:path w="341630" h="181610">
                <a:moveTo>
                  <a:pt x="97536" y="3568"/>
                </a:moveTo>
                <a:lnTo>
                  <a:pt x="93954" y="0"/>
                </a:lnTo>
                <a:lnTo>
                  <a:pt x="85877" y="0"/>
                </a:lnTo>
                <a:lnTo>
                  <a:pt x="82296" y="3568"/>
                </a:lnTo>
                <a:lnTo>
                  <a:pt x="82296" y="90919"/>
                </a:lnTo>
                <a:lnTo>
                  <a:pt x="85877" y="94488"/>
                </a:lnTo>
                <a:lnTo>
                  <a:pt x="93954" y="94488"/>
                </a:lnTo>
                <a:lnTo>
                  <a:pt x="97536" y="90919"/>
                </a:lnTo>
                <a:lnTo>
                  <a:pt x="97536" y="3568"/>
                </a:lnTo>
                <a:close/>
              </a:path>
              <a:path w="341630" h="181610">
                <a:moveTo>
                  <a:pt x="111252" y="120396"/>
                </a:moveTo>
                <a:lnTo>
                  <a:pt x="97536" y="120396"/>
                </a:lnTo>
                <a:lnTo>
                  <a:pt x="97536" y="179832"/>
                </a:lnTo>
                <a:lnTo>
                  <a:pt x="111252" y="179832"/>
                </a:lnTo>
                <a:lnTo>
                  <a:pt x="111252" y="120396"/>
                </a:lnTo>
                <a:close/>
              </a:path>
              <a:path w="341630" h="181610">
                <a:moveTo>
                  <a:pt x="137160" y="31597"/>
                </a:moveTo>
                <a:lnTo>
                  <a:pt x="133578" y="28956"/>
                </a:lnTo>
                <a:lnTo>
                  <a:pt x="125501" y="28956"/>
                </a:lnTo>
                <a:lnTo>
                  <a:pt x="121920" y="31597"/>
                </a:lnTo>
                <a:lnTo>
                  <a:pt x="121920" y="75717"/>
                </a:lnTo>
                <a:lnTo>
                  <a:pt x="125501" y="79248"/>
                </a:lnTo>
                <a:lnTo>
                  <a:pt x="133578" y="79248"/>
                </a:lnTo>
                <a:lnTo>
                  <a:pt x="137160" y="75717"/>
                </a:lnTo>
                <a:lnTo>
                  <a:pt x="137160" y="31597"/>
                </a:lnTo>
                <a:close/>
              </a:path>
              <a:path w="341630" h="181610">
                <a:moveTo>
                  <a:pt x="172212" y="153289"/>
                </a:moveTo>
                <a:lnTo>
                  <a:pt x="167741" y="146939"/>
                </a:lnTo>
                <a:lnTo>
                  <a:pt x="157899" y="143319"/>
                </a:lnTo>
                <a:lnTo>
                  <a:pt x="154317" y="142417"/>
                </a:lnTo>
                <a:lnTo>
                  <a:pt x="151638" y="141516"/>
                </a:lnTo>
                <a:lnTo>
                  <a:pt x="147167" y="140601"/>
                </a:lnTo>
                <a:lnTo>
                  <a:pt x="147167" y="133362"/>
                </a:lnTo>
                <a:lnTo>
                  <a:pt x="150749" y="131546"/>
                </a:lnTo>
                <a:lnTo>
                  <a:pt x="161480" y="131546"/>
                </a:lnTo>
                <a:lnTo>
                  <a:pt x="167741" y="133362"/>
                </a:lnTo>
                <a:lnTo>
                  <a:pt x="168630" y="133362"/>
                </a:lnTo>
                <a:lnTo>
                  <a:pt x="168630" y="131546"/>
                </a:lnTo>
                <a:lnTo>
                  <a:pt x="168630" y="120688"/>
                </a:lnTo>
                <a:lnTo>
                  <a:pt x="167741" y="120688"/>
                </a:lnTo>
                <a:lnTo>
                  <a:pt x="161480" y="118872"/>
                </a:lnTo>
                <a:lnTo>
                  <a:pt x="153428" y="118872"/>
                </a:lnTo>
                <a:lnTo>
                  <a:pt x="144259" y="120192"/>
                </a:lnTo>
                <a:lnTo>
                  <a:pt x="137210" y="123964"/>
                </a:lnTo>
                <a:lnTo>
                  <a:pt x="132664" y="129959"/>
                </a:lnTo>
                <a:lnTo>
                  <a:pt x="131064" y="137883"/>
                </a:lnTo>
                <a:lnTo>
                  <a:pt x="131064" y="147853"/>
                </a:lnTo>
                <a:lnTo>
                  <a:pt x="138214" y="152374"/>
                </a:lnTo>
                <a:lnTo>
                  <a:pt x="147167" y="155092"/>
                </a:lnTo>
                <a:lnTo>
                  <a:pt x="148056" y="155994"/>
                </a:lnTo>
                <a:lnTo>
                  <a:pt x="149847" y="155994"/>
                </a:lnTo>
                <a:lnTo>
                  <a:pt x="157010" y="159626"/>
                </a:lnTo>
                <a:lnTo>
                  <a:pt x="157010" y="165963"/>
                </a:lnTo>
                <a:lnTo>
                  <a:pt x="153428" y="167767"/>
                </a:lnTo>
                <a:lnTo>
                  <a:pt x="139115" y="167767"/>
                </a:lnTo>
                <a:lnTo>
                  <a:pt x="132854" y="165963"/>
                </a:lnTo>
                <a:lnTo>
                  <a:pt x="131953" y="165963"/>
                </a:lnTo>
                <a:lnTo>
                  <a:pt x="131953" y="179539"/>
                </a:lnTo>
                <a:lnTo>
                  <a:pt x="140004" y="181356"/>
                </a:lnTo>
                <a:lnTo>
                  <a:pt x="148056" y="181356"/>
                </a:lnTo>
                <a:lnTo>
                  <a:pt x="156730" y="180289"/>
                </a:lnTo>
                <a:lnTo>
                  <a:pt x="164490" y="176834"/>
                </a:lnTo>
                <a:lnTo>
                  <a:pt x="170065" y="170662"/>
                </a:lnTo>
                <a:lnTo>
                  <a:pt x="170738" y="167767"/>
                </a:lnTo>
                <a:lnTo>
                  <a:pt x="172212" y="161429"/>
                </a:lnTo>
                <a:lnTo>
                  <a:pt x="172212" y="153289"/>
                </a:lnTo>
                <a:close/>
              </a:path>
              <a:path w="341630" h="181610">
                <a:moveTo>
                  <a:pt x="178308" y="51460"/>
                </a:moveTo>
                <a:lnTo>
                  <a:pt x="174726" y="48768"/>
                </a:lnTo>
                <a:lnTo>
                  <a:pt x="166649" y="48768"/>
                </a:lnTo>
                <a:lnTo>
                  <a:pt x="163068" y="51460"/>
                </a:lnTo>
                <a:lnTo>
                  <a:pt x="163068" y="75666"/>
                </a:lnTo>
                <a:lnTo>
                  <a:pt x="166649" y="79248"/>
                </a:lnTo>
                <a:lnTo>
                  <a:pt x="174726" y="79248"/>
                </a:lnTo>
                <a:lnTo>
                  <a:pt x="178308" y="75666"/>
                </a:lnTo>
                <a:lnTo>
                  <a:pt x="178308" y="51460"/>
                </a:lnTo>
                <a:close/>
              </a:path>
              <a:path w="341630" h="181610">
                <a:moveTo>
                  <a:pt x="219456" y="31597"/>
                </a:moveTo>
                <a:lnTo>
                  <a:pt x="215874" y="28956"/>
                </a:lnTo>
                <a:lnTo>
                  <a:pt x="207797" y="28956"/>
                </a:lnTo>
                <a:lnTo>
                  <a:pt x="204216" y="31597"/>
                </a:lnTo>
                <a:lnTo>
                  <a:pt x="204216" y="75717"/>
                </a:lnTo>
                <a:lnTo>
                  <a:pt x="207797" y="79248"/>
                </a:lnTo>
                <a:lnTo>
                  <a:pt x="215874" y="79248"/>
                </a:lnTo>
                <a:lnTo>
                  <a:pt x="219456" y="75717"/>
                </a:lnTo>
                <a:lnTo>
                  <a:pt x="219456" y="31597"/>
                </a:lnTo>
                <a:close/>
              </a:path>
              <a:path w="341630" h="181610">
                <a:moveTo>
                  <a:pt x="231648" y="120688"/>
                </a:moveTo>
                <a:lnTo>
                  <a:pt x="229920" y="120688"/>
                </a:lnTo>
                <a:lnTo>
                  <a:pt x="224713" y="118872"/>
                </a:lnTo>
                <a:lnTo>
                  <a:pt x="217779" y="118872"/>
                </a:lnTo>
                <a:lnTo>
                  <a:pt x="205727" y="121145"/>
                </a:lnTo>
                <a:lnTo>
                  <a:pt x="196113" y="127482"/>
                </a:lnTo>
                <a:lnTo>
                  <a:pt x="189750" y="137210"/>
                </a:lnTo>
                <a:lnTo>
                  <a:pt x="187452" y="149656"/>
                </a:lnTo>
                <a:lnTo>
                  <a:pt x="189865" y="163017"/>
                </a:lnTo>
                <a:lnTo>
                  <a:pt x="196443" y="172986"/>
                </a:lnTo>
                <a:lnTo>
                  <a:pt x="206095" y="179209"/>
                </a:lnTo>
                <a:lnTo>
                  <a:pt x="217779" y="181356"/>
                </a:lnTo>
                <a:lnTo>
                  <a:pt x="224713" y="181356"/>
                </a:lnTo>
                <a:lnTo>
                  <a:pt x="229920" y="179539"/>
                </a:lnTo>
                <a:lnTo>
                  <a:pt x="231648" y="179539"/>
                </a:lnTo>
                <a:lnTo>
                  <a:pt x="231648" y="165963"/>
                </a:lnTo>
                <a:lnTo>
                  <a:pt x="231648" y="163245"/>
                </a:lnTo>
                <a:lnTo>
                  <a:pt x="230784" y="163245"/>
                </a:lnTo>
                <a:lnTo>
                  <a:pt x="226453" y="165963"/>
                </a:lnTo>
                <a:lnTo>
                  <a:pt x="209118" y="165963"/>
                </a:lnTo>
                <a:lnTo>
                  <a:pt x="203047" y="158711"/>
                </a:lnTo>
                <a:lnTo>
                  <a:pt x="203047" y="140601"/>
                </a:lnTo>
                <a:lnTo>
                  <a:pt x="209981" y="133362"/>
                </a:lnTo>
                <a:lnTo>
                  <a:pt x="226453" y="133362"/>
                </a:lnTo>
                <a:lnTo>
                  <a:pt x="230784" y="136982"/>
                </a:lnTo>
                <a:lnTo>
                  <a:pt x="231648" y="136982"/>
                </a:lnTo>
                <a:lnTo>
                  <a:pt x="231648" y="133362"/>
                </a:lnTo>
                <a:lnTo>
                  <a:pt x="231648" y="120688"/>
                </a:lnTo>
                <a:close/>
              </a:path>
              <a:path w="341630" h="181610">
                <a:moveTo>
                  <a:pt x="259080" y="3568"/>
                </a:moveTo>
                <a:lnTo>
                  <a:pt x="255498" y="0"/>
                </a:lnTo>
                <a:lnTo>
                  <a:pt x="247421" y="0"/>
                </a:lnTo>
                <a:lnTo>
                  <a:pt x="243840" y="3568"/>
                </a:lnTo>
                <a:lnTo>
                  <a:pt x="243840" y="90919"/>
                </a:lnTo>
                <a:lnTo>
                  <a:pt x="247421" y="94488"/>
                </a:lnTo>
                <a:lnTo>
                  <a:pt x="255498" y="94488"/>
                </a:lnTo>
                <a:lnTo>
                  <a:pt x="259080" y="90919"/>
                </a:lnTo>
                <a:lnTo>
                  <a:pt x="259080" y="3568"/>
                </a:lnTo>
                <a:close/>
              </a:path>
              <a:path w="341630" h="181610">
                <a:moveTo>
                  <a:pt x="300228" y="31597"/>
                </a:moveTo>
                <a:lnTo>
                  <a:pt x="296646" y="28956"/>
                </a:lnTo>
                <a:lnTo>
                  <a:pt x="288569" y="28956"/>
                </a:lnTo>
                <a:lnTo>
                  <a:pt x="284988" y="31597"/>
                </a:lnTo>
                <a:lnTo>
                  <a:pt x="284988" y="75717"/>
                </a:lnTo>
                <a:lnTo>
                  <a:pt x="288569" y="79248"/>
                </a:lnTo>
                <a:lnTo>
                  <a:pt x="296646" y="79248"/>
                </a:lnTo>
                <a:lnTo>
                  <a:pt x="300228" y="75717"/>
                </a:lnTo>
                <a:lnTo>
                  <a:pt x="300228" y="31597"/>
                </a:lnTo>
                <a:close/>
              </a:path>
              <a:path w="341630" h="181610">
                <a:moveTo>
                  <a:pt x="309359" y="149656"/>
                </a:moveTo>
                <a:lnTo>
                  <a:pt x="307174" y="137604"/>
                </a:lnTo>
                <a:lnTo>
                  <a:pt x="305066" y="134264"/>
                </a:lnTo>
                <a:lnTo>
                  <a:pt x="300990" y="127825"/>
                </a:lnTo>
                <a:lnTo>
                  <a:pt x="293700" y="122872"/>
                </a:lnTo>
                <a:lnTo>
                  <a:pt x="293700" y="141516"/>
                </a:lnTo>
                <a:lnTo>
                  <a:pt x="293700" y="158711"/>
                </a:lnTo>
                <a:lnTo>
                  <a:pt x="287604" y="165963"/>
                </a:lnTo>
                <a:lnTo>
                  <a:pt x="270179" y="165963"/>
                </a:lnTo>
                <a:lnTo>
                  <a:pt x="264083" y="158711"/>
                </a:lnTo>
                <a:lnTo>
                  <a:pt x="264083" y="141516"/>
                </a:lnTo>
                <a:lnTo>
                  <a:pt x="270179" y="134264"/>
                </a:lnTo>
                <a:lnTo>
                  <a:pt x="287604" y="134264"/>
                </a:lnTo>
                <a:lnTo>
                  <a:pt x="293700" y="141516"/>
                </a:lnTo>
                <a:lnTo>
                  <a:pt x="293700" y="122872"/>
                </a:lnTo>
                <a:lnTo>
                  <a:pt x="291363" y="121272"/>
                </a:lnTo>
                <a:lnTo>
                  <a:pt x="278892" y="118872"/>
                </a:lnTo>
                <a:lnTo>
                  <a:pt x="266407" y="121272"/>
                </a:lnTo>
                <a:lnTo>
                  <a:pt x="256794" y="127825"/>
                </a:lnTo>
                <a:lnTo>
                  <a:pt x="250596" y="137604"/>
                </a:lnTo>
                <a:lnTo>
                  <a:pt x="248412" y="149656"/>
                </a:lnTo>
                <a:lnTo>
                  <a:pt x="250596" y="161874"/>
                </a:lnTo>
                <a:lnTo>
                  <a:pt x="256794" y="171970"/>
                </a:lnTo>
                <a:lnTo>
                  <a:pt x="266407" y="178828"/>
                </a:lnTo>
                <a:lnTo>
                  <a:pt x="278892" y="181356"/>
                </a:lnTo>
                <a:lnTo>
                  <a:pt x="291363" y="178828"/>
                </a:lnTo>
                <a:lnTo>
                  <a:pt x="300990" y="171970"/>
                </a:lnTo>
                <a:lnTo>
                  <a:pt x="304660" y="165963"/>
                </a:lnTo>
                <a:lnTo>
                  <a:pt x="307174" y="161874"/>
                </a:lnTo>
                <a:lnTo>
                  <a:pt x="309359" y="149656"/>
                </a:lnTo>
                <a:close/>
              </a:path>
              <a:path w="341630" h="181610">
                <a:moveTo>
                  <a:pt x="341376" y="51460"/>
                </a:moveTo>
                <a:lnTo>
                  <a:pt x="337794" y="48768"/>
                </a:lnTo>
                <a:lnTo>
                  <a:pt x="329717" y="48768"/>
                </a:lnTo>
                <a:lnTo>
                  <a:pt x="326136" y="51460"/>
                </a:lnTo>
                <a:lnTo>
                  <a:pt x="326136" y="75666"/>
                </a:lnTo>
                <a:lnTo>
                  <a:pt x="329717" y="79248"/>
                </a:lnTo>
                <a:lnTo>
                  <a:pt x="337794" y="79248"/>
                </a:lnTo>
                <a:lnTo>
                  <a:pt x="341376" y="75666"/>
                </a:lnTo>
                <a:lnTo>
                  <a:pt x="341376" y="51460"/>
                </a:lnTo>
                <a:close/>
              </a:path>
            </a:pathLst>
          </a:custGeom>
          <a:solidFill>
            <a:srgbClr val="086C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36708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D9D9D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 </a:t>
            </a:r>
            <a:r>
              <a:rPr spc="-5" dirty="0"/>
              <a:t>2016 </a:t>
            </a:r>
            <a:r>
              <a:rPr dirty="0"/>
              <a:t>Cisco and/or its affiliates. All rights reserved. Cisco</a:t>
            </a:r>
            <a:r>
              <a:rPr spc="40" dirty="0"/>
              <a:t> </a:t>
            </a:r>
            <a:r>
              <a:rPr dirty="0"/>
              <a:t>Confidential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10/13/2021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D9D9D9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D9D9D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 </a:t>
            </a:r>
            <a:r>
              <a:rPr spc="-5" dirty="0"/>
              <a:t>2016 </a:t>
            </a:r>
            <a:r>
              <a:rPr dirty="0"/>
              <a:t>Cisco and/or its affiliates. All rights reserved. Cisco</a:t>
            </a:r>
            <a:r>
              <a:rPr spc="40" dirty="0"/>
              <a:t> </a:t>
            </a:r>
            <a:r>
              <a:rPr dirty="0"/>
              <a:t>Confidential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10/13/2021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D9D9D9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507492" y="4715255"/>
            <a:ext cx="341630" cy="181610"/>
          </a:xfrm>
          <a:custGeom>
            <a:avLst/>
            <a:gdLst/>
            <a:ahLst/>
            <a:cxnLst/>
            <a:rect l="l" t="t" r="r" b="b"/>
            <a:pathLst>
              <a:path w="341630" h="181610">
                <a:moveTo>
                  <a:pt x="15240" y="51460"/>
                </a:moveTo>
                <a:lnTo>
                  <a:pt x="11658" y="48768"/>
                </a:lnTo>
                <a:lnTo>
                  <a:pt x="3581" y="48768"/>
                </a:lnTo>
                <a:lnTo>
                  <a:pt x="0" y="51460"/>
                </a:lnTo>
                <a:lnTo>
                  <a:pt x="0" y="75666"/>
                </a:lnTo>
                <a:lnTo>
                  <a:pt x="3581" y="79248"/>
                </a:lnTo>
                <a:lnTo>
                  <a:pt x="11658" y="79248"/>
                </a:lnTo>
                <a:lnTo>
                  <a:pt x="15240" y="75666"/>
                </a:lnTo>
                <a:lnTo>
                  <a:pt x="15240" y="51460"/>
                </a:lnTo>
                <a:close/>
              </a:path>
              <a:path w="341630" h="181610">
                <a:moveTo>
                  <a:pt x="56388" y="31597"/>
                </a:moveTo>
                <a:lnTo>
                  <a:pt x="52806" y="28956"/>
                </a:lnTo>
                <a:lnTo>
                  <a:pt x="44729" y="28956"/>
                </a:lnTo>
                <a:lnTo>
                  <a:pt x="41148" y="31597"/>
                </a:lnTo>
                <a:lnTo>
                  <a:pt x="41148" y="75717"/>
                </a:lnTo>
                <a:lnTo>
                  <a:pt x="44729" y="79248"/>
                </a:lnTo>
                <a:lnTo>
                  <a:pt x="52806" y="79248"/>
                </a:lnTo>
                <a:lnTo>
                  <a:pt x="56388" y="75717"/>
                </a:lnTo>
                <a:lnTo>
                  <a:pt x="56388" y="31597"/>
                </a:lnTo>
                <a:close/>
              </a:path>
              <a:path w="341630" h="181610">
                <a:moveTo>
                  <a:pt x="76200" y="120688"/>
                </a:moveTo>
                <a:lnTo>
                  <a:pt x="74409" y="120688"/>
                </a:lnTo>
                <a:lnTo>
                  <a:pt x="69024" y="118872"/>
                </a:lnTo>
                <a:lnTo>
                  <a:pt x="61861" y="118872"/>
                </a:lnTo>
                <a:lnTo>
                  <a:pt x="49390" y="121145"/>
                </a:lnTo>
                <a:lnTo>
                  <a:pt x="39433" y="127482"/>
                </a:lnTo>
                <a:lnTo>
                  <a:pt x="32854" y="137210"/>
                </a:lnTo>
                <a:lnTo>
                  <a:pt x="30480" y="149656"/>
                </a:lnTo>
                <a:lnTo>
                  <a:pt x="32981" y="163017"/>
                </a:lnTo>
                <a:lnTo>
                  <a:pt x="39776" y="172986"/>
                </a:lnTo>
                <a:lnTo>
                  <a:pt x="49758" y="179209"/>
                </a:lnTo>
                <a:lnTo>
                  <a:pt x="61861" y="181356"/>
                </a:lnTo>
                <a:lnTo>
                  <a:pt x="69024" y="181356"/>
                </a:lnTo>
                <a:lnTo>
                  <a:pt x="74409" y="179539"/>
                </a:lnTo>
                <a:lnTo>
                  <a:pt x="76200" y="179539"/>
                </a:lnTo>
                <a:lnTo>
                  <a:pt x="76200" y="165963"/>
                </a:lnTo>
                <a:lnTo>
                  <a:pt x="76200" y="163245"/>
                </a:lnTo>
                <a:lnTo>
                  <a:pt x="75298" y="163245"/>
                </a:lnTo>
                <a:lnTo>
                  <a:pt x="69926" y="165963"/>
                </a:lnTo>
                <a:lnTo>
                  <a:pt x="52895" y="165963"/>
                </a:lnTo>
                <a:lnTo>
                  <a:pt x="46621" y="158711"/>
                </a:lnTo>
                <a:lnTo>
                  <a:pt x="46621" y="140601"/>
                </a:lnTo>
                <a:lnTo>
                  <a:pt x="52895" y="133362"/>
                </a:lnTo>
                <a:lnTo>
                  <a:pt x="70815" y="133362"/>
                </a:lnTo>
                <a:lnTo>
                  <a:pt x="75298" y="136982"/>
                </a:lnTo>
                <a:lnTo>
                  <a:pt x="76200" y="136982"/>
                </a:lnTo>
                <a:lnTo>
                  <a:pt x="76200" y="133362"/>
                </a:lnTo>
                <a:lnTo>
                  <a:pt x="76200" y="120688"/>
                </a:lnTo>
                <a:close/>
              </a:path>
              <a:path w="341630" h="181610">
                <a:moveTo>
                  <a:pt x="97536" y="3568"/>
                </a:moveTo>
                <a:lnTo>
                  <a:pt x="93954" y="0"/>
                </a:lnTo>
                <a:lnTo>
                  <a:pt x="85877" y="0"/>
                </a:lnTo>
                <a:lnTo>
                  <a:pt x="82296" y="3568"/>
                </a:lnTo>
                <a:lnTo>
                  <a:pt x="82296" y="90919"/>
                </a:lnTo>
                <a:lnTo>
                  <a:pt x="85877" y="94488"/>
                </a:lnTo>
                <a:lnTo>
                  <a:pt x="93954" y="94488"/>
                </a:lnTo>
                <a:lnTo>
                  <a:pt x="97536" y="90919"/>
                </a:lnTo>
                <a:lnTo>
                  <a:pt x="97536" y="3568"/>
                </a:lnTo>
                <a:close/>
              </a:path>
              <a:path w="341630" h="181610">
                <a:moveTo>
                  <a:pt x="111252" y="120396"/>
                </a:moveTo>
                <a:lnTo>
                  <a:pt x="97536" y="120396"/>
                </a:lnTo>
                <a:lnTo>
                  <a:pt x="97536" y="179832"/>
                </a:lnTo>
                <a:lnTo>
                  <a:pt x="111252" y="179832"/>
                </a:lnTo>
                <a:lnTo>
                  <a:pt x="111252" y="120396"/>
                </a:lnTo>
                <a:close/>
              </a:path>
              <a:path w="341630" h="181610">
                <a:moveTo>
                  <a:pt x="137160" y="31597"/>
                </a:moveTo>
                <a:lnTo>
                  <a:pt x="133578" y="28956"/>
                </a:lnTo>
                <a:lnTo>
                  <a:pt x="125501" y="28956"/>
                </a:lnTo>
                <a:lnTo>
                  <a:pt x="121920" y="31597"/>
                </a:lnTo>
                <a:lnTo>
                  <a:pt x="121920" y="75717"/>
                </a:lnTo>
                <a:lnTo>
                  <a:pt x="125501" y="79248"/>
                </a:lnTo>
                <a:lnTo>
                  <a:pt x="133578" y="79248"/>
                </a:lnTo>
                <a:lnTo>
                  <a:pt x="137160" y="75717"/>
                </a:lnTo>
                <a:lnTo>
                  <a:pt x="137160" y="31597"/>
                </a:lnTo>
                <a:close/>
              </a:path>
              <a:path w="341630" h="181610">
                <a:moveTo>
                  <a:pt x="172212" y="153289"/>
                </a:moveTo>
                <a:lnTo>
                  <a:pt x="167741" y="146939"/>
                </a:lnTo>
                <a:lnTo>
                  <a:pt x="157899" y="143319"/>
                </a:lnTo>
                <a:lnTo>
                  <a:pt x="154317" y="142417"/>
                </a:lnTo>
                <a:lnTo>
                  <a:pt x="151638" y="141516"/>
                </a:lnTo>
                <a:lnTo>
                  <a:pt x="147167" y="140601"/>
                </a:lnTo>
                <a:lnTo>
                  <a:pt x="147167" y="133362"/>
                </a:lnTo>
                <a:lnTo>
                  <a:pt x="150749" y="131546"/>
                </a:lnTo>
                <a:lnTo>
                  <a:pt x="161480" y="131546"/>
                </a:lnTo>
                <a:lnTo>
                  <a:pt x="167741" y="133362"/>
                </a:lnTo>
                <a:lnTo>
                  <a:pt x="168630" y="133362"/>
                </a:lnTo>
                <a:lnTo>
                  <a:pt x="168630" y="131546"/>
                </a:lnTo>
                <a:lnTo>
                  <a:pt x="168630" y="120688"/>
                </a:lnTo>
                <a:lnTo>
                  <a:pt x="167741" y="120688"/>
                </a:lnTo>
                <a:lnTo>
                  <a:pt x="161480" y="118872"/>
                </a:lnTo>
                <a:lnTo>
                  <a:pt x="153428" y="118872"/>
                </a:lnTo>
                <a:lnTo>
                  <a:pt x="144259" y="120192"/>
                </a:lnTo>
                <a:lnTo>
                  <a:pt x="137210" y="123964"/>
                </a:lnTo>
                <a:lnTo>
                  <a:pt x="132664" y="129959"/>
                </a:lnTo>
                <a:lnTo>
                  <a:pt x="131064" y="137883"/>
                </a:lnTo>
                <a:lnTo>
                  <a:pt x="131064" y="147853"/>
                </a:lnTo>
                <a:lnTo>
                  <a:pt x="138214" y="152374"/>
                </a:lnTo>
                <a:lnTo>
                  <a:pt x="147167" y="155092"/>
                </a:lnTo>
                <a:lnTo>
                  <a:pt x="148056" y="155994"/>
                </a:lnTo>
                <a:lnTo>
                  <a:pt x="149847" y="155994"/>
                </a:lnTo>
                <a:lnTo>
                  <a:pt x="157010" y="159626"/>
                </a:lnTo>
                <a:lnTo>
                  <a:pt x="157010" y="165963"/>
                </a:lnTo>
                <a:lnTo>
                  <a:pt x="153428" y="167767"/>
                </a:lnTo>
                <a:lnTo>
                  <a:pt x="139115" y="167767"/>
                </a:lnTo>
                <a:lnTo>
                  <a:pt x="132854" y="165963"/>
                </a:lnTo>
                <a:lnTo>
                  <a:pt x="131953" y="165963"/>
                </a:lnTo>
                <a:lnTo>
                  <a:pt x="131953" y="179539"/>
                </a:lnTo>
                <a:lnTo>
                  <a:pt x="140004" y="181356"/>
                </a:lnTo>
                <a:lnTo>
                  <a:pt x="148056" y="181356"/>
                </a:lnTo>
                <a:lnTo>
                  <a:pt x="156730" y="180289"/>
                </a:lnTo>
                <a:lnTo>
                  <a:pt x="164490" y="176834"/>
                </a:lnTo>
                <a:lnTo>
                  <a:pt x="170065" y="170662"/>
                </a:lnTo>
                <a:lnTo>
                  <a:pt x="170738" y="167767"/>
                </a:lnTo>
                <a:lnTo>
                  <a:pt x="172212" y="161429"/>
                </a:lnTo>
                <a:lnTo>
                  <a:pt x="172212" y="153289"/>
                </a:lnTo>
                <a:close/>
              </a:path>
              <a:path w="341630" h="181610">
                <a:moveTo>
                  <a:pt x="178308" y="51460"/>
                </a:moveTo>
                <a:lnTo>
                  <a:pt x="174726" y="48768"/>
                </a:lnTo>
                <a:lnTo>
                  <a:pt x="166649" y="48768"/>
                </a:lnTo>
                <a:lnTo>
                  <a:pt x="163068" y="51460"/>
                </a:lnTo>
                <a:lnTo>
                  <a:pt x="163068" y="75666"/>
                </a:lnTo>
                <a:lnTo>
                  <a:pt x="166649" y="79248"/>
                </a:lnTo>
                <a:lnTo>
                  <a:pt x="174726" y="79248"/>
                </a:lnTo>
                <a:lnTo>
                  <a:pt x="178308" y="75666"/>
                </a:lnTo>
                <a:lnTo>
                  <a:pt x="178308" y="51460"/>
                </a:lnTo>
                <a:close/>
              </a:path>
              <a:path w="341630" h="181610">
                <a:moveTo>
                  <a:pt x="219456" y="31597"/>
                </a:moveTo>
                <a:lnTo>
                  <a:pt x="215874" y="28956"/>
                </a:lnTo>
                <a:lnTo>
                  <a:pt x="207797" y="28956"/>
                </a:lnTo>
                <a:lnTo>
                  <a:pt x="204216" y="31597"/>
                </a:lnTo>
                <a:lnTo>
                  <a:pt x="204216" y="75717"/>
                </a:lnTo>
                <a:lnTo>
                  <a:pt x="207797" y="79248"/>
                </a:lnTo>
                <a:lnTo>
                  <a:pt x="215874" y="79248"/>
                </a:lnTo>
                <a:lnTo>
                  <a:pt x="219456" y="75717"/>
                </a:lnTo>
                <a:lnTo>
                  <a:pt x="219456" y="31597"/>
                </a:lnTo>
                <a:close/>
              </a:path>
              <a:path w="341630" h="181610">
                <a:moveTo>
                  <a:pt x="231648" y="120688"/>
                </a:moveTo>
                <a:lnTo>
                  <a:pt x="229920" y="120688"/>
                </a:lnTo>
                <a:lnTo>
                  <a:pt x="224713" y="118872"/>
                </a:lnTo>
                <a:lnTo>
                  <a:pt x="217779" y="118872"/>
                </a:lnTo>
                <a:lnTo>
                  <a:pt x="205727" y="121145"/>
                </a:lnTo>
                <a:lnTo>
                  <a:pt x="196113" y="127482"/>
                </a:lnTo>
                <a:lnTo>
                  <a:pt x="189750" y="137210"/>
                </a:lnTo>
                <a:lnTo>
                  <a:pt x="187452" y="149656"/>
                </a:lnTo>
                <a:lnTo>
                  <a:pt x="189865" y="163017"/>
                </a:lnTo>
                <a:lnTo>
                  <a:pt x="196443" y="172986"/>
                </a:lnTo>
                <a:lnTo>
                  <a:pt x="206095" y="179209"/>
                </a:lnTo>
                <a:lnTo>
                  <a:pt x="217779" y="181356"/>
                </a:lnTo>
                <a:lnTo>
                  <a:pt x="224713" y="181356"/>
                </a:lnTo>
                <a:lnTo>
                  <a:pt x="229920" y="179539"/>
                </a:lnTo>
                <a:lnTo>
                  <a:pt x="231648" y="179539"/>
                </a:lnTo>
                <a:lnTo>
                  <a:pt x="231648" y="165963"/>
                </a:lnTo>
                <a:lnTo>
                  <a:pt x="231648" y="163245"/>
                </a:lnTo>
                <a:lnTo>
                  <a:pt x="230784" y="163245"/>
                </a:lnTo>
                <a:lnTo>
                  <a:pt x="226453" y="165963"/>
                </a:lnTo>
                <a:lnTo>
                  <a:pt x="209118" y="165963"/>
                </a:lnTo>
                <a:lnTo>
                  <a:pt x="203047" y="158711"/>
                </a:lnTo>
                <a:lnTo>
                  <a:pt x="203047" y="140601"/>
                </a:lnTo>
                <a:lnTo>
                  <a:pt x="209981" y="133362"/>
                </a:lnTo>
                <a:lnTo>
                  <a:pt x="226453" y="133362"/>
                </a:lnTo>
                <a:lnTo>
                  <a:pt x="230784" y="136982"/>
                </a:lnTo>
                <a:lnTo>
                  <a:pt x="231648" y="136982"/>
                </a:lnTo>
                <a:lnTo>
                  <a:pt x="231648" y="133362"/>
                </a:lnTo>
                <a:lnTo>
                  <a:pt x="231648" y="120688"/>
                </a:lnTo>
                <a:close/>
              </a:path>
              <a:path w="341630" h="181610">
                <a:moveTo>
                  <a:pt x="259080" y="3568"/>
                </a:moveTo>
                <a:lnTo>
                  <a:pt x="255498" y="0"/>
                </a:lnTo>
                <a:lnTo>
                  <a:pt x="247421" y="0"/>
                </a:lnTo>
                <a:lnTo>
                  <a:pt x="243840" y="3568"/>
                </a:lnTo>
                <a:lnTo>
                  <a:pt x="243840" y="90919"/>
                </a:lnTo>
                <a:lnTo>
                  <a:pt x="247421" y="94488"/>
                </a:lnTo>
                <a:lnTo>
                  <a:pt x="255498" y="94488"/>
                </a:lnTo>
                <a:lnTo>
                  <a:pt x="259080" y="90919"/>
                </a:lnTo>
                <a:lnTo>
                  <a:pt x="259080" y="3568"/>
                </a:lnTo>
                <a:close/>
              </a:path>
              <a:path w="341630" h="181610">
                <a:moveTo>
                  <a:pt x="300228" y="31597"/>
                </a:moveTo>
                <a:lnTo>
                  <a:pt x="296646" y="28956"/>
                </a:lnTo>
                <a:lnTo>
                  <a:pt x="288569" y="28956"/>
                </a:lnTo>
                <a:lnTo>
                  <a:pt x="284988" y="31597"/>
                </a:lnTo>
                <a:lnTo>
                  <a:pt x="284988" y="75717"/>
                </a:lnTo>
                <a:lnTo>
                  <a:pt x="288569" y="79248"/>
                </a:lnTo>
                <a:lnTo>
                  <a:pt x="296646" y="79248"/>
                </a:lnTo>
                <a:lnTo>
                  <a:pt x="300228" y="75717"/>
                </a:lnTo>
                <a:lnTo>
                  <a:pt x="300228" y="31597"/>
                </a:lnTo>
                <a:close/>
              </a:path>
              <a:path w="341630" h="181610">
                <a:moveTo>
                  <a:pt x="309359" y="149656"/>
                </a:moveTo>
                <a:lnTo>
                  <a:pt x="307174" y="137604"/>
                </a:lnTo>
                <a:lnTo>
                  <a:pt x="305066" y="134264"/>
                </a:lnTo>
                <a:lnTo>
                  <a:pt x="300990" y="127825"/>
                </a:lnTo>
                <a:lnTo>
                  <a:pt x="293700" y="122872"/>
                </a:lnTo>
                <a:lnTo>
                  <a:pt x="293700" y="141516"/>
                </a:lnTo>
                <a:lnTo>
                  <a:pt x="293700" y="158711"/>
                </a:lnTo>
                <a:lnTo>
                  <a:pt x="287604" y="165963"/>
                </a:lnTo>
                <a:lnTo>
                  <a:pt x="270179" y="165963"/>
                </a:lnTo>
                <a:lnTo>
                  <a:pt x="264083" y="158711"/>
                </a:lnTo>
                <a:lnTo>
                  <a:pt x="264083" y="141516"/>
                </a:lnTo>
                <a:lnTo>
                  <a:pt x="270179" y="134264"/>
                </a:lnTo>
                <a:lnTo>
                  <a:pt x="287604" y="134264"/>
                </a:lnTo>
                <a:lnTo>
                  <a:pt x="293700" y="141516"/>
                </a:lnTo>
                <a:lnTo>
                  <a:pt x="293700" y="122872"/>
                </a:lnTo>
                <a:lnTo>
                  <a:pt x="291363" y="121272"/>
                </a:lnTo>
                <a:lnTo>
                  <a:pt x="278892" y="118872"/>
                </a:lnTo>
                <a:lnTo>
                  <a:pt x="266407" y="121272"/>
                </a:lnTo>
                <a:lnTo>
                  <a:pt x="256794" y="127825"/>
                </a:lnTo>
                <a:lnTo>
                  <a:pt x="250596" y="137604"/>
                </a:lnTo>
                <a:lnTo>
                  <a:pt x="248412" y="149656"/>
                </a:lnTo>
                <a:lnTo>
                  <a:pt x="250596" y="161874"/>
                </a:lnTo>
                <a:lnTo>
                  <a:pt x="256794" y="171970"/>
                </a:lnTo>
                <a:lnTo>
                  <a:pt x="266407" y="178828"/>
                </a:lnTo>
                <a:lnTo>
                  <a:pt x="278892" y="181356"/>
                </a:lnTo>
                <a:lnTo>
                  <a:pt x="291363" y="178828"/>
                </a:lnTo>
                <a:lnTo>
                  <a:pt x="300990" y="171970"/>
                </a:lnTo>
                <a:lnTo>
                  <a:pt x="304660" y="165963"/>
                </a:lnTo>
                <a:lnTo>
                  <a:pt x="307174" y="161874"/>
                </a:lnTo>
                <a:lnTo>
                  <a:pt x="309359" y="149656"/>
                </a:lnTo>
                <a:close/>
              </a:path>
              <a:path w="341630" h="181610">
                <a:moveTo>
                  <a:pt x="341376" y="51460"/>
                </a:moveTo>
                <a:lnTo>
                  <a:pt x="337794" y="48768"/>
                </a:lnTo>
                <a:lnTo>
                  <a:pt x="329717" y="48768"/>
                </a:lnTo>
                <a:lnTo>
                  <a:pt x="326136" y="51460"/>
                </a:lnTo>
                <a:lnTo>
                  <a:pt x="326136" y="75666"/>
                </a:lnTo>
                <a:lnTo>
                  <a:pt x="329717" y="79248"/>
                </a:lnTo>
                <a:lnTo>
                  <a:pt x="337794" y="79248"/>
                </a:lnTo>
                <a:lnTo>
                  <a:pt x="341376" y="75666"/>
                </a:lnTo>
                <a:lnTo>
                  <a:pt x="341376" y="51460"/>
                </a:lnTo>
                <a:close/>
              </a:path>
            </a:pathLst>
          </a:custGeom>
          <a:solidFill>
            <a:srgbClr val="38C5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8739" y="323850"/>
            <a:ext cx="4292600" cy="39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36708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43357" y="1946275"/>
            <a:ext cx="8463915" cy="15386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917184" y="4768295"/>
            <a:ext cx="2496184" cy="111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rgbClr val="D9D9D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 </a:t>
            </a:r>
            <a:r>
              <a:rPr spc="-5" dirty="0"/>
              <a:t>2016 </a:t>
            </a:r>
            <a:r>
              <a:rPr dirty="0"/>
              <a:t>Cisco and/or its affiliates. All rights reserved. Cisco</a:t>
            </a:r>
            <a:r>
              <a:rPr spc="40" dirty="0"/>
              <a:t> </a:t>
            </a:r>
            <a:r>
              <a:rPr dirty="0"/>
              <a:t>Confidential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10/13/2021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548116" y="4769239"/>
            <a:ext cx="161925" cy="111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rgbClr val="D9D9D9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17804" y="676655"/>
              <a:ext cx="35560" cy="139065"/>
            </a:xfrm>
            <a:custGeom>
              <a:avLst/>
              <a:gdLst/>
              <a:ahLst/>
              <a:cxnLst/>
              <a:rect l="l" t="t" r="r" b="b"/>
              <a:pathLst>
                <a:path w="35559" h="139065">
                  <a:moveTo>
                    <a:pt x="35051" y="0"/>
                  </a:moveTo>
                  <a:lnTo>
                    <a:pt x="0" y="0"/>
                  </a:lnTo>
                  <a:lnTo>
                    <a:pt x="0" y="138684"/>
                  </a:lnTo>
                  <a:lnTo>
                    <a:pt x="35051" y="138684"/>
                  </a:lnTo>
                  <a:lnTo>
                    <a:pt x="35051" y="0"/>
                  </a:lnTo>
                  <a:close/>
                </a:path>
              </a:pathLst>
            </a:custGeom>
            <a:solidFill>
              <a:srgbClr val="38C5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28116" y="675131"/>
              <a:ext cx="105156" cy="14477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63880" y="675131"/>
              <a:ext cx="106679" cy="14477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071372" y="675131"/>
              <a:ext cx="144780" cy="14477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98576" y="675131"/>
              <a:ext cx="94487" cy="14477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92252" y="394715"/>
              <a:ext cx="797560" cy="220979"/>
            </a:xfrm>
            <a:custGeom>
              <a:avLst/>
              <a:gdLst/>
              <a:ahLst/>
              <a:cxnLst/>
              <a:rect l="l" t="t" r="r" b="b"/>
              <a:pathLst>
                <a:path w="797560" h="220979">
                  <a:moveTo>
                    <a:pt x="35052" y="120650"/>
                  </a:moveTo>
                  <a:lnTo>
                    <a:pt x="26809" y="114300"/>
                  </a:lnTo>
                  <a:lnTo>
                    <a:pt x="8242" y="114300"/>
                  </a:lnTo>
                  <a:lnTo>
                    <a:pt x="0" y="120650"/>
                  </a:lnTo>
                  <a:lnTo>
                    <a:pt x="0" y="177546"/>
                  </a:lnTo>
                  <a:lnTo>
                    <a:pt x="8242" y="185928"/>
                  </a:lnTo>
                  <a:lnTo>
                    <a:pt x="26809" y="185928"/>
                  </a:lnTo>
                  <a:lnTo>
                    <a:pt x="35052" y="177546"/>
                  </a:lnTo>
                  <a:lnTo>
                    <a:pt x="35052" y="120650"/>
                  </a:lnTo>
                  <a:close/>
                </a:path>
                <a:path w="797560" h="220979">
                  <a:moveTo>
                    <a:pt x="129540" y="73279"/>
                  </a:moveTo>
                  <a:lnTo>
                    <a:pt x="121297" y="67056"/>
                  </a:lnTo>
                  <a:lnTo>
                    <a:pt x="102730" y="67056"/>
                  </a:lnTo>
                  <a:lnTo>
                    <a:pt x="94488" y="73279"/>
                  </a:lnTo>
                  <a:lnTo>
                    <a:pt x="94488" y="177546"/>
                  </a:lnTo>
                  <a:lnTo>
                    <a:pt x="102730" y="185928"/>
                  </a:lnTo>
                  <a:lnTo>
                    <a:pt x="121297" y="185928"/>
                  </a:lnTo>
                  <a:lnTo>
                    <a:pt x="129540" y="177546"/>
                  </a:lnTo>
                  <a:lnTo>
                    <a:pt x="129540" y="73279"/>
                  </a:lnTo>
                  <a:close/>
                </a:path>
                <a:path w="797560" h="220979">
                  <a:moveTo>
                    <a:pt x="225552" y="8382"/>
                  </a:moveTo>
                  <a:lnTo>
                    <a:pt x="217309" y="0"/>
                  </a:lnTo>
                  <a:lnTo>
                    <a:pt x="198742" y="0"/>
                  </a:lnTo>
                  <a:lnTo>
                    <a:pt x="190500" y="8382"/>
                  </a:lnTo>
                  <a:lnTo>
                    <a:pt x="190500" y="212598"/>
                  </a:lnTo>
                  <a:lnTo>
                    <a:pt x="198742" y="220980"/>
                  </a:lnTo>
                  <a:lnTo>
                    <a:pt x="206997" y="220980"/>
                  </a:lnTo>
                  <a:lnTo>
                    <a:pt x="214236" y="219519"/>
                  </a:lnTo>
                  <a:lnTo>
                    <a:pt x="220141" y="215493"/>
                  </a:lnTo>
                  <a:lnTo>
                    <a:pt x="224091" y="209524"/>
                  </a:lnTo>
                  <a:lnTo>
                    <a:pt x="225552" y="202184"/>
                  </a:lnTo>
                  <a:lnTo>
                    <a:pt x="225552" y="8382"/>
                  </a:lnTo>
                  <a:close/>
                </a:path>
                <a:path w="797560" h="220979">
                  <a:moveTo>
                    <a:pt x="320040" y="73279"/>
                  </a:moveTo>
                  <a:lnTo>
                    <a:pt x="311797" y="67056"/>
                  </a:lnTo>
                  <a:lnTo>
                    <a:pt x="293230" y="67056"/>
                  </a:lnTo>
                  <a:lnTo>
                    <a:pt x="284988" y="73279"/>
                  </a:lnTo>
                  <a:lnTo>
                    <a:pt x="284988" y="177546"/>
                  </a:lnTo>
                  <a:lnTo>
                    <a:pt x="293230" y="185928"/>
                  </a:lnTo>
                  <a:lnTo>
                    <a:pt x="311797" y="185928"/>
                  </a:lnTo>
                  <a:lnTo>
                    <a:pt x="320040" y="177546"/>
                  </a:lnTo>
                  <a:lnTo>
                    <a:pt x="320040" y="73279"/>
                  </a:lnTo>
                  <a:close/>
                </a:path>
                <a:path w="797560" h="220979">
                  <a:moveTo>
                    <a:pt x="416052" y="120650"/>
                  </a:moveTo>
                  <a:lnTo>
                    <a:pt x="407809" y="114300"/>
                  </a:lnTo>
                  <a:lnTo>
                    <a:pt x="389242" y="114300"/>
                  </a:lnTo>
                  <a:lnTo>
                    <a:pt x="381000" y="120650"/>
                  </a:lnTo>
                  <a:lnTo>
                    <a:pt x="381000" y="177546"/>
                  </a:lnTo>
                  <a:lnTo>
                    <a:pt x="389242" y="185928"/>
                  </a:lnTo>
                  <a:lnTo>
                    <a:pt x="407809" y="185928"/>
                  </a:lnTo>
                  <a:lnTo>
                    <a:pt x="416052" y="177546"/>
                  </a:lnTo>
                  <a:lnTo>
                    <a:pt x="416052" y="120650"/>
                  </a:lnTo>
                  <a:close/>
                </a:path>
                <a:path w="797560" h="220979">
                  <a:moveTo>
                    <a:pt x="510540" y="73279"/>
                  </a:moveTo>
                  <a:lnTo>
                    <a:pt x="502297" y="67056"/>
                  </a:lnTo>
                  <a:lnTo>
                    <a:pt x="483730" y="67056"/>
                  </a:lnTo>
                  <a:lnTo>
                    <a:pt x="475488" y="73279"/>
                  </a:lnTo>
                  <a:lnTo>
                    <a:pt x="475488" y="177546"/>
                  </a:lnTo>
                  <a:lnTo>
                    <a:pt x="483730" y="185928"/>
                  </a:lnTo>
                  <a:lnTo>
                    <a:pt x="502297" y="185928"/>
                  </a:lnTo>
                  <a:lnTo>
                    <a:pt x="510540" y="177546"/>
                  </a:lnTo>
                  <a:lnTo>
                    <a:pt x="510540" y="73279"/>
                  </a:lnTo>
                  <a:close/>
                </a:path>
                <a:path w="797560" h="220979">
                  <a:moveTo>
                    <a:pt x="606552" y="8382"/>
                  </a:moveTo>
                  <a:lnTo>
                    <a:pt x="598309" y="0"/>
                  </a:lnTo>
                  <a:lnTo>
                    <a:pt x="579742" y="0"/>
                  </a:lnTo>
                  <a:lnTo>
                    <a:pt x="571500" y="8382"/>
                  </a:lnTo>
                  <a:lnTo>
                    <a:pt x="571500" y="202184"/>
                  </a:lnTo>
                  <a:lnTo>
                    <a:pt x="572947" y="209524"/>
                  </a:lnTo>
                  <a:lnTo>
                    <a:pt x="576910" y="215493"/>
                  </a:lnTo>
                  <a:lnTo>
                    <a:pt x="582803" y="219519"/>
                  </a:lnTo>
                  <a:lnTo>
                    <a:pt x="590054" y="220980"/>
                  </a:lnTo>
                  <a:lnTo>
                    <a:pt x="598309" y="220980"/>
                  </a:lnTo>
                  <a:lnTo>
                    <a:pt x="606552" y="212598"/>
                  </a:lnTo>
                  <a:lnTo>
                    <a:pt x="606552" y="8382"/>
                  </a:lnTo>
                  <a:close/>
                </a:path>
                <a:path w="797560" h="220979">
                  <a:moveTo>
                    <a:pt x="701040" y="73279"/>
                  </a:moveTo>
                  <a:lnTo>
                    <a:pt x="692797" y="67056"/>
                  </a:lnTo>
                  <a:lnTo>
                    <a:pt x="674230" y="67056"/>
                  </a:lnTo>
                  <a:lnTo>
                    <a:pt x="665988" y="73279"/>
                  </a:lnTo>
                  <a:lnTo>
                    <a:pt x="665988" y="177546"/>
                  </a:lnTo>
                  <a:lnTo>
                    <a:pt x="674230" y="185928"/>
                  </a:lnTo>
                  <a:lnTo>
                    <a:pt x="692797" y="185928"/>
                  </a:lnTo>
                  <a:lnTo>
                    <a:pt x="701040" y="177546"/>
                  </a:lnTo>
                  <a:lnTo>
                    <a:pt x="701040" y="73279"/>
                  </a:lnTo>
                  <a:close/>
                </a:path>
                <a:path w="797560" h="220979">
                  <a:moveTo>
                    <a:pt x="797052" y="120650"/>
                  </a:moveTo>
                  <a:lnTo>
                    <a:pt x="788797" y="114300"/>
                  </a:lnTo>
                  <a:lnTo>
                    <a:pt x="770242" y="114300"/>
                  </a:lnTo>
                  <a:lnTo>
                    <a:pt x="762000" y="120650"/>
                  </a:lnTo>
                  <a:lnTo>
                    <a:pt x="762000" y="177546"/>
                  </a:lnTo>
                  <a:lnTo>
                    <a:pt x="770242" y="185928"/>
                  </a:lnTo>
                  <a:lnTo>
                    <a:pt x="788797" y="185928"/>
                  </a:lnTo>
                  <a:lnTo>
                    <a:pt x="797052" y="177546"/>
                  </a:lnTo>
                  <a:lnTo>
                    <a:pt x="797052" y="120650"/>
                  </a:lnTo>
                  <a:close/>
                </a:path>
              </a:pathLst>
            </a:custGeom>
            <a:solidFill>
              <a:srgbClr val="38C5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548436" y="2778379"/>
            <a:ext cx="60979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AEE8FA"/>
                </a:solidFill>
                <a:latin typeface="Arial"/>
                <a:cs typeface="Arial"/>
              </a:rPr>
              <a:t>Module 9: </a:t>
            </a:r>
            <a:r>
              <a:rPr sz="3600" spc="-5" dirty="0">
                <a:solidFill>
                  <a:srgbClr val="AEE8FA"/>
                </a:solidFill>
                <a:latin typeface="Arial"/>
                <a:cs typeface="Arial"/>
              </a:rPr>
              <a:t>Address</a:t>
            </a:r>
            <a:r>
              <a:rPr sz="3600" spc="-290" dirty="0">
                <a:solidFill>
                  <a:srgbClr val="AEE8FA"/>
                </a:solidFill>
                <a:latin typeface="Arial"/>
                <a:cs typeface="Arial"/>
              </a:rPr>
              <a:t> </a:t>
            </a:r>
            <a:r>
              <a:rPr sz="3600" dirty="0">
                <a:solidFill>
                  <a:srgbClr val="AEE8FA"/>
                </a:solidFill>
                <a:latin typeface="Arial"/>
                <a:cs typeface="Arial"/>
              </a:rPr>
              <a:t>Resolution</a:t>
            </a:r>
            <a:endParaRPr sz="3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48436" y="3979875"/>
            <a:ext cx="1993900" cy="38227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 marR="5080">
              <a:lnSpc>
                <a:spcPts val="1370"/>
              </a:lnSpc>
              <a:spcBef>
                <a:spcPts val="204"/>
              </a:spcBef>
            </a:pPr>
            <a:r>
              <a:rPr sz="1200" dirty="0">
                <a:solidFill>
                  <a:srgbClr val="AEE8FA"/>
                </a:solidFill>
                <a:latin typeface="Arial"/>
                <a:cs typeface="Arial"/>
              </a:rPr>
              <a:t>Introduction to </a:t>
            </a:r>
            <a:r>
              <a:rPr sz="1200" spc="-5" dirty="0">
                <a:solidFill>
                  <a:srgbClr val="AEE8FA"/>
                </a:solidFill>
                <a:latin typeface="Arial"/>
                <a:cs typeface="Arial"/>
              </a:rPr>
              <a:t>Networks</a:t>
            </a:r>
            <a:r>
              <a:rPr sz="1200" spc="-114" dirty="0">
                <a:solidFill>
                  <a:srgbClr val="AEE8FA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AEE8FA"/>
                </a:solidFill>
                <a:latin typeface="Arial"/>
                <a:cs typeface="Arial"/>
              </a:rPr>
              <a:t>v7.0  </a:t>
            </a:r>
            <a:r>
              <a:rPr sz="1200" dirty="0">
                <a:solidFill>
                  <a:srgbClr val="AEE8FA"/>
                </a:solidFill>
                <a:latin typeface="Arial"/>
                <a:cs typeface="Arial"/>
              </a:rPr>
              <a:t>(ITN)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56134"/>
            <a:ext cx="44259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004B69"/>
                </a:solidFill>
                <a:latin typeface="Arial"/>
                <a:cs typeface="Arial"/>
              </a:rPr>
              <a:t>ARP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223773"/>
            <a:ext cx="50450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004B69"/>
                </a:solidFill>
              </a:rPr>
              <a:t>Removing Entries </a:t>
            </a:r>
            <a:r>
              <a:rPr dirty="0">
                <a:solidFill>
                  <a:srgbClr val="004B69"/>
                </a:solidFill>
              </a:rPr>
              <a:t>from </a:t>
            </a:r>
            <a:r>
              <a:rPr spc="-10" dirty="0">
                <a:solidFill>
                  <a:srgbClr val="004B69"/>
                </a:solidFill>
              </a:rPr>
              <a:t>an </a:t>
            </a:r>
            <a:r>
              <a:rPr spc="-5" dirty="0">
                <a:solidFill>
                  <a:srgbClr val="004B69"/>
                </a:solidFill>
              </a:rPr>
              <a:t>ARP</a:t>
            </a:r>
            <a:r>
              <a:rPr spc="-195" dirty="0">
                <a:solidFill>
                  <a:srgbClr val="004B69"/>
                </a:solidFill>
              </a:rPr>
              <a:t> </a:t>
            </a:r>
            <a:r>
              <a:rPr spc="-60" dirty="0">
                <a:solidFill>
                  <a:srgbClr val="004B69"/>
                </a:solidFill>
              </a:rPr>
              <a:t>Table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53618" y="872743"/>
            <a:ext cx="7701915" cy="10985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Char char="•"/>
              <a:tabLst>
                <a:tab pos="354965" algn="l"/>
                <a:tab pos="355600" algn="l"/>
              </a:tabLst>
            </a:pPr>
            <a:r>
              <a:rPr sz="1600" spc="-5" dirty="0">
                <a:latin typeface="Arial"/>
                <a:cs typeface="Arial"/>
              </a:rPr>
              <a:t>Entries in the ARP table are not permanent and are removed </a:t>
            </a:r>
            <a:r>
              <a:rPr sz="1600" spc="-10" dirty="0">
                <a:latin typeface="Arial"/>
                <a:cs typeface="Arial"/>
              </a:rPr>
              <a:t>when </a:t>
            </a:r>
            <a:r>
              <a:rPr sz="1600" spc="-5" dirty="0">
                <a:latin typeface="Arial"/>
                <a:cs typeface="Arial"/>
              </a:rPr>
              <a:t>an ARP cache  timer expires after a specified period of</a:t>
            </a:r>
            <a:r>
              <a:rPr sz="1600" spc="6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time.</a:t>
            </a:r>
            <a:endParaRPr sz="16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85"/>
              </a:spcBef>
              <a:buChar char="•"/>
              <a:tabLst>
                <a:tab pos="354965" algn="l"/>
                <a:tab pos="355600" algn="l"/>
              </a:tabLst>
            </a:pPr>
            <a:r>
              <a:rPr sz="1600" spc="-5" dirty="0">
                <a:latin typeface="Arial"/>
                <a:cs typeface="Arial"/>
              </a:rPr>
              <a:t>The duration of the ARP cache timer </a:t>
            </a:r>
            <a:r>
              <a:rPr sz="1600" spc="-10" dirty="0">
                <a:latin typeface="Arial"/>
                <a:cs typeface="Arial"/>
              </a:rPr>
              <a:t>differs </a:t>
            </a:r>
            <a:r>
              <a:rPr sz="1600" spc="-5" dirty="0">
                <a:latin typeface="Arial"/>
                <a:cs typeface="Arial"/>
              </a:rPr>
              <a:t>depending on the operating</a:t>
            </a:r>
            <a:r>
              <a:rPr sz="1600" spc="5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system.</a:t>
            </a:r>
            <a:endParaRPr sz="16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85"/>
              </a:spcBef>
              <a:buChar char="•"/>
              <a:tabLst>
                <a:tab pos="354965" algn="l"/>
                <a:tab pos="355600" algn="l"/>
              </a:tabLst>
            </a:pPr>
            <a:r>
              <a:rPr sz="1600" spc="-5" dirty="0">
                <a:latin typeface="Arial"/>
                <a:cs typeface="Arial"/>
              </a:rPr>
              <a:t>ARP table entries can also be removed manually by the</a:t>
            </a:r>
            <a:r>
              <a:rPr sz="1600" spc="3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administrator.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08741" y="2016840"/>
            <a:ext cx="4640977" cy="26405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 </a:t>
            </a:r>
            <a:r>
              <a:rPr spc="-5" dirty="0"/>
              <a:t>2016 </a:t>
            </a:r>
            <a:r>
              <a:rPr dirty="0"/>
              <a:t>Cisco and/or its affiliates. All rights reserved. Cisco</a:t>
            </a:r>
            <a:r>
              <a:rPr spc="40" dirty="0"/>
              <a:t> </a:t>
            </a:r>
            <a:r>
              <a:rPr dirty="0"/>
              <a:t>Confidential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10</a:t>
            </a:fld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56134"/>
            <a:ext cx="44259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004B69"/>
                </a:solidFill>
                <a:latin typeface="Arial"/>
                <a:cs typeface="Arial"/>
              </a:rPr>
              <a:t>ARP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223773"/>
            <a:ext cx="48101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004B69"/>
                </a:solidFill>
              </a:rPr>
              <a:t>ARP </a:t>
            </a:r>
            <a:r>
              <a:rPr spc="-50" dirty="0">
                <a:solidFill>
                  <a:srgbClr val="004B69"/>
                </a:solidFill>
              </a:rPr>
              <a:t>Tables </a:t>
            </a:r>
            <a:r>
              <a:rPr spc="-5" dirty="0">
                <a:solidFill>
                  <a:srgbClr val="004B69"/>
                </a:solidFill>
              </a:rPr>
              <a:t>on Networking</a:t>
            </a:r>
            <a:r>
              <a:rPr dirty="0">
                <a:solidFill>
                  <a:srgbClr val="004B69"/>
                </a:solidFill>
              </a:rPr>
              <a:t> </a:t>
            </a:r>
            <a:r>
              <a:rPr spc="-5" dirty="0">
                <a:solidFill>
                  <a:srgbClr val="004B69"/>
                </a:solidFill>
              </a:rPr>
              <a:t>Devices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53618" y="809396"/>
            <a:ext cx="6863715" cy="61150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84"/>
              </a:spcBef>
              <a:buChar char="•"/>
              <a:tabLst>
                <a:tab pos="354965" algn="l"/>
                <a:tab pos="355600" algn="l"/>
              </a:tabLst>
            </a:pPr>
            <a:r>
              <a:rPr sz="1600" spc="-5" dirty="0">
                <a:latin typeface="Arial"/>
                <a:cs typeface="Arial"/>
              </a:rPr>
              <a:t>The </a:t>
            </a:r>
            <a:r>
              <a:rPr sz="1600" b="1" spc="-5" dirty="0">
                <a:latin typeface="Courier New"/>
                <a:cs typeface="Courier New"/>
              </a:rPr>
              <a:t>show ip arp </a:t>
            </a:r>
            <a:r>
              <a:rPr sz="1600" spc="-5" dirty="0">
                <a:latin typeface="Arial"/>
                <a:cs typeface="Arial"/>
              </a:rPr>
              <a:t>command displays the ARP table on a Cisco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router.</a:t>
            </a:r>
            <a:endParaRPr sz="16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85"/>
              </a:spcBef>
              <a:buChar char="•"/>
              <a:tabLst>
                <a:tab pos="354965" algn="l"/>
                <a:tab pos="355600" algn="l"/>
              </a:tabLst>
            </a:pPr>
            <a:r>
              <a:rPr sz="1600" spc="-5" dirty="0">
                <a:latin typeface="Arial"/>
                <a:cs typeface="Arial"/>
              </a:rPr>
              <a:t>The </a:t>
            </a:r>
            <a:r>
              <a:rPr sz="1600" b="1" spc="-5" dirty="0">
                <a:latin typeface="Courier New"/>
                <a:cs typeface="Courier New"/>
              </a:rPr>
              <a:t>arp –a</a:t>
            </a:r>
            <a:r>
              <a:rPr sz="1600" b="1" spc="-54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Arial"/>
                <a:cs typeface="Arial"/>
              </a:rPr>
              <a:t>command displays the ARP table on a Windows 10 PC.</a:t>
            </a:r>
            <a:endParaRPr sz="1600">
              <a:latin typeface="Arial"/>
              <a:cs typeface="Aria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629412" y="1755648"/>
          <a:ext cx="7717789" cy="8321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9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68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12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744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81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4757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147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2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R1#</a:t>
                      </a:r>
                      <a:r>
                        <a:rPr sz="1200" spc="-7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200" b="1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show</a:t>
                      </a:r>
                      <a:endParaRPr sz="1200">
                        <a:latin typeface="Courier New"/>
                        <a:cs typeface="Courier New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Protocol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28575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200" b="1" spc="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ip</a:t>
                      </a:r>
                      <a:r>
                        <a:rPr sz="1200" b="1" spc="-1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200" b="1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arp</a:t>
                      </a:r>
                      <a:endParaRPr sz="1200">
                        <a:latin typeface="Courier New"/>
                        <a:cs typeface="Courier New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Address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28575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R="84455" algn="r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Age</a:t>
                      </a:r>
                      <a:r>
                        <a:rPr sz="1200" spc="-7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(min)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6985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Hardware</a:t>
                      </a:r>
                      <a:r>
                        <a:rPr sz="1200" spc="-1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2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Addr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6985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90170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Type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6985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1365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Interface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6985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7364">
                <a:tc>
                  <a:txBody>
                    <a:bodyPr/>
                    <a:lstStyle/>
                    <a:p>
                      <a:pPr marL="91440">
                        <a:lnSpc>
                          <a:spcPts val="1280"/>
                        </a:lnSpc>
                      </a:pPr>
                      <a:r>
                        <a:rPr sz="12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Internet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ts val="1280"/>
                        </a:lnSpc>
                      </a:pPr>
                      <a:r>
                        <a:rPr sz="12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192.168.10.1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173990" algn="r">
                        <a:lnSpc>
                          <a:spcPts val="128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-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ts val="128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a0e0.af0d.e140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ts val="1280"/>
                        </a:lnSpc>
                      </a:pPr>
                      <a:r>
                        <a:rPr sz="12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ARPA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39700">
                        <a:lnSpc>
                          <a:spcPts val="128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GigabitEthernet0/0/0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629412" y="3011423"/>
            <a:ext cx="7716520" cy="1201420"/>
          </a:xfrm>
          <a:custGeom>
            <a:avLst/>
            <a:gdLst/>
            <a:ahLst/>
            <a:cxnLst/>
            <a:rect l="l" t="t" r="r" b="b"/>
            <a:pathLst>
              <a:path w="7716520" h="1201420">
                <a:moveTo>
                  <a:pt x="7716011" y="0"/>
                </a:moveTo>
                <a:lnTo>
                  <a:pt x="0" y="0"/>
                </a:lnTo>
                <a:lnTo>
                  <a:pt x="0" y="1200912"/>
                </a:lnTo>
                <a:lnTo>
                  <a:pt x="7716011" y="1200912"/>
                </a:lnTo>
                <a:lnTo>
                  <a:pt x="771601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21461" y="3027045"/>
            <a:ext cx="378841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FFFFF"/>
                </a:solidFill>
                <a:latin typeface="Courier New"/>
                <a:cs typeface="Courier New"/>
              </a:rPr>
              <a:t>C:\Users\PC&gt; </a:t>
            </a:r>
            <a:r>
              <a:rPr sz="1200" b="1" dirty="0">
                <a:solidFill>
                  <a:srgbClr val="FFFFFF"/>
                </a:solidFill>
                <a:latin typeface="Courier New"/>
                <a:cs typeface="Courier New"/>
              </a:rPr>
              <a:t>arp</a:t>
            </a:r>
            <a:r>
              <a:rPr sz="1200" b="1" spc="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Courier New"/>
                <a:cs typeface="Courier New"/>
              </a:rPr>
              <a:t>-a</a:t>
            </a:r>
            <a:endParaRPr sz="1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50">
              <a:latin typeface="Courier New"/>
              <a:cs typeface="Courier New"/>
            </a:endParaRPr>
          </a:p>
          <a:p>
            <a:pPr marL="182245" marR="5080" indent="-182880">
              <a:lnSpc>
                <a:spcPct val="100000"/>
              </a:lnSpc>
              <a:tabLst>
                <a:tab pos="2207895" algn="l"/>
              </a:tabLst>
            </a:pPr>
            <a:r>
              <a:rPr sz="1200" dirty="0">
                <a:solidFill>
                  <a:srgbClr val="FFFFFF"/>
                </a:solidFill>
                <a:latin typeface="Courier New"/>
                <a:cs typeface="Courier New"/>
              </a:rPr>
              <a:t>Interface: 192.168.1.124 --- 0x10  Internet</a:t>
            </a:r>
            <a:r>
              <a:rPr sz="1200" spc="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FFFFFF"/>
                </a:solidFill>
                <a:latin typeface="Courier New"/>
                <a:cs typeface="Courier New"/>
              </a:rPr>
              <a:t>Address	Physical </a:t>
            </a:r>
            <a:r>
              <a:rPr sz="1200" spc="-5" dirty="0">
                <a:solidFill>
                  <a:srgbClr val="FFFFFF"/>
                </a:solidFill>
                <a:latin typeface="Courier New"/>
                <a:cs typeface="Courier New"/>
              </a:rPr>
              <a:t>Address  </a:t>
            </a:r>
            <a:r>
              <a:rPr sz="1200" spc="10" dirty="0">
                <a:solidFill>
                  <a:srgbClr val="FFFFFF"/>
                </a:solidFill>
                <a:latin typeface="Courier New"/>
                <a:cs typeface="Courier New"/>
              </a:rPr>
              <a:t>1</a:t>
            </a:r>
            <a:r>
              <a:rPr sz="1200" spc="-5" dirty="0">
                <a:solidFill>
                  <a:srgbClr val="FFFFFF"/>
                </a:solidFill>
                <a:latin typeface="Courier New"/>
                <a:cs typeface="Courier New"/>
              </a:rPr>
              <a:t>92</a:t>
            </a:r>
            <a:r>
              <a:rPr sz="1200" spc="10" dirty="0">
                <a:solidFill>
                  <a:srgbClr val="FFFFFF"/>
                </a:solidFill>
                <a:latin typeface="Courier New"/>
                <a:cs typeface="Courier New"/>
              </a:rPr>
              <a:t>.</a:t>
            </a:r>
            <a:r>
              <a:rPr sz="1200" spc="-5" dirty="0">
                <a:solidFill>
                  <a:srgbClr val="FFFFFF"/>
                </a:solidFill>
                <a:latin typeface="Courier New"/>
                <a:cs typeface="Courier New"/>
              </a:rPr>
              <a:t>1</a:t>
            </a:r>
            <a:r>
              <a:rPr sz="1200" spc="10" dirty="0">
                <a:solidFill>
                  <a:srgbClr val="FFFFFF"/>
                </a:solidFill>
                <a:latin typeface="Courier New"/>
                <a:cs typeface="Courier New"/>
              </a:rPr>
              <a:t>6</a:t>
            </a:r>
            <a:r>
              <a:rPr sz="1200" spc="-5" dirty="0">
                <a:solidFill>
                  <a:srgbClr val="FFFFFF"/>
                </a:solidFill>
                <a:latin typeface="Courier New"/>
                <a:cs typeface="Courier New"/>
              </a:rPr>
              <a:t>8</a:t>
            </a:r>
            <a:r>
              <a:rPr sz="1200" spc="10" dirty="0">
                <a:solidFill>
                  <a:srgbClr val="FFFFFF"/>
                </a:solidFill>
                <a:latin typeface="Courier New"/>
                <a:cs typeface="Courier New"/>
              </a:rPr>
              <a:t>.</a:t>
            </a:r>
            <a:r>
              <a:rPr sz="1200" spc="-5" dirty="0">
                <a:solidFill>
                  <a:srgbClr val="FFFFFF"/>
                </a:solidFill>
                <a:latin typeface="Courier New"/>
                <a:cs typeface="Courier New"/>
              </a:rPr>
              <a:t>1.</a:t>
            </a:r>
            <a:r>
              <a:rPr sz="1200" dirty="0">
                <a:solidFill>
                  <a:srgbClr val="FFFFFF"/>
                </a:solidFill>
                <a:latin typeface="Courier New"/>
                <a:cs typeface="Courier New"/>
              </a:rPr>
              <a:t>1	</a:t>
            </a:r>
            <a:r>
              <a:rPr sz="1200" spc="-5" dirty="0">
                <a:solidFill>
                  <a:srgbClr val="FFFFFF"/>
                </a:solidFill>
                <a:latin typeface="Courier New"/>
                <a:cs typeface="Courier New"/>
              </a:rPr>
              <a:t>c</a:t>
            </a:r>
            <a:r>
              <a:rPr sz="1200" spc="25" dirty="0">
                <a:solidFill>
                  <a:srgbClr val="FFFFFF"/>
                </a:solidFill>
                <a:latin typeface="Courier New"/>
                <a:cs typeface="Courier New"/>
              </a:rPr>
              <a:t>8</a:t>
            </a:r>
            <a:r>
              <a:rPr sz="1200" spc="-5" dirty="0">
                <a:solidFill>
                  <a:srgbClr val="FFFFFF"/>
                </a:solidFill>
                <a:latin typeface="Courier New"/>
                <a:cs typeface="Courier New"/>
              </a:rPr>
              <a:t>-d</a:t>
            </a:r>
            <a:r>
              <a:rPr sz="1200" spc="10" dirty="0">
                <a:solidFill>
                  <a:srgbClr val="FFFFFF"/>
                </a:solidFill>
                <a:latin typeface="Courier New"/>
                <a:cs typeface="Courier New"/>
              </a:rPr>
              <a:t>7</a:t>
            </a:r>
            <a:r>
              <a:rPr sz="1200" spc="-5" dirty="0">
                <a:solidFill>
                  <a:srgbClr val="FFFFFF"/>
                </a:solidFill>
                <a:latin typeface="Courier New"/>
                <a:cs typeface="Courier New"/>
              </a:rPr>
              <a:t>-</a:t>
            </a:r>
            <a:r>
              <a:rPr sz="1200" spc="10" dirty="0">
                <a:solidFill>
                  <a:srgbClr val="FFFFFF"/>
                </a:solidFill>
                <a:latin typeface="Courier New"/>
                <a:cs typeface="Courier New"/>
              </a:rPr>
              <a:t>19</a:t>
            </a:r>
            <a:r>
              <a:rPr sz="1200" spc="-5" dirty="0">
                <a:solidFill>
                  <a:srgbClr val="FFFFFF"/>
                </a:solidFill>
                <a:latin typeface="Courier New"/>
                <a:cs typeface="Courier New"/>
              </a:rPr>
              <a:t>-c</a:t>
            </a:r>
            <a:r>
              <a:rPr sz="1200" spc="10" dirty="0">
                <a:solidFill>
                  <a:srgbClr val="FFFFFF"/>
                </a:solidFill>
                <a:latin typeface="Courier New"/>
                <a:cs typeface="Courier New"/>
              </a:rPr>
              <a:t>c</a:t>
            </a:r>
            <a:r>
              <a:rPr sz="1200" spc="-5" dirty="0">
                <a:solidFill>
                  <a:srgbClr val="FFFFFF"/>
                </a:solidFill>
                <a:latin typeface="Courier New"/>
                <a:cs typeface="Courier New"/>
              </a:rPr>
              <a:t>-a</a:t>
            </a:r>
            <a:r>
              <a:rPr sz="1200" spc="10" dirty="0">
                <a:solidFill>
                  <a:srgbClr val="FFFFFF"/>
                </a:solidFill>
                <a:latin typeface="Courier New"/>
                <a:cs typeface="Courier New"/>
              </a:rPr>
              <a:t>0</a:t>
            </a:r>
            <a:r>
              <a:rPr sz="1200" spc="-5" dirty="0">
                <a:solidFill>
                  <a:srgbClr val="FFFFFF"/>
                </a:solidFill>
                <a:latin typeface="Courier New"/>
                <a:cs typeface="Courier New"/>
              </a:rPr>
              <a:t>-</a:t>
            </a:r>
            <a:r>
              <a:rPr sz="1200" spc="10" dirty="0">
                <a:solidFill>
                  <a:srgbClr val="FFFFFF"/>
                </a:solidFill>
                <a:latin typeface="Courier New"/>
                <a:cs typeface="Courier New"/>
              </a:rPr>
              <a:t>8</a:t>
            </a:r>
            <a:r>
              <a:rPr sz="1200" dirty="0">
                <a:solidFill>
                  <a:srgbClr val="FFFFFF"/>
                </a:solidFill>
                <a:latin typeface="Courier New"/>
                <a:cs typeface="Courier New"/>
              </a:rPr>
              <a:t>6</a:t>
            </a:r>
            <a:endParaRPr sz="1200">
              <a:latin typeface="Courier New"/>
              <a:cs typeface="Courier New"/>
            </a:endParaRPr>
          </a:p>
          <a:p>
            <a:pPr marL="182245">
              <a:lnSpc>
                <a:spcPct val="100000"/>
              </a:lnSpc>
              <a:tabLst>
                <a:tab pos="2207895" algn="l"/>
              </a:tabLst>
            </a:pPr>
            <a:r>
              <a:rPr sz="1200" dirty="0">
                <a:solidFill>
                  <a:srgbClr val="FFFFFF"/>
                </a:solidFill>
                <a:latin typeface="Courier New"/>
                <a:cs typeface="Courier New"/>
              </a:rPr>
              <a:t>192.168.1.101	08-3e-0c-f5-f7-77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 </a:t>
            </a:r>
            <a:r>
              <a:rPr spc="-5" dirty="0"/>
              <a:t>2016 </a:t>
            </a:r>
            <a:r>
              <a:rPr dirty="0"/>
              <a:t>Cisco and/or its affiliates. All rights reserved. Cisco</a:t>
            </a:r>
            <a:r>
              <a:rPr spc="40" dirty="0"/>
              <a:t> </a:t>
            </a:r>
            <a:r>
              <a:rPr dirty="0"/>
              <a:t>Confidential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4953732" y="3576066"/>
            <a:ext cx="6604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" marR="5080" indent="-3175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FFFFF"/>
                </a:solidFill>
                <a:latin typeface="Courier New"/>
                <a:cs typeface="Courier New"/>
              </a:rPr>
              <a:t>Type  </a:t>
            </a:r>
            <a:r>
              <a:rPr sz="1200" spc="10" dirty="0">
                <a:solidFill>
                  <a:srgbClr val="FFFFFF"/>
                </a:solidFill>
                <a:latin typeface="Courier New"/>
                <a:cs typeface="Courier New"/>
              </a:rPr>
              <a:t>dy</a:t>
            </a:r>
            <a:r>
              <a:rPr sz="1200" spc="-5" dirty="0">
                <a:solidFill>
                  <a:srgbClr val="FFFFFF"/>
                </a:solidFill>
                <a:latin typeface="Courier New"/>
                <a:cs typeface="Courier New"/>
              </a:rPr>
              <a:t>na</a:t>
            </a:r>
            <a:r>
              <a:rPr sz="1200" spc="10" dirty="0">
                <a:solidFill>
                  <a:srgbClr val="FFFFFF"/>
                </a:solidFill>
                <a:latin typeface="Courier New"/>
                <a:cs typeface="Courier New"/>
              </a:rPr>
              <a:t>m</a:t>
            </a:r>
            <a:r>
              <a:rPr sz="1200" spc="-5" dirty="0">
                <a:solidFill>
                  <a:srgbClr val="FFFFFF"/>
                </a:solidFill>
                <a:latin typeface="Courier New"/>
                <a:cs typeface="Courier New"/>
              </a:rPr>
              <a:t>ic  </a:t>
            </a:r>
            <a:r>
              <a:rPr sz="1200" spc="10" dirty="0">
                <a:solidFill>
                  <a:srgbClr val="FFFFFF"/>
                </a:solidFill>
                <a:latin typeface="Courier New"/>
                <a:cs typeface="Courier New"/>
              </a:rPr>
              <a:t>dy</a:t>
            </a:r>
            <a:r>
              <a:rPr sz="1200" spc="-5" dirty="0">
                <a:solidFill>
                  <a:srgbClr val="FFFFFF"/>
                </a:solidFill>
                <a:latin typeface="Courier New"/>
                <a:cs typeface="Courier New"/>
              </a:rPr>
              <a:t>na</a:t>
            </a:r>
            <a:r>
              <a:rPr sz="1200" spc="10" dirty="0">
                <a:solidFill>
                  <a:srgbClr val="FFFFFF"/>
                </a:solidFill>
                <a:latin typeface="Courier New"/>
                <a:cs typeface="Courier New"/>
              </a:rPr>
              <a:t>m</a:t>
            </a:r>
            <a:r>
              <a:rPr sz="1200" spc="-5" dirty="0">
                <a:solidFill>
                  <a:srgbClr val="FFFFFF"/>
                </a:solidFill>
                <a:latin typeface="Courier New"/>
                <a:cs typeface="Courier New"/>
              </a:rPr>
              <a:t>ic</a:t>
            </a:r>
            <a:endParaRPr sz="12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56134"/>
            <a:ext cx="44259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004B69"/>
                </a:solidFill>
                <a:latin typeface="Arial"/>
                <a:cs typeface="Arial"/>
              </a:rPr>
              <a:t>ARP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223773"/>
            <a:ext cx="698880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004B69"/>
                </a:solidFill>
              </a:rPr>
              <a:t>ARP </a:t>
            </a:r>
            <a:r>
              <a:rPr dirty="0">
                <a:solidFill>
                  <a:srgbClr val="004B69"/>
                </a:solidFill>
              </a:rPr>
              <a:t>Issues – </a:t>
            </a:r>
            <a:r>
              <a:rPr spc="-5" dirty="0">
                <a:solidFill>
                  <a:srgbClr val="004B69"/>
                </a:solidFill>
              </a:rPr>
              <a:t>ARP Broadcasting and ARP</a:t>
            </a:r>
            <a:r>
              <a:rPr spc="-350" dirty="0">
                <a:solidFill>
                  <a:srgbClr val="004B69"/>
                </a:solidFill>
              </a:rPr>
              <a:t> </a:t>
            </a:r>
            <a:r>
              <a:rPr spc="-5" dirty="0">
                <a:solidFill>
                  <a:srgbClr val="004B69"/>
                </a:solidFill>
              </a:rPr>
              <a:t>Spoofing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53618" y="823112"/>
            <a:ext cx="8093075" cy="119634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84"/>
              </a:spcBef>
              <a:buChar char="•"/>
              <a:tabLst>
                <a:tab pos="354965" algn="l"/>
                <a:tab pos="355600" algn="l"/>
              </a:tabLst>
            </a:pPr>
            <a:r>
              <a:rPr sz="1600" spc="-5" dirty="0">
                <a:latin typeface="Arial"/>
                <a:cs typeface="Arial"/>
              </a:rPr>
              <a:t>ARP requests are received and processed by every device on the local</a:t>
            </a:r>
            <a:r>
              <a:rPr sz="1600" spc="7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network.</a:t>
            </a:r>
            <a:endParaRPr sz="16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85"/>
              </a:spcBef>
              <a:buChar char="•"/>
              <a:tabLst>
                <a:tab pos="354965" algn="l"/>
                <a:tab pos="355600" algn="l"/>
              </a:tabLst>
            </a:pPr>
            <a:r>
              <a:rPr sz="1600" spc="-5" dirty="0">
                <a:latin typeface="Arial"/>
                <a:cs typeface="Arial"/>
              </a:rPr>
              <a:t>Excessive ARP broadcasts can cause some reduction </a:t>
            </a:r>
            <a:r>
              <a:rPr sz="1600" dirty="0">
                <a:latin typeface="Arial"/>
                <a:cs typeface="Arial"/>
              </a:rPr>
              <a:t>in</a:t>
            </a:r>
            <a:r>
              <a:rPr sz="1600" spc="-9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performance.</a:t>
            </a:r>
            <a:endParaRPr sz="16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85"/>
              </a:spcBef>
              <a:buChar char="•"/>
              <a:tabLst>
                <a:tab pos="354965" algn="l"/>
                <a:tab pos="355600" algn="l"/>
              </a:tabLst>
            </a:pPr>
            <a:r>
              <a:rPr sz="1600" spc="-5" dirty="0">
                <a:latin typeface="Arial"/>
                <a:cs typeface="Arial"/>
              </a:rPr>
              <a:t>ARP replies can be spoofed by a threat actor to perform an ARP poisoning</a:t>
            </a:r>
            <a:r>
              <a:rPr sz="1600" spc="3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attack.</a:t>
            </a:r>
            <a:endParaRPr sz="16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85"/>
              </a:spcBef>
              <a:buChar char="•"/>
              <a:tabLst>
                <a:tab pos="354965" algn="l"/>
                <a:tab pos="355600" algn="l"/>
              </a:tabLst>
            </a:pPr>
            <a:r>
              <a:rPr sz="1600" spc="-5" dirty="0">
                <a:latin typeface="Arial"/>
                <a:cs typeface="Arial"/>
              </a:rPr>
              <a:t>Enterprise level switches include mitigation techniques to protect against ARP</a:t>
            </a:r>
            <a:r>
              <a:rPr sz="1600" spc="2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attacks.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767839" y="2138172"/>
            <a:ext cx="5023104" cy="26517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 </a:t>
            </a:r>
            <a:r>
              <a:rPr spc="-5" dirty="0"/>
              <a:t>2016 </a:t>
            </a:r>
            <a:r>
              <a:rPr dirty="0"/>
              <a:t>Cisco and/or its affiliates. All rights reserved. Cisco</a:t>
            </a:r>
            <a:r>
              <a:rPr spc="40" dirty="0"/>
              <a:t> </a:t>
            </a:r>
            <a:r>
              <a:rPr dirty="0"/>
              <a:t>Confidential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12</a:t>
            </a:fld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40563"/>
            <a:ext cx="4432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004B69"/>
                </a:solidFill>
                <a:latin typeface="Arial"/>
                <a:cs typeface="Arial"/>
              </a:rPr>
              <a:t>ARP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 </a:t>
            </a:r>
            <a:r>
              <a:rPr spc="-5" dirty="0"/>
              <a:t>2016 </a:t>
            </a:r>
            <a:r>
              <a:rPr dirty="0"/>
              <a:t>Cisco and/or its affiliates. All rights reserved. Cisco</a:t>
            </a:r>
            <a:r>
              <a:rPr spc="40" dirty="0"/>
              <a:t> </a:t>
            </a:r>
            <a:r>
              <a:rPr dirty="0"/>
              <a:t>Confidential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6859" y="508761"/>
            <a:ext cx="54343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004B69"/>
                </a:solidFill>
              </a:rPr>
              <a:t>Packet </a:t>
            </a:r>
            <a:r>
              <a:rPr spc="-20" dirty="0">
                <a:solidFill>
                  <a:srgbClr val="004B69"/>
                </a:solidFill>
              </a:rPr>
              <a:t>Tracer </a:t>
            </a:r>
            <a:r>
              <a:rPr dirty="0">
                <a:solidFill>
                  <a:srgbClr val="004B69"/>
                </a:solidFill>
              </a:rPr>
              <a:t>– </a:t>
            </a:r>
            <a:r>
              <a:rPr spc="-5" dirty="0">
                <a:solidFill>
                  <a:srgbClr val="004B69"/>
                </a:solidFill>
              </a:rPr>
              <a:t>Examine </a:t>
            </a:r>
            <a:r>
              <a:rPr dirty="0">
                <a:solidFill>
                  <a:srgbClr val="004B69"/>
                </a:solidFill>
              </a:rPr>
              <a:t>the </a:t>
            </a:r>
            <a:r>
              <a:rPr spc="-5" dirty="0">
                <a:solidFill>
                  <a:srgbClr val="004B69"/>
                </a:solidFill>
              </a:rPr>
              <a:t>ARP</a:t>
            </a:r>
            <a:r>
              <a:rPr spc="-229" dirty="0">
                <a:solidFill>
                  <a:srgbClr val="004B69"/>
                </a:solidFill>
              </a:rPr>
              <a:t> </a:t>
            </a:r>
            <a:r>
              <a:rPr spc="-60" dirty="0">
                <a:solidFill>
                  <a:srgbClr val="004B69"/>
                </a:solidFill>
              </a:rPr>
              <a:t>Table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10641" y="1115415"/>
            <a:ext cx="7166609" cy="148907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2000" dirty="0">
                <a:latin typeface="Arial"/>
                <a:cs typeface="Arial"/>
              </a:rPr>
              <a:t>In this Packet </a:t>
            </a:r>
            <a:r>
              <a:rPr sz="2000" spc="-25" dirty="0">
                <a:latin typeface="Arial"/>
                <a:cs typeface="Arial"/>
              </a:rPr>
              <a:t>Tracer, </a:t>
            </a:r>
            <a:r>
              <a:rPr sz="2000" dirty="0">
                <a:latin typeface="Arial"/>
                <a:cs typeface="Arial"/>
              </a:rPr>
              <a:t>you will complete the following</a:t>
            </a:r>
            <a:r>
              <a:rPr sz="2000" spc="-8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objectives:</a:t>
            </a:r>
            <a:endParaRPr sz="20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480"/>
              </a:spcBef>
              <a:buChar char="•"/>
              <a:tabLst>
                <a:tab pos="355600" algn="l"/>
                <a:tab pos="356235" algn="l"/>
              </a:tabLst>
            </a:pPr>
            <a:r>
              <a:rPr sz="2000" dirty="0">
                <a:latin typeface="Arial"/>
                <a:cs typeface="Arial"/>
              </a:rPr>
              <a:t>Examine an ARP</a:t>
            </a:r>
            <a:r>
              <a:rPr sz="2000" spc="-17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Request</a:t>
            </a:r>
            <a:endParaRPr sz="20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480"/>
              </a:spcBef>
              <a:buChar char="•"/>
              <a:tabLst>
                <a:tab pos="355600" algn="l"/>
                <a:tab pos="356235" algn="l"/>
              </a:tabLst>
            </a:pPr>
            <a:r>
              <a:rPr sz="2000" dirty="0">
                <a:latin typeface="Arial"/>
                <a:cs typeface="Arial"/>
              </a:rPr>
              <a:t>Examine a Switch </a:t>
            </a:r>
            <a:r>
              <a:rPr sz="2000" spc="-5" dirty="0">
                <a:latin typeface="Arial"/>
                <a:cs typeface="Arial"/>
              </a:rPr>
              <a:t>MAC </a:t>
            </a:r>
            <a:r>
              <a:rPr sz="2000" dirty="0">
                <a:latin typeface="Arial"/>
                <a:cs typeface="Arial"/>
              </a:rPr>
              <a:t>Address</a:t>
            </a:r>
            <a:r>
              <a:rPr sz="2000" spc="-200" dirty="0">
                <a:latin typeface="Arial"/>
                <a:cs typeface="Arial"/>
              </a:rPr>
              <a:t> </a:t>
            </a:r>
            <a:r>
              <a:rPr sz="2000" spc="-45" dirty="0">
                <a:latin typeface="Arial"/>
                <a:cs typeface="Arial"/>
              </a:rPr>
              <a:t>Table</a:t>
            </a:r>
            <a:endParaRPr sz="20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480"/>
              </a:spcBef>
              <a:buChar char="•"/>
              <a:tabLst>
                <a:tab pos="355600" algn="l"/>
                <a:tab pos="356235" algn="l"/>
              </a:tabLst>
            </a:pPr>
            <a:r>
              <a:rPr sz="2000" dirty="0">
                <a:latin typeface="Arial"/>
                <a:cs typeface="Arial"/>
              </a:rPr>
              <a:t>Examine </a:t>
            </a:r>
            <a:r>
              <a:rPr sz="2000" spc="-5" dirty="0">
                <a:latin typeface="Arial"/>
                <a:cs typeface="Arial"/>
              </a:rPr>
              <a:t>the </a:t>
            </a:r>
            <a:r>
              <a:rPr sz="2000" dirty="0">
                <a:latin typeface="Arial"/>
                <a:cs typeface="Arial"/>
              </a:rPr>
              <a:t>ARP Process in Remote</a:t>
            </a:r>
            <a:r>
              <a:rPr sz="2000" spc="-2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Communications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5096" y="1943557"/>
            <a:ext cx="5063490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600" spc="-5" dirty="0">
                <a:solidFill>
                  <a:srgbClr val="AEE8FA"/>
                </a:solidFill>
              </a:rPr>
              <a:t>9.3 Copper</a:t>
            </a:r>
            <a:r>
              <a:rPr sz="4600" dirty="0">
                <a:solidFill>
                  <a:srgbClr val="AEE8FA"/>
                </a:solidFill>
              </a:rPr>
              <a:t> </a:t>
            </a:r>
            <a:r>
              <a:rPr sz="4600" spc="-5" dirty="0">
                <a:solidFill>
                  <a:srgbClr val="AEE8FA"/>
                </a:solidFill>
              </a:rPr>
              <a:t>Cabling</a:t>
            </a:r>
            <a:endParaRPr sz="4600"/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 </a:t>
            </a:r>
            <a:r>
              <a:rPr spc="-5" dirty="0"/>
              <a:t>2016 </a:t>
            </a:r>
            <a:r>
              <a:rPr dirty="0"/>
              <a:t>Cisco and/or its affiliates. All rights reserved. Cisco</a:t>
            </a:r>
            <a:r>
              <a:rPr spc="40" dirty="0"/>
              <a:t> </a:t>
            </a:r>
            <a:r>
              <a:rPr dirty="0"/>
              <a:t>Confidential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14</a:t>
            </a:fld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56134"/>
            <a:ext cx="225996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004B69"/>
                </a:solidFill>
                <a:latin typeface="Arial"/>
                <a:cs typeface="Arial"/>
              </a:rPr>
              <a:t>IPv6 Neighbor</a:t>
            </a:r>
            <a:r>
              <a:rPr sz="1600" spc="-35" dirty="0">
                <a:solidFill>
                  <a:srgbClr val="004B69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004B69"/>
                </a:solidFill>
                <a:latin typeface="Arial"/>
                <a:cs typeface="Arial"/>
              </a:rPr>
              <a:t>Discovery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 </a:t>
            </a:r>
            <a:r>
              <a:rPr spc="-5" dirty="0"/>
              <a:t>2016 </a:t>
            </a:r>
            <a:r>
              <a:rPr dirty="0"/>
              <a:t>Cisco and/or its affiliates. All rights reserved. Cisco</a:t>
            </a:r>
            <a:r>
              <a:rPr spc="40" dirty="0"/>
              <a:t> </a:t>
            </a:r>
            <a:r>
              <a:rPr dirty="0"/>
              <a:t>Confidential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223773"/>
            <a:ext cx="48552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004B69"/>
                </a:solidFill>
              </a:rPr>
              <a:t>IPv6 </a:t>
            </a:r>
            <a:r>
              <a:rPr spc="-5" dirty="0">
                <a:solidFill>
                  <a:srgbClr val="004B69"/>
                </a:solidFill>
              </a:rPr>
              <a:t>Neighbor Discovery</a:t>
            </a:r>
            <a:r>
              <a:rPr spc="25" dirty="0">
                <a:solidFill>
                  <a:srgbClr val="004B69"/>
                </a:solidFill>
              </a:rPr>
              <a:t> </a:t>
            </a:r>
            <a:r>
              <a:rPr spc="-5" dirty="0">
                <a:solidFill>
                  <a:srgbClr val="004B69"/>
                </a:solidFill>
              </a:rPr>
              <a:t>Messages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53618" y="808154"/>
            <a:ext cx="8112759" cy="3185160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sz="1800" dirty="0">
                <a:latin typeface="Arial"/>
                <a:cs typeface="Arial"/>
              </a:rPr>
              <a:t>IPv6 </a:t>
            </a:r>
            <a:r>
              <a:rPr sz="1800" spc="-10" dirty="0">
                <a:latin typeface="Arial"/>
                <a:cs typeface="Arial"/>
              </a:rPr>
              <a:t>Neighbor </a:t>
            </a:r>
            <a:r>
              <a:rPr sz="1800" spc="-5" dirty="0">
                <a:latin typeface="Arial"/>
                <a:cs typeface="Arial"/>
              </a:rPr>
              <a:t>Discovery (ND) protocol</a:t>
            </a:r>
            <a:r>
              <a:rPr sz="1800" spc="5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provides:</a:t>
            </a:r>
            <a:endParaRPr sz="1800">
              <a:latin typeface="Arial"/>
              <a:cs typeface="Arial"/>
            </a:endParaRPr>
          </a:p>
          <a:p>
            <a:pPr marL="428625" indent="-343535">
              <a:lnSpc>
                <a:spcPct val="100000"/>
              </a:lnSpc>
              <a:spcBef>
                <a:spcPts val="495"/>
              </a:spcBef>
              <a:buClr>
                <a:srgbClr val="57575B"/>
              </a:buClr>
              <a:buChar char="•"/>
              <a:tabLst>
                <a:tab pos="428625" algn="l"/>
                <a:tab pos="429259" algn="l"/>
              </a:tabLst>
            </a:pPr>
            <a:r>
              <a:rPr sz="1800" spc="-5" dirty="0">
                <a:latin typeface="Arial"/>
                <a:cs typeface="Arial"/>
              </a:rPr>
              <a:t>Address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resolution</a:t>
            </a:r>
            <a:endParaRPr sz="1800">
              <a:latin typeface="Arial"/>
              <a:cs typeface="Arial"/>
            </a:endParaRPr>
          </a:p>
          <a:p>
            <a:pPr marL="428625" indent="-343535">
              <a:lnSpc>
                <a:spcPct val="100000"/>
              </a:lnSpc>
              <a:spcBef>
                <a:spcPts val="490"/>
              </a:spcBef>
              <a:buClr>
                <a:srgbClr val="57575B"/>
              </a:buClr>
              <a:buChar char="•"/>
              <a:tabLst>
                <a:tab pos="428625" algn="l"/>
                <a:tab pos="429259" algn="l"/>
              </a:tabLst>
            </a:pPr>
            <a:r>
              <a:rPr sz="1800" spc="-5" dirty="0">
                <a:latin typeface="Arial"/>
                <a:cs typeface="Arial"/>
              </a:rPr>
              <a:t>Router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discovery</a:t>
            </a:r>
            <a:endParaRPr sz="1800">
              <a:latin typeface="Arial"/>
              <a:cs typeface="Arial"/>
            </a:endParaRPr>
          </a:p>
          <a:p>
            <a:pPr marL="428625" indent="-343535">
              <a:lnSpc>
                <a:spcPct val="100000"/>
              </a:lnSpc>
              <a:spcBef>
                <a:spcPts val="495"/>
              </a:spcBef>
              <a:buClr>
                <a:srgbClr val="57575B"/>
              </a:buClr>
              <a:buChar char="•"/>
              <a:tabLst>
                <a:tab pos="428625" algn="l"/>
                <a:tab pos="429259" algn="l"/>
              </a:tabLst>
            </a:pPr>
            <a:r>
              <a:rPr sz="1800" spc="-5" dirty="0">
                <a:latin typeface="Arial"/>
                <a:cs typeface="Arial"/>
              </a:rPr>
              <a:t>Redirection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services</a:t>
            </a:r>
            <a:endParaRPr sz="1800">
              <a:latin typeface="Arial"/>
              <a:cs typeface="Arial"/>
            </a:endParaRPr>
          </a:p>
          <a:p>
            <a:pPr marL="355600" marR="763905" indent="-342900" algn="just">
              <a:lnSpc>
                <a:spcPct val="100000"/>
              </a:lnSpc>
              <a:spcBef>
                <a:spcPts val="434"/>
              </a:spcBef>
              <a:buChar char="•"/>
              <a:tabLst>
                <a:tab pos="355600" algn="l"/>
              </a:tabLst>
            </a:pPr>
            <a:r>
              <a:rPr sz="1800" dirty="0">
                <a:latin typeface="Arial"/>
                <a:cs typeface="Arial"/>
              </a:rPr>
              <a:t>ICMPv6 </a:t>
            </a:r>
            <a:r>
              <a:rPr sz="1800" spc="-5" dirty="0">
                <a:latin typeface="Arial"/>
                <a:cs typeface="Arial"/>
              </a:rPr>
              <a:t>Neighbor Solicitation </a:t>
            </a:r>
            <a:r>
              <a:rPr sz="1800" dirty="0">
                <a:latin typeface="Arial"/>
                <a:cs typeface="Arial"/>
              </a:rPr>
              <a:t>(NS) </a:t>
            </a:r>
            <a:r>
              <a:rPr sz="1800" spc="-5" dirty="0">
                <a:latin typeface="Arial"/>
                <a:cs typeface="Arial"/>
              </a:rPr>
              <a:t>and Neighbor Advertisement </a:t>
            </a:r>
            <a:r>
              <a:rPr sz="1800" dirty="0">
                <a:latin typeface="Arial"/>
                <a:cs typeface="Arial"/>
              </a:rPr>
              <a:t>(NA)  </a:t>
            </a:r>
            <a:r>
              <a:rPr sz="1800" spc="-5" dirty="0">
                <a:latin typeface="Arial"/>
                <a:cs typeface="Arial"/>
              </a:rPr>
              <a:t>messages are used </a:t>
            </a:r>
            <a:r>
              <a:rPr sz="1800" dirty="0">
                <a:latin typeface="Arial"/>
                <a:cs typeface="Arial"/>
              </a:rPr>
              <a:t>for </a:t>
            </a:r>
            <a:r>
              <a:rPr sz="1800" spc="-5" dirty="0">
                <a:latin typeface="Arial"/>
                <a:cs typeface="Arial"/>
              </a:rPr>
              <a:t>device-to-device messaging such as address  resolution.</a:t>
            </a:r>
            <a:endParaRPr sz="1800">
              <a:latin typeface="Arial"/>
              <a:cs typeface="Arial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430"/>
              </a:spcBef>
              <a:buChar char="•"/>
              <a:tabLst>
                <a:tab pos="355600" algn="l"/>
              </a:tabLst>
            </a:pPr>
            <a:r>
              <a:rPr sz="1800" dirty="0">
                <a:latin typeface="Arial"/>
                <a:cs typeface="Arial"/>
              </a:rPr>
              <a:t>ICMTPv6 </a:t>
            </a:r>
            <a:r>
              <a:rPr sz="1800" spc="-5" dirty="0">
                <a:latin typeface="Arial"/>
                <a:cs typeface="Arial"/>
              </a:rPr>
              <a:t>Router Solicitation </a:t>
            </a:r>
            <a:r>
              <a:rPr sz="1800" dirty="0">
                <a:latin typeface="Arial"/>
                <a:cs typeface="Arial"/>
              </a:rPr>
              <a:t>(RS) </a:t>
            </a:r>
            <a:r>
              <a:rPr sz="1800" spc="-5" dirty="0">
                <a:latin typeface="Arial"/>
                <a:cs typeface="Arial"/>
              </a:rPr>
              <a:t>and Router Advertisement </a:t>
            </a:r>
            <a:r>
              <a:rPr sz="1800" dirty="0">
                <a:latin typeface="Arial"/>
                <a:cs typeface="Arial"/>
              </a:rPr>
              <a:t>(RA) </a:t>
            </a:r>
            <a:r>
              <a:rPr sz="1800" spc="-5" dirty="0">
                <a:latin typeface="Arial"/>
                <a:cs typeface="Arial"/>
              </a:rPr>
              <a:t>messages  are used </a:t>
            </a:r>
            <a:r>
              <a:rPr sz="1800" dirty="0">
                <a:latin typeface="Arial"/>
                <a:cs typeface="Arial"/>
              </a:rPr>
              <a:t>for </a:t>
            </a:r>
            <a:r>
              <a:rPr sz="1800" spc="-5" dirty="0">
                <a:latin typeface="Arial"/>
                <a:cs typeface="Arial"/>
              </a:rPr>
              <a:t>messaging </a:t>
            </a:r>
            <a:r>
              <a:rPr sz="1800" spc="-10" dirty="0">
                <a:latin typeface="Arial"/>
                <a:cs typeface="Arial"/>
              </a:rPr>
              <a:t>between </a:t>
            </a:r>
            <a:r>
              <a:rPr sz="1800" spc="-5" dirty="0">
                <a:latin typeface="Arial"/>
                <a:cs typeface="Arial"/>
              </a:rPr>
              <a:t>devices and routers </a:t>
            </a:r>
            <a:r>
              <a:rPr sz="1800" dirty="0">
                <a:latin typeface="Arial"/>
                <a:cs typeface="Arial"/>
              </a:rPr>
              <a:t>for </a:t>
            </a:r>
            <a:r>
              <a:rPr sz="1800" spc="-5" dirty="0">
                <a:latin typeface="Arial"/>
                <a:cs typeface="Arial"/>
              </a:rPr>
              <a:t>router</a:t>
            </a:r>
            <a:r>
              <a:rPr sz="1800" spc="135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discovery.</a:t>
            </a:r>
            <a:endParaRPr sz="1800">
              <a:latin typeface="Arial"/>
              <a:cs typeface="Arial"/>
            </a:endParaRPr>
          </a:p>
          <a:p>
            <a:pPr marL="355600" indent="-342900" algn="just">
              <a:lnSpc>
                <a:spcPct val="100000"/>
              </a:lnSpc>
              <a:spcBef>
                <a:spcPts val="434"/>
              </a:spcBef>
              <a:buChar char="•"/>
              <a:tabLst>
                <a:tab pos="355600" algn="l"/>
              </a:tabLst>
            </a:pPr>
            <a:r>
              <a:rPr sz="1800" dirty="0">
                <a:latin typeface="Arial"/>
                <a:cs typeface="Arial"/>
              </a:rPr>
              <a:t>ICMPv6 </a:t>
            </a:r>
            <a:r>
              <a:rPr sz="1800" spc="-5" dirty="0">
                <a:latin typeface="Arial"/>
                <a:cs typeface="Arial"/>
              </a:rPr>
              <a:t>redirect messages are used by routers </a:t>
            </a:r>
            <a:r>
              <a:rPr sz="1800" dirty="0">
                <a:latin typeface="Arial"/>
                <a:cs typeface="Arial"/>
              </a:rPr>
              <a:t>for </a:t>
            </a:r>
            <a:r>
              <a:rPr sz="1800" spc="-5" dirty="0">
                <a:latin typeface="Arial"/>
                <a:cs typeface="Arial"/>
              </a:rPr>
              <a:t>better next-hop</a:t>
            </a:r>
            <a:r>
              <a:rPr sz="1800" spc="13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selection.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56134"/>
            <a:ext cx="225996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004B69"/>
                </a:solidFill>
                <a:latin typeface="Arial"/>
                <a:cs typeface="Arial"/>
              </a:rPr>
              <a:t>IPv6 Neighbor</a:t>
            </a:r>
            <a:r>
              <a:rPr sz="1600" spc="-35" dirty="0">
                <a:solidFill>
                  <a:srgbClr val="004B69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004B69"/>
                </a:solidFill>
                <a:latin typeface="Arial"/>
                <a:cs typeface="Arial"/>
              </a:rPr>
              <a:t>Discovery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223773"/>
            <a:ext cx="63468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004B69"/>
                </a:solidFill>
              </a:rPr>
              <a:t>IPv6 </a:t>
            </a:r>
            <a:r>
              <a:rPr spc="-5" dirty="0">
                <a:solidFill>
                  <a:srgbClr val="004B69"/>
                </a:solidFill>
              </a:rPr>
              <a:t>Neighbor Discovery – Address</a:t>
            </a:r>
            <a:r>
              <a:rPr spc="-60" dirty="0">
                <a:solidFill>
                  <a:srgbClr val="004B69"/>
                </a:solidFill>
              </a:rPr>
              <a:t> </a:t>
            </a:r>
            <a:r>
              <a:rPr spc="-5" dirty="0">
                <a:solidFill>
                  <a:srgbClr val="004B69"/>
                </a:solidFill>
              </a:rPr>
              <a:t>Resolution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30190" y="802385"/>
            <a:ext cx="3542665" cy="20008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100"/>
              </a:spcBef>
              <a:buChar char="•"/>
              <a:tabLst>
                <a:tab pos="355600" algn="l"/>
                <a:tab pos="356235" algn="l"/>
              </a:tabLst>
            </a:pPr>
            <a:r>
              <a:rPr sz="1800" dirty="0">
                <a:latin typeface="Arial"/>
                <a:cs typeface="Arial"/>
              </a:rPr>
              <a:t>IPv6 </a:t>
            </a:r>
            <a:r>
              <a:rPr sz="1800" spc="-5" dirty="0">
                <a:latin typeface="Arial"/>
                <a:cs typeface="Arial"/>
              </a:rPr>
              <a:t>devices use ND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resolve  the </a:t>
            </a:r>
            <a:r>
              <a:rPr sz="1800" dirty="0">
                <a:latin typeface="Arial"/>
                <a:cs typeface="Arial"/>
              </a:rPr>
              <a:t>MAC </a:t>
            </a:r>
            <a:r>
              <a:rPr sz="1800" spc="-5" dirty="0">
                <a:latin typeface="Arial"/>
                <a:cs typeface="Arial"/>
              </a:rPr>
              <a:t>address </a:t>
            </a:r>
            <a:r>
              <a:rPr sz="1800" dirty="0">
                <a:latin typeface="Arial"/>
                <a:cs typeface="Arial"/>
              </a:rPr>
              <a:t>of </a:t>
            </a:r>
            <a:r>
              <a:rPr sz="1800" spc="-5" dirty="0">
                <a:latin typeface="Arial"/>
                <a:cs typeface="Arial"/>
              </a:rPr>
              <a:t>a </a:t>
            </a:r>
            <a:r>
              <a:rPr sz="1800" spc="-15" dirty="0">
                <a:latin typeface="Arial"/>
                <a:cs typeface="Arial"/>
              </a:rPr>
              <a:t>known  </a:t>
            </a:r>
            <a:r>
              <a:rPr sz="1800" dirty="0">
                <a:latin typeface="Arial"/>
                <a:cs typeface="Arial"/>
              </a:rPr>
              <a:t>IPv6</a:t>
            </a:r>
            <a:r>
              <a:rPr sz="1800" spc="-5" dirty="0">
                <a:latin typeface="Arial"/>
                <a:cs typeface="Arial"/>
              </a:rPr>
              <a:t> address.</a:t>
            </a:r>
            <a:endParaRPr sz="1800">
              <a:latin typeface="Arial"/>
              <a:cs typeface="Arial"/>
            </a:endParaRPr>
          </a:p>
          <a:p>
            <a:pPr marL="355600" marR="209550" indent="-343535">
              <a:lnSpc>
                <a:spcPct val="100000"/>
              </a:lnSpc>
              <a:spcBef>
                <a:spcPts val="430"/>
              </a:spcBef>
              <a:buChar char="•"/>
              <a:tabLst>
                <a:tab pos="355600" algn="l"/>
                <a:tab pos="356235" algn="l"/>
              </a:tabLst>
            </a:pPr>
            <a:r>
              <a:rPr sz="1800" spc="-5" dirty="0">
                <a:latin typeface="Arial"/>
                <a:cs typeface="Arial"/>
              </a:rPr>
              <a:t>ICMPv6 </a:t>
            </a:r>
            <a:r>
              <a:rPr sz="1800" spc="-10" dirty="0">
                <a:latin typeface="Arial"/>
                <a:cs typeface="Arial"/>
              </a:rPr>
              <a:t>Neighbor </a:t>
            </a:r>
            <a:r>
              <a:rPr sz="1800" spc="-5" dirty="0">
                <a:latin typeface="Arial"/>
                <a:cs typeface="Arial"/>
              </a:rPr>
              <a:t>Solicitation  messages are sent using  special Ethernet and </a:t>
            </a:r>
            <a:r>
              <a:rPr sz="1800" dirty="0">
                <a:latin typeface="Arial"/>
                <a:cs typeface="Arial"/>
              </a:rPr>
              <a:t>IPv6  </a:t>
            </a:r>
            <a:r>
              <a:rPr sz="1800" spc="-5" dirty="0">
                <a:latin typeface="Arial"/>
                <a:cs typeface="Arial"/>
              </a:rPr>
              <a:t>multicast addresses.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48648" y="899160"/>
            <a:ext cx="3941816" cy="327703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 </a:t>
            </a:r>
            <a:r>
              <a:rPr spc="-5" dirty="0"/>
              <a:t>2016 </a:t>
            </a:r>
            <a:r>
              <a:rPr dirty="0"/>
              <a:t>Cisco and/or its affiliates. All rights reserved. Cisco</a:t>
            </a:r>
            <a:r>
              <a:rPr spc="40" dirty="0"/>
              <a:t> </a:t>
            </a:r>
            <a:r>
              <a:rPr dirty="0"/>
              <a:t>Confidential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16</a:t>
            </a:fld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3151" y="888150"/>
            <a:ext cx="7152640" cy="1123950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sz="2000" dirty="0">
                <a:latin typeface="Arial"/>
                <a:cs typeface="Arial"/>
              </a:rPr>
              <a:t>In </a:t>
            </a:r>
            <a:r>
              <a:rPr sz="2000" spc="-5" dirty="0">
                <a:latin typeface="Arial"/>
                <a:cs typeface="Arial"/>
              </a:rPr>
              <a:t>this </a:t>
            </a:r>
            <a:r>
              <a:rPr sz="2000" dirty="0">
                <a:latin typeface="Arial"/>
                <a:cs typeface="Arial"/>
              </a:rPr>
              <a:t>Packet </a:t>
            </a:r>
            <a:r>
              <a:rPr sz="2000" spc="-25" dirty="0">
                <a:latin typeface="Arial"/>
                <a:cs typeface="Arial"/>
              </a:rPr>
              <a:t>Tracer, </a:t>
            </a:r>
            <a:r>
              <a:rPr sz="2000" spc="-5" dirty="0">
                <a:latin typeface="Arial"/>
                <a:cs typeface="Arial"/>
              </a:rPr>
              <a:t>you </a:t>
            </a:r>
            <a:r>
              <a:rPr sz="2000" dirty="0">
                <a:latin typeface="Arial"/>
                <a:cs typeface="Arial"/>
              </a:rPr>
              <a:t>will complete the following</a:t>
            </a:r>
            <a:r>
              <a:rPr sz="2000" spc="-1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objectives: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Part 1: </a:t>
            </a:r>
            <a:r>
              <a:rPr sz="2000" spc="-5" dirty="0">
                <a:latin typeface="Arial"/>
                <a:cs typeface="Arial"/>
              </a:rPr>
              <a:t>IPv6 </a:t>
            </a:r>
            <a:r>
              <a:rPr sz="2000" dirty="0">
                <a:latin typeface="Arial"/>
                <a:cs typeface="Arial"/>
              </a:rPr>
              <a:t>Neighbor Discovery Local</a:t>
            </a:r>
            <a:r>
              <a:rPr sz="2000" spc="-1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Network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Part 2: </a:t>
            </a:r>
            <a:r>
              <a:rPr sz="2000" spc="-5" dirty="0">
                <a:latin typeface="Arial"/>
                <a:cs typeface="Arial"/>
              </a:rPr>
              <a:t>IPv6 </a:t>
            </a:r>
            <a:r>
              <a:rPr sz="2000" dirty="0">
                <a:latin typeface="Arial"/>
                <a:cs typeface="Arial"/>
              </a:rPr>
              <a:t>Neighbor discovery Remote</a:t>
            </a:r>
            <a:r>
              <a:rPr sz="2000" spc="-1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Network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 </a:t>
            </a:r>
            <a:r>
              <a:rPr spc="-5" dirty="0"/>
              <a:t>2016 </a:t>
            </a:r>
            <a:r>
              <a:rPr dirty="0"/>
              <a:t>Cisco and/or its affiliates. All rights reserved. Cisco</a:t>
            </a:r>
            <a:r>
              <a:rPr spc="40" dirty="0"/>
              <a:t> </a:t>
            </a:r>
            <a:r>
              <a:rPr dirty="0"/>
              <a:t>Confidential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78739" y="124205"/>
            <a:ext cx="225996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004B69"/>
                </a:solidFill>
                <a:latin typeface="Arial"/>
                <a:cs typeface="Arial"/>
              </a:rPr>
              <a:t>IPv6 Neighbor</a:t>
            </a:r>
            <a:r>
              <a:rPr sz="1600" spc="-35" dirty="0">
                <a:solidFill>
                  <a:srgbClr val="004B69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004B69"/>
                </a:solidFill>
                <a:latin typeface="Arial"/>
                <a:cs typeface="Arial"/>
              </a:rPr>
              <a:t>Discovery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8739" y="291846"/>
            <a:ext cx="55987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004B69"/>
                </a:solidFill>
              </a:rPr>
              <a:t>Packet </a:t>
            </a:r>
            <a:r>
              <a:rPr spc="-20" dirty="0">
                <a:solidFill>
                  <a:srgbClr val="004B69"/>
                </a:solidFill>
              </a:rPr>
              <a:t>Tracer </a:t>
            </a:r>
            <a:r>
              <a:rPr dirty="0">
                <a:solidFill>
                  <a:srgbClr val="004B69"/>
                </a:solidFill>
              </a:rPr>
              <a:t>– IPv6 </a:t>
            </a:r>
            <a:r>
              <a:rPr spc="-5" dirty="0">
                <a:solidFill>
                  <a:srgbClr val="004B69"/>
                </a:solidFill>
              </a:rPr>
              <a:t>Neighbor</a:t>
            </a:r>
            <a:r>
              <a:rPr dirty="0">
                <a:solidFill>
                  <a:srgbClr val="004B69"/>
                </a:solidFill>
              </a:rPr>
              <a:t> </a:t>
            </a:r>
            <a:r>
              <a:rPr spc="-5" dirty="0">
                <a:solidFill>
                  <a:srgbClr val="004B69"/>
                </a:solidFill>
              </a:rPr>
              <a:t>Discovery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5096" y="1943557"/>
            <a:ext cx="7698105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600" spc="-5" dirty="0">
                <a:solidFill>
                  <a:srgbClr val="AEE8FA"/>
                </a:solidFill>
              </a:rPr>
              <a:t>9.4 Module Practice and</a:t>
            </a:r>
            <a:r>
              <a:rPr sz="4600" spc="85" dirty="0">
                <a:solidFill>
                  <a:srgbClr val="AEE8FA"/>
                </a:solidFill>
              </a:rPr>
              <a:t> </a:t>
            </a:r>
            <a:r>
              <a:rPr sz="4600" spc="-5" dirty="0">
                <a:solidFill>
                  <a:srgbClr val="AEE8FA"/>
                </a:solidFill>
              </a:rPr>
              <a:t>Quiz</a:t>
            </a:r>
            <a:endParaRPr sz="4600"/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 </a:t>
            </a:r>
            <a:r>
              <a:rPr spc="-5" dirty="0"/>
              <a:t>2016 </a:t>
            </a:r>
            <a:r>
              <a:rPr dirty="0"/>
              <a:t>Cisco and/or its affiliates. All rights reserved. Cisco</a:t>
            </a:r>
            <a:r>
              <a:rPr spc="40" dirty="0"/>
              <a:t> </a:t>
            </a:r>
            <a:r>
              <a:rPr dirty="0"/>
              <a:t>Confidential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18</a:t>
            </a:fld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112013"/>
            <a:ext cx="205740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367086"/>
                </a:solidFill>
                <a:latin typeface="Arial"/>
                <a:cs typeface="Arial"/>
              </a:rPr>
              <a:t>Module Practice and</a:t>
            </a:r>
            <a:r>
              <a:rPr sz="1400" spc="-150" dirty="0">
                <a:solidFill>
                  <a:srgbClr val="367086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367086"/>
                </a:solidFill>
                <a:latin typeface="Arial"/>
                <a:cs typeface="Arial"/>
              </a:rPr>
              <a:t>Quiz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 </a:t>
            </a:r>
            <a:r>
              <a:rPr spc="-5" dirty="0"/>
              <a:t>2016 </a:t>
            </a:r>
            <a:r>
              <a:rPr dirty="0"/>
              <a:t>Cisco and/or its affiliates. All rights reserved. Cisco</a:t>
            </a:r>
            <a:r>
              <a:rPr spc="40" dirty="0"/>
              <a:t> </a:t>
            </a:r>
            <a:r>
              <a:rPr dirty="0"/>
              <a:t>Confidential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19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What </a:t>
            </a:r>
            <a:r>
              <a:rPr spc="-10" dirty="0"/>
              <a:t>did </a:t>
            </a:r>
            <a:r>
              <a:rPr dirty="0"/>
              <a:t>I </a:t>
            </a:r>
            <a:r>
              <a:rPr spc="-5" dirty="0"/>
              <a:t>learn in </a:t>
            </a:r>
            <a:r>
              <a:rPr dirty="0"/>
              <a:t>this</a:t>
            </a:r>
            <a:r>
              <a:rPr spc="-20" dirty="0"/>
              <a:t> </a:t>
            </a:r>
            <a:r>
              <a:rPr spc="-5" dirty="0"/>
              <a:t>module?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22910" y="827659"/>
            <a:ext cx="8546465" cy="3912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Clr>
                <a:srgbClr val="57575B"/>
              </a:buClr>
              <a:buSzPct val="90000"/>
              <a:buChar char="•"/>
              <a:tabLst>
                <a:tab pos="299085" algn="l"/>
                <a:tab pos="299720" algn="l"/>
              </a:tabLst>
            </a:pPr>
            <a:r>
              <a:rPr sz="1500" spc="-5" dirty="0">
                <a:latin typeface="Arial"/>
                <a:cs typeface="Arial"/>
              </a:rPr>
              <a:t>Layer 2 physical </a:t>
            </a:r>
            <a:r>
              <a:rPr sz="1500" dirty="0">
                <a:latin typeface="Arial"/>
                <a:cs typeface="Arial"/>
              </a:rPr>
              <a:t>addresses (i.e., Ethernet </a:t>
            </a:r>
            <a:r>
              <a:rPr sz="1500" spc="-5" dirty="0">
                <a:latin typeface="Arial"/>
                <a:cs typeface="Arial"/>
              </a:rPr>
              <a:t>MAC </a:t>
            </a:r>
            <a:r>
              <a:rPr sz="1500" dirty="0">
                <a:latin typeface="Arial"/>
                <a:cs typeface="Arial"/>
              </a:rPr>
              <a:t>addresses) </a:t>
            </a:r>
            <a:r>
              <a:rPr sz="1500" spc="-5" dirty="0">
                <a:latin typeface="Arial"/>
                <a:cs typeface="Arial"/>
              </a:rPr>
              <a:t>are used </a:t>
            </a:r>
            <a:r>
              <a:rPr sz="1500" dirty="0">
                <a:latin typeface="Arial"/>
                <a:cs typeface="Arial"/>
              </a:rPr>
              <a:t>to </a:t>
            </a:r>
            <a:r>
              <a:rPr sz="1500" spc="-5" dirty="0">
                <a:latin typeface="Arial"/>
                <a:cs typeface="Arial"/>
              </a:rPr>
              <a:t>deliver </a:t>
            </a:r>
            <a:r>
              <a:rPr sz="1500" dirty="0">
                <a:latin typeface="Arial"/>
                <a:cs typeface="Arial"/>
              </a:rPr>
              <a:t>the </a:t>
            </a:r>
            <a:r>
              <a:rPr sz="1500" spc="-5" dirty="0">
                <a:latin typeface="Arial"/>
                <a:cs typeface="Arial"/>
              </a:rPr>
              <a:t>data link</a:t>
            </a:r>
            <a:r>
              <a:rPr sz="1500" spc="-110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frame</a:t>
            </a:r>
            <a:endParaRPr sz="1500">
              <a:latin typeface="Arial"/>
              <a:cs typeface="Arial"/>
            </a:endParaRPr>
          </a:p>
          <a:p>
            <a:pPr marL="128270">
              <a:lnSpc>
                <a:spcPct val="100000"/>
              </a:lnSpc>
            </a:pPr>
            <a:r>
              <a:rPr sz="1500" spc="-5" dirty="0">
                <a:latin typeface="Arial"/>
                <a:cs typeface="Arial"/>
              </a:rPr>
              <a:t>with </a:t>
            </a:r>
            <a:r>
              <a:rPr sz="1500" dirty="0">
                <a:latin typeface="Arial"/>
                <a:cs typeface="Arial"/>
              </a:rPr>
              <a:t>the encapsulated IP packet from one </a:t>
            </a:r>
            <a:r>
              <a:rPr sz="1500" spc="-5" dirty="0">
                <a:latin typeface="Arial"/>
                <a:cs typeface="Arial"/>
              </a:rPr>
              <a:t>NIC </a:t>
            </a:r>
            <a:r>
              <a:rPr sz="1500" dirty="0">
                <a:latin typeface="Arial"/>
                <a:cs typeface="Arial"/>
              </a:rPr>
              <a:t>to another </a:t>
            </a:r>
            <a:r>
              <a:rPr sz="1500" spc="-5" dirty="0">
                <a:latin typeface="Arial"/>
                <a:cs typeface="Arial"/>
              </a:rPr>
              <a:t>NIC </a:t>
            </a:r>
            <a:r>
              <a:rPr sz="1500" dirty="0">
                <a:latin typeface="Arial"/>
                <a:cs typeface="Arial"/>
              </a:rPr>
              <a:t>on the same</a:t>
            </a:r>
            <a:r>
              <a:rPr sz="1500" spc="-210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network.</a:t>
            </a:r>
            <a:endParaRPr sz="1500">
              <a:latin typeface="Arial"/>
              <a:cs typeface="Arial"/>
            </a:endParaRPr>
          </a:p>
          <a:p>
            <a:pPr marL="128270" marR="157480" indent="-116205">
              <a:lnSpc>
                <a:spcPct val="100000"/>
              </a:lnSpc>
              <a:buClr>
                <a:srgbClr val="57575B"/>
              </a:buClr>
              <a:buSzPct val="90000"/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dirty="0"/>
              <a:t>	</a:t>
            </a:r>
            <a:r>
              <a:rPr sz="1500" dirty="0">
                <a:latin typeface="Arial"/>
                <a:cs typeface="Arial"/>
              </a:rPr>
              <a:t>If the </a:t>
            </a:r>
            <a:r>
              <a:rPr sz="1500" spc="-5" dirty="0">
                <a:latin typeface="Arial"/>
                <a:cs typeface="Arial"/>
              </a:rPr>
              <a:t>destination </a:t>
            </a:r>
            <a:r>
              <a:rPr sz="1500" dirty="0">
                <a:latin typeface="Arial"/>
                <a:cs typeface="Arial"/>
              </a:rPr>
              <a:t>IP address </a:t>
            </a:r>
            <a:r>
              <a:rPr sz="1500" spc="-5" dirty="0">
                <a:latin typeface="Arial"/>
                <a:cs typeface="Arial"/>
              </a:rPr>
              <a:t>is on </a:t>
            </a:r>
            <a:r>
              <a:rPr sz="1500" dirty="0">
                <a:latin typeface="Arial"/>
                <a:cs typeface="Arial"/>
              </a:rPr>
              <a:t>the </a:t>
            </a:r>
            <a:r>
              <a:rPr sz="1500" spc="-5" dirty="0">
                <a:latin typeface="Arial"/>
                <a:cs typeface="Arial"/>
              </a:rPr>
              <a:t>same network, </a:t>
            </a:r>
            <a:r>
              <a:rPr sz="1500" dirty="0">
                <a:latin typeface="Arial"/>
                <a:cs typeface="Arial"/>
              </a:rPr>
              <a:t>the </a:t>
            </a:r>
            <a:r>
              <a:rPr sz="1500" spc="-5" dirty="0">
                <a:latin typeface="Arial"/>
                <a:cs typeface="Arial"/>
              </a:rPr>
              <a:t>destination MAC </a:t>
            </a:r>
            <a:r>
              <a:rPr sz="1500" dirty="0">
                <a:latin typeface="Arial"/>
                <a:cs typeface="Arial"/>
              </a:rPr>
              <a:t>address </a:t>
            </a:r>
            <a:r>
              <a:rPr sz="1500" spc="-5" dirty="0">
                <a:latin typeface="Arial"/>
                <a:cs typeface="Arial"/>
              </a:rPr>
              <a:t>will be </a:t>
            </a:r>
            <a:r>
              <a:rPr sz="1500" dirty="0">
                <a:latin typeface="Arial"/>
                <a:cs typeface="Arial"/>
              </a:rPr>
              <a:t>that of  the </a:t>
            </a:r>
            <a:r>
              <a:rPr sz="1500" spc="-5" dirty="0">
                <a:latin typeface="Arial"/>
                <a:cs typeface="Arial"/>
              </a:rPr>
              <a:t>destination</a:t>
            </a:r>
            <a:r>
              <a:rPr sz="1500" spc="-55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device.</a:t>
            </a:r>
            <a:endParaRPr sz="15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buClr>
                <a:srgbClr val="57575B"/>
              </a:buClr>
              <a:buSzPct val="90000"/>
              <a:buChar char="•"/>
              <a:tabLst>
                <a:tab pos="299085" algn="l"/>
                <a:tab pos="299720" algn="l"/>
              </a:tabLst>
            </a:pPr>
            <a:r>
              <a:rPr sz="1500" dirty="0">
                <a:latin typeface="Arial"/>
                <a:cs typeface="Arial"/>
              </a:rPr>
              <a:t>When the </a:t>
            </a:r>
            <a:r>
              <a:rPr sz="1500" spc="-5" dirty="0">
                <a:latin typeface="Arial"/>
                <a:cs typeface="Arial"/>
              </a:rPr>
              <a:t>destination </a:t>
            </a:r>
            <a:r>
              <a:rPr sz="1500" dirty="0">
                <a:latin typeface="Arial"/>
                <a:cs typeface="Arial"/>
              </a:rPr>
              <a:t>IP address </a:t>
            </a:r>
            <a:r>
              <a:rPr sz="1500" spc="-5" dirty="0">
                <a:latin typeface="Arial"/>
                <a:cs typeface="Arial"/>
              </a:rPr>
              <a:t>(IPv4 or IPv6) is on a </a:t>
            </a:r>
            <a:r>
              <a:rPr sz="1500" dirty="0">
                <a:latin typeface="Arial"/>
                <a:cs typeface="Arial"/>
              </a:rPr>
              <a:t>remote </a:t>
            </a:r>
            <a:r>
              <a:rPr sz="1500" spc="-5" dirty="0">
                <a:latin typeface="Arial"/>
                <a:cs typeface="Arial"/>
              </a:rPr>
              <a:t>network, </a:t>
            </a:r>
            <a:r>
              <a:rPr sz="1500" dirty="0">
                <a:latin typeface="Arial"/>
                <a:cs typeface="Arial"/>
              </a:rPr>
              <a:t>the </a:t>
            </a:r>
            <a:r>
              <a:rPr sz="1500" spc="-5" dirty="0">
                <a:latin typeface="Arial"/>
                <a:cs typeface="Arial"/>
              </a:rPr>
              <a:t>destination</a:t>
            </a:r>
            <a:r>
              <a:rPr sz="1500" spc="-150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MAC</a:t>
            </a:r>
            <a:endParaRPr sz="1500">
              <a:latin typeface="Arial"/>
              <a:cs typeface="Arial"/>
            </a:endParaRPr>
          </a:p>
          <a:p>
            <a:pPr marL="128270">
              <a:lnSpc>
                <a:spcPct val="100000"/>
              </a:lnSpc>
            </a:pPr>
            <a:r>
              <a:rPr sz="1500" dirty="0">
                <a:latin typeface="Arial"/>
                <a:cs typeface="Arial"/>
              </a:rPr>
              <a:t>address </a:t>
            </a:r>
            <a:r>
              <a:rPr sz="1500" spc="-5" dirty="0">
                <a:latin typeface="Arial"/>
                <a:cs typeface="Arial"/>
              </a:rPr>
              <a:t>will </a:t>
            </a:r>
            <a:r>
              <a:rPr sz="1500" dirty="0">
                <a:latin typeface="Arial"/>
                <a:cs typeface="Arial"/>
              </a:rPr>
              <a:t>be the address of the host default </a:t>
            </a:r>
            <a:r>
              <a:rPr sz="1500" spc="-5" dirty="0">
                <a:latin typeface="Arial"/>
                <a:cs typeface="Arial"/>
              </a:rPr>
              <a:t>gateway </a:t>
            </a:r>
            <a:r>
              <a:rPr sz="1500" dirty="0">
                <a:latin typeface="Arial"/>
                <a:cs typeface="Arial"/>
              </a:rPr>
              <a:t>(i.e., the router</a:t>
            </a:r>
            <a:r>
              <a:rPr sz="1500" spc="-240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interface).</a:t>
            </a:r>
            <a:endParaRPr sz="1500">
              <a:latin typeface="Arial"/>
              <a:cs typeface="Arial"/>
            </a:endParaRPr>
          </a:p>
          <a:p>
            <a:pPr marL="128270" marR="397510" indent="-116205">
              <a:lnSpc>
                <a:spcPct val="100000"/>
              </a:lnSpc>
              <a:spcBef>
                <a:spcPts val="5"/>
              </a:spcBef>
              <a:buClr>
                <a:srgbClr val="57575B"/>
              </a:buClr>
              <a:buSzPct val="90000"/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dirty="0"/>
              <a:t>	</a:t>
            </a:r>
            <a:r>
              <a:rPr sz="1500" spc="-5" dirty="0">
                <a:latin typeface="Arial"/>
                <a:cs typeface="Arial"/>
              </a:rPr>
              <a:t>An IPv4 device </a:t>
            </a:r>
            <a:r>
              <a:rPr sz="1500" dirty="0">
                <a:latin typeface="Arial"/>
                <a:cs typeface="Arial"/>
              </a:rPr>
              <a:t>uses </a:t>
            </a:r>
            <a:r>
              <a:rPr sz="1500" spc="-5" dirty="0">
                <a:latin typeface="Arial"/>
                <a:cs typeface="Arial"/>
              </a:rPr>
              <a:t>ARP </a:t>
            </a:r>
            <a:r>
              <a:rPr sz="1500" dirty="0">
                <a:latin typeface="Arial"/>
                <a:cs typeface="Arial"/>
              </a:rPr>
              <a:t>to determine the </a:t>
            </a:r>
            <a:r>
              <a:rPr sz="1500" spc="-5" dirty="0">
                <a:latin typeface="Arial"/>
                <a:cs typeface="Arial"/>
              </a:rPr>
              <a:t>destination MAC </a:t>
            </a:r>
            <a:r>
              <a:rPr sz="1500" dirty="0">
                <a:latin typeface="Arial"/>
                <a:cs typeface="Arial"/>
              </a:rPr>
              <a:t>address of </a:t>
            </a:r>
            <a:r>
              <a:rPr sz="1500" spc="-5" dirty="0">
                <a:latin typeface="Arial"/>
                <a:cs typeface="Arial"/>
              </a:rPr>
              <a:t>a </a:t>
            </a:r>
            <a:r>
              <a:rPr sz="1500" dirty="0">
                <a:latin typeface="Arial"/>
                <a:cs typeface="Arial"/>
              </a:rPr>
              <a:t>local </a:t>
            </a:r>
            <a:r>
              <a:rPr sz="1500" spc="-5" dirty="0">
                <a:latin typeface="Arial"/>
                <a:cs typeface="Arial"/>
              </a:rPr>
              <a:t>device when </a:t>
            </a:r>
            <a:r>
              <a:rPr sz="1500" dirty="0">
                <a:latin typeface="Arial"/>
                <a:cs typeface="Arial"/>
              </a:rPr>
              <a:t>it  </a:t>
            </a:r>
            <a:r>
              <a:rPr sz="1500" spc="-5" dirty="0">
                <a:latin typeface="Arial"/>
                <a:cs typeface="Arial"/>
              </a:rPr>
              <a:t>knows </a:t>
            </a:r>
            <a:r>
              <a:rPr sz="1500" dirty="0">
                <a:latin typeface="Arial"/>
                <a:cs typeface="Arial"/>
              </a:rPr>
              <a:t>its </a:t>
            </a:r>
            <a:r>
              <a:rPr sz="1500" spc="-5" dirty="0">
                <a:latin typeface="Arial"/>
                <a:cs typeface="Arial"/>
              </a:rPr>
              <a:t>IPv4</a:t>
            </a:r>
            <a:r>
              <a:rPr sz="1500" spc="-1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address.</a:t>
            </a:r>
            <a:endParaRPr sz="1500">
              <a:latin typeface="Arial"/>
              <a:cs typeface="Arial"/>
            </a:endParaRPr>
          </a:p>
          <a:p>
            <a:pPr marL="128270" marR="5080" indent="-116205">
              <a:lnSpc>
                <a:spcPct val="100000"/>
              </a:lnSpc>
              <a:buClr>
                <a:srgbClr val="57575B"/>
              </a:buClr>
              <a:buSzPct val="90000"/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dirty="0"/>
              <a:t>	</a:t>
            </a:r>
            <a:r>
              <a:rPr sz="1500" spc="-5" dirty="0">
                <a:latin typeface="Arial"/>
                <a:cs typeface="Arial"/>
              </a:rPr>
              <a:t>ARP provides </a:t>
            </a:r>
            <a:r>
              <a:rPr sz="1500" spc="-10" dirty="0">
                <a:latin typeface="Arial"/>
                <a:cs typeface="Arial"/>
              </a:rPr>
              <a:t>two </a:t>
            </a:r>
            <a:r>
              <a:rPr sz="1500" dirty="0">
                <a:latin typeface="Arial"/>
                <a:cs typeface="Arial"/>
              </a:rPr>
              <a:t>basic functions: </a:t>
            </a:r>
            <a:r>
              <a:rPr sz="1500" spc="-5" dirty="0">
                <a:latin typeface="Arial"/>
                <a:cs typeface="Arial"/>
              </a:rPr>
              <a:t>resolving IPv4 </a:t>
            </a:r>
            <a:r>
              <a:rPr sz="1500" dirty="0">
                <a:latin typeface="Arial"/>
                <a:cs typeface="Arial"/>
              </a:rPr>
              <a:t>addresses to </a:t>
            </a:r>
            <a:r>
              <a:rPr sz="1500" spc="-5" dirty="0">
                <a:latin typeface="Arial"/>
                <a:cs typeface="Arial"/>
              </a:rPr>
              <a:t>MAC </a:t>
            </a:r>
            <a:r>
              <a:rPr sz="1500" dirty="0">
                <a:latin typeface="Arial"/>
                <a:cs typeface="Arial"/>
              </a:rPr>
              <a:t>addresses </a:t>
            </a:r>
            <a:r>
              <a:rPr sz="1500" spc="-5" dirty="0">
                <a:latin typeface="Arial"/>
                <a:cs typeface="Arial"/>
              </a:rPr>
              <a:t>and </a:t>
            </a:r>
            <a:r>
              <a:rPr sz="1500" dirty="0">
                <a:latin typeface="Arial"/>
                <a:cs typeface="Arial"/>
              </a:rPr>
              <a:t>maintaining </a:t>
            </a:r>
            <a:r>
              <a:rPr sz="1500" spc="-5" dirty="0">
                <a:latin typeface="Arial"/>
                <a:cs typeface="Arial"/>
              </a:rPr>
              <a:t>a  </a:t>
            </a:r>
            <a:r>
              <a:rPr sz="1500" dirty="0">
                <a:latin typeface="Arial"/>
                <a:cs typeface="Arial"/>
              </a:rPr>
              <a:t>table of </a:t>
            </a:r>
            <a:r>
              <a:rPr sz="1500" spc="-5" dirty="0">
                <a:latin typeface="Arial"/>
                <a:cs typeface="Arial"/>
              </a:rPr>
              <a:t>IPv4 </a:t>
            </a:r>
            <a:r>
              <a:rPr sz="1500" dirty="0">
                <a:latin typeface="Arial"/>
                <a:cs typeface="Arial"/>
              </a:rPr>
              <a:t>to </a:t>
            </a:r>
            <a:r>
              <a:rPr sz="1500" spc="-5" dirty="0">
                <a:latin typeface="Arial"/>
                <a:cs typeface="Arial"/>
              </a:rPr>
              <a:t>MAC </a:t>
            </a:r>
            <a:r>
              <a:rPr sz="1500" dirty="0">
                <a:latin typeface="Arial"/>
                <a:cs typeface="Arial"/>
              </a:rPr>
              <a:t>address</a:t>
            </a:r>
            <a:r>
              <a:rPr sz="1500" spc="-5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mappings.</a:t>
            </a:r>
            <a:endParaRPr sz="1500">
              <a:latin typeface="Arial"/>
              <a:cs typeface="Arial"/>
            </a:endParaRPr>
          </a:p>
          <a:p>
            <a:pPr marL="128270" marR="92075" indent="-116205">
              <a:lnSpc>
                <a:spcPct val="100000"/>
              </a:lnSpc>
              <a:buClr>
                <a:srgbClr val="57575B"/>
              </a:buClr>
              <a:buSzPct val="90000"/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dirty="0"/>
              <a:t>	</a:t>
            </a:r>
            <a:r>
              <a:rPr sz="1500" spc="-5" dirty="0">
                <a:latin typeface="Arial"/>
                <a:cs typeface="Arial"/>
              </a:rPr>
              <a:t>After </a:t>
            </a:r>
            <a:r>
              <a:rPr sz="1500" dirty="0">
                <a:latin typeface="Arial"/>
                <a:cs typeface="Arial"/>
              </a:rPr>
              <a:t>the </a:t>
            </a:r>
            <a:r>
              <a:rPr sz="1500" spc="-5" dirty="0">
                <a:latin typeface="Arial"/>
                <a:cs typeface="Arial"/>
              </a:rPr>
              <a:t>ARP </a:t>
            </a:r>
            <a:r>
              <a:rPr sz="1500" dirty="0">
                <a:latin typeface="Arial"/>
                <a:cs typeface="Arial"/>
              </a:rPr>
              <a:t>reply </a:t>
            </a:r>
            <a:r>
              <a:rPr sz="1500" spc="-5" dirty="0">
                <a:latin typeface="Arial"/>
                <a:cs typeface="Arial"/>
              </a:rPr>
              <a:t>is received, </a:t>
            </a:r>
            <a:r>
              <a:rPr sz="1500" dirty="0">
                <a:latin typeface="Arial"/>
                <a:cs typeface="Arial"/>
              </a:rPr>
              <a:t>the </a:t>
            </a:r>
            <a:r>
              <a:rPr sz="1500" spc="-5" dirty="0">
                <a:latin typeface="Arial"/>
                <a:cs typeface="Arial"/>
              </a:rPr>
              <a:t>device will add </a:t>
            </a:r>
            <a:r>
              <a:rPr sz="1500" dirty="0">
                <a:latin typeface="Arial"/>
                <a:cs typeface="Arial"/>
              </a:rPr>
              <a:t>the </a:t>
            </a:r>
            <a:r>
              <a:rPr sz="1500" spc="-5" dirty="0">
                <a:latin typeface="Arial"/>
                <a:cs typeface="Arial"/>
              </a:rPr>
              <a:t>IPv4 </a:t>
            </a:r>
            <a:r>
              <a:rPr sz="1500" dirty="0">
                <a:latin typeface="Arial"/>
                <a:cs typeface="Arial"/>
              </a:rPr>
              <a:t>address </a:t>
            </a:r>
            <a:r>
              <a:rPr sz="1500" spc="-5" dirty="0">
                <a:latin typeface="Arial"/>
                <a:cs typeface="Arial"/>
              </a:rPr>
              <a:t>and </a:t>
            </a:r>
            <a:r>
              <a:rPr sz="1500" dirty="0">
                <a:latin typeface="Arial"/>
                <a:cs typeface="Arial"/>
              </a:rPr>
              <a:t>the corresponding </a:t>
            </a:r>
            <a:r>
              <a:rPr sz="1500" spc="-5" dirty="0">
                <a:latin typeface="Arial"/>
                <a:cs typeface="Arial"/>
              </a:rPr>
              <a:t>MAC  </a:t>
            </a:r>
            <a:r>
              <a:rPr sz="1500" dirty="0">
                <a:latin typeface="Arial"/>
                <a:cs typeface="Arial"/>
              </a:rPr>
              <a:t>address to its </a:t>
            </a:r>
            <a:r>
              <a:rPr sz="1500" spc="-5" dirty="0">
                <a:latin typeface="Arial"/>
                <a:cs typeface="Arial"/>
              </a:rPr>
              <a:t>ARP</a:t>
            </a:r>
            <a:r>
              <a:rPr sz="1500" spc="-16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table.</a:t>
            </a:r>
            <a:endParaRPr sz="1500">
              <a:latin typeface="Arial"/>
              <a:cs typeface="Arial"/>
            </a:endParaRPr>
          </a:p>
          <a:p>
            <a:pPr marL="128270" marR="732155" indent="-116205">
              <a:lnSpc>
                <a:spcPct val="100000"/>
              </a:lnSpc>
              <a:buClr>
                <a:srgbClr val="57575B"/>
              </a:buClr>
              <a:buSzPct val="90000"/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dirty="0"/>
              <a:t>	</a:t>
            </a:r>
            <a:r>
              <a:rPr sz="1500" spc="-5" dirty="0">
                <a:latin typeface="Arial"/>
                <a:cs typeface="Arial"/>
              </a:rPr>
              <a:t>For each device, an ARP cache timer removes ARP </a:t>
            </a:r>
            <a:r>
              <a:rPr sz="1500" dirty="0">
                <a:latin typeface="Arial"/>
                <a:cs typeface="Arial"/>
              </a:rPr>
              <a:t>entries that </a:t>
            </a:r>
            <a:r>
              <a:rPr sz="1500" spc="-10" dirty="0">
                <a:latin typeface="Arial"/>
                <a:cs typeface="Arial"/>
              </a:rPr>
              <a:t>have </a:t>
            </a:r>
            <a:r>
              <a:rPr sz="1500" spc="-5" dirty="0">
                <a:latin typeface="Arial"/>
                <a:cs typeface="Arial"/>
              </a:rPr>
              <a:t>not been used </a:t>
            </a:r>
            <a:r>
              <a:rPr sz="1500" dirty="0">
                <a:latin typeface="Arial"/>
                <a:cs typeface="Arial"/>
              </a:rPr>
              <a:t>for </a:t>
            </a:r>
            <a:r>
              <a:rPr sz="1500" spc="-5" dirty="0">
                <a:latin typeface="Arial"/>
                <a:cs typeface="Arial"/>
              </a:rPr>
              <a:t>a  </a:t>
            </a:r>
            <a:r>
              <a:rPr sz="1500" dirty="0">
                <a:latin typeface="Arial"/>
                <a:cs typeface="Arial"/>
              </a:rPr>
              <a:t>specified period of</a:t>
            </a:r>
            <a:r>
              <a:rPr sz="1500" spc="-6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time.</a:t>
            </a:r>
            <a:endParaRPr sz="15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buClr>
                <a:srgbClr val="57575B"/>
              </a:buClr>
              <a:buSzPct val="90000"/>
              <a:buChar char="•"/>
              <a:tabLst>
                <a:tab pos="299085" algn="l"/>
                <a:tab pos="299720" algn="l"/>
              </a:tabLst>
            </a:pPr>
            <a:r>
              <a:rPr sz="1500" spc="-5" dirty="0">
                <a:latin typeface="Arial"/>
                <a:cs typeface="Arial"/>
              </a:rPr>
              <a:t>IPv6 </a:t>
            </a:r>
            <a:r>
              <a:rPr sz="1500" dirty="0">
                <a:latin typeface="Arial"/>
                <a:cs typeface="Arial"/>
              </a:rPr>
              <a:t>does not use </a:t>
            </a:r>
            <a:r>
              <a:rPr sz="1500" spc="-55" dirty="0">
                <a:latin typeface="Arial"/>
                <a:cs typeface="Arial"/>
              </a:rPr>
              <a:t>ARP, </a:t>
            </a:r>
            <a:r>
              <a:rPr sz="1500" dirty="0">
                <a:latin typeface="Arial"/>
                <a:cs typeface="Arial"/>
              </a:rPr>
              <a:t>it uses the </a:t>
            </a:r>
            <a:r>
              <a:rPr sz="1500" spc="-5" dirty="0">
                <a:latin typeface="Arial"/>
                <a:cs typeface="Arial"/>
              </a:rPr>
              <a:t>ND </a:t>
            </a:r>
            <a:r>
              <a:rPr sz="1500" dirty="0">
                <a:latin typeface="Arial"/>
                <a:cs typeface="Arial"/>
              </a:rPr>
              <a:t>protocol to </a:t>
            </a:r>
            <a:r>
              <a:rPr sz="1500" spc="-5" dirty="0">
                <a:latin typeface="Arial"/>
                <a:cs typeface="Arial"/>
              </a:rPr>
              <a:t>resolve MAC</a:t>
            </a:r>
            <a:r>
              <a:rPr sz="1500" spc="-14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addresses.</a:t>
            </a:r>
            <a:endParaRPr sz="1500">
              <a:latin typeface="Arial"/>
              <a:cs typeface="Arial"/>
            </a:endParaRPr>
          </a:p>
          <a:p>
            <a:pPr marL="128270" marR="88265" indent="-116205">
              <a:lnSpc>
                <a:spcPct val="100000"/>
              </a:lnSpc>
              <a:spcBef>
                <a:spcPts val="5"/>
              </a:spcBef>
              <a:buClr>
                <a:srgbClr val="57575B"/>
              </a:buClr>
              <a:buSzPct val="90000"/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dirty="0"/>
              <a:t>	</a:t>
            </a:r>
            <a:r>
              <a:rPr sz="1500" spc="-5" dirty="0">
                <a:latin typeface="Arial"/>
                <a:cs typeface="Arial"/>
              </a:rPr>
              <a:t>An IPv6 device </a:t>
            </a:r>
            <a:r>
              <a:rPr sz="1500" dirty="0">
                <a:latin typeface="Arial"/>
                <a:cs typeface="Arial"/>
              </a:rPr>
              <a:t>uses </a:t>
            </a:r>
            <a:r>
              <a:rPr sz="1500" spc="-5" dirty="0">
                <a:latin typeface="Arial"/>
                <a:cs typeface="Arial"/>
              </a:rPr>
              <a:t>ICMPv6 Neighbor Discovery </a:t>
            </a:r>
            <a:r>
              <a:rPr sz="1500" dirty="0">
                <a:latin typeface="Arial"/>
                <a:cs typeface="Arial"/>
              </a:rPr>
              <a:t>to determine the </a:t>
            </a:r>
            <a:r>
              <a:rPr sz="1500" spc="-5" dirty="0">
                <a:latin typeface="Arial"/>
                <a:cs typeface="Arial"/>
              </a:rPr>
              <a:t>destination MAC </a:t>
            </a:r>
            <a:r>
              <a:rPr sz="1500" dirty="0">
                <a:latin typeface="Arial"/>
                <a:cs typeface="Arial"/>
              </a:rPr>
              <a:t>address of </a:t>
            </a:r>
            <a:r>
              <a:rPr sz="1500" spc="-5" dirty="0">
                <a:latin typeface="Arial"/>
                <a:cs typeface="Arial"/>
              </a:rPr>
              <a:t>a  </a:t>
            </a:r>
            <a:r>
              <a:rPr sz="1500" dirty="0">
                <a:latin typeface="Arial"/>
                <a:cs typeface="Arial"/>
              </a:rPr>
              <a:t>local </a:t>
            </a:r>
            <a:r>
              <a:rPr sz="1500" spc="-5" dirty="0">
                <a:latin typeface="Arial"/>
                <a:cs typeface="Arial"/>
              </a:rPr>
              <a:t>device when </a:t>
            </a:r>
            <a:r>
              <a:rPr sz="1500" dirty="0">
                <a:latin typeface="Arial"/>
                <a:cs typeface="Arial"/>
              </a:rPr>
              <a:t>it </a:t>
            </a:r>
            <a:r>
              <a:rPr sz="1500" spc="-5" dirty="0">
                <a:latin typeface="Arial"/>
                <a:cs typeface="Arial"/>
              </a:rPr>
              <a:t>knows </a:t>
            </a:r>
            <a:r>
              <a:rPr sz="1500" dirty="0">
                <a:latin typeface="Arial"/>
                <a:cs typeface="Arial"/>
              </a:rPr>
              <a:t>its </a:t>
            </a:r>
            <a:r>
              <a:rPr sz="1500" spc="-5" dirty="0">
                <a:latin typeface="Arial"/>
                <a:cs typeface="Arial"/>
              </a:rPr>
              <a:t>IPv6</a:t>
            </a:r>
            <a:r>
              <a:rPr sz="1500" spc="-20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address.</a:t>
            </a:r>
            <a:endParaRPr sz="1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217170"/>
            <a:ext cx="25342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Module</a:t>
            </a:r>
            <a:r>
              <a:rPr spc="-55" dirty="0"/>
              <a:t> </a:t>
            </a:r>
            <a:r>
              <a:rPr dirty="0"/>
              <a:t>Objectives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 </a:t>
            </a:r>
            <a:r>
              <a:rPr spc="-5" dirty="0"/>
              <a:t>2016 </a:t>
            </a:r>
            <a:r>
              <a:rPr dirty="0"/>
              <a:t>Cisco and/or its affiliates. All rights reserved. Cisco</a:t>
            </a:r>
            <a:r>
              <a:rPr spc="40" dirty="0"/>
              <a:t> </a:t>
            </a:r>
            <a:r>
              <a:rPr dirty="0"/>
              <a:t>Confidential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43280" y="855979"/>
            <a:ext cx="7464425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57575B"/>
                </a:solidFill>
                <a:latin typeface="Arial"/>
                <a:cs typeface="Arial"/>
              </a:rPr>
              <a:t>Module </a:t>
            </a:r>
            <a:r>
              <a:rPr sz="1600" b="1" spc="-10" dirty="0">
                <a:solidFill>
                  <a:srgbClr val="57575B"/>
                </a:solidFill>
                <a:latin typeface="Arial"/>
                <a:cs typeface="Arial"/>
              </a:rPr>
              <a:t>Title: </a:t>
            </a:r>
            <a:r>
              <a:rPr sz="1600" spc="-5" dirty="0">
                <a:solidFill>
                  <a:srgbClr val="57575B"/>
                </a:solidFill>
                <a:latin typeface="Arial"/>
                <a:cs typeface="Arial"/>
              </a:rPr>
              <a:t>Address</a:t>
            </a:r>
            <a:r>
              <a:rPr sz="1600" spc="60" dirty="0">
                <a:solidFill>
                  <a:srgbClr val="57575B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57575B"/>
                </a:solidFill>
                <a:latin typeface="Arial"/>
                <a:cs typeface="Arial"/>
              </a:rPr>
              <a:t>Resolution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b="1" spc="-5" dirty="0">
                <a:solidFill>
                  <a:srgbClr val="57575B"/>
                </a:solidFill>
                <a:latin typeface="Arial"/>
                <a:cs typeface="Arial"/>
              </a:rPr>
              <a:t>Module Objective</a:t>
            </a:r>
            <a:r>
              <a:rPr sz="1600" spc="-5" dirty="0">
                <a:solidFill>
                  <a:srgbClr val="57575B"/>
                </a:solidFill>
                <a:latin typeface="Arial"/>
                <a:cs typeface="Arial"/>
              </a:rPr>
              <a:t>: Explain how ARP and ND enable communication on a </a:t>
            </a:r>
            <a:r>
              <a:rPr sz="1600" dirty="0">
                <a:solidFill>
                  <a:srgbClr val="57575B"/>
                </a:solidFill>
                <a:latin typeface="Arial"/>
                <a:cs typeface="Arial"/>
              </a:rPr>
              <a:t>network</a:t>
            </a:r>
            <a:r>
              <a:rPr sz="1200" dirty="0">
                <a:solidFill>
                  <a:srgbClr val="57575B"/>
                </a:solidFill>
                <a:latin typeface="Carlito"/>
                <a:cs typeface="Carlito"/>
              </a:rPr>
              <a:t>.</a:t>
            </a:r>
            <a:endParaRPr sz="1200">
              <a:latin typeface="Carlito"/>
              <a:cs typeface="Carlito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343357" y="1946275"/>
          <a:ext cx="8444230" cy="15253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63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803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2282">
                <a:tc>
                  <a:txBody>
                    <a:bodyPr/>
                    <a:lstStyle/>
                    <a:p>
                      <a:pPr marL="68580">
                        <a:lnSpc>
                          <a:spcPts val="1395"/>
                        </a:lnSpc>
                      </a:pPr>
                      <a:r>
                        <a:rPr sz="1200" b="1" spc="-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Topic</a:t>
                      </a:r>
                      <a:r>
                        <a:rPr sz="12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Title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4B69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395"/>
                        </a:lnSpc>
                      </a:pPr>
                      <a:r>
                        <a:rPr sz="1200" b="1" spc="-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Topic</a:t>
                      </a:r>
                      <a:r>
                        <a:rPr sz="12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Objective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4B6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885">
                <a:tc>
                  <a:txBody>
                    <a:bodyPr/>
                    <a:lstStyle/>
                    <a:p>
                      <a:pPr marL="68580">
                        <a:lnSpc>
                          <a:spcPts val="1400"/>
                        </a:lnSpc>
                      </a:pPr>
                      <a:r>
                        <a:rPr sz="1200" b="1" spc="-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MAC </a:t>
                      </a:r>
                      <a:r>
                        <a:rPr sz="12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and</a:t>
                      </a:r>
                      <a:r>
                        <a:rPr sz="1200" b="1" spc="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IP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4B69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00"/>
                        </a:lnSpc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Compare the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roles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of the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MAC address and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the IP</a:t>
                      </a:r>
                      <a:r>
                        <a:rPr sz="1200" spc="-1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address.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9344">
                <a:tc>
                  <a:txBody>
                    <a:bodyPr/>
                    <a:lstStyle/>
                    <a:p>
                      <a:pPr marL="68580">
                        <a:lnSpc>
                          <a:spcPts val="1400"/>
                        </a:lnSpc>
                      </a:pPr>
                      <a:r>
                        <a:rPr sz="1200" b="1" spc="-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ARP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4B69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00"/>
                        </a:lnSpc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Describe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the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purpose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1200" spc="-1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40" dirty="0">
                          <a:latin typeface="Arial"/>
                          <a:cs typeface="Arial"/>
                        </a:rPr>
                        <a:t>ARP.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6885">
                <a:tc>
                  <a:txBody>
                    <a:bodyPr/>
                    <a:lstStyle/>
                    <a:p>
                      <a:pPr marL="68580">
                        <a:lnSpc>
                          <a:spcPts val="1400"/>
                        </a:lnSpc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Neighbor</a:t>
                      </a:r>
                      <a:r>
                        <a:rPr sz="120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Discovery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4B69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00"/>
                        </a:lnSpc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Describe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the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operation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of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IPv6 neighbor</a:t>
                      </a:r>
                      <a:r>
                        <a:rPr sz="1200" spc="-10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15" dirty="0">
                          <a:latin typeface="Arial"/>
                          <a:cs typeface="Arial"/>
                        </a:rPr>
                        <a:t>discovery.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890772" y="2697479"/>
              <a:ext cx="1325880" cy="292735"/>
            </a:xfrm>
            <a:custGeom>
              <a:avLst/>
              <a:gdLst/>
              <a:ahLst/>
              <a:cxnLst/>
              <a:rect l="l" t="t" r="r" b="b"/>
              <a:pathLst>
                <a:path w="1325879" h="292735">
                  <a:moveTo>
                    <a:pt x="216408" y="8509"/>
                  </a:moveTo>
                  <a:lnTo>
                    <a:pt x="206984" y="7188"/>
                  </a:lnTo>
                  <a:lnTo>
                    <a:pt x="191998" y="4254"/>
                  </a:lnTo>
                  <a:lnTo>
                    <a:pt x="172237" y="1333"/>
                  </a:lnTo>
                  <a:lnTo>
                    <a:pt x="100444" y="6858"/>
                  </a:lnTo>
                  <a:lnTo>
                    <a:pt x="59550" y="26314"/>
                  </a:lnTo>
                  <a:lnTo>
                    <a:pt x="27825" y="56769"/>
                  </a:lnTo>
                  <a:lnTo>
                    <a:pt x="7289" y="96583"/>
                  </a:lnTo>
                  <a:lnTo>
                    <a:pt x="0" y="144145"/>
                  </a:lnTo>
                  <a:lnTo>
                    <a:pt x="7708" y="195440"/>
                  </a:lnTo>
                  <a:lnTo>
                    <a:pt x="29057" y="236740"/>
                  </a:lnTo>
                  <a:lnTo>
                    <a:pt x="61417" y="267233"/>
                  </a:lnTo>
                  <a:lnTo>
                    <a:pt x="102095" y="286131"/>
                  </a:lnTo>
                  <a:lnTo>
                    <a:pt x="148463" y="292608"/>
                  </a:lnTo>
                  <a:lnTo>
                    <a:pt x="172237" y="291287"/>
                  </a:lnTo>
                  <a:lnTo>
                    <a:pt x="191998" y="288366"/>
                  </a:lnTo>
                  <a:lnTo>
                    <a:pt x="206984" y="285432"/>
                  </a:lnTo>
                  <a:lnTo>
                    <a:pt x="216408" y="284099"/>
                  </a:lnTo>
                  <a:lnTo>
                    <a:pt x="216408" y="207772"/>
                  </a:lnTo>
                  <a:lnTo>
                    <a:pt x="209461" y="209765"/>
                  </a:lnTo>
                  <a:lnTo>
                    <a:pt x="195732" y="214122"/>
                  </a:lnTo>
                  <a:lnTo>
                    <a:pt x="176428" y="218490"/>
                  </a:lnTo>
                  <a:lnTo>
                    <a:pt x="121107" y="214515"/>
                  </a:lnTo>
                  <a:lnTo>
                    <a:pt x="81699" y="173977"/>
                  </a:lnTo>
                  <a:lnTo>
                    <a:pt x="76327" y="144145"/>
                  </a:lnTo>
                  <a:lnTo>
                    <a:pt x="81699" y="114325"/>
                  </a:lnTo>
                  <a:lnTo>
                    <a:pt x="97028" y="90081"/>
                  </a:lnTo>
                  <a:lnTo>
                    <a:pt x="121107" y="73787"/>
                  </a:lnTo>
                  <a:lnTo>
                    <a:pt x="152781" y="67818"/>
                  </a:lnTo>
                  <a:lnTo>
                    <a:pt x="178257" y="70485"/>
                  </a:lnTo>
                  <a:lnTo>
                    <a:pt x="197358" y="76339"/>
                  </a:lnTo>
                  <a:lnTo>
                    <a:pt x="210070" y="82181"/>
                  </a:lnTo>
                  <a:lnTo>
                    <a:pt x="216408" y="84836"/>
                  </a:lnTo>
                  <a:lnTo>
                    <a:pt x="216408" y="8509"/>
                  </a:lnTo>
                  <a:close/>
                </a:path>
                <a:path w="1325879" h="292735">
                  <a:moveTo>
                    <a:pt x="384035" y="3060"/>
                  </a:moveTo>
                  <a:lnTo>
                    <a:pt x="313944" y="3060"/>
                  </a:lnTo>
                  <a:lnTo>
                    <a:pt x="313944" y="286512"/>
                  </a:lnTo>
                  <a:lnTo>
                    <a:pt x="384035" y="286512"/>
                  </a:lnTo>
                  <a:lnTo>
                    <a:pt x="384035" y="3060"/>
                  </a:lnTo>
                  <a:close/>
                </a:path>
                <a:path w="1325879" h="292735">
                  <a:moveTo>
                    <a:pt x="670560" y="199263"/>
                  </a:moveTo>
                  <a:lnTo>
                    <a:pt x="654240" y="148958"/>
                  </a:lnTo>
                  <a:lnTo>
                    <a:pt x="603250" y="114554"/>
                  </a:lnTo>
                  <a:lnTo>
                    <a:pt x="586359" y="110236"/>
                  </a:lnTo>
                  <a:lnTo>
                    <a:pt x="575792" y="106883"/>
                  </a:lnTo>
                  <a:lnTo>
                    <a:pt x="564807" y="102298"/>
                  </a:lnTo>
                  <a:lnTo>
                    <a:pt x="556183" y="95351"/>
                  </a:lnTo>
                  <a:lnTo>
                    <a:pt x="552704" y="84836"/>
                  </a:lnTo>
                  <a:lnTo>
                    <a:pt x="555802" y="73672"/>
                  </a:lnTo>
                  <a:lnTo>
                    <a:pt x="564832" y="65697"/>
                  </a:lnTo>
                  <a:lnTo>
                    <a:pt x="579374" y="60909"/>
                  </a:lnTo>
                  <a:lnTo>
                    <a:pt x="599059" y="59309"/>
                  </a:lnTo>
                  <a:lnTo>
                    <a:pt x="615835" y="60642"/>
                  </a:lnTo>
                  <a:lnTo>
                    <a:pt x="632650" y="63563"/>
                  </a:lnTo>
                  <a:lnTo>
                    <a:pt x="646303" y="66497"/>
                  </a:lnTo>
                  <a:lnTo>
                    <a:pt x="653669" y="67818"/>
                  </a:lnTo>
                  <a:lnTo>
                    <a:pt x="653669" y="59309"/>
                  </a:lnTo>
                  <a:lnTo>
                    <a:pt x="653669" y="8509"/>
                  </a:lnTo>
                  <a:lnTo>
                    <a:pt x="646049" y="7188"/>
                  </a:lnTo>
                  <a:lnTo>
                    <a:pt x="630529" y="4254"/>
                  </a:lnTo>
                  <a:lnTo>
                    <a:pt x="608711" y="1333"/>
                  </a:lnTo>
                  <a:lnTo>
                    <a:pt x="582168" y="0"/>
                  </a:lnTo>
                  <a:lnTo>
                    <a:pt x="539102" y="6172"/>
                  </a:lnTo>
                  <a:lnTo>
                    <a:pt x="505917" y="23850"/>
                  </a:lnTo>
                  <a:lnTo>
                    <a:pt x="484555" y="51866"/>
                  </a:lnTo>
                  <a:lnTo>
                    <a:pt x="477012" y="89027"/>
                  </a:lnTo>
                  <a:lnTo>
                    <a:pt x="482917" y="119545"/>
                  </a:lnTo>
                  <a:lnTo>
                    <a:pt x="499084" y="142074"/>
                  </a:lnTo>
                  <a:lnTo>
                    <a:pt x="523138" y="158242"/>
                  </a:lnTo>
                  <a:lnTo>
                    <a:pt x="552704" y="169672"/>
                  </a:lnTo>
                  <a:lnTo>
                    <a:pt x="556895" y="173863"/>
                  </a:lnTo>
                  <a:lnTo>
                    <a:pt x="565404" y="173863"/>
                  </a:lnTo>
                  <a:lnTo>
                    <a:pt x="577723" y="180314"/>
                  </a:lnTo>
                  <a:lnTo>
                    <a:pt x="588518" y="187159"/>
                  </a:lnTo>
                  <a:lnTo>
                    <a:pt x="596150" y="194779"/>
                  </a:lnTo>
                  <a:lnTo>
                    <a:pt x="599059" y="203581"/>
                  </a:lnTo>
                  <a:lnTo>
                    <a:pt x="595820" y="214680"/>
                  </a:lnTo>
                  <a:lnTo>
                    <a:pt x="585876" y="222618"/>
                  </a:lnTo>
                  <a:lnTo>
                    <a:pt x="568833" y="227393"/>
                  </a:lnTo>
                  <a:lnTo>
                    <a:pt x="544322" y="228981"/>
                  </a:lnTo>
                  <a:lnTo>
                    <a:pt x="522617" y="227660"/>
                  </a:lnTo>
                  <a:lnTo>
                    <a:pt x="503275" y="224726"/>
                  </a:lnTo>
                  <a:lnTo>
                    <a:pt x="488683" y="221805"/>
                  </a:lnTo>
                  <a:lnTo>
                    <a:pt x="481203" y="220472"/>
                  </a:lnTo>
                  <a:lnTo>
                    <a:pt x="481203" y="284099"/>
                  </a:lnTo>
                  <a:lnTo>
                    <a:pt x="487705" y="285432"/>
                  </a:lnTo>
                  <a:lnTo>
                    <a:pt x="504850" y="288353"/>
                  </a:lnTo>
                  <a:lnTo>
                    <a:pt x="529094" y="291287"/>
                  </a:lnTo>
                  <a:lnTo>
                    <a:pt x="556895" y="292608"/>
                  </a:lnTo>
                  <a:lnTo>
                    <a:pt x="597738" y="287578"/>
                  </a:lnTo>
                  <a:lnTo>
                    <a:pt x="634250" y="271424"/>
                  </a:lnTo>
                  <a:lnTo>
                    <a:pt x="660488" y="242519"/>
                  </a:lnTo>
                  <a:lnTo>
                    <a:pt x="663638" y="228981"/>
                  </a:lnTo>
                  <a:lnTo>
                    <a:pt x="670560" y="199263"/>
                  </a:lnTo>
                  <a:close/>
                </a:path>
                <a:path w="1325879" h="292735">
                  <a:moveTo>
                    <a:pt x="954024" y="8509"/>
                  </a:moveTo>
                  <a:lnTo>
                    <a:pt x="944816" y="7188"/>
                  </a:lnTo>
                  <a:lnTo>
                    <a:pt x="930148" y="4254"/>
                  </a:lnTo>
                  <a:lnTo>
                    <a:pt x="910793" y="1333"/>
                  </a:lnTo>
                  <a:lnTo>
                    <a:pt x="840574" y="6858"/>
                  </a:lnTo>
                  <a:lnTo>
                    <a:pt x="800531" y="26314"/>
                  </a:lnTo>
                  <a:lnTo>
                    <a:pt x="769442" y="56769"/>
                  </a:lnTo>
                  <a:lnTo>
                    <a:pt x="749325" y="96583"/>
                  </a:lnTo>
                  <a:lnTo>
                    <a:pt x="742188" y="144145"/>
                  </a:lnTo>
                  <a:lnTo>
                    <a:pt x="749719" y="195440"/>
                  </a:lnTo>
                  <a:lnTo>
                    <a:pt x="770623" y="236740"/>
                  </a:lnTo>
                  <a:lnTo>
                    <a:pt x="802284" y="267233"/>
                  </a:lnTo>
                  <a:lnTo>
                    <a:pt x="842137" y="286131"/>
                  </a:lnTo>
                  <a:lnTo>
                    <a:pt x="887603" y="292608"/>
                  </a:lnTo>
                  <a:lnTo>
                    <a:pt x="910793" y="291287"/>
                  </a:lnTo>
                  <a:lnTo>
                    <a:pt x="930148" y="288366"/>
                  </a:lnTo>
                  <a:lnTo>
                    <a:pt x="944816" y="285432"/>
                  </a:lnTo>
                  <a:lnTo>
                    <a:pt x="954024" y="284099"/>
                  </a:lnTo>
                  <a:lnTo>
                    <a:pt x="954024" y="207772"/>
                  </a:lnTo>
                  <a:lnTo>
                    <a:pt x="947839" y="209765"/>
                  </a:lnTo>
                  <a:lnTo>
                    <a:pt x="935837" y="214122"/>
                  </a:lnTo>
                  <a:lnTo>
                    <a:pt x="918387" y="218490"/>
                  </a:lnTo>
                  <a:lnTo>
                    <a:pt x="862520" y="214515"/>
                  </a:lnTo>
                  <a:lnTo>
                    <a:pt x="822312" y="173977"/>
                  </a:lnTo>
                  <a:lnTo>
                    <a:pt x="816991" y="144145"/>
                  </a:lnTo>
                  <a:lnTo>
                    <a:pt x="822883" y="114325"/>
                  </a:lnTo>
                  <a:lnTo>
                    <a:pt x="839279" y="90081"/>
                  </a:lnTo>
                  <a:lnTo>
                    <a:pt x="864235" y="73787"/>
                  </a:lnTo>
                  <a:lnTo>
                    <a:pt x="895858" y="67818"/>
                  </a:lnTo>
                  <a:lnTo>
                    <a:pt x="918387" y="70485"/>
                  </a:lnTo>
                  <a:lnTo>
                    <a:pt x="935837" y="76339"/>
                  </a:lnTo>
                  <a:lnTo>
                    <a:pt x="947839" y="82181"/>
                  </a:lnTo>
                  <a:lnTo>
                    <a:pt x="954024" y="84836"/>
                  </a:lnTo>
                  <a:lnTo>
                    <a:pt x="954024" y="8509"/>
                  </a:lnTo>
                  <a:close/>
                </a:path>
                <a:path w="1325879" h="292735">
                  <a:moveTo>
                    <a:pt x="1325880" y="144145"/>
                  </a:moveTo>
                  <a:lnTo>
                    <a:pt x="1319047" y="98247"/>
                  </a:lnTo>
                  <a:lnTo>
                    <a:pt x="1306182" y="72136"/>
                  </a:lnTo>
                  <a:lnTo>
                    <a:pt x="1299527" y="58623"/>
                  </a:lnTo>
                  <a:lnTo>
                    <a:pt x="1268704" y="27559"/>
                  </a:lnTo>
                  <a:lnTo>
                    <a:pt x="1250188" y="18338"/>
                  </a:lnTo>
                  <a:lnTo>
                    <a:pt x="1250188" y="144145"/>
                  </a:lnTo>
                  <a:lnTo>
                    <a:pt x="1244942" y="173977"/>
                  </a:lnTo>
                  <a:lnTo>
                    <a:pt x="1230261" y="198221"/>
                  </a:lnTo>
                  <a:lnTo>
                    <a:pt x="1207693" y="214515"/>
                  </a:lnTo>
                  <a:lnTo>
                    <a:pt x="1178814" y="220472"/>
                  </a:lnTo>
                  <a:lnTo>
                    <a:pt x="1149921" y="214515"/>
                  </a:lnTo>
                  <a:lnTo>
                    <a:pt x="1127353" y="198221"/>
                  </a:lnTo>
                  <a:lnTo>
                    <a:pt x="1112672" y="173977"/>
                  </a:lnTo>
                  <a:lnTo>
                    <a:pt x="1107440" y="144145"/>
                  </a:lnTo>
                  <a:lnTo>
                    <a:pt x="1112672" y="116827"/>
                  </a:lnTo>
                  <a:lnTo>
                    <a:pt x="1127353" y="93865"/>
                  </a:lnTo>
                  <a:lnTo>
                    <a:pt x="1149921" y="78041"/>
                  </a:lnTo>
                  <a:lnTo>
                    <a:pt x="1178814" y="72136"/>
                  </a:lnTo>
                  <a:lnTo>
                    <a:pt x="1207693" y="78041"/>
                  </a:lnTo>
                  <a:lnTo>
                    <a:pt x="1230261" y="93865"/>
                  </a:lnTo>
                  <a:lnTo>
                    <a:pt x="1244942" y="116827"/>
                  </a:lnTo>
                  <a:lnTo>
                    <a:pt x="1250188" y="144145"/>
                  </a:lnTo>
                  <a:lnTo>
                    <a:pt x="1250188" y="18338"/>
                  </a:lnTo>
                  <a:lnTo>
                    <a:pt x="1228001" y="7264"/>
                  </a:lnTo>
                  <a:lnTo>
                    <a:pt x="1178814" y="0"/>
                  </a:lnTo>
                  <a:lnTo>
                    <a:pt x="1129614" y="7264"/>
                  </a:lnTo>
                  <a:lnTo>
                    <a:pt x="1088910" y="27559"/>
                  </a:lnTo>
                  <a:lnTo>
                    <a:pt x="1058087" y="58623"/>
                  </a:lnTo>
                  <a:lnTo>
                    <a:pt x="1038567" y="98247"/>
                  </a:lnTo>
                  <a:lnTo>
                    <a:pt x="1031748" y="144145"/>
                  </a:lnTo>
                  <a:lnTo>
                    <a:pt x="1038567" y="190563"/>
                  </a:lnTo>
                  <a:lnTo>
                    <a:pt x="1058087" y="231254"/>
                  </a:lnTo>
                  <a:lnTo>
                    <a:pt x="1088910" y="263575"/>
                  </a:lnTo>
                  <a:lnTo>
                    <a:pt x="1129614" y="284911"/>
                  </a:lnTo>
                  <a:lnTo>
                    <a:pt x="1178814" y="292608"/>
                  </a:lnTo>
                  <a:lnTo>
                    <a:pt x="1228001" y="284911"/>
                  </a:lnTo>
                  <a:lnTo>
                    <a:pt x="1268704" y="263575"/>
                  </a:lnTo>
                  <a:lnTo>
                    <a:pt x="1299527" y="231254"/>
                  </a:lnTo>
                  <a:lnTo>
                    <a:pt x="1304696" y="220472"/>
                  </a:lnTo>
                  <a:lnTo>
                    <a:pt x="1319047" y="190563"/>
                  </a:lnTo>
                  <a:lnTo>
                    <a:pt x="1325880" y="144145"/>
                  </a:lnTo>
                  <a:close/>
                </a:path>
              </a:pathLst>
            </a:custGeom>
            <a:solidFill>
              <a:srgbClr val="38C5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745991" y="2362199"/>
              <a:ext cx="71628" cy="14478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939540" y="2264664"/>
              <a:ext cx="71627" cy="24231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133088" y="2130551"/>
              <a:ext cx="71755" cy="448309"/>
            </a:xfrm>
            <a:custGeom>
              <a:avLst/>
              <a:gdLst/>
              <a:ahLst/>
              <a:cxnLst/>
              <a:rect l="l" t="t" r="r" b="b"/>
              <a:pathLst>
                <a:path w="71754" h="448310">
                  <a:moveTo>
                    <a:pt x="33654" y="0"/>
                  </a:moveTo>
                  <a:lnTo>
                    <a:pt x="21324" y="2903"/>
                  </a:lnTo>
                  <a:lnTo>
                    <a:pt x="10540" y="10556"/>
                  </a:lnTo>
                  <a:lnTo>
                    <a:pt x="2901" y="21377"/>
                  </a:lnTo>
                  <a:lnTo>
                    <a:pt x="0" y="33781"/>
                  </a:lnTo>
                  <a:lnTo>
                    <a:pt x="0" y="409956"/>
                  </a:lnTo>
                  <a:lnTo>
                    <a:pt x="2901" y="424856"/>
                  </a:lnTo>
                  <a:lnTo>
                    <a:pt x="10540" y="436959"/>
                  </a:lnTo>
                  <a:lnTo>
                    <a:pt x="21324" y="445085"/>
                  </a:lnTo>
                  <a:lnTo>
                    <a:pt x="33654" y="448056"/>
                  </a:lnTo>
                  <a:lnTo>
                    <a:pt x="48482" y="445085"/>
                  </a:lnTo>
                  <a:lnTo>
                    <a:pt x="60547" y="436959"/>
                  </a:lnTo>
                  <a:lnTo>
                    <a:pt x="68659" y="424856"/>
                  </a:lnTo>
                  <a:lnTo>
                    <a:pt x="71627" y="409956"/>
                  </a:lnTo>
                  <a:lnTo>
                    <a:pt x="71627" y="33781"/>
                  </a:lnTo>
                  <a:lnTo>
                    <a:pt x="68659" y="21377"/>
                  </a:lnTo>
                  <a:lnTo>
                    <a:pt x="60547" y="10556"/>
                  </a:lnTo>
                  <a:lnTo>
                    <a:pt x="48482" y="2903"/>
                  </a:lnTo>
                  <a:lnTo>
                    <a:pt x="33654" y="0"/>
                  </a:lnTo>
                  <a:close/>
                </a:path>
              </a:pathLst>
            </a:custGeom>
            <a:solidFill>
              <a:srgbClr val="38C5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326635" y="2264664"/>
              <a:ext cx="70103" cy="24231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520184" y="2362199"/>
              <a:ext cx="70103" cy="14478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713732" y="2264664"/>
              <a:ext cx="70103" cy="24231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907279" y="2130551"/>
              <a:ext cx="70485" cy="448309"/>
            </a:xfrm>
            <a:custGeom>
              <a:avLst/>
              <a:gdLst/>
              <a:ahLst/>
              <a:cxnLst/>
              <a:rect l="l" t="t" r="r" b="b"/>
              <a:pathLst>
                <a:path w="70485" h="448310">
                  <a:moveTo>
                    <a:pt x="37084" y="0"/>
                  </a:moveTo>
                  <a:lnTo>
                    <a:pt x="22609" y="2903"/>
                  </a:lnTo>
                  <a:lnTo>
                    <a:pt x="10826" y="10556"/>
                  </a:lnTo>
                  <a:lnTo>
                    <a:pt x="2901" y="21377"/>
                  </a:lnTo>
                  <a:lnTo>
                    <a:pt x="0" y="33781"/>
                  </a:lnTo>
                  <a:lnTo>
                    <a:pt x="0" y="409956"/>
                  </a:lnTo>
                  <a:lnTo>
                    <a:pt x="2901" y="424856"/>
                  </a:lnTo>
                  <a:lnTo>
                    <a:pt x="10826" y="436959"/>
                  </a:lnTo>
                  <a:lnTo>
                    <a:pt x="22609" y="445085"/>
                  </a:lnTo>
                  <a:lnTo>
                    <a:pt x="37084" y="448056"/>
                  </a:lnTo>
                  <a:lnTo>
                    <a:pt x="49208" y="445085"/>
                  </a:lnTo>
                  <a:lnTo>
                    <a:pt x="59785" y="436959"/>
                  </a:lnTo>
                  <a:lnTo>
                    <a:pt x="67266" y="424856"/>
                  </a:lnTo>
                  <a:lnTo>
                    <a:pt x="70104" y="409956"/>
                  </a:lnTo>
                  <a:lnTo>
                    <a:pt x="70104" y="33781"/>
                  </a:lnTo>
                  <a:lnTo>
                    <a:pt x="67266" y="21377"/>
                  </a:lnTo>
                  <a:lnTo>
                    <a:pt x="59785" y="10556"/>
                  </a:lnTo>
                  <a:lnTo>
                    <a:pt x="49208" y="2903"/>
                  </a:lnTo>
                  <a:lnTo>
                    <a:pt x="37084" y="0"/>
                  </a:lnTo>
                  <a:close/>
                </a:path>
              </a:pathLst>
            </a:custGeom>
            <a:solidFill>
              <a:srgbClr val="38C5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099303" y="2264664"/>
              <a:ext cx="71628" cy="24231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292852" y="2362199"/>
              <a:ext cx="71627" cy="14478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5096" y="1943557"/>
            <a:ext cx="4152900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600" spc="-5" dirty="0">
                <a:solidFill>
                  <a:srgbClr val="AEE8FA"/>
                </a:solidFill>
              </a:rPr>
              <a:t>9.1 MAC and</a:t>
            </a:r>
            <a:r>
              <a:rPr sz="4600" spc="-20" dirty="0">
                <a:solidFill>
                  <a:srgbClr val="AEE8FA"/>
                </a:solidFill>
              </a:rPr>
              <a:t> </a:t>
            </a:r>
            <a:r>
              <a:rPr sz="4600" spc="-5" dirty="0">
                <a:solidFill>
                  <a:srgbClr val="AEE8FA"/>
                </a:solidFill>
              </a:rPr>
              <a:t>IP</a:t>
            </a:r>
            <a:endParaRPr sz="4600"/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 </a:t>
            </a:r>
            <a:r>
              <a:rPr spc="-5" dirty="0"/>
              <a:t>2016 </a:t>
            </a:r>
            <a:r>
              <a:rPr dirty="0"/>
              <a:t>Cisco and/or its affiliates. All rights reserved. Cisco</a:t>
            </a:r>
            <a:r>
              <a:rPr spc="40" dirty="0"/>
              <a:t> </a:t>
            </a:r>
            <a:r>
              <a:rPr dirty="0"/>
              <a:t>Confidential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3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56134"/>
            <a:ext cx="112077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004B69"/>
                </a:solidFill>
                <a:latin typeface="Arial"/>
                <a:cs typeface="Arial"/>
              </a:rPr>
              <a:t>MAC and</a:t>
            </a:r>
            <a:r>
              <a:rPr sz="1600" spc="-65" dirty="0">
                <a:solidFill>
                  <a:srgbClr val="004B69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004B69"/>
                </a:solidFill>
                <a:latin typeface="Arial"/>
                <a:cs typeface="Arial"/>
              </a:rPr>
              <a:t>IP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223773"/>
            <a:ext cx="40589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004B69"/>
                </a:solidFill>
              </a:rPr>
              <a:t>Destination on Same</a:t>
            </a:r>
            <a:r>
              <a:rPr spc="25" dirty="0">
                <a:solidFill>
                  <a:srgbClr val="004B69"/>
                </a:solidFill>
              </a:rPr>
              <a:t> </a:t>
            </a:r>
            <a:r>
              <a:rPr spc="-5" dirty="0">
                <a:solidFill>
                  <a:srgbClr val="004B69"/>
                </a:solidFill>
              </a:rPr>
              <a:t>Network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57962" y="695985"/>
            <a:ext cx="8270240" cy="2184400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sz="1600" spc="-5" dirty="0">
                <a:latin typeface="Arial"/>
                <a:cs typeface="Arial"/>
              </a:rPr>
              <a:t>There are </a:t>
            </a:r>
            <a:r>
              <a:rPr sz="1600" spc="-10" dirty="0">
                <a:latin typeface="Arial"/>
                <a:cs typeface="Arial"/>
              </a:rPr>
              <a:t>two </a:t>
            </a:r>
            <a:r>
              <a:rPr sz="1600" spc="-5" dirty="0">
                <a:latin typeface="Arial"/>
                <a:cs typeface="Arial"/>
              </a:rPr>
              <a:t>primary addresses assigned to a device on an Ethernet</a:t>
            </a:r>
            <a:r>
              <a:rPr sz="1600" spc="12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LAN:</a:t>
            </a:r>
            <a:endParaRPr sz="1600">
              <a:latin typeface="Arial"/>
              <a:cs typeface="Arial"/>
            </a:endParaRPr>
          </a:p>
          <a:p>
            <a:pPr marL="428625" marR="5080" indent="-342900">
              <a:lnSpc>
                <a:spcPts val="1830"/>
              </a:lnSpc>
              <a:spcBef>
                <a:spcPts val="640"/>
              </a:spcBef>
              <a:buClr>
                <a:srgbClr val="57575B"/>
              </a:buClr>
              <a:buFont typeface="Arial"/>
              <a:buChar char="•"/>
              <a:tabLst>
                <a:tab pos="428625" algn="l"/>
                <a:tab pos="429259" algn="l"/>
              </a:tabLst>
            </a:pPr>
            <a:r>
              <a:rPr sz="1600" b="1" spc="-15" dirty="0">
                <a:latin typeface="Arial"/>
                <a:cs typeface="Arial"/>
              </a:rPr>
              <a:t>Layer </a:t>
            </a:r>
            <a:r>
              <a:rPr sz="1600" b="1" spc="-5" dirty="0">
                <a:latin typeface="Arial"/>
                <a:cs typeface="Arial"/>
              </a:rPr>
              <a:t>2 </a:t>
            </a:r>
            <a:r>
              <a:rPr sz="1600" b="1" spc="-10" dirty="0">
                <a:latin typeface="Arial"/>
                <a:cs typeface="Arial"/>
              </a:rPr>
              <a:t>physical </a:t>
            </a:r>
            <a:r>
              <a:rPr sz="1600" b="1" spc="-5" dirty="0">
                <a:latin typeface="Arial"/>
                <a:cs typeface="Arial"/>
              </a:rPr>
              <a:t>address (the </a:t>
            </a:r>
            <a:r>
              <a:rPr sz="1600" b="1" spc="-20" dirty="0">
                <a:latin typeface="Arial"/>
                <a:cs typeface="Arial"/>
              </a:rPr>
              <a:t>MAC </a:t>
            </a:r>
            <a:r>
              <a:rPr sz="1600" b="1" spc="-5" dirty="0">
                <a:latin typeface="Arial"/>
                <a:cs typeface="Arial"/>
              </a:rPr>
              <a:t>address) </a:t>
            </a:r>
            <a:r>
              <a:rPr sz="1600" spc="-5" dirty="0">
                <a:latin typeface="Arial"/>
                <a:cs typeface="Arial"/>
              </a:rPr>
              <a:t>– Used for NIC to NIC communications  on the same Ethernet</a:t>
            </a:r>
            <a:r>
              <a:rPr sz="1600" spc="4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network.</a:t>
            </a:r>
            <a:endParaRPr sz="1600">
              <a:latin typeface="Arial"/>
              <a:cs typeface="Arial"/>
            </a:endParaRPr>
          </a:p>
          <a:p>
            <a:pPr marL="428625" marR="116839" indent="-342900">
              <a:lnSpc>
                <a:spcPts val="1820"/>
              </a:lnSpc>
              <a:spcBef>
                <a:spcPts val="595"/>
              </a:spcBef>
              <a:buClr>
                <a:srgbClr val="57575B"/>
              </a:buClr>
              <a:buFont typeface="Arial"/>
              <a:buChar char="•"/>
              <a:tabLst>
                <a:tab pos="428625" algn="l"/>
                <a:tab pos="429259" algn="l"/>
              </a:tabLst>
            </a:pPr>
            <a:r>
              <a:rPr sz="1600" b="1" spc="-15" dirty="0">
                <a:latin typeface="Arial"/>
                <a:cs typeface="Arial"/>
              </a:rPr>
              <a:t>Layer </a:t>
            </a:r>
            <a:r>
              <a:rPr sz="1600" b="1" spc="-5" dirty="0">
                <a:latin typeface="Arial"/>
                <a:cs typeface="Arial"/>
              </a:rPr>
              <a:t>3 logical address (the IP address) </a:t>
            </a:r>
            <a:r>
              <a:rPr sz="1600" spc="-5" dirty="0">
                <a:latin typeface="Arial"/>
                <a:cs typeface="Arial"/>
              </a:rPr>
              <a:t>– Used to send the packet from the source  device to the destination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device.</a:t>
            </a:r>
            <a:endParaRPr sz="1600">
              <a:latin typeface="Arial"/>
              <a:cs typeface="Arial"/>
            </a:endParaRPr>
          </a:p>
          <a:p>
            <a:pPr marL="85725" marR="137160">
              <a:lnSpc>
                <a:spcPct val="95100"/>
              </a:lnSpc>
              <a:spcBef>
                <a:spcPts val="560"/>
              </a:spcBef>
            </a:pPr>
            <a:r>
              <a:rPr sz="1600" spc="-10" dirty="0">
                <a:latin typeface="Arial"/>
                <a:cs typeface="Arial"/>
              </a:rPr>
              <a:t>Layer </a:t>
            </a:r>
            <a:r>
              <a:rPr sz="1600" spc="-5" dirty="0">
                <a:latin typeface="Arial"/>
                <a:cs typeface="Arial"/>
              </a:rPr>
              <a:t>2 addresses are used to deliver frames from one NIC to another NIC on the same  network. If a destination IP address is on the same network, the destination MAC address  </a:t>
            </a:r>
            <a:r>
              <a:rPr sz="1600" spc="-10" dirty="0">
                <a:latin typeface="Arial"/>
                <a:cs typeface="Arial"/>
              </a:rPr>
              <a:t>will </a:t>
            </a:r>
            <a:r>
              <a:rPr sz="1600" spc="-5" dirty="0">
                <a:latin typeface="Arial"/>
                <a:cs typeface="Arial"/>
              </a:rPr>
              <a:t>be that of the destination</a:t>
            </a:r>
            <a:r>
              <a:rPr sz="1600" spc="4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device.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395727" y="3157727"/>
            <a:ext cx="4352544" cy="17251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 </a:t>
            </a:r>
            <a:r>
              <a:rPr spc="-5" dirty="0"/>
              <a:t>2016 </a:t>
            </a:r>
            <a:r>
              <a:rPr dirty="0"/>
              <a:t>Cisco and/or its affiliates. All rights reserved. Cisco</a:t>
            </a:r>
            <a:r>
              <a:rPr spc="40" dirty="0"/>
              <a:t> </a:t>
            </a:r>
            <a:r>
              <a:rPr dirty="0"/>
              <a:t>Confidential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4</a:t>
            </a:fld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56134"/>
            <a:ext cx="4330065" cy="558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620"/>
              </a:lnSpc>
              <a:spcBef>
                <a:spcPts val="95"/>
              </a:spcBef>
            </a:pPr>
            <a:r>
              <a:rPr sz="1600" spc="-5" dirty="0">
                <a:solidFill>
                  <a:srgbClr val="004B69"/>
                </a:solidFill>
              </a:rPr>
              <a:t>MAC and</a:t>
            </a:r>
            <a:r>
              <a:rPr sz="1600" spc="5" dirty="0">
                <a:solidFill>
                  <a:srgbClr val="004B69"/>
                </a:solidFill>
              </a:rPr>
              <a:t> </a:t>
            </a:r>
            <a:r>
              <a:rPr sz="1600" spc="-5" dirty="0">
                <a:solidFill>
                  <a:srgbClr val="004B69"/>
                </a:solidFill>
              </a:rPr>
              <a:t>IP</a:t>
            </a:r>
            <a:endParaRPr sz="1600"/>
          </a:p>
          <a:p>
            <a:pPr marL="12700">
              <a:lnSpc>
                <a:spcPts val="2580"/>
              </a:lnSpc>
            </a:pPr>
            <a:r>
              <a:rPr spc="-5" dirty="0">
                <a:solidFill>
                  <a:srgbClr val="004B69"/>
                </a:solidFill>
              </a:rPr>
              <a:t>Destination on Remote</a:t>
            </a:r>
            <a:r>
              <a:rPr spc="25" dirty="0">
                <a:solidFill>
                  <a:srgbClr val="004B69"/>
                </a:solidFill>
              </a:rPr>
              <a:t> </a:t>
            </a:r>
            <a:r>
              <a:rPr spc="-5" dirty="0">
                <a:solidFill>
                  <a:srgbClr val="004B69"/>
                </a:solidFill>
              </a:rPr>
              <a:t>Network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7962" y="760603"/>
            <a:ext cx="8093075" cy="15919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016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When the destination IP address is on a remote network, the destination MAC address is  that of the default</a:t>
            </a:r>
            <a:r>
              <a:rPr sz="1600" spc="50" dirty="0">
                <a:latin typeface="Arial"/>
                <a:cs typeface="Arial"/>
              </a:rPr>
              <a:t> </a:t>
            </a:r>
            <a:r>
              <a:rPr sz="1600" spc="-25" dirty="0">
                <a:latin typeface="Arial"/>
                <a:cs typeface="Arial"/>
              </a:rPr>
              <a:t>gateway.</a:t>
            </a:r>
            <a:endParaRPr sz="1600">
              <a:latin typeface="Arial"/>
              <a:cs typeface="Arial"/>
            </a:endParaRPr>
          </a:p>
          <a:p>
            <a:pPr marL="428625" marR="5080" indent="-342900">
              <a:lnSpc>
                <a:spcPts val="1820"/>
              </a:lnSpc>
              <a:spcBef>
                <a:spcPts val="650"/>
              </a:spcBef>
              <a:buClr>
                <a:srgbClr val="57575B"/>
              </a:buClr>
              <a:buChar char="•"/>
              <a:tabLst>
                <a:tab pos="428625" algn="l"/>
                <a:tab pos="429259" algn="l"/>
              </a:tabLst>
            </a:pPr>
            <a:r>
              <a:rPr sz="1600" spc="-5" dirty="0">
                <a:latin typeface="Arial"/>
                <a:cs typeface="Arial"/>
              </a:rPr>
              <a:t>ARP is used by IPv4 to associate the IPv4 address of a device </a:t>
            </a:r>
            <a:r>
              <a:rPr sz="1600" spc="-10" dirty="0">
                <a:latin typeface="Arial"/>
                <a:cs typeface="Arial"/>
              </a:rPr>
              <a:t>with </a:t>
            </a:r>
            <a:r>
              <a:rPr sz="1600" spc="-5" dirty="0">
                <a:latin typeface="Arial"/>
                <a:cs typeface="Arial"/>
              </a:rPr>
              <a:t>the MAC address  of the device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NIC.</a:t>
            </a:r>
            <a:endParaRPr sz="1600">
              <a:latin typeface="Arial"/>
              <a:cs typeface="Arial"/>
            </a:endParaRPr>
          </a:p>
          <a:p>
            <a:pPr marL="428625" marR="474345" indent="-342900">
              <a:lnSpc>
                <a:spcPts val="1820"/>
              </a:lnSpc>
              <a:spcBef>
                <a:spcPts val="605"/>
              </a:spcBef>
              <a:buClr>
                <a:srgbClr val="57575B"/>
              </a:buClr>
              <a:buChar char="•"/>
              <a:tabLst>
                <a:tab pos="428625" algn="l"/>
                <a:tab pos="429259" algn="l"/>
              </a:tabLst>
            </a:pPr>
            <a:r>
              <a:rPr sz="1600" spc="-5" dirty="0">
                <a:latin typeface="Arial"/>
                <a:cs typeface="Arial"/>
              </a:rPr>
              <a:t>ICMPv6 is used by IPv6 to associate the IPv6 address of a device </a:t>
            </a:r>
            <a:r>
              <a:rPr sz="1600" spc="-10" dirty="0">
                <a:latin typeface="Arial"/>
                <a:cs typeface="Arial"/>
              </a:rPr>
              <a:t>with </a:t>
            </a:r>
            <a:r>
              <a:rPr sz="1600" spc="-5" dirty="0">
                <a:latin typeface="Arial"/>
                <a:cs typeface="Arial"/>
              </a:rPr>
              <a:t>the MAC  address of the device</a:t>
            </a:r>
            <a:r>
              <a:rPr sz="1600" spc="1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NIC.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00327" y="2321051"/>
            <a:ext cx="6481572" cy="24719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 </a:t>
            </a:r>
            <a:r>
              <a:rPr spc="-5" dirty="0"/>
              <a:t>2016 </a:t>
            </a:r>
            <a:r>
              <a:rPr dirty="0"/>
              <a:t>Cisco and/or its affiliates. All rights reserved. Cisco</a:t>
            </a:r>
            <a:r>
              <a:rPr spc="40" dirty="0"/>
              <a:t> </a:t>
            </a:r>
            <a:r>
              <a:rPr dirty="0"/>
              <a:t>Confidential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5</a:t>
            </a:fld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808" y="124205"/>
            <a:ext cx="112077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004B69"/>
                </a:solidFill>
                <a:latin typeface="Arial"/>
                <a:cs typeface="Arial"/>
              </a:rPr>
              <a:t>MAC and</a:t>
            </a:r>
            <a:r>
              <a:rPr sz="1600" spc="-65" dirty="0">
                <a:solidFill>
                  <a:srgbClr val="004B69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004B69"/>
                </a:solidFill>
                <a:latin typeface="Arial"/>
                <a:cs typeface="Arial"/>
              </a:rPr>
              <a:t>IP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 </a:t>
            </a:r>
            <a:r>
              <a:rPr spc="-5" dirty="0"/>
              <a:t>2016 </a:t>
            </a:r>
            <a:r>
              <a:rPr dirty="0"/>
              <a:t>Cisco and/or its affiliates. All rights reserved. Cisco</a:t>
            </a:r>
            <a:r>
              <a:rPr spc="40" dirty="0"/>
              <a:t> </a:t>
            </a:r>
            <a:r>
              <a:rPr dirty="0"/>
              <a:t>Confidential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6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808" y="291846"/>
            <a:ext cx="64547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004B69"/>
                </a:solidFill>
              </a:rPr>
              <a:t>Packet </a:t>
            </a:r>
            <a:r>
              <a:rPr spc="-20" dirty="0">
                <a:solidFill>
                  <a:srgbClr val="004B69"/>
                </a:solidFill>
              </a:rPr>
              <a:t>Tracer </a:t>
            </a:r>
            <a:r>
              <a:rPr dirty="0">
                <a:solidFill>
                  <a:srgbClr val="004B69"/>
                </a:solidFill>
              </a:rPr>
              <a:t>– Identify MAC </a:t>
            </a:r>
            <a:r>
              <a:rPr spc="-5" dirty="0">
                <a:solidFill>
                  <a:srgbClr val="004B69"/>
                </a:solidFill>
              </a:rPr>
              <a:t>and </a:t>
            </a:r>
            <a:r>
              <a:rPr dirty="0">
                <a:solidFill>
                  <a:srgbClr val="004B69"/>
                </a:solidFill>
              </a:rPr>
              <a:t>IP</a:t>
            </a:r>
            <a:r>
              <a:rPr spc="-225" dirty="0">
                <a:solidFill>
                  <a:srgbClr val="004B69"/>
                </a:solidFill>
              </a:rPr>
              <a:t> </a:t>
            </a:r>
            <a:r>
              <a:rPr spc="-5" dirty="0">
                <a:solidFill>
                  <a:srgbClr val="004B69"/>
                </a:solidFill>
              </a:rPr>
              <a:t>Addresses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10641" y="1087344"/>
            <a:ext cx="7252334" cy="1122680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000" dirty="0">
                <a:latin typeface="Arial"/>
                <a:cs typeface="Arial"/>
              </a:rPr>
              <a:t>In this Packet </a:t>
            </a:r>
            <a:r>
              <a:rPr sz="2000" spc="-25" dirty="0">
                <a:latin typeface="Arial"/>
                <a:cs typeface="Arial"/>
              </a:rPr>
              <a:t>Tracer, </a:t>
            </a:r>
            <a:r>
              <a:rPr sz="2000" dirty="0">
                <a:latin typeface="Arial"/>
                <a:cs typeface="Arial"/>
              </a:rPr>
              <a:t>you will complete the following</a:t>
            </a:r>
            <a:r>
              <a:rPr sz="2000" spc="-8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objectives:</a:t>
            </a:r>
            <a:endParaRPr sz="20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480"/>
              </a:spcBef>
              <a:buChar char="•"/>
              <a:tabLst>
                <a:tab pos="355600" algn="l"/>
                <a:tab pos="356235" algn="l"/>
              </a:tabLst>
            </a:pPr>
            <a:r>
              <a:rPr sz="2000" dirty="0">
                <a:latin typeface="Arial"/>
                <a:cs typeface="Arial"/>
              </a:rPr>
              <a:t>Gather PDU Information for Local Network</a:t>
            </a:r>
            <a:r>
              <a:rPr sz="2000" spc="-1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Communication</a:t>
            </a:r>
            <a:endParaRPr sz="20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484"/>
              </a:spcBef>
              <a:buChar char="•"/>
              <a:tabLst>
                <a:tab pos="355600" algn="l"/>
                <a:tab pos="356235" algn="l"/>
              </a:tabLst>
            </a:pPr>
            <a:r>
              <a:rPr sz="2000" dirty="0">
                <a:latin typeface="Arial"/>
                <a:cs typeface="Arial"/>
              </a:rPr>
              <a:t>Gather PDU Information for Remote Network</a:t>
            </a:r>
            <a:r>
              <a:rPr sz="2000" spc="-18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Communication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5096" y="1943557"/>
            <a:ext cx="2169795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600" spc="-5" dirty="0">
                <a:solidFill>
                  <a:srgbClr val="AEE8FA"/>
                </a:solidFill>
              </a:rPr>
              <a:t>9.2</a:t>
            </a:r>
            <a:r>
              <a:rPr sz="4600" spc="-315" dirty="0">
                <a:solidFill>
                  <a:srgbClr val="AEE8FA"/>
                </a:solidFill>
              </a:rPr>
              <a:t> </a:t>
            </a:r>
            <a:r>
              <a:rPr sz="4600" spc="-5" dirty="0">
                <a:solidFill>
                  <a:srgbClr val="AEE8FA"/>
                </a:solidFill>
              </a:rPr>
              <a:t>ARP</a:t>
            </a:r>
            <a:endParaRPr sz="4600"/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 </a:t>
            </a:r>
            <a:r>
              <a:rPr spc="-5" dirty="0"/>
              <a:t>2016 </a:t>
            </a:r>
            <a:r>
              <a:rPr dirty="0"/>
              <a:t>Cisco and/or its affiliates. All rights reserved. Cisco</a:t>
            </a:r>
            <a:r>
              <a:rPr spc="40" dirty="0"/>
              <a:t> </a:t>
            </a:r>
            <a:r>
              <a:rPr dirty="0"/>
              <a:t>Confidential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7</a:t>
            </a:fld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56134"/>
            <a:ext cx="44259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004B69"/>
                </a:solidFill>
                <a:latin typeface="Arial"/>
                <a:cs typeface="Arial"/>
              </a:rPr>
              <a:t>ARP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223773"/>
            <a:ext cx="20008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004B69"/>
                </a:solidFill>
              </a:rPr>
              <a:t>ARP</a:t>
            </a:r>
            <a:r>
              <a:rPr spc="-100" dirty="0">
                <a:solidFill>
                  <a:srgbClr val="004B69"/>
                </a:solidFill>
              </a:rPr>
              <a:t> </a:t>
            </a:r>
            <a:r>
              <a:rPr spc="-5" dirty="0">
                <a:solidFill>
                  <a:srgbClr val="004B69"/>
                </a:solidFill>
              </a:rPr>
              <a:t>Overview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53618" y="870915"/>
            <a:ext cx="3935095" cy="270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A </a:t>
            </a:r>
            <a:r>
              <a:rPr sz="1800" spc="-5" dirty="0">
                <a:latin typeface="Arial"/>
                <a:cs typeface="Arial"/>
              </a:rPr>
              <a:t>device uses ARP </a:t>
            </a:r>
            <a:r>
              <a:rPr sz="1800" dirty="0">
                <a:latin typeface="Arial"/>
                <a:cs typeface="Arial"/>
              </a:rPr>
              <a:t>to </a:t>
            </a:r>
            <a:r>
              <a:rPr sz="1800" spc="-5" dirty="0">
                <a:latin typeface="Arial"/>
                <a:cs typeface="Arial"/>
              </a:rPr>
              <a:t>determine </a:t>
            </a:r>
            <a:r>
              <a:rPr sz="1800" dirty="0">
                <a:latin typeface="Arial"/>
                <a:cs typeface="Arial"/>
              </a:rPr>
              <a:t>the  </a:t>
            </a:r>
            <a:r>
              <a:rPr sz="1800" spc="-5" dirty="0">
                <a:latin typeface="Arial"/>
                <a:cs typeface="Arial"/>
              </a:rPr>
              <a:t>destination </a:t>
            </a:r>
            <a:r>
              <a:rPr sz="1800" dirty="0">
                <a:latin typeface="Arial"/>
                <a:cs typeface="Arial"/>
              </a:rPr>
              <a:t>MAC </a:t>
            </a:r>
            <a:r>
              <a:rPr sz="1800" spc="-5" dirty="0">
                <a:latin typeface="Arial"/>
                <a:cs typeface="Arial"/>
              </a:rPr>
              <a:t>address </a:t>
            </a:r>
            <a:r>
              <a:rPr sz="1800" dirty="0">
                <a:latin typeface="Arial"/>
                <a:cs typeface="Arial"/>
              </a:rPr>
              <a:t>of </a:t>
            </a:r>
            <a:r>
              <a:rPr sz="1800" spc="-5" dirty="0">
                <a:latin typeface="Arial"/>
                <a:cs typeface="Arial"/>
              </a:rPr>
              <a:t>a local  device </a:t>
            </a:r>
            <a:r>
              <a:rPr sz="1800" spc="-15" dirty="0">
                <a:latin typeface="Arial"/>
                <a:cs typeface="Arial"/>
              </a:rPr>
              <a:t>when </a:t>
            </a:r>
            <a:r>
              <a:rPr sz="1800" dirty="0">
                <a:latin typeface="Arial"/>
                <a:cs typeface="Arial"/>
              </a:rPr>
              <a:t>it </a:t>
            </a:r>
            <a:r>
              <a:rPr sz="1800" spc="-15" dirty="0">
                <a:latin typeface="Arial"/>
                <a:cs typeface="Arial"/>
              </a:rPr>
              <a:t>knows </a:t>
            </a:r>
            <a:r>
              <a:rPr sz="1800" dirty="0">
                <a:latin typeface="Arial"/>
                <a:cs typeface="Arial"/>
              </a:rPr>
              <a:t>its IPv4</a:t>
            </a:r>
            <a:r>
              <a:rPr sz="1800" spc="8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address.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ARP provides </a:t>
            </a:r>
            <a:r>
              <a:rPr sz="1800" spc="-15" dirty="0">
                <a:latin typeface="Arial"/>
                <a:cs typeface="Arial"/>
              </a:rPr>
              <a:t>two </a:t>
            </a:r>
            <a:r>
              <a:rPr sz="1800" spc="-5" dirty="0">
                <a:latin typeface="Arial"/>
                <a:cs typeface="Arial"/>
              </a:rPr>
              <a:t>basic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functions:</a:t>
            </a:r>
            <a:endParaRPr sz="1800">
              <a:latin typeface="Arial"/>
              <a:cs typeface="Arial"/>
            </a:endParaRPr>
          </a:p>
          <a:p>
            <a:pPr marL="428625" marR="31750" indent="-342900">
              <a:lnSpc>
                <a:spcPts val="2050"/>
              </a:lnSpc>
              <a:spcBef>
                <a:spcPts val="650"/>
              </a:spcBef>
              <a:buClr>
                <a:srgbClr val="57575B"/>
              </a:buClr>
              <a:buChar char="•"/>
              <a:tabLst>
                <a:tab pos="428625" algn="l"/>
                <a:tab pos="429259" algn="l"/>
              </a:tabLst>
            </a:pPr>
            <a:r>
              <a:rPr sz="1800" spc="-5" dirty="0">
                <a:latin typeface="Arial"/>
                <a:cs typeface="Arial"/>
              </a:rPr>
              <a:t>Resolving </a:t>
            </a:r>
            <a:r>
              <a:rPr sz="1800" dirty="0">
                <a:latin typeface="Arial"/>
                <a:cs typeface="Arial"/>
              </a:rPr>
              <a:t>IPv4 </a:t>
            </a:r>
            <a:r>
              <a:rPr sz="1800" spc="-5" dirty="0">
                <a:latin typeface="Arial"/>
                <a:cs typeface="Arial"/>
              </a:rPr>
              <a:t>addresses to MAC  addresses</a:t>
            </a:r>
            <a:endParaRPr sz="1800">
              <a:latin typeface="Arial"/>
              <a:cs typeface="Arial"/>
            </a:endParaRPr>
          </a:p>
          <a:p>
            <a:pPr marL="428625" indent="-343535">
              <a:lnSpc>
                <a:spcPts val="2105"/>
              </a:lnSpc>
              <a:spcBef>
                <a:spcPts val="445"/>
              </a:spcBef>
              <a:buClr>
                <a:srgbClr val="57575B"/>
              </a:buClr>
              <a:buChar char="•"/>
              <a:tabLst>
                <a:tab pos="428625" algn="l"/>
                <a:tab pos="429259" algn="l"/>
              </a:tabLst>
            </a:pPr>
            <a:r>
              <a:rPr sz="1800" spc="-5" dirty="0">
                <a:latin typeface="Arial"/>
                <a:cs typeface="Arial"/>
              </a:rPr>
              <a:t>Maintaining an ARP table </a:t>
            </a:r>
            <a:r>
              <a:rPr sz="1800" dirty="0">
                <a:latin typeface="Arial"/>
                <a:cs typeface="Arial"/>
              </a:rPr>
              <a:t>of</a:t>
            </a:r>
            <a:r>
              <a:rPr sz="1800" spc="-1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IPv4</a:t>
            </a:r>
            <a:endParaRPr sz="1800">
              <a:latin typeface="Arial"/>
              <a:cs typeface="Arial"/>
            </a:endParaRPr>
          </a:p>
          <a:p>
            <a:pPr marL="428625">
              <a:lnSpc>
                <a:spcPts val="2105"/>
              </a:lnSpc>
            </a:pPr>
            <a:r>
              <a:rPr sz="1800" dirty="0">
                <a:latin typeface="Arial"/>
                <a:cs typeface="Arial"/>
              </a:rPr>
              <a:t>to MAC </a:t>
            </a:r>
            <a:r>
              <a:rPr sz="1800" spc="-5" dirty="0">
                <a:latin typeface="Arial"/>
                <a:cs typeface="Arial"/>
              </a:rPr>
              <a:t>address mappings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661915" y="844296"/>
            <a:ext cx="3826204" cy="27719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 </a:t>
            </a:r>
            <a:r>
              <a:rPr spc="-5" dirty="0"/>
              <a:t>2016 </a:t>
            </a:r>
            <a:r>
              <a:rPr dirty="0"/>
              <a:t>Cisco and/or its affiliates. All rights reserved. Cisco</a:t>
            </a:r>
            <a:r>
              <a:rPr spc="40" dirty="0"/>
              <a:t> </a:t>
            </a:r>
            <a:r>
              <a:rPr dirty="0"/>
              <a:t>Confidential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8</a:t>
            </a:fld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56134"/>
            <a:ext cx="44259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004B69"/>
                </a:solidFill>
                <a:latin typeface="Arial"/>
                <a:cs typeface="Arial"/>
              </a:rPr>
              <a:t>ARP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 </a:t>
            </a:r>
            <a:r>
              <a:rPr spc="-5" dirty="0"/>
              <a:t>2016 </a:t>
            </a:r>
            <a:r>
              <a:rPr dirty="0"/>
              <a:t>Cisco and/or its affiliates. All rights reserved. Cisco</a:t>
            </a:r>
            <a:r>
              <a:rPr spc="40" dirty="0"/>
              <a:t> </a:t>
            </a:r>
            <a:r>
              <a:rPr dirty="0"/>
              <a:t>Confidential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9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223773"/>
            <a:ext cx="20516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004B69"/>
                </a:solidFill>
              </a:rPr>
              <a:t>ARP</a:t>
            </a:r>
            <a:r>
              <a:rPr spc="-95" dirty="0">
                <a:solidFill>
                  <a:srgbClr val="004B69"/>
                </a:solidFill>
              </a:rPr>
              <a:t> </a:t>
            </a:r>
            <a:r>
              <a:rPr spc="-5" dirty="0">
                <a:solidFill>
                  <a:srgbClr val="004B69"/>
                </a:solidFill>
              </a:rPr>
              <a:t>Functions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53618" y="872743"/>
            <a:ext cx="8075295" cy="24396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99390">
              <a:lnSpc>
                <a:spcPct val="100000"/>
              </a:lnSpc>
              <a:spcBef>
                <a:spcPts val="95"/>
              </a:spcBef>
            </a:pPr>
            <a:r>
              <a:rPr sz="1600" spc="-95" dirty="0">
                <a:latin typeface="Arial"/>
                <a:cs typeface="Arial"/>
              </a:rPr>
              <a:t>To </a:t>
            </a:r>
            <a:r>
              <a:rPr sz="1600" spc="-5" dirty="0">
                <a:latin typeface="Arial"/>
                <a:cs typeface="Arial"/>
              </a:rPr>
              <a:t>send a frame, a device </a:t>
            </a:r>
            <a:r>
              <a:rPr sz="1600" spc="-10" dirty="0">
                <a:latin typeface="Arial"/>
                <a:cs typeface="Arial"/>
              </a:rPr>
              <a:t>will </a:t>
            </a:r>
            <a:r>
              <a:rPr sz="1600" spc="-5" dirty="0">
                <a:latin typeface="Arial"/>
                <a:cs typeface="Arial"/>
              </a:rPr>
              <a:t>search its ARP table for a destination IPv4 address and a  corresponding MAC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address.</a:t>
            </a:r>
            <a:endParaRPr sz="1600">
              <a:latin typeface="Arial"/>
              <a:cs typeface="Arial"/>
            </a:endParaRPr>
          </a:p>
          <a:p>
            <a:pPr marL="428625" marR="582295" indent="-342900">
              <a:lnSpc>
                <a:spcPts val="1820"/>
              </a:lnSpc>
              <a:spcBef>
                <a:spcPts val="650"/>
              </a:spcBef>
              <a:buClr>
                <a:srgbClr val="57575B"/>
              </a:buClr>
              <a:buChar char="•"/>
              <a:tabLst>
                <a:tab pos="428625" algn="l"/>
                <a:tab pos="429259" algn="l"/>
              </a:tabLst>
            </a:pPr>
            <a:r>
              <a:rPr sz="1600" spc="-5" dirty="0">
                <a:latin typeface="Arial"/>
                <a:cs typeface="Arial"/>
              </a:rPr>
              <a:t>If the </a:t>
            </a:r>
            <a:r>
              <a:rPr sz="1600" spc="-10" dirty="0">
                <a:latin typeface="Arial"/>
                <a:cs typeface="Arial"/>
              </a:rPr>
              <a:t>packet’s </a:t>
            </a:r>
            <a:r>
              <a:rPr sz="1600" spc="-5" dirty="0">
                <a:latin typeface="Arial"/>
                <a:cs typeface="Arial"/>
              </a:rPr>
              <a:t>destination IPv4 </a:t>
            </a:r>
            <a:r>
              <a:rPr sz="1600" spc="-10" dirty="0">
                <a:latin typeface="Arial"/>
                <a:cs typeface="Arial"/>
              </a:rPr>
              <a:t>address </a:t>
            </a:r>
            <a:r>
              <a:rPr sz="1600" spc="-5" dirty="0">
                <a:latin typeface="Arial"/>
                <a:cs typeface="Arial"/>
              </a:rPr>
              <a:t>is on the same </a:t>
            </a:r>
            <a:r>
              <a:rPr sz="1600" spc="-10" dirty="0">
                <a:latin typeface="Arial"/>
                <a:cs typeface="Arial"/>
              </a:rPr>
              <a:t>network, </a:t>
            </a:r>
            <a:r>
              <a:rPr sz="1600" spc="-5" dirty="0">
                <a:latin typeface="Arial"/>
                <a:cs typeface="Arial"/>
              </a:rPr>
              <a:t>the device </a:t>
            </a:r>
            <a:r>
              <a:rPr sz="1600" spc="-10" dirty="0">
                <a:latin typeface="Arial"/>
                <a:cs typeface="Arial"/>
              </a:rPr>
              <a:t>will  </a:t>
            </a:r>
            <a:r>
              <a:rPr sz="1600" spc="-5" dirty="0">
                <a:latin typeface="Arial"/>
                <a:cs typeface="Arial"/>
              </a:rPr>
              <a:t>search the ARP table for the destination IPv4</a:t>
            </a:r>
            <a:r>
              <a:rPr sz="1600" spc="-7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address.</a:t>
            </a:r>
            <a:endParaRPr sz="1600">
              <a:latin typeface="Arial"/>
              <a:cs typeface="Arial"/>
            </a:endParaRPr>
          </a:p>
          <a:p>
            <a:pPr marL="428625" indent="-343535">
              <a:lnSpc>
                <a:spcPts val="1875"/>
              </a:lnSpc>
              <a:spcBef>
                <a:spcPts val="465"/>
              </a:spcBef>
              <a:buClr>
                <a:srgbClr val="57575B"/>
              </a:buClr>
              <a:buChar char="•"/>
              <a:tabLst>
                <a:tab pos="428625" algn="l"/>
                <a:tab pos="429259" algn="l"/>
              </a:tabLst>
            </a:pPr>
            <a:r>
              <a:rPr sz="1600" spc="-5" dirty="0">
                <a:latin typeface="Arial"/>
                <a:cs typeface="Arial"/>
              </a:rPr>
              <a:t>If the destination </a:t>
            </a:r>
            <a:r>
              <a:rPr sz="1600" dirty="0">
                <a:latin typeface="Arial"/>
                <a:cs typeface="Arial"/>
              </a:rPr>
              <a:t>IPv4 </a:t>
            </a:r>
            <a:r>
              <a:rPr sz="1600" spc="-5" dirty="0">
                <a:latin typeface="Arial"/>
                <a:cs typeface="Arial"/>
              </a:rPr>
              <a:t>address is on a different network, the device will search</a:t>
            </a:r>
            <a:r>
              <a:rPr sz="1600" spc="14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the</a:t>
            </a:r>
            <a:endParaRPr sz="1600">
              <a:latin typeface="Arial"/>
              <a:cs typeface="Arial"/>
            </a:endParaRPr>
          </a:p>
          <a:p>
            <a:pPr marL="428625">
              <a:lnSpc>
                <a:spcPts val="1875"/>
              </a:lnSpc>
            </a:pPr>
            <a:r>
              <a:rPr sz="1600" spc="-5" dirty="0">
                <a:latin typeface="Arial"/>
                <a:cs typeface="Arial"/>
              </a:rPr>
              <a:t>ARP table for the IPv4 address of the default</a:t>
            </a:r>
            <a:r>
              <a:rPr sz="1600" spc="60" dirty="0">
                <a:latin typeface="Arial"/>
                <a:cs typeface="Arial"/>
              </a:rPr>
              <a:t> </a:t>
            </a:r>
            <a:r>
              <a:rPr sz="1600" spc="-25" dirty="0">
                <a:latin typeface="Arial"/>
                <a:cs typeface="Arial"/>
              </a:rPr>
              <a:t>gateway.</a:t>
            </a:r>
            <a:endParaRPr sz="1600">
              <a:latin typeface="Arial"/>
              <a:cs typeface="Arial"/>
            </a:endParaRPr>
          </a:p>
          <a:p>
            <a:pPr marL="428625" marR="5080" indent="-342900">
              <a:lnSpc>
                <a:spcPts val="1820"/>
              </a:lnSpc>
              <a:spcBef>
                <a:spcPts val="645"/>
              </a:spcBef>
              <a:buClr>
                <a:srgbClr val="57575B"/>
              </a:buClr>
              <a:buChar char="•"/>
              <a:tabLst>
                <a:tab pos="428625" algn="l"/>
                <a:tab pos="429259" algn="l"/>
              </a:tabLst>
            </a:pPr>
            <a:r>
              <a:rPr sz="1600" spc="-5" dirty="0">
                <a:latin typeface="Arial"/>
                <a:cs typeface="Arial"/>
              </a:rPr>
              <a:t>If the device locates the IPv4 address, its corresponding MAC address is used as the  destination MAC address in the</a:t>
            </a:r>
            <a:r>
              <a:rPr sz="1600" spc="2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frame.</a:t>
            </a:r>
            <a:endParaRPr sz="1600">
              <a:latin typeface="Arial"/>
              <a:cs typeface="Arial"/>
            </a:endParaRPr>
          </a:p>
          <a:p>
            <a:pPr marL="428625" indent="-343535">
              <a:lnSpc>
                <a:spcPct val="100000"/>
              </a:lnSpc>
              <a:spcBef>
                <a:spcPts val="465"/>
              </a:spcBef>
              <a:buClr>
                <a:srgbClr val="57575B"/>
              </a:buClr>
              <a:buChar char="•"/>
              <a:tabLst>
                <a:tab pos="428625" algn="l"/>
                <a:tab pos="429259" algn="l"/>
              </a:tabLst>
            </a:pPr>
            <a:r>
              <a:rPr sz="1600" spc="-5" dirty="0">
                <a:latin typeface="Arial"/>
                <a:cs typeface="Arial"/>
              </a:rPr>
              <a:t>If there is no ARP table entry is found, then the device sends an ARP</a:t>
            </a:r>
            <a:r>
              <a:rPr sz="1600" spc="-9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request.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1403</Words>
  <Application>Microsoft Office PowerPoint</Application>
  <PresentationFormat>On-screen Show (16:9)</PresentationFormat>
  <Paragraphs>161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Carlito</vt:lpstr>
      <vt:lpstr>Courier New</vt:lpstr>
      <vt:lpstr>Times New Roman</vt:lpstr>
      <vt:lpstr>Office Theme</vt:lpstr>
      <vt:lpstr>PowerPoint Presentation</vt:lpstr>
      <vt:lpstr>Module Objectives</vt:lpstr>
      <vt:lpstr>9.1 MAC and IP</vt:lpstr>
      <vt:lpstr>Destination on Same Network</vt:lpstr>
      <vt:lpstr>MAC and IP Destination on Remote Network</vt:lpstr>
      <vt:lpstr>Packet Tracer – Identify MAC and IP Addresses</vt:lpstr>
      <vt:lpstr>9.2 ARP</vt:lpstr>
      <vt:lpstr>ARP Overview</vt:lpstr>
      <vt:lpstr>ARP Functions</vt:lpstr>
      <vt:lpstr>Removing Entries from an ARP Table</vt:lpstr>
      <vt:lpstr>ARP Tables on Networking Devices</vt:lpstr>
      <vt:lpstr>ARP Issues – ARP Broadcasting and ARP Spoofing</vt:lpstr>
      <vt:lpstr>Packet Tracer – Examine the ARP Table</vt:lpstr>
      <vt:lpstr>9.3 Copper Cabling</vt:lpstr>
      <vt:lpstr>IPv6 Neighbor Discovery Messages</vt:lpstr>
      <vt:lpstr>IPv6 Neighbor Discovery – Address Resolution</vt:lpstr>
      <vt:lpstr>Packet Tracer – IPv6 Neighbor Discovery</vt:lpstr>
      <vt:lpstr>9.4 Module Practice and Quiz</vt:lpstr>
      <vt:lpstr>What did I learn in this module?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2: Basic Switch and End Device Configuration</dc:title>
  <dc:creator>Stephanie Harvey</dc:creator>
  <cp:lastModifiedBy> </cp:lastModifiedBy>
  <cp:revision>1</cp:revision>
  <dcterms:created xsi:type="dcterms:W3CDTF">2021-10-13T06:21:31Z</dcterms:created>
  <dcterms:modified xsi:type="dcterms:W3CDTF">2021-10-13T06:23:12Z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2020-08-11T00:00:00Z</vt:filetime>
  </property>
  <property fmtid="{D5CDD505-2E9C-101B-9397-08002B2CF9AE}" pid="3" name="Creator">
    <vt:lpwstr>Microsoft® PowerPoint® for Office 365</vt:lpwstr>
  </property>
  <property fmtid="{D5CDD505-2E9C-101B-9397-08002B2CF9AE}" pid="4" name="LastSaved">
    <vt:filetime>2021-10-13T00:00:00Z</vt:filetime>
  </property>
</Properties>
</file>