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82" r:id="rId26"/>
    <p:sldId id="283" r:id="rId27"/>
    <p:sldId id="284" r:id="rId28"/>
    <p:sldId id="285" r:id="rId2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0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4B6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4B6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53618" y="917905"/>
            <a:ext cx="2979420" cy="3044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39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07492" y="4715255"/>
            <a:ext cx="341630" cy="181610"/>
          </a:xfrm>
          <a:custGeom>
            <a:avLst/>
            <a:gdLst/>
            <a:ahLst/>
            <a:cxnLst/>
            <a:rect l="l" t="t" r="r" b="b"/>
            <a:pathLst>
              <a:path w="341630" h="181610">
                <a:moveTo>
                  <a:pt x="15240" y="51460"/>
                </a:moveTo>
                <a:lnTo>
                  <a:pt x="11658" y="48768"/>
                </a:lnTo>
                <a:lnTo>
                  <a:pt x="3581" y="48768"/>
                </a:lnTo>
                <a:lnTo>
                  <a:pt x="0" y="51460"/>
                </a:lnTo>
                <a:lnTo>
                  <a:pt x="0" y="75666"/>
                </a:lnTo>
                <a:lnTo>
                  <a:pt x="3581" y="79248"/>
                </a:lnTo>
                <a:lnTo>
                  <a:pt x="11658" y="79248"/>
                </a:lnTo>
                <a:lnTo>
                  <a:pt x="15240" y="75666"/>
                </a:lnTo>
                <a:lnTo>
                  <a:pt x="15240" y="51460"/>
                </a:lnTo>
                <a:close/>
              </a:path>
              <a:path w="341630" h="181610">
                <a:moveTo>
                  <a:pt x="56388" y="31597"/>
                </a:moveTo>
                <a:lnTo>
                  <a:pt x="52806" y="28956"/>
                </a:lnTo>
                <a:lnTo>
                  <a:pt x="44729" y="28956"/>
                </a:lnTo>
                <a:lnTo>
                  <a:pt x="41148" y="31597"/>
                </a:lnTo>
                <a:lnTo>
                  <a:pt x="41148" y="75717"/>
                </a:lnTo>
                <a:lnTo>
                  <a:pt x="44729" y="79248"/>
                </a:lnTo>
                <a:lnTo>
                  <a:pt x="52806" y="79248"/>
                </a:lnTo>
                <a:lnTo>
                  <a:pt x="56388" y="75717"/>
                </a:lnTo>
                <a:lnTo>
                  <a:pt x="56388" y="31597"/>
                </a:lnTo>
                <a:close/>
              </a:path>
              <a:path w="341630" h="181610">
                <a:moveTo>
                  <a:pt x="76200" y="120688"/>
                </a:moveTo>
                <a:lnTo>
                  <a:pt x="74409" y="120688"/>
                </a:lnTo>
                <a:lnTo>
                  <a:pt x="69024" y="118872"/>
                </a:lnTo>
                <a:lnTo>
                  <a:pt x="61861" y="118872"/>
                </a:lnTo>
                <a:lnTo>
                  <a:pt x="49390" y="121145"/>
                </a:lnTo>
                <a:lnTo>
                  <a:pt x="39433" y="127482"/>
                </a:lnTo>
                <a:lnTo>
                  <a:pt x="32854" y="137210"/>
                </a:lnTo>
                <a:lnTo>
                  <a:pt x="30480" y="149656"/>
                </a:lnTo>
                <a:lnTo>
                  <a:pt x="32981" y="163017"/>
                </a:lnTo>
                <a:lnTo>
                  <a:pt x="39776" y="172986"/>
                </a:lnTo>
                <a:lnTo>
                  <a:pt x="49758" y="179209"/>
                </a:lnTo>
                <a:lnTo>
                  <a:pt x="61861" y="181356"/>
                </a:lnTo>
                <a:lnTo>
                  <a:pt x="69024" y="181356"/>
                </a:lnTo>
                <a:lnTo>
                  <a:pt x="74409" y="179539"/>
                </a:lnTo>
                <a:lnTo>
                  <a:pt x="76200" y="179539"/>
                </a:lnTo>
                <a:lnTo>
                  <a:pt x="76200" y="165963"/>
                </a:lnTo>
                <a:lnTo>
                  <a:pt x="76200" y="163245"/>
                </a:lnTo>
                <a:lnTo>
                  <a:pt x="75298" y="163245"/>
                </a:lnTo>
                <a:lnTo>
                  <a:pt x="69926" y="165963"/>
                </a:lnTo>
                <a:lnTo>
                  <a:pt x="52895" y="165963"/>
                </a:lnTo>
                <a:lnTo>
                  <a:pt x="46621" y="158711"/>
                </a:lnTo>
                <a:lnTo>
                  <a:pt x="46621" y="140601"/>
                </a:lnTo>
                <a:lnTo>
                  <a:pt x="52895" y="133362"/>
                </a:lnTo>
                <a:lnTo>
                  <a:pt x="70815" y="133362"/>
                </a:lnTo>
                <a:lnTo>
                  <a:pt x="75298" y="136982"/>
                </a:lnTo>
                <a:lnTo>
                  <a:pt x="76200" y="136982"/>
                </a:lnTo>
                <a:lnTo>
                  <a:pt x="76200" y="133362"/>
                </a:lnTo>
                <a:lnTo>
                  <a:pt x="76200" y="120688"/>
                </a:lnTo>
                <a:close/>
              </a:path>
              <a:path w="341630" h="181610">
                <a:moveTo>
                  <a:pt x="97536" y="3568"/>
                </a:moveTo>
                <a:lnTo>
                  <a:pt x="93954" y="0"/>
                </a:lnTo>
                <a:lnTo>
                  <a:pt x="85877" y="0"/>
                </a:lnTo>
                <a:lnTo>
                  <a:pt x="82296" y="3568"/>
                </a:lnTo>
                <a:lnTo>
                  <a:pt x="82296" y="90919"/>
                </a:lnTo>
                <a:lnTo>
                  <a:pt x="85877" y="94488"/>
                </a:lnTo>
                <a:lnTo>
                  <a:pt x="93954" y="94488"/>
                </a:lnTo>
                <a:lnTo>
                  <a:pt x="97536" y="90919"/>
                </a:lnTo>
                <a:lnTo>
                  <a:pt x="97536" y="3568"/>
                </a:lnTo>
                <a:close/>
              </a:path>
              <a:path w="341630" h="181610">
                <a:moveTo>
                  <a:pt x="111252" y="120396"/>
                </a:moveTo>
                <a:lnTo>
                  <a:pt x="97536" y="120396"/>
                </a:lnTo>
                <a:lnTo>
                  <a:pt x="97536" y="179832"/>
                </a:lnTo>
                <a:lnTo>
                  <a:pt x="111252" y="179832"/>
                </a:lnTo>
                <a:lnTo>
                  <a:pt x="111252" y="120396"/>
                </a:lnTo>
                <a:close/>
              </a:path>
              <a:path w="341630" h="181610">
                <a:moveTo>
                  <a:pt x="137160" y="31597"/>
                </a:moveTo>
                <a:lnTo>
                  <a:pt x="133578" y="28956"/>
                </a:lnTo>
                <a:lnTo>
                  <a:pt x="125501" y="28956"/>
                </a:lnTo>
                <a:lnTo>
                  <a:pt x="121920" y="31597"/>
                </a:lnTo>
                <a:lnTo>
                  <a:pt x="121920" y="75717"/>
                </a:lnTo>
                <a:lnTo>
                  <a:pt x="125501" y="79248"/>
                </a:lnTo>
                <a:lnTo>
                  <a:pt x="133578" y="79248"/>
                </a:lnTo>
                <a:lnTo>
                  <a:pt x="137160" y="75717"/>
                </a:lnTo>
                <a:lnTo>
                  <a:pt x="137160" y="31597"/>
                </a:lnTo>
                <a:close/>
              </a:path>
              <a:path w="341630" h="181610">
                <a:moveTo>
                  <a:pt x="172212" y="153289"/>
                </a:moveTo>
                <a:lnTo>
                  <a:pt x="167741" y="146939"/>
                </a:lnTo>
                <a:lnTo>
                  <a:pt x="157899" y="143319"/>
                </a:lnTo>
                <a:lnTo>
                  <a:pt x="154317" y="142417"/>
                </a:lnTo>
                <a:lnTo>
                  <a:pt x="151638" y="141516"/>
                </a:lnTo>
                <a:lnTo>
                  <a:pt x="147167" y="140601"/>
                </a:lnTo>
                <a:lnTo>
                  <a:pt x="147167" y="133362"/>
                </a:lnTo>
                <a:lnTo>
                  <a:pt x="150749" y="131546"/>
                </a:lnTo>
                <a:lnTo>
                  <a:pt x="161480" y="131546"/>
                </a:lnTo>
                <a:lnTo>
                  <a:pt x="167741" y="133362"/>
                </a:lnTo>
                <a:lnTo>
                  <a:pt x="168630" y="133362"/>
                </a:lnTo>
                <a:lnTo>
                  <a:pt x="168630" y="131546"/>
                </a:lnTo>
                <a:lnTo>
                  <a:pt x="168630" y="120688"/>
                </a:lnTo>
                <a:lnTo>
                  <a:pt x="167741" y="120688"/>
                </a:lnTo>
                <a:lnTo>
                  <a:pt x="161480" y="118872"/>
                </a:lnTo>
                <a:lnTo>
                  <a:pt x="153428" y="118872"/>
                </a:lnTo>
                <a:lnTo>
                  <a:pt x="144259" y="120192"/>
                </a:lnTo>
                <a:lnTo>
                  <a:pt x="137210" y="123964"/>
                </a:lnTo>
                <a:lnTo>
                  <a:pt x="132664" y="129959"/>
                </a:lnTo>
                <a:lnTo>
                  <a:pt x="131064" y="137883"/>
                </a:lnTo>
                <a:lnTo>
                  <a:pt x="131064" y="147853"/>
                </a:lnTo>
                <a:lnTo>
                  <a:pt x="138214" y="152374"/>
                </a:lnTo>
                <a:lnTo>
                  <a:pt x="147167" y="155092"/>
                </a:lnTo>
                <a:lnTo>
                  <a:pt x="148056" y="155994"/>
                </a:lnTo>
                <a:lnTo>
                  <a:pt x="149847" y="155994"/>
                </a:lnTo>
                <a:lnTo>
                  <a:pt x="157010" y="159626"/>
                </a:lnTo>
                <a:lnTo>
                  <a:pt x="157010" y="165963"/>
                </a:lnTo>
                <a:lnTo>
                  <a:pt x="153428" y="167767"/>
                </a:lnTo>
                <a:lnTo>
                  <a:pt x="139115" y="167767"/>
                </a:lnTo>
                <a:lnTo>
                  <a:pt x="132854" y="165963"/>
                </a:lnTo>
                <a:lnTo>
                  <a:pt x="131953" y="165963"/>
                </a:lnTo>
                <a:lnTo>
                  <a:pt x="131953" y="179539"/>
                </a:lnTo>
                <a:lnTo>
                  <a:pt x="140004" y="181356"/>
                </a:lnTo>
                <a:lnTo>
                  <a:pt x="148056" y="181356"/>
                </a:lnTo>
                <a:lnTo>
                  <a:pt x="156730" y="180289"/>
                </a:lnTo>
                <a:lnTo>
                  <a:pt x="164490" y="176834"/>
                </a:lnTo>
                <a:lnTo>
                  <a:pt x="170065" y="170662"/>
                </a:lnTo>
                <a:lnTo>
                  <a:pt x="170738" y="167767"/>
                </a:lnTo>
                <a:lnTo>
                  <a:pt x="172212" y="161429"/>
                </a:lnTo>
                <a:lnTo>
                  <a:pt x="172212" y="153289"/>
                </a:lnTo>
                <a:close/>
              </a:path>
              <a:path w="341630" h="181610">
                <a:moveTo>
                  <a:pt x="178308" y="51460"/>
                </a:moveTo>
                <a:lnTo>
                  <a:pt x="174726" y="48768"/>
                </a:lnTo>
                <a:lnTo>
                  <a:pt x="166649" y="48768"/>
                </a:lnTo>
                <a:lnTo>
                  <a:pt x="163068" y="51460"/>
                </a:lnTo>
                <a:lnTo>
                  <a:pt x="163068" y="75666"/>
                </a:lnTo>
                <a:lnTo>
                  <a:pt x="166649" y="79248"/>
                </a:lnTo>
                <a:lnTo>
                  <a:pt x="174726" y="79248"/>
                </a:lnTo>
                <a:lnTo>
                  <a:pt x="178308" y="75666"/>
                </a:lnTo>
                <a:lnTo>
                  <a:pt x="178308" y="51460"/>
                </a:lnTo>
                <a:close/>
              </a:path>
              <a:path w="341630" h="181610">
                <a:moveTo>
                  <a:pt x="219456" y="31597"/>
                </a:moveTo>
                <a:lnTo>
                  <a:pt x="215874" y="28956"/>
                </a:lnTo>
                <a:lnTo>
                  <a:pt x="207797" y="28956"/>
                </a:lnTo>
                <a:lnTo>
                  <a:pt x="204216" y="31597"/>
                </a:lnTo>
                <a:lnTo>
                  <a:pt x="204216" y="75717"/>
                </a:lnTo>
                <a:lnTo>
                  <a:pt x="207797" y="79248"/>
                </a:lnTo>
                <a:lnTo>
                  <a:pt x="215874" y="79248"/>
                </a:lnTo>
                <a:lnTo>
                  <a:pt x="219456" y="75717"/>
                </a:lnTo>
                <a:lnTo>
                  <a:pt x="219456" y="31597"/>
                </a:lnTo>
                <a:close/>
              </a:path>
              <a:path w="341630" h="181610">
                <a:moveTo>
                  <a:pt x="231648" y="120688"/>
                </a:moveTo>
                <a:lnTo>
                  <a:pt x="229920" y="120688"/>
                </a:lnTo>
                <a:lnTo>
                  <a:pt x="224713" y="118872"/>
                </a:lnTo>
                <a:lnTo>
                  <a:pt x="217779" y="118872"/>
                </a:lnTo>
                <a:lnTo>
                  <a:pt x="205727" y="121145"/>
                </a:lnTo>
                <a:lnTo>
                  <a:pt x="196113" y="127482"/>
                </a:lnTo>
                <a:lnTo>
                  <a:pt x="189750" y="137210"/>
                </a:lnTo>
                <a:lnTo>
                  <a:pt x="187452" y="149656"/>
                </a:lnTo>
                <a:lnTo>
                  <a:pt x="189865" y="163017"/>
                </a:lnTo>
                <a:lnTo>
                  <a:pt x="196443" y="172986"/>
                </a:lnTo>
                <a:lnTo>
                  <a:pt x="206095" y="179209"/>
                </a:lnTo>
                <a:lnTo>
                  <a:pt x="217779" y="181356"/>
                </a:lnTo>
                <a:lnTo>
                  <a:pt x="224713" y="181356"/>
                </a:lnTo>
                <a:lnTo>
                  <a:pt x="229920" y="179539"/>
                </a:lnTo>
                <a:lnTo>
                  <a:pt x="231648" y="179539"/>
                </a:lnTo>
                <a:lnTo>
                  <a:pt x="231648" y="165963"/>
                </a:lnTo>
                <a:lnTo>
                  <a:pt x="231648" y="163245"/>
                </a:lnTo>
                <a:lnTo>
                  <a:pt x="230784" y="163245"/>
                </a:lnTo>
                <a:lnTo>
                  <a:pt x="226453" y="165963"/>
                </a:lnTo>
                <a:lnTo>
                  <a:pt x="209118" y="165963"/>
                </a:lnTo>
                <a:lnTo>
                  <a:pt x="203047" y="158711"/>
                </a:lnTo>
                <a:lnTo>
                  <a:pt x="203047" y="140601"/>
                </a:lnTo>
                <a:lnTo>
                  <a:pt x="209981" y="133362"/>
                </a:lnTo>
                <a:lnTo>
                  <a:pt x="226453" y="133362"/>
                </a:lnTo>
                <a:lnTo>
                  <a:pt x="230784" y="136982"/>
                </a:lnTo>
                <a:lnTo>
                  <a:pt x="231648" y="136982"/>
                </a:lnTo>
                <a:lnTo>
                  <a:pt x="231648" y="133362"/>
                </a:lnTo>
                <a:lnTo>
                  <a:pt x="231648" y="120688"/>
                </a:lnTo>
                <a:close/>
              </a:path>
              <a:path w="341630" h="181610">
                <a:moveTo>
                  <a:pt x="259080" y="3568"/>
                </a:moveTo>
                <a:lnTo>
                  <a:pt x="255498" y="0"/>
                </a:lnTo>
                <a:lnTo>
                  <a:pt x="247421" y="0"/>
                </a:lnTo>
                <a:lnTo>
                  <a:pt x="243840" y="3568"/>
                </a:lnTo>
                <a:lnTo>
                  <a:pt x="243840" y="90919"/>
                </a:lnTo>
                <a:lnTo>
                  <a:pt x="247421" y="94488"/>
                </a:lnTo>
                <a:lnTo>
                  <a:pt x="255498" y="94488"/>
                </a:lnTo>
                <a:lnTo>
                  <a:pt x="259080" y="90919"/>
                </a:lnTo>
                <a:lnTo>
                  <a:pt x="259080" y="3568"/>
                </a:lnTo>
                <a:close/>
              </a:path>
              <a:path w="341630" h="181610">
                <a:moveTo>
                  <a:pt x="300228" y="31597"/>
                </a:moveTo>
                <a:lnTo>
                  <a:pt x="296646" y="28956"/>
                </a:lnTo>
                <a:lnTo>
                  <a:pt x="288569" y="28956"/>
                </a:lnTo>
                <a:lnTo>
                  <a:pt x="284988" y="31597"/>
                </a:lnTo>
                <a:lnTo>
                  <a:pt x="284988" y="75717"/>
                </a:lnTo>
                <a:lnTo>
                  <a:pt x="288569" y="79248"/>
                </a:lnTo>
                <a:lnTo>
                  <a:pt x="296646" y="79248"/>
                </a:lnTo>
                <a:lnTo>
                  <a:pt x="300228" y="75717"/>
                </a:lnTo>
                <a:lnTo>
                  <a:pt x="300228" y="31597"/>
                </a:lnTo>
                <a:close/>
              </a:path>
              <a:path w="341630" h="181610">
                <a:moveTo>
                  <a:pt x="309359" y="149656"/>
                </a:moveTo>
                <a:lnTo>
                  <a:pt x="307174" y="137604"/>
                </a:lnTo>
                <a:lnTo>
                  <a:pt x="305066" y="134264"/>
                </a:lnTo>
                <a:lnTo>
                  <a:pt x="300990" y="127825"/>
                </a:lnTo>
                <a:lnTo>
                  <a:pt x="293700" y="122872"/>
                </a:lnTo>
                <a:lnTo>
                  <a:pt x="293700" y="141516"/>
                </a:lnTo>
                <a:lnTo>
                  <a:pt x="293700" y="158711"/>
                </a:lnTo>
                <a:lnTo>
                  <a:pt x="287604" y="165963"/>
                </a:lnTo>
                <a:lnTo>
                  <a:pt x="270179" y="165963"/>
                </a:lnTo>
                <a:lnTo>
                  <a:pt x="264083" y="158711"/>
                </a:lnTo>
                <a:lnTo>
                  <a:pt x="264083" y="141516"/>
                </a:lnTo>
                <a:lnTo>
                  <a:pt x="270179" y="134264"/>
                </a:lnTo>
                <a:lnTo>
                  <a:pt x="287604" y="134264"/>
                </a:lnTo>
                <a:lnTo>
                  <a:pt x="293700" y="141516"/>
                </a:lnTo>
                <a:lnTo>
                  <a:pt x="293700" y="122872"/>
                </a:lnTo>
                <a:lnTo>
                  <a:pt x="291363" y="121272"/>
                </a:lnTo>
                <a:lnTo>
                  <a:pt x="278892" y="118872"/>
                </a:lnTo>
                <a:lnTo>
                  <a:pt x="266407" y="121272"/>
                </a:lnTo>
                <a:lnTo>
                  <a:pt x="256794" y="127825"/>
                </a:lnTo>
                <a:lnTo>
                  <a:pt x="250596" y="137604"/>
                </a:lnTo>
                <a:lnTo>
                  <a:pt x="248412" y="149656"/>
                </a:lnTo>
                <a:lnTo>
                  <a:pt x="250596" y="161874"/>
                </a:lnTo>
                <a:lnTo>
                  <a:pt x="256794" y="171970"/>
                </a:lnTo>
                <a:lnTo>
                  <a:pt x="266407" y="178828"/>
                </a:lnTo>
                <a:lnTo>
                  <a:pt x="278892" y="181356"/>
                </a:lnTo>
                <a:lnTo>
                  <a:pt x="291363" y="178828"/>
                </a:lnTo>
                <a:lnTo>
                  <a:pt x="300990" y="171970"/>
                </a:lnTo>
                <a:lnTo>
                  <a:pt x="304660" y="165963"/>
                </a:lnTo>
                <a:lnTo>
                  <a:pt x="307174" y="161874"/>
                </a:lnTo>
                <a:lnTo>
                  <a:pt x="309359" y="149656"/>
                </a:lnTo>
                <a:close/>
              </a:path>
              <a:path w="341630" h="181610">
                <a:moveTo>
                  <a:pt x="341376" y="51460"/>
                </a:moveTo>
                <a:lnTo>
                  <a:pt x="337794" y="48768"/>
                </a:lnTo>
                <a:lnTo>
                  <a:pt x="329717" y="48768"/>
                </a:lnTo>
                <a:lnTo>
                  <a:pt x="326136" y="51460"/>
                </a:lnTo>
                <a:lnTo>
                  <a:pt x="326136" y="75666"/>
                </a:lnTo>
                <a:lnTo>
                  <a:pt x="329717" y="79248"/>
                </a:lnTo>
                <a:lnTo>
                  <a:pt x="337794" y="79248"/>
                </a:lnTo>
                <a:lnTo>
                  <a:pt x="341376" y="75666"/>
                </a:lnTo>
                <a:lnTo>
                  <a:pt x="341376" y="51460"/>
                </a:lnTo>
                <a:close/>
              </a:path>
            </a:pathLst>
          </a:custGeom>
          <a:solidFill>
            <a:srgbClr val="086C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4B6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07492" y="4715255"/>
            <a:ext cx="341630" cy="181610"/>
          </a:xfrm>
          <a:custGeom>
            <a:avLst/>
            <a:gdLst/>
            <a:ahLst/>
            <a:cxnLst/>
            <a:rect l="l" t="t" r="r" b="b"/>
            <a:pathLst>
              <a:path w="341630" h="181610">
                <a:moveTo>
                  <a:pt x="15240" y="51460"/>
                </a:moveTo>
                <a:lnTo>
                  <a:pt x="11658" y="48768"/>
                </a:lnTo>
                <a:lnTo>
                  <a:pt x="3581" y="48768"/>
                </a:lnTo>
                <a:lnTo>
                  <a:pt x="0" y="51460"/>
                </a:lnTo>
                <a:lnTo>
                  <a:pt x="0" y="75666"/>
                </a:lnTo>
                <a:lnTo>
                  <a:pt x="3581" y="79248"/>
                </a:lnTo>
                <a:lnTo>
                  <a:pt x="11658" y="79248"/>
                </a:lnTo>
                <a:lnTo>
                  <a:pt x="15240" y="75666"/>
                </a:lnTo>
                <a:lnTo>
                  <a:pt x="15240" y="51460"/>
                </a:lnTo>
                <a:close/>
              </a:path>
              <a:path w="341630" h="181610">
                <a:moveTo>
                  <a:pt x="56388" y="31597"/>
                </a:moveTo>
                <a:lnTo>
                  <a:pt x="52806" y="28956"/>
                </a:lnTo>
                <a:lnTo>
                  <a:pt x="44729" y="28956"/>
                </a:lnTo>
                <a:lnTo>
                  <a:pt x="41148" y="31597"/>
                </a:lnTo>
                <a:lnTo>
                  <a:pt x="41148" y="75717"/>
                </a:lnTo>
                <a:lnTo>
                  <a:pt x="44729" y="79248"/>
                </a:lnTo>
                <a:lnTo>
                  <a:pt x="52806" y="79248"/>
                </a:lnTo>
                <a:lnTo>
                  <a:pt x="56388" y="75717"/>
                </a:lnTo>
                <a:lnTo>
                  <a:pt x="56388" y="31597"/>
                </a:lnTo>
                <a:close/>
              </a:path>
              <a:path w="341630" h="181610">
                <a:moveTo>
                  <a:pt x="76200" y="120688"/>
                </a:moveTo>
                <a:lnTo>
                  <a:pt x="74409" y="120688"/>
                </a:lnTo>
                <a:lnTo>
                  <a:pt x="69024" y="118872"/>
                </a:lnTo>
                <a:lnTo>
                  <a:pt x="61861" y="118872"/>
                </a:lnTo>
                <a:lnTo>
                  <a:pt x="49390" y="121145"/>
                </a:lnTo>
                <a:lnTo>
                  <a:pt x="39433" y="127482"/>
                </a:lnTo>
                <a:lnTo>
                  <a:pt x="32854" y="137210"/>
                </a:lnTo>
                <a:lnTo>
                  <a:pt x="30480" y="149656"/>
                </a:lnTo>
                <a:lnTo>
                  <a:pt x="32981" y="163017"/>
                </a:lnTo>
                <a:lnTo>
                  <a:pt x="39776" y="172986"/>
                </a:lnTo>
                <a:lnTo>
                  <a:pt x="49758" y="179209"/>
                </a:lnTo>
                <a:lnTo>
                  <a:pt x="61861" y="181356"/>
                </a:lnTo>
                <a:lnTo>
                  <a:pt x="69024" y="181356"/>
                </a:lnTo>
                <a:lnTo>
                  <a:pt x="74409" y="179539"/>
                </a:lnTo>
                <a:lnTo>
                  <a:pt x="76200" y="179539"/>
                </a:lnTo>
                <a:lnTo>
                  <a:pt x="76200" y="165963"/>
                </a:lnTo>
                <a:lnTo>
                  <a:pt x="76200" y="163245"/>
                </a:lnTo>
                <a:lnTo>
                  <a:pt x="75298" y="163245"/>
                </a:lnTo>
                <a:lnTo>
                  <a:pt x="69926" y="165963"/>
                </a:lnTo>
                <a:lnTo>
                  <a:pt x="52895" y="165963"/>
                </a:lnTo>
                <a:lnTo>
                  <a:pt x="46621" y="158711"/>
                </a:lnTo>
                <a:lnTo>
                  <a:pt x="46621" y="140601"/>
                </a:lnTo>
                <a:lnTo>
                  <a:pt x="52895" y="133362"/>
                </a:lnTo>
                <a:lnTo>
                  <a:pt x="70815" y="133362"/>
                </a:lnTo>
                <a:lnTo>
                  <a:pt x="75298" y="136982"/>
                </a:lnTo>
                <a:lnTo>
                  <a:pt x="76200" y="136982"/>
                </a:lnTo>
                <a:lnTo>
                  <a:pt x="76200" y="133362"/>
                </a:lnTo>
                <a:lnTo>
                  <a:pt x="76200" y="120688"/>
                </a:lnTo>
                <a:close/>
              </a:path>
              <a:path w="341630" h="181610">
                <a:moveTo>
                  <a:pt x="97536" y="3568"/>
                </a:moveTo>
                <a:lnTo>
                  <a:pt x="93954" y="0"/>
                </a:lnTo>
                <a:lnTo>
                  <a:pt x="85877" y="0"/>
                </a:lnTo>
                <a:lnTo>
                  <a:pt x="82296" y="3568"/>
                </a:lnTo>
                <a:lnTo>
                  <a:pt x="82296" y="90919"/>
                </a:lnTo>
                <a:lnTo>
                  <a:pt x="85877" y="94488"/>
                </a:lnTo>
                <a:lnTo>
                  <a:pt x="93954" y="94488"/>
                </a:lnTo>
                <a:lnTo>
                  <a:pt x="97536" y="90919"/>
                </a:lnTo>
                <a:lnTo>
                  <a:pt x="97536" y="3568"/>
                </a:lnTo>
                <a:close/>
              </a:path>
              <a:path w="341630" h="181610">
                <a:moveTo>
                  <a:pt x="111252" y="120396"/>
                </a:moveTo>
                <a:lnTo>
                  <a:pt x="97536" y="120396"/>
                </a:lnTo>
                <a:lnTo>
                  <a:pt x="97536" y="179832"/>
                </a:lnTo>
                <a:lnTo>
                  <a:pt x="111252" y="179832"/>
                </a:lnTo>
                <a:lnTo>
                  <a:pt x="111252" y="120396"/>
                </a:lnTo>
                <a:close/>
              </a:path>
              <a:path w="341630" h="181610">
                <a:moveTo>
                  <a:pt x="137160" y="31597"/>
                </a:moveTo>
                <a:lnTo>
                  <a:pt x="133578" y="28956"/>
                </a:lnTo>
                <a:lnTo>
                  <a:pt x="125501" y="28956"/>
                </a:lnTo>
                <a:lnTo>
                  <a:pt x="121920" y="31597"/>
                </a:lnTo>
                <a:lnTo>
                  <a:pt x="121920" y="75717"/>
                </a:lnTo>
                <a:lnTo>
                  <a:pt x="125501" y="79248"/>
                </a:lnTo>
                <a:lnTo>
                  <a:pt x="133578" y="79248"/>
                </a:lnTo>
                <a:lnTo>
                  <a:pt x="137160" y="75717"/>
                </a:lnTo>
                <a:lnTo>
                  <a:pt x="137160" y="31597"/>
                </a:lnTo>
                <a:close/>
              </a:path>
              <a:path w="341630" h="181610">
                <a:moveTo>
                  <a:pt x="172212" y="153289"/>
                </a:moveTo>
                <a:lnTo>
                  <a:pt x="167741" y="146939"/>
                </a:lnTo>
                <a:lnTo>
                  <a:pt x="157899" y="143319"/>
                </a:lnTo>
                <a:lnTo>
                  <a:pt x="154317" y="142417"/>
                </a:lnTo>
                <a:lnTo>
                  <a:pt x="151638" y="141516"/>
                </a:lnTo>
                <a:lnTo>
                  <a:pt x="147167" y="140601"/>
                </a:lnTo>
                <a:lnTo>
                  <a:pt x="147167" y="133362"/>
                </a:lnTo>
                <a:lnTo>
                  <a:pt x="150749" y="131546"/>
                </a:lnTo>
                <a:lnTo>
                  <a:pt x="161480" y="131546"/>
                </a:lnTo>
                <a:lnTo>
                  <a:pt x="167741" y="133362"/>
                </a:lnTo>
                <a:lnTo>
                  <a:pt x="168630" y="133362"/>
                </a:lnTo>
                <a:lnTo>
                  <a:pt x="168630" y="131546"/>
                </a:lnTo>
                <a:lnTo>
                  <a:pt x="168630" y="120688"/>
                </a:lnTo>
                <a:lnTo>
                  <a:pt x="167741" y="120688"/>
                </a:lnTo>
                <a:lnTo>
                  <a:pt x="161480" y="118872"/>
                </a:lnTo>
                <a:lnTo>
                  <a:pt x="153428" y="118872"/>
                </a:lnTo>
                <a:lnTo>
                  <a:pt x="144259" y="120192"/>
                </a:lnTo>
                <a:lnTo>
                  <a:pt x="137210" y="123964"/>
                </a:lnTo>
                <a:lnTo>
                  <a:pt x="132664" y="129959"/>
                </a:lnTo>
                <a:lnTo>
                  <a:pt x="131064" y="137883"/>
                </a:lnTo>
                <a:lnTo>
                  <a:pt x="131064" y="147853"/>
                </a:lnTo>
                <a:lnTo>
                  <a:pt x="138214" y="152374"/>
                </a:lnTo>
                <a:lnTo>
                  <a:pt x="147167" y="155092"/>
                </a:lnTo>
                <a:lnTo>
                  <a:pt x="148056" y="155994"/>
                </a:lnTo>
                <a:lnTo>
                  <a:pt x="149847" y="155994"/>
                </a:lnTo>
                <a:lnTo>
                  <a:pt x="157010" y="159626"/>
                </a:lnTo>
                <a:lnTo>
                  <a:pt x="157010" y="165963"/>
                </a:lnTo>
                <a:lnTo>
                  <a:pt x="153428" y="167767"/>
                </a:lnTo>
                <a:lnTo>
                  <a:pt x="139115" y="167767"/>
                </a:lnTo>
                <a:lnTo>
                  <a:pt x="132854" y="165963"/>
                </a:lnTo>
                <a:lnTo>
                  <a:pt x="131953" y="165963"/>
                </a:lnTo>
                <a:lnTo>
                  <a:pt x="131953" y="179539"/>
                </a:lnTo>
                <a:lnTo>
                  <a:pt x="140004" y="181356"/>
                </a:lnTo>
                <a:lnTo>
                  <a:pt x="148056" y="181356"/>
                </a:lnTo>
                <a:lnTo>
                  <a:pt x="156730" y="180289"/>
                </a:lnTo>
                <a:lnTo>
                  <a:pt x="164490" y="176834"/>
                </a:lnTo>
                <a:lnTo>
                  <a:pt x="170065" y="170662"/>
                </a:lnTo>
                <a:lnTo>
                  <a:pt x="170738" y="167767"/>
                </a:lnTo>
                <a:lnTo>
                  <a:pt x="172212" y="161429"/>
                </a:lnTo>
                <a:lnTo>
                  <a:pt x="172212" y="153289"/>
                </a:lnTo>
                <a:close/>
              </a:path>
              <a:path w="341630" h="181610">
                <a:moveTo>
                  <a:pt x="178308" y="51460"/>
                </a:moveTo>
                <a:lnTo>
                  <a:pt x="174726" y="48768"/>
                </a:lnTo>
                <a:lnTo>
                  <a:pt x="166649" y="48768"/>
                </a:lnTo>
                <a:lnTo>
                  <a:pt x="163068" y="51460"/>
                </a:lnTo>
                <a:lnTo>
                  <a:pt x="163068" y="75666"/>
                </a:lnTo>
                <a:lnTo>
                  <a:pt x="166649" y="79248"/>
                </a:lnTo>
                <a:lnTo>
                  <a:pt x="174726" y="79248"/>
                </a:lnTo>
                <a:lnTo>
                  <a:pt x="178308" y="75666"/>
                </a:lnTo>
                <a:lnTo>
                  <a:pt x="178308" y="51460"/>
                </a:lnTo>
                <a:close/>
              </a:path>
              <a:path w="341630" h="181610">
                <a:moveTo>
                  <a:pt x="219456" y="31597"/>
                </a:moveTo>
                <a:lnTo>
                  <a:pt x="215874" y="28956"/>
                </a:lnTo>
                <a:lnTo>
                  <a:pt x="207797" y="28956"/>
                </a:lnTo>
                <a:lnTo>
                  <a:pt x="204216" y="31597"/>
                </a:lnTo>
                <a:lnTo>
                  <a:pt x="204216" y="75717"/>
                </a:lnTo>
                <a:lnTo>
                  <a:pt x="207797" y="79248"/>
                </a:lnTo>
                <a:lnTo>
                  <a:pt x="215874" y="79248"/>
                </a:lnTo>
                <a:lnTo>
                  <a:pt x="219456" y="75717"/>
                </a:lnTo>
                <a:lnTo>
                  <a:pt x="219456" y="31597"/>
                </a:lnTo>
                <a:close/>
              </a:path>
              <a:path w="341630" h="181610">
                <a:moveTo>
                  <a:pt x="231648" y="120688"/>
                </a:moveTo>
                <a:lnTo>
                  <a:pt x="229920" y="120688"/>
                </a:lnTo>
                <a:lnTo>
                  <a:pt x="224713" y="118872"/>
                </a:lnTo>
                <a:lnTo>
                  <a:pt x="217779" y="118872"/>
                </a:lnTo>
                <a:lnTo>
                  <a:pt x="205727" y="121145"/>
                </a:lnTo>
                <a:lnTo>
                  <a:pt x="196113" y="127482"/>
                </a:lnTo>
                <a:lnTo>
                  <a:pt x="189750" y="137210"/>
                </a:lnTo>
                <a:lnTo>
                  <a:pt x="187452" y="149656"/>
                </a:lnTo>
                <a:lnTo>
                  <a:pt x="189865" y="163017"/>
                </a:lnTo>
                <a:lnTo>
                  <a:pt x="196443" y="172986"/>
                </a:lnTo>
                <a:lnTo>
                  <a:pt x="206095" y="179209"/>
                </a:lnTo>
                <a:lnTo>
                  <a:pt x="217779" y="181356"/>
                </a:lnTo>
                <a:lnTo>
                  <a:pt x="224713" y="181356"/>
                </a:lnTo>
                <a:lnTo>
                  <a:pt x="229920" y="179539"/>
                </a:lnTo>
                <a:lnTo>
                  <a:pt x="231648" y="179539"/>
                </a:lnTo>
                <a:lnTo>
                  <a:pt x="231648" y="165963"/>
                </a:lnTo>
                <a:lnTo>
                  <a:pt x="231648" y="163245"/>
                </a:lnTo>
                <a:lnTo>
                  <a:pt x="230784" y="163245"/>
                </a:lnTo>
                <a:lnTo>
                  <a:pt x="226453" y="165963"/>
                </a:lnTo>
                <a:lnTo>
                  <a:pt x="209118" y="165963"/>
                </a:lnTo>
                <a:lnTo>
                  <a:pt x="203047" y="158711"/>
                </a:lnTo>
                <a:lnTo>
                  <a:pt x="203047" y="140601"/>
                </a:lnTo>
                <a:lnTo>
                  <a:pt x="209981" y="133362"/>
                </a:lnTo>
                <a:lnTo>
                  <a:pt x="226453" y="133362"/>
                </a:lnTo>
                <a:lnTo>
                  <a:pt x="230784" y="136982"/>
                </a:lnTo>
                <a:lnTo>
                  <a:pt x="231648" y="136982"/>
                </a:lnTo>
                <a:lnTo>
                  <a:pt x="231648" y="133362"/>
                </a:lnTo>
                <a:lnTo>
                  <a:pt x="231648" y="120688"/>
                </a:lnTo>
                <a:close/>
              </a:path>
              <a:path w="341630" h="181610">
                <a:moveTo>
                  <a:pt x="259080" y="3568"/>
                </a:moveTo>
                <a:lnTo>
                  <a:pt x="255498" y="0"/>
                </a:lnTo>
                <a:lnTo>
                  <a:pt x="247421" y="0"/>
                </a:lnTo>
                <a:lnTo>
                  <a:pt x="243840" y="3568"/>
                </a:lnTo>
                <a:lnTo>
                  <a:pt x="243840" y="90919"/>
                </a:lnTo>
                <a:lnTo>
                  <a:pt x="247421" y="94488"/>
                </a:lnTo>
                <a:lnTo>
                  <a:pt x="255498" y="94488"/>
                </a:lnTo>
                <a:lnTo>
                  <a:pt x="259080" y="90919"/>
                </a:lnTo>
                <a:lnTo>
                  <a:pt x="259080" y="3568"/>
                </a:lnTo>
                <a:close/>
              </a:path>
              <a:path w="341630" h="181610">
                <a:moveTo>
                  <a:pt x="300228" y="31597"/>
                </a:moveTo>
                <a:lnTo>
                  <a:pt x="296646" y="28956"/>
                </a:lnTo>
                <a:lnTo>
                  <a:pt x="288569" y="28956"/>
                </a:lnTo>
                <a:lnTo>
                  <a:pt x="284988" y="31597"/>
                </a:lnTo>
                <a:lnTo>
                  <a:pt x="284988" y="75717"/>
                </a:lnTo>
                <a:lnTo>
                  <a:pt x="288569" y="79248"/>
                </a:lnTo>
                <a:lnTo>
                  <a:pt x="296646" y="79248"/>
                </a:lnTo>
                <a:lnTo>
                  <a:pt x="300228" y="75717"/>
                </a:lnTo>
                <a:lnTo>
                  <a:pt x="300228" y="31597"/>
                </a:lnTo>
                <a:close/>
              </a:path>
              <a:path w="341630" h="181610">
                <a:moveTo>
                  <a:pt x="309359" y="149656"/>
                </a:moveTo>
                <a:lnTo>
                  <a:pt x="307174" y="137604"/>
                </a:lnTo>
                <a:lnTo>
                  <a:pt x="305066" y="134264"/>
                </a:lnTo>
                <a:lnTo>
                  <a:pt x="300990" y="127825"/>
                </a:lnTo>
                <a:lnTo>
                  <a:pt x="293700" y="122872"/>
                </a:lnTo>
                <a:lnTo>
                  <a:pt x="293700" y="141516"/>
                </a:lnTo>
                <a:lnTo>
                  <a:pt x="293700" y="158711"/>
                </a:lnTo>
                <a:lnTo>
                  <a:pt x="287604" y="165963"/>
                </a:lnTo>
                <a:lnTo>
                  <a:pt x="270179" y="165963"/>
                </a:lnTo>
                <a:lnTo>
                  <a:pt x="264083" y="158711"/>
                </a:lnTo>
                <a:lnTo>
                  <a:pt x="264083" y="141516"/>
                </a:lnTo>
                <a:lnTo>
                  <a:pt x="270179" y="134264"/>
                </a:lnTo>
                <a:lnTo>
                  <a:pt x="287604" y="134264"/>
                </a:lnTo>
                <a:lnTo>
                  <a:pt x="293700" y="141516"/>
                </a:lnTo>
                <a:lnTo>
                  <a:pt x="293700" y="122872"/>
                </a:lnTo>
                <a:lnTo>
                  <a:pt x="291363" y="121272"/>
                </a:lnTo>
                <a:lnTo>
                  <a:pt x="278892" y="118872"/>
                </a:lnTo>
                <a:lnTo>
                  <a:pt x="266407" y="121272"/>
                </a:lnTo>
                <a:lnTo>
                  <a:pt x="256794" y="127825"/>
                </a:lnTo>
                <a:lnTo>
                  <a:pt x="250596" y="137604"/>
                </a:lnTo>
                <a:lnTo>
                  <a:pt x="248412" y="149656"/>
                </a:lnTo>
                <a:lnTo>
                  <a:pt x="250596" y="161874"/>
                </a:lnTo>
                <a:lnTo>
                  <a:pt x="256794" y="171970"/>
                </a:lnTo>
                <a:lnTo>
                  <a:pt x="266407" y="178828"/>
                </a:lnTo>
                <a:lnTo>
                  <a:pt x="278892" y="181356"/>
                </a:lnTo>
                <a:lnTo>
                  <a:pt x="291363" y="178828"/>
                </a:lnTo>
                <a:lnTo>
                  <a:pt x="300990" y="171970"/>
                </a:lnTo>
                <a:lnTo>
                  <a:pt x="304660" y="165963"/>
                </a:lnTo>
                <a:lnTo>
                  <a:pt x="307174" y="161874"/>
                </a:lnTo>
                <a:lnTo>
                  <a:pt x="309359" y="149656"/>
                </a:lnTo>
                <a:close/>
              </a:path>
              <a:path w="341630" h="181610">
                <a:moveTo>
                  <a:pt x="341376" y="51460"/>
                </a:moveTo>
                <a:lnTo>
                  <a:pt x="337794" y="48768"/>
                </a:lnTo>
                <a:lnTo>
                  <a:pt x="329717" y="48768"/>
                </a:lnTo>
                <a:lnTo>
                  <a:pt x="326136" y="51460"/>
                </a:lnTo>
                <a:lnTo>
                  <a:pt x="326136" y="75666"/>
                </a:lnTo>
                <a:lnTo>
                  <a:pt x="329717" y="79248"/>
                </a:lnTo>
                <a:lnTo>
                  <a:pt x="337794" y="79248"/>
                </a:lnTo>
                <a:lnTo>
                  <a:pt x="341376" y="75666"/>
                </a:lnTo>
                <a:lnTo>
                  <a:pt x="341376" y="51460"/>
                </a:lnTo>
                <a:close/>
              </a:path>
            </a:pathLst>
          </a:custGeom>
          <a:solidFill>
            <a:srgbClr val="38C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223773"/>
            <a:ext cx="558609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4B6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00171" y="910590"/>
            <a:ext cx="4189729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1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917184" y="4768295"/>
            <a:ext cx="2496184" cy="11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48116" y="4769239"/>
            <a:ext cx="161925" cy="11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7804" y="676655"/>
              <a:ext cx="35560" cy="139065"/>
            </a:xfrm>
            <a:custGeom>
              <a:avLst/>
              <a:gdLst/>
              <a:ahLst/>
              <a:cxnLst/>
              <a:rect l="l" t="t" r="r" b="b"/>
              <a:pathLst>
                <a:path w="35559" h="139065">
                  <a:moveTo>
                    <a:pt x="35051" y="0"/>
                  </a:moveTo>
                  <a:lnTo>
                    <a:pt x="0" y="0"/>
                  </a:lnTo>
                  <a:lnTo>
                    <a:pt x="0" y="138684"/>
                  </a:lnTo>
                  <a:lnTo>
                    <a:pt x="35051" y="138684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8116" y="675131"/>
              <a:ext cx="105156" cy="1447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3880" y="675131"/>
              <a:ext cx="106679" cy="1447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71372" y="675131"/>
              <a:ext cx="144780" cy="1447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8576" y="675131"/>
              <a:ext cx="94487" cy="14477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2252" y="394715"/>
              <a:ext cx="797560" cy="220979"/>
            </a:xfrm>
            <a:custGeom>
              <a:avLst/>
              <a:gdLst/>
              <a:ahLst/>
              <a:cxnLst/>
              <a:rect l="l" t="t" r="r" b="b"/>
              <a:pathLst>
                <a:path w="797560" h="220979">
                  <a:moveTo>
                    <a:pt x="35052" y="120650"/>
                  </a:moveTo>
                  <a:lnTo>
                    <a:pt x="26809" y="114300"/>
                  </a:lnTo>
                  <a:lnTo>
                    <a:pt x="8242" y="114300"/>
                  </a:lnTo>
                  <a:lnTo>
                    <a:pt x="0" y="120650"/>
                  </a:lnTo>
                  <a:lnTo>
                    <a:pt x="0" y="177546"/>
                  </a:lnTo>
                  <a:lnTo>
                    <a:pt x="8242" y="185928"/>
                  </a:lnTo>
                  <a:lnTo>
                    <a:pt x="26809" y="185928"/>
                  </a:lnTo>
                  <a:lnTo>
                    <a:pt x="35052" y="177546"/>
                  </a:lnTo>
                  <a:lnTo>
                    <a:pt x="35052" y="120650"/>
                  </a:lnTo>
                  <a:close/>
                </a:path>
                <a:path w="797560" h="220979">
                  <a:moveTo>
                    <a:pt x="129540" y="73279"/>
                  </a:moveTo>
                  <a:lnTo>
                    <a:pt x="121297" y="67056"/>
                  </a:lnTo>
                  <a:lnTo>
                    <a:pt x="102730" y="67056"/>
                  </a:lnTo>
                  <a:lnTo>
                    <a:pt x="94488" y="73279"/>
                  </a:lnTo>
                  <a:lnTo>
                    <a:pt x="94488" y="177546"/>
                  </a:lnTo>
                  <a:lnTo>
                    <a:pt x="102730" y="185928"/>
                  </a:lnTo>
                  <a:lnTo>
                    <a:pt x="121297" y="185928"/>
                  </a:lnTo>
                  <a:lnTo>
                    <a:pt x="129540" y="177546"/>
                  </a:lnTo>
                  <a:lnTo>
                    <a:pt x="129540" y="73279"/>
                  </a:lnTo>
                  <a:close/>
                </a:path>
                <a:path w="797560" h="220979">
                  <a:moveTo>
                    <a:pt x="225552" y="8382"/>
                  </a:moveTo>
                  <a:lnTo>
                    <a:pt x="217309" y="0"/>
                  </a:lnTo>
                  <a:lnTo>
                    <a:pt x="198742" y="0"/>
                  </a:lnTo>
                  <a:lnTo>
                    <a:pt x="190500" y="8382"/>
                  </a:lnTo>
                  <a:lnTo>
                    <a:pt x="190500" y="212598"/>
                  </a:lnTo>
                  <a:lnTo>
                    <a:pt x="198742" y="220980"/>
                  </a:lnTo>
                  <a:lnTo>
                    <a:pt x="206997" y="220980"/>
                  </a:lnTo>
                  <a:lnTo>
                    <a:pt x="214236" y="219519"/>
                  </a:lnTo>
                  <a:lnTo>
                    <a:pt x="220141" y="215493"/>
                  </a:lnTo>
                  <a:lnTo>
                    <a:pt x="224091" y="209524"/>
                  </a:lnTo>
                  <a:lnTo>
                    <a:pt x="225552" y="202184"/>
                  </a:lnTo>
                  <a:lnTo>
                    <a:pt x="225552" y="8382"/>
                  </a:lnTo>
                  <a:close/>
                </a:path>
                <a:path w="797560" h="220979">
                  <a:moveTo>
                    <a:pt x="320040" y="73279"/>
                  </a:moveTo>
                  <a:lnTo>
                    <a:pt x="311797" y="67056"/>
                  </a:lnTo>
                  <a:lnTo>
                    <a:pt x="293230" y="67056"/>
                  </a:lnTo>
                  <a:lnTo>
                    <a:pt x="284988" y="73279"/>
                  </a:lnTo>
                  <a:lnTo>
                    <a:pt x="284988" y="177546"/>
                  </a:lnTo>
                  <a:lnTo>
                    <a:pt x="293230" y="185928"/>
                  </a:lnTo>
                  <a:lnTo>
                    <a:pt x="311797" y="185928"/>
                  </a:lnTo>
                  <a:lnTo>
                    <a:pt x="320040" y="177546"/>
                  </a:lnTo>
                  <a:lnTo>
                    <a:pt x="320040" y="73279"/>
                  </a:lnTo>
                  <a:close/>
                </a:path>
                <a:path w="797560" h="220979">
                  <a:moveTo>
                    <a:pt x="416052" y="120650"/>
                  </a:moveTo>
                  <a:lnTo>
                    <a:pt x="407809" y="114300"/>
                  </a:lnTo>
                  <a:lnTo>
                    <a:pt x="389242" y="114300"/>
                  </a:lnTo>
                  <a:lnTo>
                    <a:pt x="381000" y="120650"/>
                  </a:lnTo>
                  <a:lnTo>
                    <a:pt x="381000" y="177546"/>
                  </a:lnTo>
                  <a:lnTo>
                    <a:pt x="389242" y="185928"/>
                  </a:lnTo>
                  <a:lnTo>
                    <a:pt x="407809" y="185928"/>
                  </a:lnTo>
                  <a:lnTo>
                    <a:pt x="416052" y="177546"/>
                  </a:lnTo>
                  <a:lnTo>
                    <a:pt x="416052" y="120650"/>
                  </a:lnTo>
                  <a:close/>
                </a:path>
                <a:path w="797560" h="220979">
                  <a:moveTo>
                    <a:pt x="510540" y="73279"/>
                  </a:moveTo>
                  <a:lnTo>
                    <a:pt x="502297" y="67056"/>
                  </a:lnTo>
                  <a:lnTo>
                    <a:pt x="483730" y="67056"/>
                  </a:lnTo>
                  <a:lnTo>
                    <a:pt x="475488" y="73279"/>
                  </a:lnTo>
                  <a:lnTo>
                    <a:pt x="475488" y="177546"/>
                  </a:lnTo>
                  <a:lnTo>
                    <a:pt x="483730" y="185928"/>
                  </a:lnTo>
                  <a:lnTo>
                    <a:pt x="502297" y="185928"/>
                  </a:lnTo>
                  <a:lnTo>
                    <a:pt x="510540" y="177546"/>
                  </a:lnTo>
                  <a:lnTo>
                    <a:pt x="510540" y="73279"/>
                  </a:lnTo>
                  <a:close/>
                </a:path>
                <a:path w="797560" h="220979">
                  <a:moveTo>
                    <a:pt x="606552" y="8382"/>
                  </a:moveTo>
                  <a:lnTo>
                    <a:pt x="598309" y="0"/>
                  </a:lnTo>
                  <a:lnTo>
                    <a:pt x="579742" y="0"/>
                  </a:lnTo>
                  <a:lnTo>
                    <a:pt x="571500" y="8382"/>
                  </a:lnTo>
                  <a:lnTo>
                    <a:pt x="571500" y="202184"/>
                  </a:lnTo>
                  <a:lnTo>
                    <a:pt x="572947" y="209524"/>
                  </a:lnTo>
                  <a:lnTo>
                    <a:pt x="576910" y="215493"/>
                  </a:lnTo>
                  <a:lnTo>
                    <a:pt x="582803" y="219519"/>
                  </a:lnTo>
                  <a:lnTo>
                    <a:pt x="590054" y="220980"/>
                  </a:lnTo>
                  <a:lnTo>
                    <a:pt x="598309" y="220980"/>
                  </a:lnTo>
                  <a:lnTo>
                    <a:pt x="606552" y="212598"/>
                  </a:lnTo>
                  <a:lnTo>
                    <a:pt x="606552" y="8382"/>
                  </a:lnTo>
                  <a:close/>
                </a:path>
                <a:path w="797560" h="220979">
                  <a:moveTo>
                    <a:pt x="701040" y="73279"/>
                  </a:moveTo>
                  <a:lnTo>
                    <a:pt x="692797" y="67056"/>
                  </a:lnTo>
                  <a:lnTo>
                    <a:pt x="674230" y="67056"/>
                  </a:lnTo>
                  <a:lnTo>
                    <a:pt x="665988" y="73279"/>
                  </a:lnTo>
                  <a:lnTo>
                    <a:pt x="665988" y="177546"/>
                  </a:lnTo>
                  <a:lnTo>
                    <a:pt x="674230" y="185928"/>
                  </a:lnTo>
                  <a:lnTo>
                    <a:pt x="692797" y="185928"/>
                  </a:lnTo>
                  <a:lnTo>
                    <a:pt x="701040" y="177546"/>
                  </a:lnTo>
                  <a:lnTo>
                    <a:pt x="701040" y="73279"/>
                  </a:lnTo>
                  <a:close/>
                </a:path>
                <a:path w="797560" h="220979">
                  <a:moveTo>
                    <a:pt x="797052" y="120650"/>
                  </a:moveTo>
                  <a:lnTo>
                    <a:pt x="788797" y="114300"/>
                  </a:lnTo>
                  <a:lnTo>
                    <a:pt x="770242" y="114300"/>
                  </a:lnTo>
                  <a:lnTo>
                    <a:pt x="762000" y="120650"/>
                  </a:lnTo>
                  <a:lnTo>
                    <a:pt x="762000" y="177546"/>
                  </a:lnTo>
                  <a:lnTo>
                    <a:pt x="770242" y="185928"/>
                  </a:lnTo>
                  <a:lnTo>
                    <a:pt x="788797" y="185928"/>
                  </a:lnTo>
                  <a:lnTo>
                    <a:pt x="797052" y="177546"/>
                  </a:lnTo>
                  <a:lnTo>
                    <a:pt x="797052" y="12065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8436" y="3979875"/>
            <a:ext cx="1993900" cy="38227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370"/>
              </a:lnSpc>
              <a:spcBef>
                <a:spcPts val="204"/>
              </a:spcBef>
            </a:pPr>
            <a:r>
              <a:rPr sz="1200" dirty="0">
                <a:solidFill>
                  <a:srgbClr val="AEE8FA"/>
                </a:solidFill>
                <a:latin typeface="Arial"/>
                <a:cs typeface="Arial"/>
              </a:rPr>
              <a:t>Introduction to </a:t>
            </a:r>
            <a:r>
              <a:rPr sz="1200" spc="-5" dirty="0">
                <a:solidFill>
                  <a:srgbClr val="AEE8FA"/>
                </a:solidFill>
                <a:latin typeface="Arial"/>
                <a:cs typeface="Arial"/>
              </a:rPr>
              <a:t>Networks</a:t>
            </a:r>
            <a:r>
              <a:rPr sz="1200" spc="-114" dirty="0">
                <a:solidFill>
                  <a:srgbClr val="AEE8F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AEE8FA"/>
                </a:solidFill>
                <a:latin typeface="Arial"/>
                <a:cs typeface="Arial"/>
              </a:rPr>
              <a:t>v7.0  </a:t>
            </a:r>
            <a:r>
              <a:rPr sz="1200" dirty="0">
                <a:solidFill>
                  <a:srgbClr val="AEE8FA"/>
                </a:solidFill>
                <a:latin typeface="Arial"/>
                <a:cs typeface="Arial"/>
              </a:rPr>
              <a:t>(ITN)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8436" y="2284602"/>
            <a:ext cx="5029200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dirty="0">
                <a:solidFill>
                  <a:srgbClr val="AEE8FA"/>
                </a:solidFill>
                <a:latin typeface="Arial"/>
                <a:cs typeface="Arial"/>
              </a:rPr>
              <a:t>Module 10: </a:t>
            </a:r>
            <a:r>
              <a:rPr sz="3600" spc="-5" dirty="0">
                <a:solidFill>
                  <a:srgbClr val="AEE8FA"/>
                </a:solidFill>
                <a:latin typeface="Arial"/>
                <a:cs typeface="Arial"/>
              </a:rPr>
              <a:t>Basic</a:t>
            </a:r>
            <a:r>
              <a:rPr sz="3600" spc="-75" dirty="0">
                <a:solidFill>
                  <a:srgbClr val="AEE8FA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AEE8FA"/>
                </a:solidFill>
                <a:latin typeface="Arial"/>
                <a:cs typeface="Arial"/>
              </a:rPr>
              <a:t>Router  </a:t>
            </a:r>
            <a:r>
              <a:rPr sz="3600" dirty="0">
                <a:solidFill>
                  <a:srgbClr val="AEE8FA"/>
                </a:solidFill>
                <a:latin typeface="Arial"/>
                <a:cs typeface="Arial"/>
              </a:rPr>
              <a:t>Configuration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18529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4B69"/>
                </a:solidFill>
                <a:latin typeface="Arial"/>
                <a:cs typeface="Arial"/>
              </a:rPr>
              <a:t>Configure</a:t>
            </a:r>
            <a:r>
              <a:rPr sz="1600" spc="-30" dirty="0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4B69"/>
                </a:solidFill>
                <a:latin typeface="Arial"/>
                <a:cs typeface="Arial"/>
              </a:rPr>
              <a:t>Interfaces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6058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Configure Router </a:t>
            </a:r>
            <a:r>
              <a:rPr dirty="0"/>
              <a:t>Interfaces </a:t>
            </a:r>
            <a:r>
              <a:rPr spc="-5" dirty="0"/>
              <a:t>Example</a:t>
            </a:r>
            <a:r>
              <a:rPr spc="10" dirty="0"/>
              <a:t> </a:t>
            </a:r>
            <a:r>
              <a:rPr dirty="0"/>
              <a:t>(Cont.)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3618" y="869391"/>
            <a:ext cx="768413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The commands to configure interface G0/0/1 on R1 are shown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here: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86616" y="1376172"/>
            <a:ext cx="4830088" cy="1347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8596" y="2930651"/>
            <a:ext cx="6903720" cy="161544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4"/>
              </a:spcBef>
            </a:pP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R1(config)# </a:t>
            </a:r>
            <a:r>
              <a:rPr sz="900" b="1" spc="-10" dirty="0">
                <a:solidFill>
                  <a:srgbClr val="FFFFFF"/>
                </a:solidFill>
                <a:latin typeface="Courier New"/>
                <a:cs typeface="Courier New"/>
              </a:rPr>
              <a:t>interface gigabitEthernet</a:t>
            </a:r>
            <a:r>
              <a:rPr sz="9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b="1" spc="-5" dirty="0">
                <a:solidFill>
                  <a:srgbClr val="FFFFFF"/>
                </a:solidFill>
                <a:latin typeface="Courier New"/>
                <a:cs typeface="Courier New"/>
              </a:rPr>
              <a:t>0/0/1</a:t>
            </a:r>
            <a:endParaRPr sz="9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R1(config-if)# </a:t>
            </a:r>
            <a:r>
              <a:rPr sz="900" b="1" spc="-10" dirty="0">
                <a:solidFill>
                  <a:srgbClr val="FFFFFF"/>
                </a:solidFill>
                <a:latin typeface="Courier New"/>
                <a:cs typeface="Courier New"/>
              </a:rPr>
              <a:t>description Link to</a:t>
            </a:r>
            <a:r>
              <a:rPr sz="900" b="1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b="1" spc="-5" dirty="0">
                <a:solidFill>
                  <a:srgbClr val="FFFFFF"/>
                </a:solidFill>
                <a:latin typeface="Courier New"/>
                <a:cs typeface="Courier New"/>
              </a:rPr>
              <a:t>R2</a:t>
            </a:r>
            <a:endParaRPr sz="900">
              <a:latin typeface="Courier New"/>
              <a:cs typeface="Courier New"/>
            </a:endParaRPr>
          </a:p>
          <a:p>
            <a:pPr marL="90805" marR="2913380">
              <a:lnSpc>
                <a:spcPct val="100000"/>
              </a:lnSpc>
            </a:pP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R1(config-if)# </a:t>
            </a:r>
            <a:r>
              <a:rPr sz="900" b="1" spc="-10" dirty="0">
                <a:solidFill>
                  <a:srgbClr val="FFFFFF"/>
                </a:solidFill>
                <a:latin typeface="Courier New"/>
                <a:cs typeface="Courier New"/>
              </a:rPr>
              <a:t>ip address 209.165.200.225 255.255.255.252 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R1(config-if)# </a:t>
            </a:r>
            <a:r>
              <a:rPr sz="900" b="1" spc="-10" dirty="0">
                <a:solidFill>
                  <a:srgbClr val="FFFFFF"/>
                </a:solidFill>
                <a:latin typeface="Courier New"/>
                <a:cs typeface="Courier New"/>
              </a:rPr>
              <a:t>ipv6 address 2001:db8:feed:224::1/64 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R1(config-if)# </a:t>
            </a:r>
            <a:r>
              <a:rPr sz="900" b="1" spc="-10" dirty="0">
                <a:solidFill>
                  <a:srgbClr val="FFFFFF"/>
                </a:solidFill>
                <a:latin typeface="Courier New"/>
                <a:cs typeface="Courier New"/>
              </a:rPr>
              <a:t>no shutdown</a:t>
            </a:r>
            <a:endParaRPr sz="9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R1(config-if)# </a:t>
            </a:r>
            <a:r>
              <a:rPr sz="900" b="1" spc="-10" dirty="0">
                <a:solidFill>
                  <a:srgbClr val="FFFFFF"/>
                </a:solidFill>
                <a:latin typeface="Courier New"/>
                <a:cs typeface="Courier New"/>
              </a:rPr>
              <a:t>exit</a:t>
            </a:r>
            <a:endParaRPr sz="9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R1(config)#</a:t>
            </a:r>
            <a:endParaRPr sz="9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tabLst>
                <a:tab pos="502284" algn="l"/>
              </a:tabLst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*Aug	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01:46:29.170: %LINK-3-UPDOWN: Interface GigabitEthernet0/0/1, changed state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90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down</a:t>
            </a:r>
            <a:endParaRPr sz="9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tabLst>
                <a:tab pos="502284" algn="l"/>
              </a:tabLst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*Aug	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01:46:32.171: %LINK-3-UPDOWN: Interface GigabitEthernet0/0/1, changed state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9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up</a:t>
            </a:r>
            <a:endParaRPr sz="900">
              <a:latin typeface="Courier New"/>
              <a:cs typeface="Courier New"/>
            </a:endParaRPr>
          </a:p>
          <a:p>
            <a:pPr marL="90805" marR="581025">
              <a:lnSpc>
                <a:spcPct val="100000"/>
              </a:lnSpc>
              <a:tabLst>
                <a:tab pos="502284" algn="l"/>
              </a:tabLst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*Aug	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01:46:33.171: %LINEPROTO-5-UPDOWN: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Line protocol on Interface GigabitEthernet0/0/1,  changed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state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up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18529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4B69"/>
                </a:solidFill>
                <a:latin typeface="Arial"/>
                <a:cs typeface="Arial"/>
              </a:rPr>
              <a:t>Configure</a:t>
            </a:r>
            <a:r>
              <a:rPr sz="1600" spc="-30" dirty="0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4B69"/>
                </a:solidFill>
                <a:latin typeface="Arial"/>
                <a:cs typeface="Arial"/>
              </a:rPr>
              <a:t>Interfaces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953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Verify </a:t>
            </a:r>
            <a:r>
              <a:rPr dirty="0"/>
              <a:t>Interface</a:t>
            </a:r>
            <a:r>
              <a:rPr spc="-30" dirty="0"/>
              <a:t> </a:t>
            </a:r>
            <a:r>
              <a:rPr spc="-5" dirty="0"/>
              <a:t>Configuration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3618" y="869391"/>
            <a:ext cx="769556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10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verify interface configuration use the </a:t>
            </a:r>
            <a:r>
              <a:rPr sz="2000" b="1" spc="-5" dirty="0">
                <a:latin typeface="Arial"/>
                <a:cs typeface="Arial"/>
              </a:rPr>
              <a:t>show </a:t>
            </a:r>
            <a:r>
              <a:rPr sz="2000" b="1" dirty="0">
                <a:latin typeface="Arial"/>
                <a:cs typeface="Arial"/>
              </a:rPr>
              <a:t>ip interface brief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show </a:t>
            </a:r>
            <a:r>
              <a:rPr sz="2000" b="1" spc="-10" dirty="0">
                <a:latin typeface="Arial"/>
                <a:cs typeface="Arial"/>
              </a:rPr>
              <a:t>ipv6 </a:t>
            </a:r>
            <a:r>
              <a:rPr sz="2000" b="1" dirty="0">
                <a:latin typeface="Arial"/>
                <a:cs typeface="Arial"/>
              </a:rPr>
              <a:t>interface brief </a:t>
            </a:r>
            <a:r>
              <a:rPr sz="2000" dirty="0">
                <a:latin typeface="Arial"/>
                <a:cs typeface="Arial"/>
              </a:rPr>
              <a:t>commands shown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here: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22120" y="1941576"/>
            <a:ext cx="5699760" cy="784860"/>
          </a:xfrm>
          <a:custGeom>
            <a:avLst/>
            <a:gdLst/>
            <a:ahLst/>
            <a:cxnLst/>
            <a:rect l="l" t="t" r="r" b="b"/>
            <a:pathLst>
              <a:path w="5699759" h="784860">
                <a:moveTo>
                  <a:pt x="5699759" y="0"/>
                </a:moveTo>
                <a:lnTo>
                  <a:pt x="0" y="0"/>
                </a:lnTo>
                <a:lnTo>
                  <a:pt x="0" y="784860"/>
                </a:lnTo>
                <a:lnTo>
                  <a:pt x="5699759" y="784860"/>
                </a:lnTo>
                <a:lnTo>
                  <a:pt x="56997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13305" y="1960879"/>
            <a:ext cx="1925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42265" algn="l"/>
              </a:tabLst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R1#	</a:t>
            </a:r>
            <a:r>
              <a:rPr sz="900" b="1" spc="-10" dirty="0">
                <a:solidFill>
                  <a:srgbClr val="FFFFFF"/>
                </a:solidFill>
                <a:latin typeface="Courier New"/>
                <a:cs typeface="Courier New"/>
              </a:rPr>
              <a:t>show ip interface</a:t>
            </a:r>
            <a:r>
              <a:rPr sz="900" b="1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b="1" spc="-5" dirty="0">
                <a:solidFill>
                  <a:srgbClr val="FFFFFF"/>
                </a:solidFill>
                <a:latin typeface="Courier New"/>
                <a:cs typeface="Courier New"/>
              </a:rPr>
              <a:t>brief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383171" y="2098039"/>
            <a:ext cx="8331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IP-Address 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192.1</a:t>
            </a:r>
            <a:r>
              <a:rPr sz="900" spc="-15" dirty="0">
                <a:solidFill>
                  <a:srgbClr val="FFFFFF"/>
                </a:solidFill>
                <a:latin typeface="Courier New"/>
                <a:cs typeface="Courier New"/>
              </a:rPr>
              <a:t>6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8.1</a:t>
            </a:r>
            <a:r>
              <a:rPr sz="900" spc="-15" dirty="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.1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75848" y="2098039"/>
            <a:ext cx="1172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-635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OK?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Method Status 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YES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manual</a:t>
            </a:r>
            <a:r>
              <a:rPr sz="9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up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83171" y="2372360"/>
            <a:ext cx="1992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209.165.200.225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YES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manual</a:t>
            </a:r>
            <a:r>
              <a:rPr sz="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up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28486" y="2098039"/>
            <a:ext cx="5588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-635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rot</a:t>
            </a:r>
            <a:r>
              <a:rPr sz="900" spc="-15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col 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up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up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13305" y="2098039"/>
            <a:ext cx="13798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Interface  GigabitEthernet0/0/0  GigabitEthernet0/0/1 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Vlan1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83380" y="2509215"/>
            <a:ext cx="363156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092200" algn="l"/>
                <a:tab pos="1844039" algn="l"/>
              </a:tabLst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unassigned	YES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unset	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administratively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down</a:t>
            </a:r>
            <a:r>
              <a:rPr sz="9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down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22120" y="2907792"/>
            <a:ext cx="5699760" cy="147701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30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9"/>
              </a:spcBef>
              <a:tabLst>
                <a:tab pos="433705" algn="l"/>
              </a:tabLst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R1#	</a:t>
            </a:r>
            <a:r>
              <a:rPr sz="900" b="1" spc="-10" dirty="0">
                <a:solidFill>
                  <a:srgbClr val="FFFFFF"/>
                </a:solidFill>
                <a:latin typeface="Courier New"/>
                <a:cs typeface="Courier New"/>
              </a:rPr>
              <a:t>show ipv6 interface</a:t>
            </a:r>
            <a:r>
              <a:rPr sz="9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b="1" spc="-10" dirty="0">
                <a:solidFill>
                  <a:srgbClr val="FFFFFF"/>
                </a:solidFill>
                <a:latin typeface="Courier New"/>
                <a:cs typeface="Courier New"/>
              </a:rPr>
              <a:t>brief</a:t>
            </a:r>
            <a:endParaRPr sz="900">
              <a:latin typeface="Courier New"/>
              <a:cs typeface="Courier New"/>
            </a:endParaRPr>
          </a:p>
          <a:p>
            <a:pPr marL="365125" marR="3279140" indent="-274320">
              <a:lnSpc>
                <a:spcPct val="100000"/>
              </a:lnSpc>
              <a:tabLst>
                <a:tab pos="1935480" algn="l"/>
              </a:tabLst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Gigabi</a:t>
            </a:r>
            <a:r>
              <a:rPr sz="900" spc="-1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Eth</a:t>
            </a:r>
            <a:r>
              <a:rPr sz="900" spc="-15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rnet</a:t>
            </a:r>
            <a:r>
              <a:rPr sz="900" spc="-15" dirty="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/0/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0	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sz="900" spc="-15" dirty="0">
                <a:solidFill>
                  <a:srgbClr val="FFFFFF"/>
                </a:solidFill>
                <a:latin typeface="Courier New"/>
                <a:cs typeface="Courier New"/>
              </a:rPr>
              <a:t>u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p/u</a:t>
            </a:r>
            <a:r>
              <a:rPr sz="900" spc="-15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] 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FE80::201:C9FF:FE89:4501  2001:DB8:ACAD:10::1</a:t>
            </a:r>
            <a:endParaRPr sz="900">
              <a:latin typeface="Courier New"/>
              <a:cs typeface="Courier New"/>
            </a:endParaRPr>
          </a:p>
          <a:p>
            <a:pPr marL="365125" marR="3279140" indent="-274320">
              <a:lnSpc>
                <a:spcPct val="100000"/>
              </a:lnSpc>
              <a:tabLst>
                <a:tab pos="1934845" algn="l"/>
              </a:tabLst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Gigabi</a:t>
            </a:r>
            <a:r>
              <a:rPr sz="900" spc="-1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Eth</a:t>
            </a:r>
            <a:r>
              <a:rPr sz="900" spc="-15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rnet</a:t>
            </a:r>
            <a:r>
              <a:rPr sz="900" spc="-15" dirty="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/0/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1	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sz="900" spc="-15" dirty="0">
                <a:solidFill>
                  <a:srgbClr val="FFFFFF"/>
                </a:solidFill>
                <a:latin typeface="Courier New"/>
                <a:cs typeface="Courier New"/>
              </a:rPr>
              <a:t>u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p/u</a:t>
            </a:r>
            <a:r>
              <a:rPr sz="900" spc="-15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] 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FE80::201:C9FF:FE89:4502  2001:DB8:FEED:224::1</a:t>
            </a:r>
            <a:endParaRPr sz="9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tabLst>
                <a:tab pos="1934845" algn="l"/>
              </a:tabLst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Vlan1	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[administratively</a:t>
            </a:r>
            <a:r>
              <a:rPr sz="9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down/down]</a:t>
            </a:r>
            <a:endParaRPr sz="900">
              <a:latin typeface="Courier New"/>
              <a:cs typeface="Courier New"/>
            </a:endParaRPr>
          </a:p>
          <a:p>
            <a:pPr marL="365125">
              <a:lnSpc>
                <a:spcPct val="100000"/>
              </a:lnSpc>
            </a:pP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unassigned</a:t>
            </a:r>
            <a:endParaRPr sz="9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R1#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18529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4B69"/>
                </a:solidFill>
                <a:latin typeface="Arial"/>
                <a:cs typeface="Arial"/>
              </a:rPr>
              <a:t>Configure</a:t>
            </a:r>
            <a:r>
              <a:rPr sz="1600" spc="-30" dirty="0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4B69"/>
                </a:solidFill>
                <a:latin typeface="Arial"/>
                <a:cs typeface="Arial"/>
              </a:rPr>
              <a:t>Interfaces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567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Configure </a:t>
            </a:r>
            <a:r>
              <a:rPr spc="-15" dirty="0"/>
              <a:t>Verification</a:t>
            </a:r>
            <a:r>
              <a:rPr spc="30" dirty="0"/>
              <a:t> </a:t>
            </a:r>
            <a:r>
              <a:rPr spc="-5" dirty="0"/>
              <a:t>Commands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3618" y="917905"/>
            <a:ext cx="78384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table summarizes show commands used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verify interface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configuration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69505" y="1413002"/>
          <a:ext cx="7893685" cy="2921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6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54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Commands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 marR="2940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show ip interface brief  show ipv6 interface</a:t>
                      </a:r>
                      <a:r>
                        <a:rPr sz="1400" b="1" spc="-80" dirty="0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brief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066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Displays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all </a:t>
                      </a:r>
                      <a:r>
                        <a:rPr sz="14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interfaces,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their IP addresses, and their</a:t>
                      </a:r>
                      <a:r>
                        <a:rPr sz="1400" spc="-16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current  status.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 marR="13601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show ip </a:t>
                      </a:r>
                      <a:r>
                        <a:rPr sz="1400" b="1" spc="-10" dirty="0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route  </a:t>
                      </a:r>
                      <a:r>
                        <a:rPr sz="1400" b="1" spc="-5" dirty="0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show ipv6</a:t>
                      </a:r>
                      <a:r>
                        <a:rPr sz="1400" b="1" spc="-70" dirty="0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route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5060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Displays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the contents of the IP routing tables stored</a:t>
                      </a:r>
                      <a:r>
                        <a:rPr sz="1400" spc="-27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in  </a:t>
                      </a:r>
                      <a:r>
                        <a:rPr sz="14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RAM.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b="1" spc="-5" dirty="0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show</a:t>
                      </a:r>
                      <a:r>
                        <a:rPr sz="1400" b="1" spc="-10" dirty="0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 interfaces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70534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Displays statistics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for all interfaces on the </a:t>
                      </a:r>
                      <a:r>
                        <a:rPr sz="14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device.</a:t>
                      </a:r>
                      <a:r>
                        <a:rPr sz="1400" spc="-14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Only  </a:t>
                      </a:r>
                      <a:r>
                        <a:rPr sz="14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displays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4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IPv4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addressing</a:t>
                      </a:r>
                      <a:r>
                        <a:rPr sz="1400" spc="-8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information.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5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b="1" spc="-5" dirty="0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show ip</a:t>
                      </a:r>
                      <a:r>
                        <a:rPr sz="1400" b="1" spc="-20" dirty="0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interfaces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Displays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4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IPv4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statistics for all interfaces on a</a:t>
                      </a:r>
                      <a:r>
                        <a:rPr sz="1400" spc="-19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router.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54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b="1" spc="-5" dirty="0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show ipv6</a:t>
                      </a:r>
                      <a:r>
                        <a:rPr sz="1400" b="1" spc="-15" dirty="0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interfaces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Displays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4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IPv6 </a:t>
                      </a:r>
                      <a:r>
                        <a:rPr sz="14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statistics for all interfaces on a</a:t>
                      </a:r>
                      <a:r>
                        <a:rPr sz="1400" spc="-19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router.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18529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4B69"/>
                </a:solidFill>
                <a:latin typeface="Arial"/>
                <a:cs typeface="Arial"/>
              </a:rPr>
              <a:t>Configure</a:t>
            </a:r>
            <a:r>
              <a:rPr sz="1600" spc="-30" dirty="0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4B69"/>
                </a:solidFill>
                <a:latin typeface="Arial"/>
                <a:cs typeface="Arial"/>
              </a:rPr>
              <a:t>Interfaces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Configure </a:t>
            </a:r>
            <a:r>
              <a:rPr spc="-15" dirty="0"/>
              <a:t>Verification </a:t>
            </a:r>
            <a:r>
              <a:rPr spc="-5" dirty="0"/>
              <a:t>Commands</a:t>
            </a:r>
            <a:r>
              <a:rPr spc="50" dirty="0"/>
              <a:t> </a:t>
            </a:r>
            <a:r>
              <a:rPr dirty="0"/>
              <a:t>(Cont.)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3618" y="919734"/>
            <a:ext cx="779525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View </a:t>
            </a:r>
            <a:r>
              <a:rPr sz="1600" spc="-5" dirty="0">
                <a:latin typeface="Arial"/>
                <a:cs typeface="Arial"/>
              </a:rPr>
              <a:t>status of all interfaces </a:t>
            </a:r>
            <a:r>
              <a:rPr sz="1600" spc="-10" dirty="0">
                <a:latin typeface="Arial"/>
                <a:cs typeface="Arial"/>
              </a:rPr>
              <a:t>with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show ip interface brief </a:t>
            </a:r>
            <a:r>
              <a:rPr sz="1600" spc="-5" dirty="0">
                <a:latin typeface="Arial"/>
                <a:cs typeface="Arial"/>
              </a:rPr>
              <a:t>and </a:t>
            </a:r>
            <a:r>
              <a:rPr sz="1600" b="1" spc="-5" dirty="0">
                <a:latin typeface="Arial"/>
                <a:cs typeface="Arial"/>
              </a:rPr>
              <a:t>show </a:t>
            </a:r>
            <a:r>
              <a:rPr sz="1600" b="1" spc="-15" dirty="0">
                <a:latin typeface="Arial"/>
                <a:cs typeface="Arial"/>
              </a:rPr>
              <a:t>ipv6</a:t>
            </a:r>
            <a:r>
              <a:rPr sz="1600" b="1" spc="3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interface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brief </a:t>
            </a:r>
            <a:r>
              <a:rPr sz="1600" spc="-5" dirty="0">
                <a:latin typeface="Arial"/>
                <a:cs typeface="Arial"/>
              </a:rPr>
              <a:t>commands, </a:t>
            </a:r>
            <a:r>
              <a:rPr sz="1600" spc="-10" dirty="0">
                <a:latin typeface="Arial"/>
                <a:cs typeface="Arial"/>
              </a:rPr>
              <a:t>shown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here: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22120" y="1786127"/>
            <a:ext cx="5699760" cy="922019"/>
          </a:xfrm>
          <a:custGeom>
            <a:avLst/>
            <a:gdLst/>
            <a:ahLst/>
            <a:cxnLst/>
            <a:rect l="l" t="t" r="r" b="b"/>
            <a:pathLst>
              <a:path w="5699759" h="922019">
                <a:moveTo>
                  <a:pt x="5699759" y="0"/>
                </a:moveTo>
                <a:lnTo>
                  <a:pt x="0" y="0"/>
                </a:lnTo>
                <a:lnTo>
                  <a:pt x="0" y="922020"/>
                </a:lnTo>
                <a:lnTo>
                  <a:pt x="5699759" y="922020"/>
                </a:lnTo>
                <a:lnTo>
                  <a:pt x="56997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13305" y="1805432"/>
            <a:ext cx="18573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R1# </a:t>
            </a:r>
            <a:r>
              <a:rPr sz="900" b="1" spc="-10" dirty="0">
                <a:solidFill>
                  <a:srgbClr val="FFFFFF"/>
                </a:solidFill>
                <a:latin typeface="Courier New"/>
                <a:cs typeface="Courier New"/>
              </a:rPr>
              <a:t>show </a:t>
            </a:r>
            <a:r>
              <a:rPr sz="900" b="1" spc="-5" dirty="0">
                <a:solidFill>
                  <a:srgbClr val="FFFFFF"/>
                </a:solidFill>
                <a:latin typeface="Courier New"/>
                <a:cs typeface="Courier New"/>
              </a:rPr>
              <a:t>ip </a:t>
            </a:r>
            <a:r>
              <a:rPr sz="900" b="1" spc="-10" dirty="0">
                <a:solidFill>
                  <a:srgbClr val="FFFFFF"/>
                </a:solidFill>
                <a:latin typeface="Courier New"/>
                <a:cs typeface="Courier New"/>
              </a:rPr>
              <a:t>interface</a:t>
            </a:r>
            <a:r>
              <a:rPr sz="900" b="1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b="1" spc="-5" dirty="0">
                <a:solidFill>
                  <a:srgbClr val="FFFFFF"/>
                </a:solidFill>
                <a:latin typeface="Courier New"/>
                <a:cs typeface="Courier New"/>
              </a:rPr>
              <a:t>brief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383171" y="1942592"/>
            <a:ext cx="8331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IP-Address 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192.1</a:t>
            </a:r>
            <a:r>
              <a:rPr sz="900" spc="-15" dirty="0">
                <a:solidFill>
                  <a:srgbClr val="FFFFFF"/>
                </a:solidFill>
                <a:latin typeface="Courier New"/>
                <a:cs typeface="Courier New"/>
              </a:rPr>
              <a:t>6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8.1</a:t>
            </a:r>
            <a:r>
              <a:rPr sz="900" spc="-15" dirty="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.1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75848" y="1942592"/>
            <a:ext cx="1172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-635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OK?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Method Status 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YES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manual</a:t>
            </a:r>
            <a:r>
              <a:rPr sz="9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up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83171" y="2216911"/>
            <a:ext cx="1992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209.165.200.225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YES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manual</a:t>
            </a:r>
            <a:r>
              <a:rPr sz="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up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28486" y="1942592"/>
            <a:ext cx="5588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-635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rot</a:t>
            </a:r>
            <a:r>
              <a:rPr sz="900" spc="-15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col 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up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up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83380" y="2353767"/>
            <a:ext cx="363156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092200" algn="l"/>
                <a:tab pos="1844039" algn="l"/>
              </a:tabLst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unassigned	YES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unset	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administratively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down</a:t>
            </a:r>
            <a:r>
              <a:rPr sz="9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down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13305" y="1942592"/>
            <a:ext cx="137985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Interface  GigabitEthernet0/0/0  GigabitEthernet0/0/1 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Vlan1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R1#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22120" y="2929127"/>
            <a:ext cx="5699760" cy="147701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4"/>
              </a:spcBef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R1# </a:t>
            </a:r>
            <a:r>
              <a:rPr sz="900" b="1" spc="-10" dirty="0">
                <a:solidFill>
                  <a:srgbClr val="FFFFFF"/>
                </a:solidFill>
                <a:latin typeface="Courier New"/>
                <a:cs typeface="Courier New"/>
              </a:rPr>
              <a:t>show ipv6 interface</a:t>
            </a:r>
            <a:r>
              <a:rPr sz="900" b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b="1" spc="-5" dirty="0">
                <a:solidFill>
                  <a:srgbClr val="FFFFFF"/>
                </a:solidFill>
                <a:latin typeface="Courier New"/>
                <a:cs typeface="Courier New"/>
              </a:rPr>
              <a:t>brief</a:t>
            </a:r>
            <a:endParaRPr sz="900">
              <a:latin typeface="Courier New"/>
              <a:cs typeface="Courier New"/>
            </a:endParaRPr>
          </a:p>
          <a:p>
            <a:pPr marL="365125" marR="3279140" indent="-274320">
              <a:lnSpc>
                <a:spcPct val="100000"/>
              </a:lnSpc>
              <a:tabLst>
                <a:tab pos="1934845" algn="l"/>
              </a:tabLst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Gigabi</a:t>
            </a:r>
            <a:r>
              <a:rPr sz="900" spc="-1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Eth</a:t>
            </a:r>
            <a:r>
              <a:rPr sz="900" spc="-15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rnet</a:t>
            </a:r>
            <a:r>
              <a:rPr sz="900" spc="-15" dirty="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/0/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0	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sz="900" spc="-15" dirty="0">
                <a:solidFill>
                  <a:srgbClr val="FFFFFF"/>
                </a:solidFill>
                <a:latin typeface="Courier New"/>
                <a:cs typeface="Courier New"/>
              </a:rPr>
              <a:t>u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p/u</a:t>
            </a:r>
            <a:r>
              <a:rPr sz="900" spc="-15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] 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FE80::201:C9FF:FE89:4501  2001:DB8:ACAD:10::1</a:t>
            </a:r>
            <a:endParaRPr sz="900">
              <a:latin typeface="Courier New"/>
              <a:cs typeface="Courier New"/>
            </a:endParaRPr>
          </a:p>
          <a:p>
            <a:pPr marL="365125" marR="3279140" indent="-274320">
              <a:lnSpc>
                <a:spcPct val="100000"/>
              </a:lnSpc>
              <a:spcBef>
                <a:spcPts val="5"/>
              </a:spcBef>
              <a:tabLst>
                <a:tab pos="1934845" algn="l"/>
              </a:tabLst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Gigabi</a:t>
            </a:r>
            <a:r>
              <a:rPr sz="900" spc="-1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Eth</a:t>
            </a:r>
            <a:r>
              <a:rPr sz="900" spc="-15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rnet</a:t>
            </a:r>
            <a:r>
              <a:rPr sz="900" spc="-15" dirty="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/0/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1	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sz="900" spc="-15" dirty="0">
                <a:solidFill>
                  <a:srgbClr val="FFFFFF"/>
                </a:solidFill>
                <a:latin typeface="Courier New"/>
                <a:cs typeface="Courier New"/>
              </a:rPr>
              <a:t>u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p/u</a:t>
            </a:r>
            <a:r>
              <a:rPr sz="900" spc="-15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] 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FE80::201:C9FF:FE89:4502  2001:DB8:FEED:224::1</a:t>
            </a:r>
            <a:endParaRPr sz="900">
              <a:latin typeface="Courier New"/>
              <a:cs typeface="Courier New"/>
            </a:endParaRPr>
          </a:p>
          <a:p>
            <a:pPr marL="365125" marR="1845310" indent="-274320">
              <a:lnSpc>
                <a:spcPct val="100000"/>
              </a:lnSpc>
              <a:tabLst>
                <a:tab pos="1934845" algn="l"/>
              </a:tabLst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Vlan1	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[administratively down/down]  unassigned</a:t>
            </a:r>
            <a:endParaRPr sz="9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R1#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73516" y="4761991"/>
            <a:ext cx="11112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D9D9D9"/>
                </a:solidFill>
                <a:latin typeface="Arial"/>
                <a:cs typeface="Arial"/>
              </a:rPr>
              <a:t>14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9884" y="4780995"/>
            <a:ext cx="1497330" cy="85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sz="600" dirty="0">
                <a:solidFill>
                  <a:srgbClr val="D9D9D9"/>
                </a:solidFill>
                <a:latin typeface="Arial"/>
                <a:cs typeface="Arial"/>
              </a:rPr>
              <a:t>© </a:t>
            </a:r>
            <a:r>
              <a:rPr sz="600" spc="-5" dirty="0">
                <a:solidFill>
                  <a:srgbClr val="D9D9D9"/>
                </a:solidFill>
                <a:latin typeface="Arial"/>
                <a:cs typeface="Arial"/>
              </a:rPr>
              <a:t>2016 </a:t>
            </a:r>
            <a:r>
              <a:rPr sz="600" dirty="0">
                <a:solidFill>
                  <a:srgbClr val="D9D9D9"/>
                </a:solidFill>
                <a:latin typeface="Arial"/>
                <a:cs typeface="Arial"/>
              </a:rPr>
              <a:t>Cisco and/or its affiliates. All rights</a:t>
            </a:r>
            <a:r>
              <a:rPr sz="600" spc="-12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D9D9D9"/>
                </a:solidFill>
                <a:latin typeface="Arial"/>
                <a:cs typeface="Arial"/>
              </a:rPr>
              <a:t>r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4666" y="4761077"/>
            <a:ext cx="99885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D9D9D9"/>
                </a:solidFill>
                <a:latin typeface="Arial"/>
                <a:cs typeface="Arial"/>
              </a:rPr>
              <a:t>eserved. Cisco</a:t>
            </a:r>
            <a:r>
              <a:rPr sz="600" spc="-9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D9D9D9"/>
                </a:solidFill>
                <a:latin typeface="Arial"/>
                <a:cs typeface="Arial"/>
              </a:rPr>
              <a:t>Confidential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7492" y="4715255"/>
            <a:ext cx="341630" cy="181610"/>
          </a:xfrm>
          <a:custGeom>
            <a:avLst/>
            <a:gdLst/>
            <a:ahLst/>
            <a:cxnLst/>
            <a:rect l="l" t="t" r="r" b="b"/>
            <a:pathLst>
              <a:path w="341630" h="181610">
                <a:moveTo>
                  <a:pt x="15240" y="51460"/>
                </a:moveTo>
                <a:lnTo>
                  <a:pt x="11658" y="48768"/>
                </a:lnTo>
                <a:lnTo>
                  <a:pt x="3581" y="48768"/>
                </a:lnTo>
                <a:lnTo>
                  <a:pt x="0" y="51460"/>
                </a:lnTo>
                <a:lnTo>
                  <a:pt x="0" y="75666"/>
                </a:lnTo>
                <a:lnTo>
                  <a:pt x="3581" y="79248"/>
                </a:lnTo>
                <a:lnTo>
                  <a:pt x="11658" y="79248"/>
                </a:lnTo>
                <a:lnTo>
                  <a:pt x="15240" y="75666"/>
                </a:lnTo>
                <a:lnTo>
                  <a:pt x="15240" y="51460"/>
                </a:lnTo>
                <a:close/>
              </a:path>
              <a:path w="341630" h="181610">
                <a:moveTo>
                  <a:pt x="56388" y="31597"/>
                </a:moveTo>
                <a:lnTo>
                  <a:pt x="52806" y="28956"/>
                </a:lnTo>
                <a:lnTo>
                  <a:pt x="44729" y="28956"/>
                </a:lnTo>
                <a:lnTo>
                  <a:pt x="41148" y="31597"/>
                </a:lnTo>
                <a:lnTo>
                  <a:pt x="41148" y="75717"/>
                </a:lnTo>
                <a:lnTo>
                  <a:pt x="44729" y="79248"/>
                </a:lnTo>
                <a:lnTo>
                  <a:pt x="52806" y="79248"/>
                </a:lnTo>
                <a:lnTo>
                  <a:pt x="56388" y="75717"/>
                </a:lnTo>
                <a:lnTo>
                  <a:pt x="56388" y="31597"/>
                </a:lnTo>
                <a:close/>
              </a:path>
              <a:path w="341630" h="181610">
                <a:moveTo>
                  <a:pt x="76200" y="120688"/>
                </a:moveTo>
                <a:lnTo>
                  <a:pt x="74409" y="120688"/>
                </a:lnTo>
                <a:lnTo>
                  <a:pt x="69024" y="118872"/>
                </a:lnTo>
                <a:lnTo>
                  <a:pt x="61861" y="118872"/>
                </a:lnTo>
                <a:lnTo>
                  <a:pt x="49390" y="121145"/>
                </a:lnTo>
                <a:lnTo>
                  <a:pt x="39433" y="127482"/>
                </a:lnTo>
                <a:lnTo>
                  <a:pt x="32854" y="137210"/>
                </a:lnTo>
                <a:lnTo>
                  <a:pt x="30480" y="149656"/>
                </a:lnTo>
                <a:lnTo>
                  <a:pt x="32981" y="163017"/>
                </a:lnTo>
                <a:lnTo>
                  <a:pt x="39776" y="172986"/>
                </a:lnTo>
                <a:lnTo>
                  <a:pt x="49758" y="179209"/>
                </a:lnTo>
                <a:lnTo>
                  <a:pt x="61861" y="181356"/>
                </a:lnTo>
                <a:lnTo>
                  <a:pt x="69024" y="181356"/>
                </a:lnTo>
                <a:lnTo>
                  <a:pt x="74409" y="179539"/>
                </a:lnTo>
                <a:lnTo>
                  <a:pt x="76200" y="179539"/>
                </a:lnTo>
                <a:lnTo>
                  <a:pt x="76200" y="165963"/>
                </a:lnTo>
                <a:lnTo>
                  <a:pt x="76200" y="163245"/>
                </a:lnTo>
                <a:lnTo>
                  <a:pt x="75298" y="163245"/>
                </a:lnTo>
                <a:lnTo>
                  <a:pt x="69926" y="165963"/>
                </a:lnTo>
                <a:lnTo>
                  <a:pt x="52895" y="165963"/>
                </a:lnTo>
                <a:lnTo>
                  <a:pt x="46621" y="158711"/>
                </a:lnTo>
                <a:lnTo>
                  <a:pt x="46621" y="140601"/>
                </a:lnTo>
                <a:lnTo>
                  <a:pt x="52895" y="133362"/>
                </a:lnTo>
                <a:lnTo>
                  <a:pt x="70815" y="133362"/>
                </a:lnTo>
                <a:lnTo>
                  <a:pt x="75298" y="136982"/>
                </a:lnTo>
                <a:lnTo>
                  <a:pt x="76200" y="136982"/>
                </a:lnTo>
                <a:lnTo>
                  <a:pt x="76200" y="133362"/>
                </a:lnTo>
                <a:lnTo>
                  <a:pt x="76200" y="120688"/>
                </a:lnTo>
                <a:close/>
              </a:path>
              <a:path w="341630" h="181610">
                <a:moveTo>
                  <a:pt x="97536" y="3568"/>
                </a:moveTo>
                <a:lnTo>
                  <a:pt x="93954" y="0"/>
                </a:lnTo>
                <a:lnTo>
                  <a:pt x="85877" y="0"/>
                </a:lnTo>
                <a:lnTo>
                  <a:pt x="82296" y="3568"/>
                </a:lnTo>
                <a:lnTo>
                  <a:pt x="82296" y="90919"/>
                </a:lnTo>
                <a:lnTo>
                  <a:pt x="85877" y="94488"/>
                </a:lnTo>
                <a:lnTo>
                  <a:pt x="93954" y="94488"/>
                </a:lnTo>
                <a:lnTo>
                  <a:pt x="97536" y="90919"/>
                </a:lnTo>
                <a:lnTo>
                  <a:pt x="97536" y="3568"/>
                </a:lnTo>
                <a:close/>
              </a:path>
              <a:path w="341630" h="181610">
                <a:moveTo>
                  <a:pt x="111252" y="120396"/>
                </a:moveTo>
                <a:lnTo>
                  <a:pt x="97536" y="120396"/>
                </a:lnTo>
                <a:lnTo>
                  <a:pt x="97536" y="179832"/>
                </a:lnTo>
                <a:lnTo>
                  <a:pt x="111252" y="179832"/>
                </a:lnTo>
                <a:lnTo>
                  <a:pt x="111252" y="120396"/>
                </a:lnTo>
                <a:close/>
              </a:path>
              <a:path w="341630" h="181610">
                <a:moveTo>
                  <a:pt x="137160" y="31597"/>
                </a:moveTo>
                <a:lnTo>
                  <a:pt x="133578" y="28956"/>
                </a:lnTo>
                <a:lnTo>
                  <a:pt x="125501" y="28956"/>
                </a:lnTo>
                <a:lnTo>
                  <a:pt x="121920" y="31597"/>
                </a:lnTo>
                <a:lnTo>
                  <a:pt x="121920" y="75717"/>
                </a:lnTo>
                <a:lnTo>
                  <a:pt x="125501" y="79248"/>
                </a:lnTo>
                <a:lnTo>
                  <a:pt x="133578" y="79248"/>
                </a:lnTo>
                <a:lnTo>
                  <a:pt x="137160" y="75717"/>
                </a:lnTo>
                <a:lnTo>
                  <a:pt x="137160" y="31597"/>
                </a:lnTo>
                <a:close/>
              </a:path>
              <a:path w="341630" h="181610">
                <a:moveTo>
                  <a:pt x="172212" y="153289"/>
                </a:moveTo>
                <a:lnTo>
                  <a:pt x="167741" y="146939"/>
                </a:lnTo>
                <a:lnTo>
                  <a:pt x="157899" y="143319"/>
                </a:lnTo>
                <a:lnTo>
                  <a:pt x="154317" y="142417"/>
                </a:lnTo>
                <a:lnTo>
                  <a:pt x="151638" y="141516"/>
                </a:lnTo>
                <a:lnTo>
                  <a:pt x="147167" y="140601"/>
                </a:lnTo>
                <a:lnTo>
                  <a:pt x="147167" y="133362"/>
                </a:lnTo>
                <a:lnTo>
                  <a:pt x="150749" y="131546"/>
                </a:lnTo>
                <a:lnTo>
                  <a:pt x="161480" y="131546"/>
                </a:lnTo>
                <a:lnTo>
                  <a:pt x="167741" y="133362"/>
                </a:lnTo>
                <a:lnTo>
                  <a:pt x="168630" y="133362"/>
                </a:lnTo>
                <a:lnTo>
                  <a:pt x="168630" y="131546"/>
                </a:lnTo>
                <a:lnTo>
                  <a:pt x="168630" y="120688"/>
                </a:lnTo>
                <a:lnTo>
                  <a:pt x="167741" y="120688"/>
                </a:lnTo>
                <a:lnTo>
                  <a:pt x="161480" y="118872"/>
                </a:lnTo>
                <a:lnTo>
                  <a:pt x="153428" y="118872"/>
                </a:lnTo>
                <a:lnTo>
                  <a:pt x="144259" y="120192"/>
                </a:lnTo>
                <a:lnTo>
                  <a:pt x="137210" y="123964"/>
                </a:lnTo>
                <a:lnTo>
                  <a:pt x="132664" y="129959"/>
                </a:lnTo>
                <a:lnTo>
                  <a:pt x="131064" y="137883"/>
                </a:lnTo>
                <a:lnTo>
                  <a:pt x="131064" y="147853"/>
                </a:lnTo>
                <a:lnTo>
                  <a:pt x="138214" y="152374"/>
                </a:lnTo>
                <a:lnTo>
                  <a:pt x="147167" y="155092"/>
                </a:lnTo>
                <a:lnTo>
                  <a:pt x="148056" y="155994"/>
                </a:lnTo>
                <a:lnTo>
                  <a:pt x="149847" y="155994"/>
                </a:lnTo>
                <a:lnTo>
                  <a:pt x="157010" y="159626"/>
                </a:lnTo>
                <a:lnTo>
                  <a:pt x="157010" y="165963"/>
                </a:lnTo>
                <a:lnTo>
                  <a:pt x="153428" y="167767"/>
                </a:lnTo>
                <a:lnTo>
                  <a:pt x="139115" y="167767"/>
                </a:lnTo>
                <a:lnTo>
                  <a:pt x="132854" y="165963"/>
                </a:lnTo>
                <a:lnTo>
                  <a:pt x="131953" y="165963"/>
                </a:lnTo>
                <a:lnTo>
                  <a:pt x="131953" y="179539"/>
                </a:lnTo>
                <a:lnTo>
                  <a:pt x="140004" y="181356"/>
                </a:lnTo>
                <a:lnTo>
                  <a:pt x="148056" y="181356"/>
                </a:lnTo>
                <a:lnTo>
                  <a:pt x="156730" y="180289"/>
                </a:lnTo>
                <a:lnTo>
                  <a:pt x="164490" y="176834"/>
                </a:lnTo>
                <a:lnTo>
                  <a:pt x="170065" y="170662"/>
                </a:lnTo>
                <a:lnTo>
                  <a:pt x="170738" y="167767"/>
                </a:lnTo>
                <a:lnTo>
                  <a:pt x="172212" y="161429"/>
                </a:lnTo>
                <a:lnTo>
                  <a:pt x="172212" y="153289"/>
                </a:lnTo>
                <a:close/>
              </a:path>
              <a:path w="341630" h="181610">
                <a:moveTo>
                  <a:pt x="178308" y="51460"/>
                </a:moveTo>
                <a:lnTo>
                  <a:pt x="174726" y="48768"/>
                </a:lnTo>
                <a:lnTo>
                  <a:pt x="166649" y="48768"/>
                </a:lnTo>
                <a:lnTo>
                  <a:pt x="163068" y="51460"/>
                </a:lnTo>
                <a:lnTo>
                  <a:pt x="163068" y="75666"/>
                </a:lnTo>
                <a:lnTo>
                  <a:pt x="166649" y="79248"/>
                </a:lnTo>
                <a:lnTo>
                  <a:pt x="174726" y="79248"/>
                </a:lnTo>
                <a:lnTo>
                  <a:pt x="178308" y="75666"/>
                </a:lnTo>
                <a:lnTo>
                  <a:pt x="178308" y="51460"/>
                </a:lnTo>
                <a:close/>
              </a:path>
              <a:path w="341630" h="181610">
                <a:moveTo>
                  <a:pt x="219456" y="31597"/>
                </a:moveTo>
                <a:lnTo>
                  <a:pt x="215874" y="28956"/>
                </a:lnTo>
                <a:lnTo>
                  <a:pt x="207797" y="28956"/>
                </a:lnTo>
                <a:lnTo>
                  <a:pt x="204216" y="31597"/>
                </a:lnTo>
                <a:lnTo>
                  <a:pt x="204216" y="75717"/>
                </a:lnTo>
                <a:lnTo>
                  <a:pt x="207797" y="79248"/>
                </a:lnTo>
                <a:lnTo>
                  <a:pt x="215874" y="79248"/>
                </a:lnTo>
                <a:lnTo>
                  <a:pt x="219456" y="75717"/>
                </a:lnTo>
                <a:lnTo>
                  <a:pt x="219456" y="31597"/>
                </a:lnTo>
                <a:close/>
              </a:path>
              <a:path w="341630" h="181610">
                <a:moveTo>
                  <a:pt x="231648" y="120688"/>
                </a:moveTo>
                <a:lnTo>
                  <a:pt x="229920" y="120688"/>
                </a:lnTo>
                <a:lnTo>
                  <a:pt x="224713" y="118872"/>
                </a:lnTo>
                <a:lnTo>
                  <a:pt x="217779" y="118872"/>
                </a:lnTo>
                <a:lnTo>
                  <a:pt x="205727" y="121145"/>
                </a:lnTo>
                <a:lnTo>
                  <a:pt x="196113" y="127482"/>
                </a:lnTo>
                <a:lnTo>
                  <a:pt x="189750" y="137210"/>
                </a:lnTo>
                <a:lnTo>
                  <a:pt x="187452" y="149656"/>
                </a:lnTo>
                <a:lnTo>
                  <a:pt x="189865" y="163017"/>
                </a:lnTo>
                <a:lnTo>
                  <a:pt x="196443" y="172986"/>
                </a:lnTo>
                <a:lnTo>
                  <a:pt x="206095" y="179209"/>
                </a:lnTo>
                <a:lnTo>
                  <a:pt x="217779" y="181356"/>
                </a:lnTo>
                <a:lnTo>
                  <a:pt x="224713" y="181356"/>
                </a:lnTo>
                <a:lnTo>
                  <a:pt x="229920" y="179539"/>
                </a:lnTo>
                <a:lnTo>
                  <a:pt x="231648" y="179539"/>
                </a:lnTo>
                <a:lnTo>
                  <a:pt x="231648" y="165963"/>
                </a:lnTo>
                <a:lnTo>
                  <a:pt x="231648" y="163245"/>
                </a:lnTo>
                <a:lnTo>
                  <a:pt x="230784" y="163245"/>
                </a:lnTo>
                <a:lnTo>
                  <a:pt x="226453" y="165963"/>
                </a:lnTo>
                <a:lnTo>
                  <a:pt x="209118" y="165963"/>
                </a:lnTo>
                <a:lnTo>
                  <a:pt x="203047" y="158711"/>
                </a:lnTo>
                <a:lnTo>
                  <a:pt x="203047" y="140601"/>
                </a:lnTo>
                <a:lnTo>
                  <a:pt x="209981" y="133362"/>
                </a:lnTo>
                <a:lnTo>
                  <a:pt x="226453" y="133362"/>
                </a:lnTo>
                <a:lnTo>
                  <a:pt x="230784" y="136982"/>
                </a:lnTo>
                <a:lnTo>
                  <a:pt x="231648" y="136982"/>
                </a:lnTo>
                <a:lnTo>
                  <a:pt x="231648" y="133362"/>
                </a:lnTo>
                <a:lnTo>
                  <a:pt x="231648" y="120688"/>
                </a:lnTo>
                <a:close/>
              </a:path>
              <a:path w="341630" h="181610">
                <a:moveTo>
                  <a:pt x="259080" y="3568"/>
                </a:moveTo>
                <a:lnTo>
                  <a:pt x="255498" y="0"/>
                </a:lnTo>
                <a:lnTo>
                  <a:pt x="247421" y="0"/>
                </a:lnTo>
                <a:lnTo>
                  <a:pt x="243840" y="3568"/>
                </a:lnTo>
                <a:lnTo>
                  <a:pt x="243840" y="90919"/>
                </a:lnTo>
                <a:lnTo>
                  <a:pt x="247421" y="94488"/>
                </a:lnTo>
                <a:lnTo>
                  <a:pt x="255498" y="94488"/>
                </a:lnTo>
                <a:lnTo>
                  <a:pt x="259080" y="90919"/>
                </a:lnTo>
                <a:lnTo>
                  <a:pt x="259080" y="3568"/>
                </a:lnTo>
                <a:close/>
              </a:path>
              <a:path w="341630" h="181610">
                <a:moveTo>
                  <a:pt x="300228" y="31597"/>
                </a:moveTo>
                <a:lnTo>
                  <a:pt x="296646" y="28956"/>
                </a:lnTo>
                <a:lnTo>
                  <a:pt x="288569" y="28956"/>
                </a:lnTo>
                <a:lnTo>
                  <a:pt x="284988" y="31597"/>
                </a:lnTo>
                <a:lnTo>
                  <a:pt x="284988" y="75717"/>
                </a:lnTo>
                <a:lnTo>
                  <a:pt x="288569" y="79248"/>
                </a:lnTo>
                <a:lnTo>
                  <a:pt x="296646" y="79248"/>
                </a:lnTo>
                <a:lnTo>
                  <a:pt x="300228" y="75717"/>
                </a:lnTo>
                <a:lnTo>
                  <a:pt x="300228" y="31597"/>
                </a:lnTo>
                <a:close/>
              </a:path>
              <a:path w="341630" h="181610">
                <a:moveTo>
                  <a:pt x="309359" y="149656"/>
                </a:moveTo>
                <a:lnTo>
                  <a:pt x="307174" y="137604"/>
                </a:lnTo>
                <a:lnTo>
                  <a:pt x="305066" y="134264"/>
                </a:lnTo>
                <a:lnTo>
                  <a:pt x="300990" y="127825"/>
                </a:lnTo>
                <a:lnTo>
                  <a:pt x="293700" y="122872"/>
                </a:lnTo>
                <a:lnTo>
                  <a:pt x="293700" y="141516"/>
                </a:lnTo>
                <a:lnTo>
                  <a:pt x="293700" y="158711"/>
                </a:lnTo>
                <a:lnTo>
                  <a:pt x="287604" y="165963"/>
                </a:lnTo>
                <a:lnTo>
                  <a:pt x="270179" y="165963"/>
                </a:lnTo>
                <a:lnTo>
                  <a:pt x="264083" y="158711"/>
                </a:lnTo>
                <a:lnTo>
                  <a:pt x="264083" y="141516"/>
                </a:lnTo>
                <a:lnTo>
                  <a:pt x="270179" y="134264"/>
                </a:lnTo>
                <a:lnTo>
                  <a:pt x="287604" y="134264"/>
                </a:lnTo>
                <a:lnTo>
                  <a:pt x="293700" y="141516"/>
                </a:lnTo>
                <a:lnTo>
                  <a:pt x="293700" y="122872"/>
                </a:lnTo>
                <a:lnTo>
                  <a:pt x="291363" y="121272"/>
                </a:lnTo>
                <a:lnTo>
                  <a:pt x="278892" y="118872"/>
                </a:lnTo>
                <a:lnTo>
                  <a:pt x="266407" y="121272"/>
                </a:lnTo>
                <a:lnTo>
                  <a:pt x="256794" y="127825"/>
                </a:lnTo>
                <a:lnTo>
                  <a:pt x="250596" y="137604"/>
                </a:lnTo>
                <a:lnTo>
                  <a:pt x="248412" y="149656"/>
                </a:lnTo>
                <a:lnTo>
                  <a:pt x="250596" y="161874"/>
                </a:lnTo>
                <a:lnTo>
                  <a:pt x="256794" y="171970"/>
                </a:lnTo>
                <a:lnTo>
                  <a:pt x="266407" y="178828"/>
                </a:lnTo>
                <a:lnTo>
                  <a:pt x="278892" y="181356"/>
                </a:lnTo>
                <a:lnTo>
                  <a:pt x="291363" y="178828"/>
                </a:lnTo>
                <a:lnTo>
                  <a:pt x="300990" y="171970"/>
                </a:lnTo>
                <a:lnTo>
                  <a:pt x="304660" y="165963"/>
                </a:lnTo>
                <a:lnTo>
                  <a:pt x="307174" y="161874"/>
                </a:lnTo>
                <a:lnTo>
                  <a:pt x="309359" y="149656"/>
                </a:lnTo>
                <a:close/>
              </a:path>
              <a:path w="341630" h="181610">
                <a:moveTo>
                  <a:pt x="341376" y="51460"/>
                </a:moveTo>
                <a:lnTo>
                  <a:pt x="337794" y="48768"/>
                </a:lnTo>
                <a:lnTo>
                  <a:pt x="329717" y="48768"/>
                </a:lnTo>
                <a:lnTo>
                  <a:pt x="326136" y="51460"/>
                </a:lnTo>
                <a:lnTo>
                  <a:pt x="326136" y="75666"/>
                </a:lnTo>
                <a:lnTo>
                  <a:pt x="329717" y="79248"/>
                </a:lnTo>
                <a:lnTo>
                  <a:pt x="337794" y="79248"/>
                </a:lnTo>
                <a:lnTo>
                  <a:pt x="341376" y="75666"/>
                </a:lnTo>
                <a:lnTo>
                  <a:pt x="341376" y="51460"/>
                </a:lnTo>
                <a:close/>
              </a:path>
            </a:pathLst>
          </a:custGeom>
          <a:solidFill>
            <a:srgbClr val="38C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39" y="56134"/>
            <a:ext cx="18529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4B69"/>
                </a:solidFill>
                <a:latin typeface="Arial"/>
                <a:cs typeface="Arial"/>
              </a:rPr>
              <a:t>Configure</a:t>
            </a:r>
            <a:r>
              <a:rPr sz="1600" spc="-30" dirty="0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4B69"/>
                </a:solidFill>
                <a:latin typeface="Arial"/>
                <a:cs typeface="Arial"/>
              </a:rPr>
              <a:t>Interfaces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Configure </a:t>
            </a:r>
            <a:r>
              <a:rPr spc="-15" dirty="0"/>
              <a:t>Verification </a:t>
            </a:r>
            <a:r>
              <a:rPr spc="-5" dirty="0"/>
              <a:t>Commands</a:t>
            </a:r>
            <a:r>
              <a:rPr spc="50" dirty="0"/>
              <a:t> </a:t>
            </a:r>
            <a:r>
              <a:rPr dirty="0"/>
              <a:t>(Cont.)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3618" y="919734"/>
            <a:ext cx="75107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Display the contents of the IP routing tables </a:t>
            </a:r>
            <a:r>
              <a:rPr sz="1600" spc="-10" dirty="0">
                <a:latin typeface="Arial"/>
                <a:cs typeface="Arial"/>
              </a:rPr>
              <a:t>with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show ip route </a:t>
            </a:r>
            <a:r>
              <a:rPr sz="1600" spc="-5" dirty="0">
                <a:latin typeface="Arial"/>
                <a:cs typeface="Arial"/>
              </a:rPr>
              <a:t>and </a:t>
            </a:r>
            <a:r>
              <a:rPr sz="1600" b="1" spc="-5" dirty="0">
                <a:latin typeface="Arial"/>
                <a:cs typeface="Arial"/>
              </a:rPr>
              <a:t>show</a:t>
            </a:r>
            <a:r>
              <a:rPr sz="1600" b="1" spc="265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ipv6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route </a:t>
            </a:r>
            <a:r>
              <a:rPr sz="1600" spc="-5" dirty="0">
                <a:latin typeface="Arial"/>
                <a:cs typeface="Arial"/>
              </a:rPr>
              <a:t>commands as </a:t>
            </a:r>
            <a:r>
              <a:rPr sz="1600" spc="-10" dirty="0">
                <a:latin typeface="Arial"/>
                <a:cs typeface="Arial"/>
              </a:rPr>
              <a:t>shown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here: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0783" y="1475232"/>
            <a:ext cx="5701665" cy="147828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301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9"/>
              </a:spcBef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R1# </a:t>
            </a:r>
            <a:r>
              <a:rPr sz="900" b="1" spc="-10" dirty="0">
                <a:solidFill>
                  <a:srgbClr val="FFFFFF"/>
                </a:solidFill>
                <a:latin typeface="Courier New"/>
                <a:cs typeface="Courier New"/>
              </a:rPr>
              <a:t>show </a:t>
            </a:r>
            <a:r>
              <a:rPr sz="900" b="1" spc="-5" dirty="0">
                <a:solidFill>
                  <a:srgbClr val="FFFFFF"/>
                </a:solidFill>
                <a:latin typeface="Courier New"/>
                <a:cs typeface="Courier New"/>
              </a:rPr>
              <a:t>ip</a:t>
            </a:r>
            <a:r>
              <a:rPr sz="900" b="1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b="1" spc="-10" dirty="0">
                <a:solidFill>
                  <a:srgbClr val="FFFFFF"/>
                </a:solidFill>
                <a:latin typeface="Courier New"/>
                <a:cs typeface="Courier New"/>
              </a:rPr>
              <a:t>route</a:t>
            </a:r>
            <a:endParaRPr sz="9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&lt;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output</a:t>
            </a:r>
            <a:r>
              <a:rPr sz="900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omitted&gt;</a:t>
            </a:r>
            <a:endParaRPr sz="9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Gateway of last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resort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is not</a:t>
            </a:r>
            <a:r>
              <a:rPr sz="9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set</a:t>
            </a:r>
            <a:endParaRPr sz="900">
              <a:latin typeface="Courier New"/>
              <a:cs typeface="Courier New"/>
            </a:endParaRPr>
          </a:p>
          <a:p>
            <a:pPr marL="503555">
              <a:lnSpc>
                <a:spcPct val="100000"/>
              </a:lnSpc>
            </a:pP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192.168.10.0/24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is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variably subnetted, 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subnets, 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masks</a:t>
            </a:r>
            <a:endParaRPr sz="900">
              <a:latin typeface="Courier New"/>
              <a:cs typeface="Courier New"/>
            </a:endParaRPr>
          </a:p>
          <a:p>
            <a:pPr marL="92075" marR="960119">
              <a:lnSpc>
                <a:spcPct val="100000"/>
              </a:lnSpc>
              <a:tabLst>
                <a:tab pos="707390" algn="l"/>
              </a:tabLst>
            </a:pP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C	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192.168.10.0/24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is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directly connected, GigabitEthernet0/0/0  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L	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192.168.10.1/32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is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directly connected,</a:t>
            </a:r>
            <a:r>
              <a:rPr sz="900" spc="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GigabitEthernet0/0/0</a:t>
            </a:r>
            <a:endParaRPr sz="900">
              <a:latin typeface="Courier New"/>
              <a:cs typeface="Courier New"/>
            </a:endParaRPr>
          </a:p>
          <a:p>
            <a:pPr marL="503555">
              <a:lnSpc>
                <a:spcPct val="100000"/>
              </a:lnSpc>
            </a:pP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209.165.200.0/24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is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variably subnetted, 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subnets, 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9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masks</a:t>
            </a:r>
            <a:endParaRPr sz="900">
              <a:latin typeface="Courier New"/>
              <a:cs typeface="Courier New"/>
            </a:endParaRPr>
          </a:p>
          <a:p>
            <a:pPr marL="92075" marR="754380" algn="just">
              <a:lnSpc>
                <a:spcPct val="100000"/>
              </a:lnSpc>
            </a:pP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209.165.200.224/30 is directly connected, GigabitEthernet0/0/1  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209.165.200.225/32 is directly connected, GigabitEthernet0/0/1 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R1#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22120" y="3035807"/>
            <a:ext cx="5699760" cy="189293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30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9"/>
              </a:spcBef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R1# show ipv6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route</a:t>
            </a:r>
            <a:endParaRPr sz="9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&lt;output</a:t>
            </a:r>
            <a:r>
              <a:rPr sz="9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omitted&gt;</a:t>
            </a:r>
            <a:endParaRPr sz="9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tabLst>
                <a:tab pos="365125" algn="l"/>
              </a:tabLst>
            </a:pP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C	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2001:DB8:ACAD:10::/64 [0/0]</a:t>
            </a:r>
            <a:endParaRPr sz="900">
              <a:latin typeface="Courier New"/>
              <a:cs typeface="Courier New"/>
            </a:endParaRPr>
          </a:p>
          <a:p>
            <a:pPr marL="90805" marR="2254885" indent="342900">
              <a:lnSpc>
                <a:spcPct val="100000"/>
              </a:lnSpc>
              <a:tabLst>
                <a:tab pos="365125" algn="l"/>
              </a:tabLst>
            </a:pP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via GigabitEthernet0/0/0, directly connected  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L	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2001:DB8:ACAD:10::1/128 [0/0]</a:t>
            </a:r>
            <a:endParaRPr sz="900">
              <a:latin typeface="Courier New"/>
              <a:cs typeface="Courier New"/>
            </a:endParaRPr>
          </a:p>
          <a:p>
            <a:pPr marL="90805" marR="3004820" indent="342900">
              <a:lnSpc>
                <a:spcPct val="100000"/>
              </a:lnSpc>
              <a:tabLst>
                <a:tab pos="365125" algn="l"/>
              </a:tabLst>
            </a:pP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via GigabitEthernet0/0/0, receive  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C	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2001:DB8:FEED:224::/64 [0/0]</a:t>
            </a:r>
            <a:endParaRPr sz="900">
              <a:latin typeface="Courier New"/>
              <a:cs typeface="Courier New"/>
            </a:endParaRPr>
          </a:p>
          <a:p>
            <a:pPr marL="433705">
              <a:lnSpc>
                <a:spcPct val="100000"/>
              </a:lnSpc>
            </a:pP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via GigabitEthernet0/0/1, directly</a:t>
            </a:r>
            <a:r>
              <a:rPr sz="9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connected</a:t>
            </a:r>
            <a:endParaRPr sz="9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  <a:tabLst>
                <a:tab pos="365125" algn="l"/>
              </a:tabLst>
            </a:pP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L	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2001:DB8:FEED:224::1/128</a:t>
            </a:r>
            <a:r>
              <a:rPr sz="9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[0/0]</a:t>
            </a:r>
            <a:endParaRPr sz="900">
              <a:latin typeface="Courier New"/>
              <a:cs typeface="Courier New"/>
            </a:endParaRPr>
          </a:p>
          <a:p>
            <a:pPr marL="90805" marR="3004820" indent="342900">
              <a:lnSpc>
                <a:spcPct val="100000"/>
              </a:lnSpc>
              <a:tabLst>
                <a:tab pos="365125" algn="l"/>
              </a:tabLst>
            </a:pP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via GigabitEthernet0/0/1, receive  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L	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FF00::/8 [0/0]</a:t>
            </a:r>
            <a:endParaRPr sz="900">
              <a:latin typeface="Courier New"/>
              <a:cs typeface="Courier New"/>
            </a:endParaRPr>
          </a:p>
          <a:p>
            <a:pPr marL="433705">
              <a:lnSpc>
                <a:spcPct val="100000"/>
              </a:lnSpc>
            </a:pP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via Null0,</a:t>
            </a:r>
            <a:r>
              <a:rPr sz="9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receive</a:t>
            </a:r>
            <a:endParaRPr sz="9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R1#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18529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4B69"/>
                </a:solidFill>
                <a:latin typeface="Arial"/>
                <a:cs typeface="Arial"/>
              </a:rPr>
              <a:t>Configure</a:t>
            </a:r>
            <a:r>
              <a:rPr sz="1600" spc="-30" dirty="0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4B69"/>
                </a:solidFill>
                <a:latin typeface="Arial"/>
                <a:cs typeface="Arial"/>
              </a:rPr>
              <a:t>Interfaces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Configure </a:t>
            </a:r>
            <a:r>
              <a:rPr spc="-15" dirty="0"/>
              <a:t>Verification </a:t>
            </a:r>
            <a:r>
              <a:rPr spc="-5" dirty="0"/>
              <a:t>Commands</a:t>
            </a:r>
            <a:r>
              <a:rPr spc="50" dirty="0"/>
              <a:t> </a:t>
            </a:r>
            <a:r>
              <a:rPr dirty="0"/>
              <a:t>(Cont.)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3618" y="919734"/>
            <a:ext cx="226314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Display statistics for all  interfaces with the </a:t>
            </a:r>
            <a:r>
              <a:rPr sz="1600" b="1" spc="-5" dirty="0">
                <a:latin typeface="Arial"/>
                <a:cs typeface="Arial"/>
              </a:rPr>
              <a:t>show  interfaces </a:t>
            </a:r>
            <a:r>
              <a:rPr sz="1600" spc="-5" dirty="0">
                <a:latin typeface="Arial"/>
                <a:cs typeface="Arial"/>
              </a:rPr>
              <a:t>command, as  </a:t>
            </a:r>
            <a:r>
              <a:rPr sz="1600" spc="-10" dirty="0">
                <a:latin typeface="Arial"/>
                <a:cs typeface="Arial"/>
              </a:rPr>
              <a:t>shown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here: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20796" y="891539"/>
            <a:ext cx="5419725" cy="3693160"/>
          </a:xfrm>
          <a:custGeom>
            <a:avLst/>
            <a:gdLst/>
            <a:ahLst/>
            <a:cxnLst/>
            <a:rect l="l" t="t" r="r" b="b"/>
            <a:pathLst>
              <a:path w="5419725" h="3693160">
                <a:moveTo>
                  <a:pt x="5419344" y="0"/>
                </a:moveTo>
                <a:lnTo>
                  <a:pt x="0" y="0"/>
                </a:lnTo>
                <a:lnTo>
                  <a:pt x="0" y="3692652"/>
                </a:lnTo>
                <a:lnTo>
                  <a:pt x="5419344" y="3692652"/>
                </a:lnTo>
                <a:lnTo>
                  <a:pt x="54193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64488" y="1184605"/>
            <a:ext cx="104965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a0e0.af0d.e140)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Courier New"/>
                <a:cs typeface="Courier New"/>
              </a:rPr>
              <a:t>R1# </a:t>
            </a:r>
            <a:r>
              <a:rPr spc="-10" dirty="0"/>
              <a:t>show interfaces</a:t>
            </a:r>
            <a:r>
              <a:rPr dirty="0"/>
              <a:t> </a:t>
            </a:r>
            <a:r>
              <a:rPr spc="-10" dirty="0"/>
              <a:t>gig0/0/0</a:t>
            </a:r>
          </a:p>
          <a:p>
            <a:pPr marL="12700">
              <a:lnSpc>
                <a:spcPct val="100000"/>
              </a:lnSpc>
            </a:pPr>
            <a:r>
              <a:rPr b="0" spc="-10" dirty="0">
                <a:latin typeface="Courier New"/>
                <a:cs typeface="Courier New"/>
              </a:rPr>
              <a:t>GigabitEthernet0/0/0 is </a:t>
            </a:r>
            <a:r>
              <a:rPr b="0" spc="-5" dirty="0">
                <a:latin typeface="Courier New"/>
                <a:cs typeface="Courier New"/>
              </a:rPr>
              <a:t>up, </a:t>
            </a:r>
            <a:r>
              <a:rPr b="0" spc="-10" dirty="0">
                <a:latin typeface="Courier New"/>
                <a:cs typeface="Courier New"/>
              </a:rPr>
              <a:t>line protocol is</a:t>
            </a:r>
            <a:r>
              <a:rPr b="0" spc="-5" dirty="0">
                <a:latin typeface="Courier New"/>
                <a:cs typeface="Courier New"/>
              </a:rPr>
              <a:t> up</a:t>
            </a:r>
          </a:p>
          <a:p>
            <a:pPr marL="149225">
              <a:lnSpc>
                <a:spcPct val="100000"/>
              </a:lnSpc>
            </a:pPr>
            <a:r>
              <a:rPr b="0" spc="-5" dirty="0">
                <a:latin typeface="Courier New"/>
                <a:cs typeface="Courier New"/>
              </a:rPr>
              <a:t>Hardware is </a:t>
            </a:r>
            <a:r>
              <a:rPr b="0" spc="-10" dirty="0">
                <a:latin typeface="Courier New"/>
                <a:cs typeface="Courier New"/>
              </a:rPr>
              <a:t>ISR4321-2x1GE, </a:t>
            </a:r>
            <a:r>
              <a:rPr b="0" spc="-5" dirty="0">
                <a:latin typeface="Courier New"/>
                <a:cs typeface="Courier New"/>
              </a:rPr>
              <a:t>address </a:t>
            </a:r>
            <a:r>
              <a:rPr b="0" spc="-10" dirty="0">
                <a:latin typeface="Courier New"/>
                <a:cs typeface="Courier New"/>
              </a:rPr>
              <a:t>is a0e0.af0d.e140</a:t>
            </a:r>
            <a:r>
              <a:rPr b="0" spc="15" dirty="0">
                <a:latin typeface="Courier New"/>
                <a:cs typeface="Courier New"/>
              </a:rPr>
              <a:t> </a:t>
            </a:r>
            <a:r>
              <a:rPr b="0" spc="-5" dirty="0">
                <a:latin typeface="Courier New"/>
                <a:cs typeface="Courier New"/>
              </a:rPr>
              <a:t>(bia</a:t>
            </a:r>
          </a:p>
          <a:p>
            <a:pPr marL="149225">
              <a:lnSpc>
                <a:spcPct val="100000"/>
              </a:lnSpc>
            </a:pPr>
            <a:r>
              <a:rPr b="0" spc="-10" dirty="0">
                <a:latin typeface="Courier New"/>
                <a:cs typeface="Courier New"/>
              </a:rPr>
              <a:t>Description: Link to </a:t>
            </a:r>
            <a:r>
              <a:rPr b="0" spc="-5" dirty="0">
                <a:latin typeface="Courier New"/>
                <a:cs typeface="Courier New"/>
              </a:rPr>
              <a:t>LAN</a:t>
            </a:r>
          </a:p>
          <a:p>
            <a:pPr marL="149225">
              <a:lnSpc>
                <a:spcPct val="100000"/>
              </a:lnSpc>
            </a:pPr>
            <a:r>
              <a:rPr b="0" spc="-10" dirty="0">
                <a:latin typeface="Courier New"/>
                <a:cs typeface="Courier New"/>
              </a:rPr>
              <a:t>Internet address </a:t>
            </a:r>
            <a:r>
              <a:rPr b="0" spc="-5" dirty="0">
                <a:latin typeface="Courier New"/>
                <a:cs typeface="Courier New"/>
              </a:rPr>
              <a:t>is</a:t>
            </a:r>
            <a:r>
              <a:rPr b="0" spc="-25" dirty="0">
                <a:latin typeface="Courier New"/>
                <a:cs typeface="Courier New"/>
              </a:rPr>
              <a:t> </a:t>
            </a:r>
            <a:r>
              <a:rPr b="0" spc="-10" dirty="0">
                <a:latin typeface="Courier New"/>
                <a:cs typeface="Courier New"/>
              </a:rPr>
              <a:t>192.168.10.1/24</a:t>
            </a:r>
          </a:p>
          <a:p>
            <a:pPr marL="355600" marR="607695" indent="-205740">
              <a:lnSpc>
                <a:spcPct val="100000"/>
              </a:lnSpc>
            </a:pPr>
            <a:r>
              <a:rPr b="0" spc="-5" dirty="0">
                <a:latin typeface="Courier New"/>
                <a:cs typeface="Courier New"/>
              </a:rPr>
              <a:t>MTU </a:t>
            </a:r>
            <a:r>
              <a:rPr b="0" spc="-10" dirty="0">
                <a:latin typeface="Courier New"/>
                <a:cs typeface="Courier New"/>
              </a:rPr>
              <a:t>1500 bytes, </a:t>
            </a:r>
            <a:r>
              <a:rPr b="0" spc="-5" dirty="0">
                <a:latin typeface="Courier New"/>
                <a:cs typeface="Courier New"/>
              </a:rPr>
              <a:t>BW </a:t>
            </a:r>
            <a:r>
              <a:rPr b="0" spc="-10" dirty="0">
                <a:latin typeface="Courier New"/>
                <a:cs typeface="Courier New"/>
              </a:rPr>
              <a:t>100000 Kbit/sec, </a:t>
            </a:r>
            <a:r>
              <a:rPr b="0" spc="-5" dirty="0">
                <a:latin typeface="Courier New"/>
                <a:cs typeface="Courier New"/>
              </a:rPr>
              <a:t>DLY </a:t>
            </a:r>
            <a:r>
              <a:rPr b="0" spc="-10" dirty="0">
                <a:latin typeface="Courier New"/>
                <a:cs typeface="Courier New"/>
              </a:rPr>
              <a:t>100 </a:t>
            </a:r>
            <a:r>
              <a:rPr b="0" spc="-5" dirty="0">
                <a:latin typeface="Courier New"/>
                <a:cs typeface="Courier New"/>
              </a:rPr>
              <a:t>usec,  reliability 255/255, txload 1/255, rxload</a:t>
            </a:r>
            <a:r>
              <a:rPr b="0" spc="-55" dirty="0">
                <a:latin typeface="Courier New"/>
                <a:cs typeface="Courier New"/>
              </a:rPr>
              <a:t> </a:t>
            </a:r>
            <a:r>
              <a:rPr b="0" spc="-5" dirty="0">
                <a:latin typeface="Courier New"/>
                <a:cs typeface="Courier New"/>
              </a:rPr>
              <a:t>1/255</a:t>
            </a:r>
          </a:p>
          <a:p>
            <a:pPr marL="149225" marR="1572895">
              <a:lnSpc>
                <a:spcPct val="100000"/>
              </a:lnSpc>
            </a:pPr>
            <a:r>
              <a:rPr b="0" spc="-10" dirty="0">
                <a:latin typeface="Courier New"/>
                <a:cs typeface="Courier New"/>
              </a:rPr>
              <a:t>Encapsulation </a:t>
            </a:r>
            <a:r>
              <a:rPr b="0" spc="-5" dirty="0">
                <a:latin typeface="Courier New"/>
                <a:cs typeface="Courier New"/>
              </a:rPr>
              <a:t>ARPA, </a:t>
            </a:r>
            <a:r>
              <a:rPr b="0" spc="-10" dirty="0">
                <a:latin typeface="Courier New"/>
                <a:cs typeface="Courier New"/>
              </a:rPr>
              <a:t>loopback not </a:t>
            </a:r>
            <a:r>
              <a:rPr b="0" spc="-5" dirty="0">
                <a:latin typeface="Courier New"/>
                <a:cs typeface="Courier New"/>
              </a:rPr>
              <a:t>set  </a:t>
            </a:r>
            <a:r>
              <a:rPr b="0" spc="-10" dirty="0">
                <a:latin typeface="Courier New"/>
                <a:cs typeface="Courier New"/>
              </a:rPr>
              <a:t>Keepalive </a:t>
            </a:r>
            <a:r>
              <a:rPr b="0" spc="-5" dirty="0">
                <a:latin typeface="Courier New"/>
                <a:cs typeface="Courier New"/>
              </a:rPr>
              <a:t>not</a:t>
            </a:r>
            <a:r>
              <a:rPr b="0" spc="-25" dirty="0">
                <a:latin typeface="Courier New"/>
                <a:cs typeface="Courier New"/>
              </a:rPr>
              <a:t> </a:t>
            </a:r>
            <a:r>
              <a:rPr b="0" spc="-10" dirty="0">
                <a:latin typeface="Courier New"/>
                <a:cs typeface="Courier New"/>
              </a:rPr>
              <a:t>supported</a:t>
            </a:r>
          </a:p>
          <a:p>
            <a:pPr marL="149225">
              <a:lnSpc>
                <a:spcPct val="100000"/>
              </a:lnSpc>
            </a:pPr>
            <a:r>
              <a:rPr b="0" spc="-5" dirty="0">
                <a:latin typeface="Courier New"/>
                <a:cs typeface="Courier New"/>
              </a:rPr>
              <a:t>Full </a:t>
            </a:r>
            <a:r>
              <a:rPr b="0" spc="-10" dirty="0">
                <a:latin typeface="Courier New"/>
                <a:cs typeface="Courier New"/>
              </a:rPr>
              <a:t>Duplex, 100Mbps, </a:t>
            </a:r>
            <a:r>
              <a:rPr b="0" spc="-5" dirty="0">
                <a:latin typeface="Courier New"/>
                <a:cs typeface="Courier New"/>
              </a:rPr>
              <a:t>link type is </a:t>
            </a:r>
            <a:r>
              <a:rPr b="0" spc="-10" dirty="0">
                <a:latin typeface="Courier New"/>
                <a:cs typeface="Courier New"/>
              </a:rPr>
              <a:t>auto, media type is</a:t>
            </a:r>
            <a:r>
              <a:rPr b="0" spc="15" dirty="0">
                <a:latin typeface="Courier New"/>
                <a:cs typeface="Courier New"/>
              </a:rPr>
              <a:t> </a:t>
            </a:r>
            <a:r>
              <a:rPr b="0" spc="-10" dirty="0">
                <a:latin typeface="Courier New"/>
                <a:cs typeface="Courier New"/>
              </a:rPr>
              <a:t>RJ45</a:t>
            </a:r>
          </a:p>
          <a:p>
            <a:pPr marL="149225">
              <a:lnSpc>
                <a:spcPct val="100000"/>
              </a:lnSpc>
            </a:pPr>
            <a:r>
              <a:rPr b="0" spc="-5" dirty="0">
                <a:latin typeface="Courier New"/>
                <a:cs typeface="Courier New"/>
              </a:rPr>
              <a:t>output flow-control is off, input </a:t>
            </a:r>
            <a:r>
              <a:rPr b="0" spc="-10" dirty="0">
                <a:latin typeface="Courier New"/>
                <a:cs typeface="Courier New"/>
              </a:rPr>
              <a:t>flow-control </a:t>
            </a:r>
            <a:r>
              <a:rPr b="0" spc="-5" dirty="0">
                <a:latin typeface="Courier New"/>
                <a:cs typeface="Courier New"/>
              </a:rPr>
              <a:t>is</a:t>
            </a:r>
            <a:r>
              <a:rPr b="0" spc="-50" dirty="0">
                <a:latin typeface="Courier New"/>
                <a:cs typeface="Courier New"/>
              </a:rPr>
              <a:t> </a:t>
            </a:r>
            <a:r>
              <a:rPr b="0" spc="-5" dirty="0">
                <a:latin typeface="Courier New"/>
                <a:cs typeface="Courier New"/>
              </a:rPr>
              <a:t>off</a:t>
            </a:r>
          </a:p>
          <a:p>
            <a:pPr marL="149225">
              <a:lnSpc>
                <a:spcPct val="100000"/>
              </a:lnSpc>
            </a:pPr>
            <a:r>
              <a:rPr b="0" spc="-5" dirty="0">
                <a:latin typeface="Courier New"/>
                <a:cs typeface="Courier New"/>
              </a:rPr>
              <a:t>ARP </a:t>
            </a:r>
            <a:r>
              <a:rPr b="0" spc="-10" dirty="0">
                <a:latin typeface="Courier New"/>
                <a:cs typeface="Courier New"/>
              </a:rPr>
              <a:t>type: ARPA, </a:t>
            </a:r>
            <a:r>
              <a:rPr b="0" spc="-5" dirty="0">
                <a:latin typeface="Courier New"/>
                <a:cs typeface="Courier New"/>
              </a:rPr>
              <a:t>ARP Timeout</a:t>
            </a:r>
            <a:r>
              <a:rPr b="0" spc="-40" dirty="0">
                <a:latin typeface="Courier New"/>
                <a:cs typeface="Courier New"/>
              </a:rPr>
              <a:t> </a:t>
            </a:r>
            <a:r>
              <a:rPr b="0" spc="-10" dirty="0">
                <a:latin typeface="Courier New"/>
                <a:cs typeface="Courier New"/>
              </a:rPr>
              <a:t>04:00:00</a:t>
            </a:r>
          </a:p>
          <a:p>
            <a:pPr marL="149225" marR="277495">
              <a:lnSpc>
                <a:spcPct val="100000"/>
              </a:lnSpc>
            </a:pPr>
            <a:r>
              <a:rPr b="0" spc="-5" dirty="0">
                <a:latin typeface="Courier New"/>
                <a:cs typeface="Courier New"/>
              </a:rPr>
              <a:t>Last </a:t>
            </a:r>
            <a:r>
              <a:rPr b="0" spc="-10" dirty="0">
                <a:latin typeface="Courier New"/>
                <a:cs typeface="Courier New"/>
              </a:rPr>
              <a:t>input 00:00:01, </a:t>
            </a:r>
            <a:r>
              <a:rPr b="0" spc="-5" dirty="0">
                <a:latin typeface="Courier New"/>
                <a:cs typeface="Courier New"/>
              </a:rPr>
              <a:t>output </a:t>
            </a:r>
            <a:r>
              <a:rPr b="0" spc="-10" dirty="0">
                <a:latin typeface="Courier New"/>
                <a:cs typeface="Courier New"/>
              </a:rPr>
              <a:t>00:00:35, output </a:t>
            </a:r>
            <a:r>
              <a:rPr b="0" spc="-5" dirty="0">
                <a:latin typeface="Courier New"/>
                <a:cs typeface="Courier New"/>
              </a:rPr>
              <a:t>hang </a:t>
            </a:r>
            <a:r>
              <a:rPr b="0" spc="-10" dirty="0">
                <a:latin typeface="Courier New"/>
                <a:cs typeface="Courier New"/>
              </a:rPr>
              <a:t>never  </a:t>
            </a:r>
            <a:r>
              <a:rPr b="0" spc="-5" dirty="0">
                <a:latin typeface="Courier New"/>
                <a:cs typeface="Courier New"/>
              </a:rPr>
              <a:t>Last </a:t>
            </a:r>
            <a:r>
              <a:rPr b="0" spc="-10" dirty="0">
                <a:latin typeface="Courier New"/>
                <a:cs typeface="Courier New"/>
              </a:rPr>
              <a:t>clearing </a:t>
            </a:r>
            <a:r>
              <a:rPr b="0" spc="-5" dirty="0">
                <a:latin typeface="Courier New"/>
                <a:cs typeface="Courier New"/>
              </a:rPr>
              <a:t>of </a:t>
            </a:r>
            <a:r>
              <a:rPr b="0" spc="-10" dirty="0">
                <a:latin typeface="Courier New"/>
                <a:cs typeface="Courier New"/>
              </a:rPr>
              <a:t>"show interface" counters</a:t>
            </a:r>
            <a:r>
              <a:rPr b="0" spc="-15" dirty="0">
                <a:latin typeface="Courier New"/>
                <a:cs typeface="Courier New"/>
              </a:rPr>
              <a:t> </a:t>
            </a:r>
            <a:r>
              <a:rPr b="0" spc="-5" dirty="0">
                <a:latin typeface="Courier New"/>
                <a:cs typeface="Courier New"/>
              </a:rPr>
              <a:t>never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041154" y="2831338"/>
            <a:ext cx="5727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drops:</a:t>
            </a:r>
            <a:r>
              <a:rPr sz="900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37330" y="2831338"/>
            <a:ext cx="418972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Input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queue: 0/375/0/0 (size/max/drops/flushes); Total output  Queueing strategy:</a:t>
            </a:r>
            <a:r>
              <a:rPr sz="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fifo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Output queue: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0/40</a:t>
            </a:r>
            <a:r>
              <a:rPr sz="9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(size/max)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5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minute input rate 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bits/sec, 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r>
              <a:rPr sz="9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packets/sec</a:t>
            </a:r>
            <a:endParaRPr sz="900">
              <a:latin typeface="Courier New"/>
              <a:cs typeface="Courier New"/>
            </a:endParaRPr>
          </a:p>
          <a:p>
            <a:pPr marL="218440" marR="881380" indent="-205740">
              <a:lnSpc>
                <a:spcPct val="100000"/>
              </a:lnSpc>
            </a:pP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5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minute output rate 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bits/sec, 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packets/sec 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1180 packets input, 109486 bytes, 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0 no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buffer  Received 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84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broadcasts (0 IP</a:t>
            </a:r>
            <a:r>
              <a:rPr sz="9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multicasts)</a:t>
            </a:r>
            <a:endParaRPr sz="900">
              <a:latin typeface="Courier New"/>
              <a:cs typeface="Courier New"/>
            </a:endParaRPr>
          </a:p>
          <a:p>
            <a:pPr marL="218440">
              <a:lnSpc>
                <a:spcPct val="100000"/>
              </a:lnSpc>
            </a:pP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runts, 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giants, 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r>
              <a:rPr sz="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throttles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00171" y="4066133"/>
            <a:ext cx="112014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&lt;output</a:t>
            </a:r>
            <a:r>
              <a:rPr sz="9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omitted&gt;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R1#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18529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4B69"/>
                </a:solidFill>
                <a:latin typeface="Arial"/>
                <a:cs typeface="Arial"/>
              </a:rPr>
              <a:t>Configure</a:t>
            </a:r>
            <a:r>
              <a:rPr sz="1600" spc="-30" dirty="0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4B69"/>
                </a:solidFill>
                <a:latin typeface="Arial"/>
                <a:cs typeface="Arial"/>
              </a:rPr>
              <a:t>Interfaces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Configure </a:t>
            </a:r>
            <a:r>
              <a:rPr spc="-15" dirty="0"/>
              <a:t>Verification </a:t>
            </a:r>
            <a:r>
              <a:rPr spc="-5" dirty="0"/>
              <a:t>Commands</a:t>
            </a:r>
            <a:r>
              <a:rPr spc="50" dirty="0"/>
              <a:t> </a:t>
            </a:r>
            <a:r>
              <a:rPr dirty="0"/>
              <a:t>(Cont.)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3618" y="919734"/>
            <a:ext cx="240665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Display IPv4 statistics for  router interfaces with the  </a:t>
            </a:r>
            <a:r>
              <a:rPr sz="1600" b="1" spc="-5" dirty="0">
                <a:latin typeface="Arial"/>
                <a:cs typeface="Arial"/>
              </a:rPr>
              <a:t>show ip interface  </a:t>
            </a:r>
            <a:r>
              <a:rPr sz="1600" spc="-5" dirty="0">
                <a:latin typeface="Arial"/>
                <a:cs typeface="Arial"/>
              </a:rPr>
              <a:t>command, as </a:t>
            </a:r>
            <a:r>
              <a:rPr sz="1600" spc="-10" dirty="0">
                <a:latin typeface="Arial"/>
                <a:cs typeface="Arial"/>
              </a:rPr>
              <a:t>shown</a:t>
            </a:r>
            <a:r>
              <a:rPr sz="1600" spc="-5" dirty="0">
                <a:latin typeface="Arial"/>
                <a:cs typeface="Arial"/>
              </a:rPr>
              <a:t> here: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52444" y="891539"/>
            <a:ext cx="4956175" cy="3939540"/>
          </a:xfrm>
          <a:custGeom>
            <a:avLst/>
            <a:gdLst/>
            <a:ahLst/>
            <a:cxnLst/>
            <a:rect l="l" t="t" r="r" b="b"/>
            <a:pathLst>
              <a:path w="4956175" h="3939540">
                <a:moveTo>
                  <a:pt x="4956048" y="0"/>
                </a:moveTo>
                <a:lnTo>
                  <a:pt x="0" y="0"/>
                </a:lnTo>
                <a:lnTo>
                  <a:pt x="0" y="3939540"/>
                </a:lnTo>
                <a:lnTo>
                  <a:pt x="4956048" y="3939540"/>
                </a:lnTo>
                <a:lnTo>
                  <a:pt x="4956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32453" y="909066"/>
            <a:ext cx="3606800" cy="3226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R1# </a:t>
            </a:r>
            <a:r>
              <a:rPr sz="1000" b="1" spc="-5" dirty="0">
                <a:solidFill>
                  <a:srgbClr val="FFFFFF"/>
                </a:solidFill>
                <a:latin typeface="Courier New"/>
                <a:cs typeface="Courier New"/>
              </a:rPr>
              <a:t>show ip interface</a:t>
            </a:r>
            <a:r>
              <a:rPr sz="1000" b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Courier New"/>
                <a:cs typeface="Courier New"/>
              </a:rPr>
              <a:t>g0/0/0</a:t>
            </a:r>
            <a:endParaRPr sz="1000">
              <a:latin typeface="Courier New"/>
              <a:cs typeface="Courier New"/>
            </a:endParaRPr>
          </a:p>
          <a:p>
            <a:pPr marL="165100" marR="5080" indent="-1524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GigabitEthernet0/0/0 is up, line protocol is up  Internet address is 192.168.10.1/24  Broadcast address is</a:t>
            </a:r>
            <a:r>
              <a:rPr sz="1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255.255.255.255</a:t>
            </a:r>
            <a:endParaRPr sz="1000">
              <a:latin typeface="Courier New"/>
              <a:cs typeface="Courier New"/>
            </a:endParaRPr>
          </a:p>
          <a:p>
            <a:pPr marL="165100" marR="766445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Address determined by setup command  MTU is 1500</a:t>
            </a:r>
            <a:r>
              <a:rPr sz="1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bytes</a:t>
            </a:r>
            <a:endParaRPr sz="10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Helper address is not</a:t>
            </a:r>
            <a:r>
              <a:rPr sz="1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set</a:t>
            </a:r>
            <a:endParaRPr sz="1000">
              <a:latin typeface="Courier New"/>
              <a:cs typeface="Courier New"/>
            </a:endParaRPr>
          </a:p>
          <a:p>
            <a:pPr marL="165100" marR="309245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Directed broadcast forwarding is disabled  Outgoing Common access list is not set  Outgoing access list is not</a:t>
            </a:r>
            <a:r>
              <a:rPr sz="10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set</a:t>
            </a:r>
            <a:endParaRPr sz="1000">
              <a:latin typeface="Courier New"/>
              <a:cs typeface="Courier New"/>
            </a:endParaRPr>
          </a:p>
          <a:p>
            <a:pPr marL="165100" marR="614045">
              <a:lnSpc>
                <a:spcPct val="100000"/>
              </a:lnSpc>
              <a:spcBef>
                <a:spcPts val="5"/>
              </a:spcBef>
              <a:tabLst>
                <a:tab pos="850265" algn="l"/>
              </a:tabLst>
            </a:pP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Inbound Common access list is not set  Inbound	access list is not set  Proxy ARP is</a:t>
            </a:r>
            <a:r>
              <a:rPr sz="1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enabled</a:t>
            </a:r>
            <a:endParaRPr sz="1000">
              <a:latin typeface="Courier New"/>
              <a:cs typeface="Courier New"/>
            </a:endParaRPr>
          </a:p>
          <a:p>
            <a:pPr marL="165100" marR="1376045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Local Proxy ARP is disabled  Security level is default  Split horizon is</a:t>
            </a:r>
            <a:r>
              <a:rPr sz="1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enabled</a:t>
            </a:r>
            <a:endParaRPr sz="1000">
              <a:latin typeface="Courier New"/>
              <a:cs typeface="Courier New"/>
            </a:endParaRPr>
          </a:p>
          <a:p>
            <a:pPr marL="165100" marR="918844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ICMP redirects are always sent  ICMP unreachables are always sent  ICMP mask replies are never sent  IP fast switching is enabled</a:t>
            </a:r>
            <a:endParaRPr sz="10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IP Flow switching is</a:t>
            </a:r>
            <a:r>
              <a:rPr sz="1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disabled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632453" y="4262424"/>
            <a:ext cx="12446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&lt;output</a:t>
            </a:r>
            <a:r>
              <a:rPr sz="10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omitted&gt;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32453" y="4567834"/>
            <a:ext cx="2540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R1#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18529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4B69"/>
                </a:solidFill>
                <a:latin typeface="Arial"/>
                <a:cs typeface="Arial"/>
              </a:rPr>
              <a:t>Configure</a:t>
            </a:r>
            <a:r>
              <a:rPr sz="1600" spc="-30" dirty="0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4B69"/>
                </a:solidFill>
                <a:latin typeface="Arial"/>
                <a:cs typeface="Arial"/>
              </a:rPr>
              <a:t>Interfaces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Configure </a:t>
            </a:r>
            <a:r>
              <a:rPr spc="-15" dirty="0"/>
              <a:t>Verification </a:t>
            </a:r>
            <a:r>
              <a:rPr spc="-5" dirty="0"/>
              <a:t>Commands</a:t>
            </a:r>
            <a:r>
              <a:rPr spc="50" dirty="0"/>
              <a:t> </a:t>
            </a:r>
            <a:r>
              <a:rPr dirty="0"/>
              <a:t>(Cont.)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3618" y="919734"/>
            <a:ext cx="228092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Display IPv6 statistics for  router interfaces with the  </a:t>
            </a:r>
            <a:r>
              <a:rPr sz="1600" b="1" spc="-5" dirty="0">
                <a:latin typeface="Arial"/>
                <a:cs typeface="Arial"/>
              </a:rPr>
              <a:t>show </a:t>
            </a:r>
            <a:r>
              <a:rPr sz="1600" b="1" spc="-15" dirty="0">
                <a:latin typeface="Arial"/>
                <a:cs typeface="Arial"/>
              </a:rPr>
              <a:t>ipv6 </a:t>
            </a:r>
            <a:r>
              <a:rPr sz="1600" b="1" spc="-5" dirty="0">
                <a:latin typeface="Arial"/>
                <a:cs typeface="Arial"/>
              </a:rPr>
              <a:t>interface  </a:t>
            </a:r>
            <a:r>
              <a:rPr sz="1600" spc="-5" dirty="0">
                <a:latin typeface="Arial"/>
                <a:cs typeface="Arial"/>
              </a:rPr>
              <a:t>command </a:t>
            </a:r>
            <a:r>
              <a:rPr sz="1600" spc="-10" dirty="0">
                <a:latin typeface="Arial"/>
                <a:cs typeface="Arial"/>
              </a:rPr>
              <a:t>shown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here: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52444" y="891539"/>
            <a:ext cx="4956175" cy="3324225"/>
          </a:xfrm>
          <a:custGeom>
            <a:avLst/>
            <a:gdLst/>
            <a:ahLst/>
            <a:cxnLst/>
            <a:rect l="l" t="t" r="r" b="b"/>
            <a:pathLst>
              <a:path w="4956175" h="3324225">
                <a:moveTo>
                  <a:pt x="4956048" y="0"/>
                </a:moveTo>
                <a:lnTo>
                  <a:pt x="0" y="0"/>
                </a:lnTo>
                <a:lnTo>
                  <a:pt x="0" y="3323844"/>
                </a:lnTo>
                <a:lnTo>
                  <a:pt x="4956048" y="3323844"/>
                </a:lnTo>
                <a:lnTo>
                  <a:pt x="4956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32453" y="909066"/>
            <a:ext cx="4521200" cy="2921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R1# </a:t>
            </a:r>
            <a:r>
              <a:rPr sz="1000" b="1" spc="-5" dirty="0">
                <a:solidFill>
                  <a:srgbClr val="FFFFFF"/>
                </a:solidFill>
                <a:latin typeface="Courier New"/>
                <a:cs typeface="Courier New"/>
              </a:rPr>
              <a:t>show ipv6 interface</a:t>
            </a:r>
            <a:r>
              <a:rPr sz="1000" b="1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Courier New"/>
                <a:cs typeface="Courier New"/>
              </a:rPr>
              <a:t>g0/0/0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GigabitEthernet0/0/0 is up, line protocol is</a:t>
            </a:r>
            <a:r>
              <a:rPr sz="10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up</a:t>
            </a:r>
            <a:endParaRPr sz="10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IPv6 is enabled, link-local address</a:t>
            </a:r>
            <a:r>
              <a:rPr sz="10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FE80::868A:8DFF:FE44:49B0</a:t>
            </a:r>
            <a:endParaRPr sz="1000">
              <a:latin typeface="Courier New"/>
              <a:cs typeface="Courier New"/>
            </a:endParaRPr>
          </a:p>
          <a:p>
            <a:pPr marL="165100" marR="175641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No Virtual link-local address(es):  Description: Link to LAN</a:t>
            </a:r>
            <a:endParaRPr sz="10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Global unicast</a:t>
            </a:r>
            <a:r>
              <a:rPr sz="1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address(es):</a:t>
            </a:r>
            <a:endParaRPr sz="1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2001:DB8:ACAD:10::1, subnet is</a:t>
            </a:r>
            <a:r>
              <a:rPr sz="10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2001:DB8:ACAD:10::/64</a:t>
            </a:r>
            <a:endParaRPr sz="10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Joined group</a:t>
            </a:r>
            <a:r>
              <a:rPr sz="1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address(es):</a:t>
            </a:r>
            <a:endParaRPr sz="1000">
              <a:latin typeface="Courier New"/>
              <a:cs typeface="Courier New"/>
            </a:endParaRPr>
          </a:p>
          <a:p>
            <a:pPr marL="317500" marR="2900045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FF02::1  FF02::1:FF00:1  FF02::1:FF44:49B0</a:t>
            </a:r>
            <a:endParaRPr sz="10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MTU is 1500</a:t>
            </a:r>
            <a:r>
              <a:rPr sz="1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bytes</a:t>
            </a:r>
            <a:endParaRPr sz="1000">
              <a:latin typeface="Courier New"/>
              <a:cs typeface="Courier New"/>
            </a:endParaRPr>
          </a:p>
          <a:p>
            <a:pPr marL="165100" marR="508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ICMP error messages limited to one every 100 milliseconds  ICMP redirects are</a:t>
            </a:r>
            <a:r>
              <a:rPr sz="1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enabled</a:t>
            </a:r>
            <a:endParaRPr sz="10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ICMP unreachables are</a:t>
            </a:r>
            <a:r>
              <a:rPr sz="1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sent</a:t>
            </a:r>
            <a:endParaRPr sz="10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ND DAD is enabled, number of DAD attempts:</a:t>
            </a:r>
            <a:r>
              <a:rPr sz="1000" spc="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endParaRPr sz="1000">
              <a:latin typeface="Courier New"/>
              <a:cs typeface="Courier New"/>
            </a:endParaRPr>
          </a:p>
          <a:p>
            <a:pPr marL="165100" marR="30988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ND reachable time is 30000 milliseconds (using 30000)  ND NS retransmit interval is 1000</a:t>
            </a:r>
            <a:r>
              <a:rPr sz="10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milliseconds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632453" y="3957929"/>
            <a:ext cx="2540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R1#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312925"/>
            <a:ext cx="6852920" cy="135699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marR="5080">
              <a:lnSpc>
                <a:spcPts val="4970"/>
              </a:lnSpc>
              <a:spcBef>
                <a:spcPts val="720"/>
              </a:spcBef>
            </a:pPr>
            <a:r>
              <a:rPr sz="4600" spc="-5" dirty="0">
                <a:solidFill>
                  <a:srgbClr val="AEE8FA"/>
                </a:solidFill>
              </a:rPr>
              <a:t>10.3 Configure the Default  Gateway</a:t>
            </a:r>
            <a:endParaRPr sz="46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27990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4B69"/>
                </a:solidFill>
                <a:latin typeface="Arial"/>
                <a:cs typeface="Arial"/>
              </a:rPr>
              <a:t>Configure the Default</a:t>
            </a:r>
            <a:r>
              <a:rPr sz="1600" spc="10" dirty="0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4B69"/>
                </a:solidFill>
                <a:latin typeface="Arial"/>
                <a:cs typeface="Arial"/>
              </a:rPr>
              <a:t>Gateway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666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Default Gateway on a</a:t>
            </a:r>
            <a:r>
              <a:rPr spc="-15" dirty="0"/>
              <a:t> </a:t>
            </a:r>
            <a:r>
              <a:rPr spc="-5" dirty="0"/>
              <a:t>Host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3618" y="919734"/>
            <a:ext cx="7887970" cy="3393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466407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The default gateway is used  when a host </a:t>
            </a:r>
            <a:r>
              <a:rPr sz="1600" dirty="0">
                <a:latin typeface="Arial"/>
                <a:cs typeface="Arial"/>
              </a:rPr>
              <a:t>sends </a:t>
            </a:r>
            <a:r>
              <a:rPr sz="1600" spc="-5" dirty="0">
                <a:latin typeface="Arial"/>
                <a:cs typeface="Arial"/>
              </a:rPr>
              <a:t>a </a:t>
            </a:r>
            <a:r>
              <a:rPr sz="1600" dirty="0">
                <a:latin typeface="Arial"/>
                <a:cs typeface="Arial"/>
              </a:rPr>
              <a:t>packet </a:t>
            </a:r>
            <a:r>
              <a:rPr sz="1600" spc="-5" dirty="0">
                <a:latin typeface="Arial"/>
                <a:cs typeface="Arial"/>
              </a:rPr>
              <a:t>to a  device on another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network.</a:t>
            </a:r>
            <a:endParaRPr sz="1600">
              <a:latin typeface="Arial"/>
              <a:cs typeface="Arial"/>
            </a:endParaRPr>
          </a:p>
          <a:p>
            <a:pPr marL="299085" marR="476885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The default gateway address is  generally the router interface  address attached to the local  network of the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host.</a:t>
            </a:r>
            <a:endParaRPr sz="1600">
              <a:latin typeface="Arial"/>
              <a:cs typeface="Arial"/>
            </a:endParaRPr>
          </a:p>
          <a:p>
            <a:pPr marL="299085" marR="4679950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95" dirty="0">
                <a:latin typeface="Arial"/>
                <a:cs typeface="Arial"/>
              </a:rPr>
              <a:t>To </a:t>
            </a:r>
            <a:r>
              <a:rPr sz="1600" spc="-5" dirty="0">
                <a:latin typeface="Arial"/>
                <a:cs typeface="Arial"/>
              </a:rPr>
              <a:t>reach PC3, PC1 addresses a  packet </a:t>
            </a:r>
            <a:r>
              <a:rPr sz="1600" spc="-10" dirty="0">
                <a:latin typeface="Arial"/>
                <a:cs typeface="Arial"/>
              </a:rPr>
              <a:t>with </a:t>
            </a:r>
            <a:r>
              <a:rPr sz="1600" spc="-5" dirty="0">
                <a:latin typeface="Arial"/>
                <a:cs typeface="Arial"/>
              </a:rPr>
              <a:t>the IPv4 address of  PC3, but forwards the </a:t>
            </a:r>
            <a:r>
              <a:rPr sz="1600" dirty="0">
                <a:latin typeface="Arial"/>
                <a:cs typeface="Arial"/>
              </a:rPr>
              <a:t>packet </a:t>
            </a:r>
            <a:r>
              <a:rPr sz="1600" spc="-5" dirty="0">
                <a:latin typeface="Arial"/>
                <a:cs typeface="Arial"/>
              </a:rPr>
              <a:t>to  its default </a:t>
            </a:r>
            <a:r>
              <a:rPr sz="1600" spc="-25" dirty="0">
                <a:latin typeface="Arial"/>
                <a:cs typeface="Arial"/>
              </a:rPr>
              <a:t>gateway, </a:t>
            </a:r>
            <a:r>
              <a:rPr sz="1600" spc="-5" dirty="0">
                <a:latin typeface="Arial"/>
                <a:cs typeface="Arial"/>
              </a:rPr>
              <a:t>the G0/0/0  interface of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R1.</a:t>
            </a:r>
            <a:endParaRPr sz="1600">
              <a:latin typeface="Arial"/>
              <a:cs typeface="Arial"/>
            </a:endParaRPr>
          </a:p>
          <a:p>
            <a:pPr marL="3796665">
              <a:lnSpc>
                <a:spcPts val="1560"/>
              </a:lnSpc>
            </a:pPr>
            <a:r>
              <a:rPr sz="1600" b="1" spc="-5" dirty="0">
                <a:latin typeface="Arial"/>
                <a:cs typeface="Arial"/>
              </a:rPr>
              <a:t>Note</a:t>
            </a:r>
            <a:r>
              <a:rPr sz="1600" spc="-5" dirty="0">
                <a:latin typeface="Arial"/>
                <a:cs typeface="Arial"/>
              </a:rPr>
              <a:t>: The IP address of the host and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endParaRPr sz="1600">
              <a:latin typeface="Arial"/>
              <a:cs typeface="Arial"/>
            </a:endParaRPr>
          </a:p>
          <a:p>
            <a:pPr marL="379666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router interface must be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the same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network.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54940" y="776398"/>
            <a:ext cx="2751456" cy="2833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17170"/>
            <a:ext cx="2534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67086"/>
                </a:solidFill>
              </a:rPr>
              <a:t>Module</a:t>
            </a:r>
            <a:r>
              <a:rPr spc="-55" dirty="0">
                <a:solidFill>
                  <a:srgbClr val="367086"/>
                </a:solidFill>
              </a:rPr>
              <a:t> </a:t>
            </a:r>
            <a:r>
              <a:rPr dirty="0">
                <a:solidFill>
                  <a:srgbClr val="367086"/>
                </a:solidFill>
              </a:rPr>
              <a:t>Objectives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43280" y="855979"/>
            <a:ext cx="668147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57575B"/>
                </a:solidFill>
                <a:latin typeface="Arial"/>
                <a:cs typeface="Arial"/>
              </a:rPr>
              <a:t>Module </a:t>
            </a:r>
            <a:r>
              <a:rPr sz="1600" b="1" spc="-10" dirty="0">
                <a:solidFill>
                  <a:srgbClr val="57575B"/>
                </a:solidFill>
                <a:latin typeface="Arial"/>
                <a:cs typeface="Arial"/>
              </a:rPr>
              <a:t>Title: </a:t>
            </a:r>
            <a:r>
              <a:rPr sz="1600" spc="-5" dirty="0">
                <a:solidFill>
                  <a:srgbClr val="57575B"/>
                </a:solidFill>
                <a:latin typeface="Arial"/>
                <a:cs typeface="Arial"/>
              </a:rPr>
              <a:t>Basic Router</a:t>
            </a:r>
            <a:r>
              <a:rPr sz="1600" spc="65" dirty="0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7575B"/>
                </a:solidFill>
                <a:latin typeface="Arial"/>
                <a:cs typeface="Arial"/>
              </a:rPr>
              <a:t>Configuration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7575B"/>
                </a:solidFill>
                <a:latin typeface="Arial"/>
                <a:cs typeface="Arial"/>
              </a:rPr>
              <a:t>Module Objective</a:t>
            </a:r>
            <a:r>
              <a:rPr sz="1600" spc="-5" dirty="0">
                <a:solidFill>
                  <a:srgbClr val="57575B"/>
                </a:solidFill>
                <a:latin typeface="Arial"/>
                <a:cs typeface="Arial"/>
              </a:rPr>
              <a:t>: Implement initial settings on a router and end</a:t>
            </a:r>
            <a:r>
              <a:rPr sz="1600" spc="195" dirty="0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7575B"/>
                </a:solidFill>
                <a:latin typeface="Arial"/>
                <a:cs typeface="Arial"/>
              </a:rPr>
              <a:t>devices.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74001" y="2112645"/>
          <a:ext cx="6981190" cy="1486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90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0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281">
                <a:tc>
                  <a:txBody>
                    <a:bodyPr/>
                    <a:lstStyle/>
                    <a:p>
                      <a:pPr marL="68580">
                        <a:lnSpc>
                          <a:spcPts val="1395"/>
                        </a:lnSpc>
                      </a:pPr>
                      <a:r>
                        <a:rPr sz="12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Topic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Title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95"/>
                        </a:lnSpc>
                      </a:pPr>
                      <a:r>
                        <a:rPr sz="12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Topic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Objective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119"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Configure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Initial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Router</a:t>
                      </a:r>
                      <a:r>
                        <a:rPr sz="120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Settings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sz="12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Configure </a:t>
                      </a:r>
                      <a:r>
                        <a:rPr sz="12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initial settings on an </a:t>
                      </a:r>
                      <a:r>
                        <a:rPr sz="12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IOS </a:t>
                      </a:r>
                      <a:r>
                        <a:rPr sz="12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Cisco</a:t>
                      </a:r>
                      <a:r>
                        <a:rPr sz="1200" spc="-8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router.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35"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Configure</a:t>
                      </a:r>
                      <a:r>
                        <a:rPr sz="12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Interfaces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sz="12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Configure </a:t>
                      </a:r>
                      <a:r>
                        <a:rPr sz="1200" spc="-1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two </a:t>
                      </a:r>
                      <a:r>
                        <a:rPr sz="12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active </a:t>
                      </a:r>
                      <a:r>
                        <a:rPr sz="12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interfaces </a:t>
                      </a:r>
                      <a:r>
                        <a:rPr sz="12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on a Cisco</a:t>
                      </a:r>
                      <a:r>
                        <a:rPr sz="1200" spc="-9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IOS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1395"/>
                        </a:lnSpc>
                        <a:spcBef>
                          <a:spcPts val="105"/>
                        </a:spcBef>
                      </a:pPr>
                      <a:r>
                        <a:rPr sz="1200" spc="-1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router.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119"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Configure the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Default</a:t>
                      </a:r>
                      <a:r>
                        <a:rPr sz="12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Gateway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sz="12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Configure </a:t>
                      </a:r>
                      <a:r>
                        <a:rPr sz="12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devices </a:t>
                      </a:r>
                      <a:r>
                        <a:rPr sz="12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2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use </a:t>
                      </a:r>
                      <a:r>
                        <a:rPr sz="12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2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default</a:t>
                      </a:r>
                      <a:r>
                        <a:rPr sz="1200" spc="-1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gateway.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27990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4B69"/>
                </a:solidFill>
                <a:latin typeface="Arial"/>
                <a:cs typeface="Arial"/>
              </a:rPr>
              <a:t>Configure the Default</a:t>
            </a:r>
            <a:r>
              <a:rPr sz="1600" spc="10" dirty="0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4B69"/>
                </a:solidFill>
                <a:latin typeface="Arial"/>
                <a:cs typeface="Arial"/>
              </a:rPr>
              <a:t>Gateway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93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Default Gateway on a Switch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974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/>
              <a:t>A </a:t>
            </a:r>
            <a:r>
              <a:rPr spc="-10" dirty="0"/>
              <a:t>switch </a:t>
            </a:r>
            <a:r>
              <a:rPr spc="-5" dirty="0"/>
              <a:t>must have </a:t>
            </a:r>
            <a:r>
              <a:rPr dirty="0"/>
              <a:t>a  </a:t>
            </a:r>
            <a:r>
              <a:rPr spc="-5" dirty="0"/>
              <a:t>default </a:t>
            </a:r>
            <a:r>
              <a:rPr spc="-10" dirty="0"/>
              <a:t>gateway </a:t>
            </a:r>
            <a:r>
              <a:rPr spc="-5" dirty="0"/>
              <a:t>address  configured </a:t>
            </a:r>
            <a:r>
              <a:rPr dirty="0"/>
              <a:t>to </a:t>
            </a:r>
            <a:r>
              <a:rPr spc="-5" dirty="0"/>
              <a:t>remotely  manage </a:t>
            </a:r>
            <a:r>
              <a:rPr dirty="0"/>
              <a:t>the </a:t>
            </a:r>
            <a:r>
              <a:rPr spc="-10" dirty="0"/>
              <a:t>switch </a:t>
            </a:r>
            <a:r>
              <a:rPr dirty="0"/>
              <a:t>from  </a:t>
            </a:r>
            <a:r>
              <a:rPr spc="-5" dirty="0"/>
              <a:t>another</a:t>
            </a:r>
            <a:r>
              <a:rPr dirty="0"/>
              <a:t> </a:t>
            </a:r>
            <a:r>
              <a:rPr spc="-10" dirty="0"/>
              <a:t>network.</a:t>
            </a: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pc="-95" dirty="0"/>
              <a:t>To </a:t>
            </a:r>
            <a:r>
              <a:rPr spc="-5" dirty="0"/>
              <a:t>configure an </a:t>
            </a:r>
            <a:r>
              <a:rPr dirty="0"/>
              <a:t>IPv4  </a:t>
            </a:r>
            <a:r>
              <a:rPr spc="-5" dirty="0"/>
              <a:t>default </a:t>
            </a:r>
            <a:r>
              <a:rPr spc="-10" dirty="0"/>
              <a:t>gateway </a:t>
            </a:r>
            <a:r>
              <a:rPr spc="-5" dirty="0"/>
              <a:t>on a  </a:t>
            </a:r>
            <a:r>
              <a:rPr spc="-10" dirty="0"/>
              <a:t>switch, </a:t>
            </a:r>
            <a:r>
              <a:rPr spc="-5" dirty="0"/>
              <a:t>use </a:t>
            </a:r>
            <a:r>
              <a:rPr dirty="0"/>
              <a:t>the </a:t>
            </a:r>
            <a:r>
              <a:rPr b="1" dirty="0">
                <a:latin typeface="Arial"/>
                <a:cs typeface="Arial"/>
              </a:rPr>
              <a:t>ip default-  gateway </a:t>
            </a:r>
            <a:r>
              <a:rPr i="1" spc="-10" dirty="0">
                <a:latin typeface="Arial"/>
                <a:cs typeface="Arial"/>
              </a:rPr>
              <a:t>ip-address  </a:t>
            </a:r>
            <a:r>
              <a:rPr spc="-5" dirty="0"/>
              <a:t>global configuration  command.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49344" y="759078"/>
            <a:ext cx="376555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925" marR="155575" indent="1143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MEDIA IS WORKING ON A 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CORRECTED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VERSION OF</a:t>
            </a:r>
            <a:r>
              <a:rPr sz="1800" spc="-9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THE  GRAPHIC FROM</a:t>
            </a:r>
            <a:r>
              <a:rPr sz="18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10.3.2.</a:t>
            </a:r>
            <a:endParaRPr sz="18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</a:pP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IT IS WRONG ON AR,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AND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ON</a:t>
            </a:r>
            <a:r>
              <a:rPr sz="1800" spc="-3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THE  GLOBAL BUG</a:t>
            </a:r>
            <a:r>
              <a:rPr sz="1800" spc="-9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LIST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16067" y="2356104"/>
            <a:ext cx="1828800" cy="1830705"/>
          </a:xfrm>
          <a:custGeom>
            <a:avLst/>
            <a:gdLst/>
            <a:ahLst/>
            <a:cxnLst/>
            <a:rect l="l" t="t" r="r" b="b"/>
            <a:pathLst>
              <a:path w="1828800" h="1830704">
                <a:moveTo>
                  <a:pt x="1293114" y="0"/>
                </a:moveTo>
                <a:lnTo>
                  <a:pt x="535686" y="0"/>
                </a:lnTo>
                <a:lnTo>
                  <a:pt x="0" y="535685"/>
                </a:lnTo>
                <a:lnTo>
                  <a:pt x="0" y="1294637"/>
                </a:lnTo>
                <a:lnTo>
                  <a:pt x="535686" y="1830324"/>
                </a:lnTo>
                <a:lnTo>
                  <a:pt x="1293114" y="1830324"/>
                </a:lnTo>
                <a:lnTo>
                  <a:pt x="1828800" y="1294637"/>
                </a:lnTo>
                <a:lnTo>
                  <a:pt x="1828800" y="535685"/>
                </a:lnTo>
                <a:lnTo>
                  <a:pt x="129311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68873" y="3003245"/>
            <a:ext cx="11258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spc="-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OP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28917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4B69"/>
                </a:solidFill>
                <a:latin typeface="Arial"/>
                <a:cs typeface="Arial"/>
              </a:rPr>
              <a:t>Configure Initial Router</a:t>
            </a:r>
            <a:r>
              <a:rPr sz="1600" spc="5" dirty="0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4B69"/>
                </a:solidFill>
                <a:latin typeface="Arial"/>
                <a:cs typeface="Arial"/>
              </a:rPr>
              <a:t>Settings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5902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Packet </a:t>
            </a:r>
            <a:r>
              <a:rPr spc="-20" dirty="0"/>
              <a:t>Tracer </a:t>
            </a:r>
            <a:r>
              <a:rPr dirty="0"/>
              <a:t>– </a:t>
            </a:r>
            <a:r>
              <a:rPr spc="-5" dirty="0"/>
              <a:t>Connect a Router to a</a:t>
            </a:r>
            <a:r>
              <a:rPr spc="10" dirty="0"/>
              <a:t> </a:t>
            </a:r>
            <a:r>
              <a:rPr spc="-5" dirty="0"/>
              <a:t>LAN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0070" y="730377"/>
            <a:ext cx="4678680" cy="173291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this Packet </a:t>
            </a:r>
            <a:r>
              <a:rPr sz="1800" spc="-25" dirty="0">
                <a:latin typeface="Arial"/>
                <a:cs typeface="Arial"/>
              </a:rPr>
              <a:t>Tracer, </a:t>
            </a:r>
            <a:r>
              <a:rPr sz="1800" spc="-15" dirty="0">
                <a:latin typeface="Arial"/>
                <a:cs typeface="Arial"/>
              </a:rPr>
              <a:t>you will </a:t>
            </a:r>
            <a:r>
              <a:rPr sz="1800" spc="-5" dirty="0">
                <a:latin typeface="Arial"/>
                <a:cs typeface="Arial"/>
              </a:rPr>
              <a:t>do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following: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88888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Display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router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information.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88888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Configure router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interfaces.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88888"/>
              <a:buChar char="•"/>
              <a:tabLst>
                <a:tab pos="299085" algn="l"/>
                <a:tab pos="299720" algn="l"/>
              </a:tabLst>
            </a:pPr>
            <a:r>
              <a:rPr sz="1800" spc="-20" dirty="0">
                <a:latin typeface="Arial"/>
                <a:cs typeface="Arial"/>
              </a:rPr>
              <a:t>Verify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configuration.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28917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4B69"/>
                </a:solidFill>
                <a:latin typeface="Arial"/>
                <a:cs typeface="Arial"/>
              </a:rPr>
              <a:t>Configure Initial Router</a:t>
            </a:r>
            <a:r>
              <a:rPr sz="1600" spc="5" dirty="0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4B69"/>
                </a:solidFill>
                <a:latin typeface="Arial"/>
                <a:cs typeface="Arial"/>
              </a:rPr>
              <a:t>Settings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7312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Packet </a:t>
            </a:r>
            <a:r>
              <a:rPr spc="-20" dirty="0"/>
              <a:t>Tracer </a:t>
            </a:r>
            <a:r>
              <a:rPr dirty="0"/>
              <a:t>– </a:t>
            </a:r>
            <a:r>
              <a:rPr spc="-10" dirty="0"/>
              <a:t>Troubleshoot </a:t>
            </a:r>
            <a:r>
              <a:rPr spc="-5" dirty="0"/>
              <a:t>Default </a:t>
            </a:r>
            <a:r>
              <a:rPr dirty="0"/>
              <a:t>Gateway</a:t>
            </a:r>
            <a:r>
              <a:rPr spc="-40" dirty="0"/>
              <a:t> </a:t>
            </a:r>
            <a:r>
              <a:rPr dirty="0"/>
              <a:t>Issues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0070" y="730377"/>
            <a:ext cx="7153909" cy="258635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this Packet </a:t>
            </a:r>
            <a:r>
              <a:rPr sz="1800" spc="-25" dirty="0">
                <a:latin typeface="Arial"/>
                <a:cs typeface="Arial"/>
              </a:rPr>
              <a:t>Tracer, </a:t>
            </a:r>
            <a:r>
              <a:rPr sz="1800" spc="-15" dirty="0">
                <a:latin typeface="Arial"/>
                <a:cs typeface="Arial"/>
              </a:rPr>
              <a:t>you will </a:t>
            </a:r>
            <a:r>
              <a:rPr sz="1800" spc="-5" dirty="0">
                <a:latin typeface="Arial"/>
                <a:cs typeface="Arial"/>
              </a:rPr>
              <a:t>do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following: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88888"/>
              <a:buChar char="•"/>
              <a:tabLst>
                <a:tab pos="299085" algn="l"/>
                <a:tab pos="299720" algn="l"/>
              </a:tabLst>
            </a:pPr>
            <a:r>
              <a:rPr sz="1800" spc="-20" dirty="0">
                <a:latin typeface="Arial"/>
                <a:cs typeface="Arial"/>
              </a:rPr>
              <a:t>Verify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network </a:t>
            </a:r>
            <a:r>
              <a:rPr sz="1800" spc="-5" dirty="0">
                <a:latin typeface="Arial"/>
                <a:cs typeface="Arial"/>
              </a:rPr>
              <a:t>documentation and use </a:t>
            </a:r>
            <a:r>
              <a:rPr sz="1800" dirty="0">
                <a:latin typeface="Arial"/>
                <a:cs typeface="Arial"/>
              </a:rPr>
              <a:t>tests to </a:t>
            </a:r>
            <a:r>
              <a:rPr sz="1800" spc="-5" dirty="0">
                <a:latin typeface="Arial"/>
                <a:cs typeface="Arial"/>
              </a:rPr>
              <a:t>isolate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problems.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88888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Determine an appropriate solution </a:t>
            </a:r>
            <a:r>
              <a:rPr sz="1800" dirty="0">
                <a:latin typeface="Arial"/>
                <a:cs typeface="Arial"/>
              </a:rPr>
              <a:t>for a </a:t>
            </a:r>
            <a:r>
              <a:rPr sz="1800" spc="-5" dirty="0">
                <a:latin typeface="Arial"/>
                <a:cs typeface="Arial"/>
              </a:rPr>
              <a:t>given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problem.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88888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Implement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solution.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88888"/>
              <a:buChar char="•"/>
              <a:tabLst>
                <a:tab pos="299085" algn="l"/>
                <a:tab pos="299720" algn="l"/>
              </a:tabLst>
            </a:pPr>
            <a:r>
              <a:rPr sz="1800" spc="-50" dirty="0">
                <a:latin typeface="Arial"/>
                <a:cs typeface="Arial"/>
              </a:rPr>
              <a:t>Test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verify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problem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resolved.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205"/>
              </a:spcBef>
              <a:buClr>
                <a:srgbClr val="57575B"/>
              </a:buClr>
              <a:buSzPct val="88888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Document the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solution.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557"/>
            <a:ext cx="802322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5" dirty="0">
                <a:solidFill>
                  <a:srgbClr val="AEE8FA"/>
                </a:solidFill>
              </a:rPr>
              <a:t>10.4 Module Practice and</a:t>
            </a:r>
            <a:r>
              <a:rPr sz="4600" spc="95" dirty="0">
                <a:solidFill>
                  <a:srgbClr val="AEE8FA"/>
                </a:solidFill>
              </a:rPr>
              <a:t> </a:t>
            </a:r>
            <a:r>
              <a:rPr sz="4600" spc="-5" dirty="0">
                <a:solidFill>
                  <a:srgbClr val="AEE8FA"/>
                </a:solidFill>
              </a:rPr>
              <a:t>Quiz</a:t>
            </a:r>
            <a:endParaRPr sz="46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28917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4B69"/>
                </a:solidFill>
                <a:latin typeface="Arial"/>
                <a:cs typeface="Arial"/>
              </a:rPr>
              <a:t>Configure Initial Router</a:t>
            </a:r>
            <a:r>
              <a:rPr sz="1600" spc="5" dirty="0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4B69"/>
                </a:solidFill>
                <a:latin typeface="Arial"/>
                <a:cs typeface="Arial"/>
              </a:rPr>
              <a:t>Settings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5903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Packet </a:t>
            </a:r>
            <a:r>
              <a:rPr spc="-20" dirty="0"/>
              <a:t>Tracer </a:t>
            </a:r>
            <a:r>
              <a:rPr dirty="0"/>
              <a:t>– </a:t>
            </a:r>
            <a:r>
              <a:rPr spc="-5" dirty="0"/>
              <a:t>Basic Device</a:t>
            </a:r>
            <a:r>
              <a:rPr spc="30" dirty="0"/>
              <a:t> </a:t>
            </a:r>
            <a:r>
              <a:rPr spc="-5" dirty="0"/>
              <a:t>Configuration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0070" y="730377"/>
            <a:ext cx="6490970" cy="173291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this Packet </a:t>
            </a:r>
            <a:r>
              <a:rPr sz="1800" spc="-25" dirty="0">
                <a:latin typeface="Arial"/>
                <a:cs typeface="Arial"/>
              </a:rPr>
              <a:t>Tracer, </a:t>
            </a:r>
            <a:r>
              <a:rPr sz="1800" spc="-15" dirty="0">
                <a:latin typeface="Arial"/>
                <a:cs typeface="Arial"/>
              </a:rPr>
              <a:t>you will </a:t>
            </a:r>
            <a:r>
              <a:rPr sz="1800" spc="-5" dirty="0">
                <a:latin typeface="Arial"/>
                <a:cs typeface="Arial"/>
              </a:rPr>
              <a:t>do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following: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88888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Complete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network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documentation.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88888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Perform basic device configurations on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router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switch.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88888"/>
              <a:buChar char="•"/>
              <a:tabLst>
                <a:tab pos="299085" algn="l"/>
                <a:tab pos="299720" algn="l"/>
              </a:tabLst>
            </a:pPr>
            <a:r>
              <a:rPr sz="1800" spc="-20" dirty="0">
                <a:latin typeface="Arial"/>
                <a:cs typeface="Arial"/>
              </a:rPr>
              <a:t>Verify </a:t>
            </a:r>
            <a:r>
              <a:rPr sz="1800" spc="-5" dirty="0">
                <a:latin typeface="Arial"/>
                <a:cs typeface="Arial"/>
              </a:rPr>
              <a:t>connectivity and troubleshoot any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issues.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0070" y="730377"/>
            <a:ext cx="5419090" cy="173291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this Lab, </a:t>
            </a:r>
            <a:r>
              <a:rPr sz="1800" spc="-10" dirty="0">
                <a:latin typeface="Arial"/>
                <a:cs typeface="Arial"/>
              </a:rPr>
              <a:t>you </a:t>
            </a:r>
            <a:r>
              <a:rPr sz="1800" spc="-15" dirty="0">
                <a:latin typeface="Arial"/>
                <a:cs typeface="Arial"/>
              </a:rPr>
              <a:t>will </a:t>
            </a:r>
            <a:r>
              <a:rPr sz="1800" spc="-5" dirty="0">
                <a:latin typeface="Arial"/>
                <a:cs typeface="Arial"/>
              </a:rPr>
              <a:t>complete the </a:t>
            </a:r>
            <a:r>
              <a:rPr sz="1800" spc="-10" dirty="0">
                <a:latin typeface="Arial"/>
                <a:cs typeface="Arial"/>
              </a:rPr>
              <a:t>following</a:t>
            </a:r>
            <a:r>
              <a:rPr sz="1800" spc="1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objectives: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88888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Set up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topology and initialize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devices.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88888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Configure devices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verify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connectivity.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88888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Display device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information.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56134"/>
            <a:ext cx="28917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4B69"/>
                </a:solidFill>
                <a:latin typeface="Arial"/>
                <a:cs typeface="Arial"/>
              </a:rPr>
              <a:t>Configure Initial Router</a:t>
            </a:r>
            <a:r>
              <a:rPr sz="1600" spc="5" dirty="0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4B69"/>
                </a:solidFill>
                <a:latin typeface="Arial"/>
                <a:cs typeface="Arial"/>
              </a:rPr>
              <a:t>Settings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5593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Lab </a:t>
            </a:r>
            <a:r>
              <a:rPr dirty="0"/>
              <a:t>– </a:t>
            </a:r>
            <a:r>
              <a:rPr spc="-5" dirty="0"/>
              <a:t>Build a Switch and Router</a:t>
            </a:r>
            <a:r>
              <a:rPr spc="95" dirty="0"/>
              <a:t> </a:t>
            </a:r>
            <a:r>
              <a:rPr dirty="0"/>
              <a:t>Network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12013"/>
            <a:ext cx="2057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367086"/>
                </a:solidFill>
                <a:latin typeface="Arial"/>
                <a:cs typeface="Arial"/>
              </a:rPr>
              <a:t>Module Practice and</a:t>
            </a:r>
            <a:r>
              <a:rPr sz="1400" spc="-150" dirty="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67086"/>
                </a:solidFill>
                <a:latin typeface="Arial"/>
                <a:cs typeface="Arial"/>
              </a:rPr>
              <a:t>Quiz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3850"/>
            <a:ext cx="4292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67086"/>
                </a:solidFill>
              </a:rPr>
              <a:t>What </a:t>
            </a:r>
            <a:r>
              <a:rPr spc="-10" dirty="0">
                <a:solidFill>
                  <a:srgbClr val="367086"/>
                </a:solidFill>
              </a:rPr>
              <a:t>did </a:t>
            </a:r>
            <a:r>
              <a:rPr dirty="0">
                <a:solidFill>
                  <a:srgbClr val="367086"/>
                </a:solidFill>
              </a:rPr>
              <a:t>I </a:t>
            </a:r>
            <a:r>
              <a:rPr spc="-5" dirty="0">
                <a:solidFill>
                  <a:srgbClr val="367086"/>
                </a:solidFill>
              </a:rPr>
              <a:t>learn in </a:t>
            </a:r>
            <a:r>
              <a:rPr dirty="0">
                <a:solidFill>
                  <a:srgbClr val="367086"/>
                </a:solidFill>
              </a:rPr>
              <a:t>this</a:t>
            </a:r>
            <a:r>
              <a:rPr spc="-20" dirty="0">
                <a:solidFill>
                  <a:srgbClr val="367086"/>
                </a:solidFill>
              </a:rPr>
              <a:t> </a:t>
            </a:r>
            <a:r>
              <a:rPr spc="-5" dirty="0">
                <a:solidFill>
                  <a:srgbClr val="367086"/>
                </a:solidFill>
              </a:rPr>
              <a:t>module?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2910" y="827659"/>
            <a:ext cx="8353425" cy="3683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95"/>
              </a:spcBef>
              <a:buClr>
                <a:srgbClr val="57575B"/>
              </a:buClr>
              <a:buSzPct val="90625"/>
              <a:buChar char="•"/>
              <a:tabLst>
                <a:tab pos="183515" algn="l"/>
              </a:tabLst>
            </a:pPr>
            <a:r>
              <a:rPr sz="1600" spc="-5" dirty="0">
                <a:latin typeface="Arial"/>
                <a:cs typeface="Arial"/>
              </a:rPr>
              <a:t>The tasks that should be completed </a:t>
            </a:r>
            <a:r>
              <a:rPr sz="1600" spc="-10" dirty="0">
                <a:latin typeface="Arial"/>
                <a:cs typeface="Arial"/>
              </a:rPr>
              <a:t>when </a:t>
            </a:r>
            <a:r>
              <a:rPr sz="1600" spc="-5" dirty="0">
                <a:latin typeface="Arial"/>
                <a:cs typeface="Arial"/>
              </a:rPr>
              <a:t>configuring initial settings on a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router.</a:t>
            </a:r>
            <a:endParaRPr sz="1600">
              <a:latin typeface="Arial"/>
              <a:cs typeface="Arial"/>
            </a:endParaRPr>
          </a:p>
          <a:p>
            <a:pPr marL="370840" lvl="1" indent="-215265">
              <a:lnSpc>
                <a:spcPct val="100000"/>
              </a:lnSpc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600" spc="-5" dirty="0">
                <a:latin typeface="Arial"/>
                <a:cs typeface="Arial"/>
              </a:rPr>
              <a:t>Configure the device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name.</a:t>
            </a:r>
            <a:endParaRPr sz="1600">
              <a:latin typeface="Arial"/>
              <a:cs typeface="Arial"/>
            </a:endParaRPr>
          </a:p>
          <a:p>
            <a:pPr marL="370840" lvl="1" indent="-215265">
              <a:lnSpc>
                <a:spcPct val="100000"/>
              </a:lnSpc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600" spc="-5" dirty="0">
                <a:latin typeface="Arial"/>
                <a:cs typeface="Arial"/>
              </a:rPr>
              <a:t>Secure privileged EXEC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mode.</a:t>
            </a:r>
            <a:endParaRPr sz="1600">
              <a:latin typeface="Arial"/>
              <a:cs typeface="Arial"/>
            </a:endParaRPr>
          </a:p>
          <a:p>
            <a:pPr marL="370840" lvl="1" indent="-215265">
              <a:lnSpc>
                <a:spcPct val="100000"/>
              </a:lnSpc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600" spc="-5" dirty="0">
                <a:latin typeface="Arial"/>
                <a:cs typeface="Arial"/>
              </a:rPr>
              <a:t>Secure user EXEC mode.</a:t>
            </a:r>
            <a:endParaRPr sz="1600">
              <a:latin typeface="Arial"/>
              <a:cs typeface="Arial"/>
            </a:endParaRPr>
          </a:p>
          <a:p>
            <a:pPr marL="370840" lvl="1" indent="-215265">
              <a:lnSpc>
                <a:spcPct val="100000"/>
              </a:lnSpc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600" spc="-5" dirty="0">
                <a:latin typeface="Arial"/>
                <a:cs typeface="Arial"/>
              </a:rPr>
              <a:t>Secure remote </a:t>
            </a:r>
            <a:r>
              <a:rPr sz="1600" spc="-35" dirty="0">
                <a:latin typeface="Arial"/>
                <a:cs typeface="Arial"/>
              </a:rPr>
              <a:t>Telnet </a:t>
            </a:r>
            <a:r>
              <a:rPr sz="1600" spc="-5" dirty="0">
                <a:latin typeface="Arial"/>
                <a:cs typeface="Arial"/>
              </a:rPr>
              <a:t>/ SSH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access.</a:t>
            </a:r>
            <a:endParaRPr sz="1600">
              <a:latin typeface="Arial"/>
              <a:cs typeface="Arial"/>
            </a:endParaRPr>
          </a:p>
          <a:p>
            <a:pPr marL="370840" lvl="1" indent="-215265">
              <a:lnSpc>
                <a:spcPct val="100000"/>
              </a:lnSpc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600" spc="-5" dirty="0">
                <a:latin typeface="Arial"/>
                <a:cs typeface="Arial"/>
              </a:rPr>
              <a:t>Secure all passwords in the config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file.</a:t>
            </a:r>
            <a:endParaRPr sz="1600">
              <a:latin typeface="Arial"/>
              <a:cs typeface="Arial"/>
            </a:endParaRPr>
          </a:p>
          <a:p>
            <a:pPr marL="370840" lvl="1" indent="-215265">
              <a:lnSpc>
                <a:spcPct val="100000"/>
              </a:lnSpc>
              <a:spcBef>
                <a:spcPts val="5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600" spc="-5" dirty="0">
                <a:latin typeface="Arial"/>
                <a:cs typeface="Arial"/>
              </a:rPr>
              <a:t>Provide legal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notification.</a:t>
            </a:r>
            <a:endParaRPr sz="1600">
              <a:latin typeface="Arial"/>
              <a:cs typeface="Arial"/>
            </a:endParaRPr>
          </a:p>
          <a:p>
            <a:pPr marL="370840" lvl="1" indent="-215265">
              <a:lnSpc>
                <a:spcPct val="100000"/>
              </a:lnSpc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600" spc="-5" dirty="0">
                <a:latin typeface="Arial"/>
                <a:cs typeface="Arial"/>
              </a:rPr>
              <a:t>Save the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configuration.</a:t>
            </a:r>
            <a:endParaRPr sz="16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3515" algn="l"/>
              </a:tabLst>
            </a:pPr>
            <a:r>
              <a:rPr sz="1600" spc="-5" dirty="0">
                <a:latin typeface="Arial"/>
                <a:cs typeface="Arial"/>
              </a:rPr>
              <a:t>For routers to be reachable, the router interfaces must be</a:t>
            </a:r>
            <a:r>
              <a:rPr sz="1600" spc="1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configured.</a:t>
            </a:r>
            <a:endParaRPr sz="1600">
              <a:latin typeface="Arial"/>
              <a:cs typeface="Arial"/>
            </a:endParaRPr>
          </a:p>
          <a:p>
            <a:pPr marL="370840" marR="5080" lvl="1" indent="-215265">
              <a:lnSpc>
                <a:spcPct val="100000"/>
              </a:lnSpc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600" dirty="0">
                <a:latin typeface="Arial"/>
                <a:cs typeface="Arial"/>
              </a:rPr>
              <a:t>Using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no </a:t>
            </a:r>
            <a:r>
              <a:rPr sz="1600" b="1" dirty="0">
                <a:latin typeface="Arial"/>
                <a:cs typeface="Arial"/>
              </a:rPr>
              <a:t>shutdown </a:t>
            </a:r>
            <a:r>
              <a:rPr sz="1600" spc="-5" dirty="0">
                <a:latin typeface="Arial"/>
                <a:cs typeface="Arial"/>
              </a:rPr>
              <a:t>command activates the interface. The interface must </a:t>
            </a:r>
            <a:r>
              <a:rPr sz="1600" dirty="0">
                <a:latin typeface="Arial"/>
                <a:cs typeface="Arial"/>
              </a:rPr>
              <a:t>also </a:t>
            </a:r>
            <a:r>
              <a:rPr sz="1600" spc="-5" dirty="0">
                <a:latin typeface="Arial"/>
                <a:cs typeface="Arial"/>
              </a:rPr>
              <a:t>be  connected to another device, such as a switch or a </a:t>
            </a:r>
            <a:r>
              <a:rPr sz="1600" spc="-15" dirty="0">
                <a:latin typeface="Arial"/>
                <a:cs typeface="Arial"/>
              </a:rPr>
              <a:t>router, </a:t>
            </a:r>
            <a:r>
              <a:rPr sz="1600" spc="-5" dirty="0">
                <a:latin typeface="Arial"/>
                <a:cs typeface="Arial"/>
              </a:rPr>
              <a:t>for the physical </a:t>
            </a:r>
            <a:r>
              <a:rPr sz="1600" spc="-10" dirty="0">
                <a:latin typeface="Arial"/>
                <a:cs typeface="Arial"/>
              </a:rPr>
              <a:t>layer </a:t>
            </a:r>
            <a:r>
              <a:rPr sz="1600" spc="-5" dirty="0">
                <a:latin typeface="Arial"/>
                <a:cs typeface="Arial"/>
              </a:rPr>
              <a:t>to be  active. There are several commands that can be used to verify interface configuration  including the </a:t>
            </a:r>
            <a:r>
              <a:rPr sz="1600" b="1" spc="-5" dirty="0">
                <a:latin typeface="Arial"/>
                <a:cs typeface="Arial"/>
              </a:rPr>
              <a:t>show ip interface brief </a:t>
            </a:r>
            <a:r>
              <a:rPr sz="1600" spc="-5" dirty="0">
                <a:latin typeface="Arial"/>
                <a:cs typeface="Arial"/>
              </a:rPr>
              <a:t>and </a:t>
            </a:r>
            <a:r>
              <a:rPr sz="1600" b="1" spc="-5" dirty="0">
                <a:latin typeface="Arial"/>
                <a:cs typeface="Arial"/>
              </a:rPr>
              <a:t>show </a:t>
            </a:r>
            <a:r>
              <a:rPr sz="1600" b="1" spc="-15" dirty="0">
                <a:latin typeface="Arial"/>
                <a:cs typeface="Arial"/>
              </a:rPr>
              <a:t>ipv6 </a:t>
            </a:r>
            <a:r>
              <a:rPr sz="1600" b="1" spc="-5" dirty="0">
                <a:latin typeface="Arial"/>
                <a:cs typeface="Arial"/>
              </a:rPr>
              <a:t>interface brief</a:t>
            </a:r>
            <a:r>
              <a:rPr sz="1600" spc="-5" dirty="0">
                <a:latin typeface="Arial"/>
                <a:cs typeface="Arial"/>
              </a:rPr>
              <a:t>, the </a:t>
            </a:r>
            <a:r>
              <a:rPr sz="1600" b="1" spc="-5" dirty="0">
                <a:latin typeface="Arial"/>
                <a:cs typeface="Arial"/>
              </a:rPr>
              <a:t>show ip route  </a:t>
            </a:r>
            <a:r>
              <a:rPr sz="1600" spc="-5" dirty="0">
                <a:latin typeface="Arial"/>
                <a:cs typeface="Arial"/>
              </a:rPr>
              <a:t>and </a:t>
            </a:r>
            <a:r>
              <a:rPr sz="1600" b="1" spc="-5" dirty="0">
                <a:latin typeface="Arial"/>
                <a:cs typeface="Arial"/>
              </a:rPr>
              <a:t>show </a:t>
            </a:r>
            <a:r>
              <a:rPr sz="1600" b="1" spc="-15" dirty="0">
                <a:latin typeface="Arial"/>
                <a:cs typeface="Arial"/>
              </a:rPr>
              <a:t>ipv6 </a:t>
            </a:r>
            <a:r>
              <a:rPr sz="1600" b="1" spc="-5" dirty="0">
                <a:latin typeface="Arial"/>
                <a:cs typeface="Arial"/>
              </a:rPr>
              <a:t>route</a:t>
            </a:r>
            <a:r>
              <a:rPr sz="1600" spc="-5" dirty="0">
                <a:latin typeface="Arial"/>
                <a:cs typeface="Arial"/>
              </a:rPr>
              <a:t>, as well as </a:t>
            </a:r>
            <a:r>
              <a:rPr sz="1600" b="1" spc="-5" dirty="0">
                <a:latin typeface="Arial"/>
                <a:cs typeface="Arial"/>
              </a:rPr>
              <a:t>show interfaces</a:t>
            </a:r>
            <a:r>
              <a:rPr sz="1600" spc="-5" dirty="0">
                <a:latin typeface="Arial"/>
                <a:cs typeface="Arial"/>
              </a:rPr>
              <a:t>, </a:t>
            </a:r>
            <a:r>
              <a:rPr sz="1600" b="1" spc="-5" dirty="0">
                <a:latin typeface="Arial"/>
                <a:cs typeface="Arial"/>
              </a:rPr>
              <a:t>show ip interface </a:t>
            </a:r>
            <a:r>
              <a:rPr sz="1600" spc="-5" dirty="0">
                <a:latin typeface="Arial"/>
                <a:cs typeface="Arial"/>
              </a:rPr>
              <a:t>and </a:t>
            </a:r>
            <a:r>
              <a:rPr sz="1600" b="1" spc="-5" dirty="0">
                <a:latin typeface="Arial"/>
                <a:cs typeface="Arial"/>
              </a:rPr>
              <a:t>show </a:t>
            </a:r>
            <a:r>
              <a:rPr sz="1600" b="1" spc="-15" dirty="0">
                <a:latin typeface="Arial"/>
                <a:cs typeface="Arial"/>
              </a:rPr>
              <a:t>ipv6  </a:t>
            </a:r>
            <a:r>
              <a:rPr sz="1600" b="1" spc="-5" dirty="0">
                <a:latin typeface="Arial"/>
                <a:cs typeface="Arial"/>
              </a:rPr>
              <a:t>interface.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12013"/>
            <a:ext cx="2057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367086"/>
                </a:solidFill>
                <a:latin typeface="Arial"/>
                <a:cs typeface="Arial"/>
              </a:rPr>
              <a:t>Module Practice and</a:t>
            </a:r>
            <a:r>
              <a:rPr sz="1400" spc="-150" dirty="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67086"/>
                </a:solidFill>
                <a:latin typeface="Arial"/>
                <a:cs typeface="Arial"/>
              </a:rPr>
              <a:t>Quiz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3850"/>
            <a:ext cx="5313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67086"/>
                </a:solidFill>
              </a:rPr>
              <a:t>What </a:t>
            </a:r>
            <a:r>
              <a:rPr spc="-10" dirty="0">
                <a:solidFill>
                  <a:srgbClr val="367086"/>
                </a:solidFill>
              </a:rPr>
              <a:t>did </a:t>
            </a:r>
            <a:r>
              <a:rPr dirty="0">
                <a:solidFill>
                  <a:srgbClr val="367086"/>
                </a:solidFill>
              </a:rPr>
              <a:t>I </a:t>
            </a:r>
            <a:r>
              <a:rPr spc="-5" dirty="0">
                <a:solidFill>
                  <a:srgbClr val="367086"/>
                </a:solidFill>
              </a:rPr>
              <a:t>learn in </a:t>
            </a:r>
            <a:r>
              <a:rPr dirty="0">
                <a:solidFill>
                  <a:srgbClr val="367086"/>
                </a:solidFill>
              </a:rPr>
              <a:t>this </a:t>
            </a:r>
            <a:r>
              <a:rPr spc="-5" dirty="0">
                <a:solidFill>
                  <a:srgbClr val="367086"/>
                </a:solidFill>
              </a:rPr>
              <a:t>module</a:t>
            </a:r>
            <a:r>
              <a:rPr spc="5" dirty="0">
                <a:solidFill>
                  <a:srgbClr val="367086"/>
                </a:solidFill>
              </a:rPr>
              <a:t> </a:t>
            </a:r>
            <a:r>
              <a:rPr dirty="0">
                <a:solidFill>
                  <a:srgbClr val="367086"/>
                </a:solidFill>
              </a:rPr>
              <a:t>(Cont.)?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2910" y="825830"/>
            <a:ext cx="8589010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100"/>
              </a:spcBef>
              <a:buClr>
                <a:srgbClr val="57575B"/>
              </a:buClr>
              <a:buSzPct val="88888"/>
              <a:buChar char="•"/>
              <a:tabLst>
                <a:tab pos="183515" algn="l"/>
              </a:tabLst>
            </a:pP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an end device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reach other </a:t>
            </a:r>
            <a:r>
              <a:rPr sz="1800" spc="-10" dirty="0">
                <a:latin typeface="Arial"/>
                <a:cs typeface="Arial"/>
              </a:rPr>
              <a:t>networks,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default </a:t>
            </a:r>
            <a:r>
              <a:rPr sz="1800" spc="-10" dirty="0">
                <a:latin typeface="Arial"/>
                <a:cs typeface="Arial"/>
              </a:rPr>
              <a:t>gateway </a:t>
            </a:r>
            <a:r>
              <a:rPr sz="1800" spc="-5" dirty="0">
                <a:latin typeface="Arial"/>
                <a:cs typeface="Arial"/>
              </a:rPr>
              <a:t>must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configured.</a:t>
            </a:r>
            <a:endParaRPr sz="1800">
              <a:latin typeface="Arial"/>
              <a:cs typeface="Arial"/>
            </a:endParaRPr>
          </a:p>
          <a:p>
            <a:pPr marL="370840" marR="10160" lvl="1" indent="-215265">
              <a:lnSpc>
                <a:spcPct val="100000"/>
              </a:lnSpc>
              <a:spcBef>
                <a:spcPts val="5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800" dirty="0">
                <a:latin typeface="Arial"/>
                <a:cs typeface="Arial"/>
              </a:rPr>
              <a:t>The IP </a:t>
            </a:r>
            <a:r>
              <a:rPr sz="1800" spc="-5" dirty="0">
                <a:latin typeface="Arial"/>
                <a:cs typeface="Arial"/>
              </a:rPr>
              <a:t>address </a:t>
            </a:r>
            <a:r>
              <a:rPr sz="1800" dirty="0">
                <a:latin typeface="Arial"/>
                <a:cs typeface="Arial"/>
              </a:rPr>
              <a:t>of the </a:t>
            </a:r>
            <a:r>
              <a:rPr sz="1800" spc="-5" dirty="0">
                <a:latin typeface="Arial"/>
                <a:cs typeface="Arial"/>
              </a:rPr>
              <a:t>host device and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router interface address </a:t>
            </a:r>
            <a:r>
              <a:rPr sz="1800" dirty="0">
                <a:latin typeface="Arial"/>
                <a:cs typeface="Arial"/>
              </a:rPr>
              <a:t>must </a:t>
            </a:r>
            <a:r>
              <a:rPr sz="1800" spc="-5" dirty="0">
                <a:latin typeface="Arial"/>
                <a:cs typeface="Arial"/>
              </a:rPr>
              <a:t>be in </a:t>
            </a:r>
            <a:r>
              <a:rPr sz="1800" dirty="0">
                <a:latin typeface="Arial"/>
                <a:cs typeface="Arial"/>
              </a:rPr>
              <a:t>the  </a:t>
            </a:r>
            <a:r>
              <a:rPr sz="1800" spc="-5" dirty="0">
                <a:latin typeface="Arial"/>
                <a:cs typeface="Arial"/>
              </a:rPr>
              <a:t>same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network.</a:t>
            </a:r>
            <a:endParaRPr sz="18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buClr>
                <a:srgbClr val="57575B"/>
              </a:buClr>
              <a:buSzPct val="88888"/>
              <a:buChar char="•"/>
              <a:tabLst>
                <a:tab pos="183515" algn="l"/>
              </a:tabLst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switch </a:t>
            </a:r>
            <a:r>
              <a:rPr sz="1800" dirty="0">
                <a:latin typeface="Arial"/>
                <a:cs typeface="Arial"/>
              </a:rPr>
              <a:t>must </a:t>
            </a:r>
            <a:r>
              <a:rPr sz="1800" spc="-5" dirty="0">
                <a:latin typeface="Arial"/>
                <a:cs typeface="Arial"/>
              </a:rPr>
              <a:t>have a default </a:t>
            </a:r>
            <a:r>
              <a:rPr sz="1800" spc="-10" dirty="0">
                <a:latin typeface="Arial"/>
                <a:cs typeface="Arial"/>
              </a:rPr>
              <a:t>gateway </a:t>
            </a:r>
            <a:r>
              <a:rPr sz="1800" spc="-5" dirty="0">
                <a:latin typeface="Arial"/>
                <a:cs typeface="Arial"/>
              </a:rPr>
              <a:t>address configured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remotely manage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switch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-5" dirty="0">
                <a:latin typeface="Arial"/>
                <a:cs typeface="Arial"/>
              </a:rPr>
              <a:t>another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network.</a:t>
            </a:r>
            <a:endParaRPr sz="1800">
              <a:latin typeface="Arial"/>
              <a:cs typeface="Arial"/>
            </a:endParaRPr>
          </a:p>
          <a:p>
            <a:pPr marL="370840" marR="5080" lvl="1" indent="-215265">
              <a:lnSpc>
                <a:spcPct val="100000"/>
              </a:lnSpc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800" spc="-95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configure an </a:t>
            </a:r>
            <a:r>
              <a:rPr sz="1800" dirty="0">
                <a:latin typeface="Arial"/>
                <a:cs typeface="Arial"/>
              </a:rPr>
              <a:t>IPv4 </a:t>
            </a:r>
            <a:r>
              <a:rPr sz="1800" spc="-5" dirty="0">
                <a:latin typeface="Arial"/>
                <a:cs typeface="Arial"/>
              </a:rPr>
              <a:t>default </a:t>
            </a:r>
            <a:r>
              <a:rPr sz="1800" spc="-10" dirty="0">
                <a:latin typeface="Arial"/>
                <a:cs typeface="Arial"/>
              </a:rPr>
              <a:t>gateway </a:t>
            </a:r>
            <a:r>
              <a:rPr sz="1800" spc="-5" dirty="0">
                <a:latin typeface="Arial"/>
                <a:cs typeface="Arial"/>
              </a:rPr>
              <a:t>on a </a:t>
            </a:r>
            <a:r>
              <a:rPr sz="1800" spc="-10" dirty="0">
                <a:latin typeface="Arial"/>
                <a:cs typeface="Arial"/>
              </a:rPr>
              <a:t>switch, </a:t>
            </a:r>
            <a:r>
              <a:rPr sz="1800" spc="-5" dirty="0">
                <a:latin typeface="Arial"/>
                <a:cs typeface="Arial"/>
              </a:rPr>
              <a:t>use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b="1" dirty="0">
                <a:latin typeface="Arial"/>
                <a:cs typeface="Arial"/>
              </a:rPr>
              <a:t>ip default-gateway </a:t>
            </a:r>
            <a:r>
              <a:rPr sz="1800" i="1" spc="-5" dirty="0">
                <a:latin typeface="Arial"/>
                <a:cs typeface="Arial"/>
              </a:rPr>
              <a:t>ip-  address </a:t>
            </a:r>
            <a:r>
              <a:rPr sz="1800" spc="-5" dirty="0">
                <a:latin typeface="Arial"/>
                <a:cs typeface="Arial"/>
              </a:rPr>
              <a:t>global configuration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command.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90772" y="2697479"/>
              <a:ext cx="1325880" cy="292735"/>
            </a:xfrm>
            <a:custGeom>
              <a:avLst/>
              <a:gdLst/>
              <a:ahLst/>
              <a:cxnLst/>
              <a:rect l="l" t="t" r="r" b="b"/>
              <a:pathLst>
                <a:path w="1325879" h="292735">
                  <a:moveTo>
                    <a:pt x="216408" y="8509"/>
                  </a:moveTo>
                  <a:lnTo>
                    <a:pt x="206984" y="7188"/>
                  </a:lnTo>
                  <a:lnTo>
                    <a:pt x="191998" y="4254"/>
                  </a:lnTo>
                  <a:lnTo>
                    <a:pt x="172237" y="1333"/>
                  </a:lnTo>
                  <a:lnTo>
                    <a:pt x="100444" y="6858"/>
                  </a:lnTo>
                  <a:lnTo>
                    <a:pt x="59550" y="26314"/>
                  </a:lnTo>
                  <a:lnTo>
                    <a:pt x="27825" y="56769"/>
                  </a:lnTo>
                  <a:lnTo>
                    <a:pt x="7289" y="96583"/>
                  </a:lnTo>
                  <a:lnTo>
                    <a:pt x="0" y="144145"/>
                  </a:lnTo>
                  <a:lnTo>
                    <a:pt x="7708" y="195440"/>
                  </a:lnTo>
                  <a:lnTo>
                    <a:pt x="29057" y="236740"/>
                  </a:lnTo>
                  <a:lnTo>
                    <a:pt x="61417" y="267233"/>
                  </a:lnTo>
                  <a:lnTo>
                    <a:pt x="102095" y="286131"/>
                  </a:lnTo>
                  <a:lnTo>
                    <a:pt x="148463" y="292608"/>
                  </a:lnTo>
                  <a:lnTo>
                    <a:pt x="172237" y="291287"/>
                  </a:lnTo>
                  <a:lnTo>
                    <a:pt x="191998" y="288366"/>
                  </a:lnTo>
                  <a:lnTo>
                    <a:pt x="206984" y="285432"/>
                  </a:lnTo>
                  <a:lnTo>
                    <a:pt x="216408" y="284099"/>
                  </a:lnTo>
                  <a:lnTo>
                    <a:pt x="216408" y="207772"/>
                  </a:lnTo>
                  <a:lnTo>
                    <a:pt x="209461" y="209765"/>
                  </a:lnTo>
                  <a:lnTo>
                    <a:pt x="195732" y="214122"/>
                  </a:lnTo>
                  <a:lnTo>
                    <a:pt x="176428" y="218490"/>
                  </a:lnTo>
                  <a:lnTo>
                    <a:pt x="121107" y="214515"/>
                  </a:lnTo>
                  <a:lnTo>
                    <a:pt x="81699" y="173977"/>
                  </a:lnTo>
                  <a:lnTo>
                    <a:pt x="76327" y="144145"/>
                  </a:lnTo>
                  <a:lnTo>
                    <a:pt x="81699" y="114325"/>
                  </a:lnTo>
                  <a:lnTo>
                    <a:pt x="97028" y="90081"/>
                  </a:lnTo>
                  <a:lnTo>
                    <a:pt x="121107" y="73787"/>
                  </a:lnTo>
                  <a:lnTo>
                    <a:pt x="152781" y="67818"/>
                  </a:lnTo>
                  <a:lnTo>
                    <a:pt x="178257" y="70485"/>
                  </a:lnTo>
                  <a:lnTo>
                    <a:pt x="197358" y="76339"/>
                  </a:lnTo>
                  <a:lnTo>
                    <a:pt x="210070" y="82181"/>
                  </a:lnTo>
                  <a:lnTo>
                    <a:pt x="216408" y="84836"/>
                  </a:lnTo>
                  <a:lnTo>
                    <a:pt x="216408" y="8509"/>
                  </a:lnTo>
                  <a:close/>
                </a:path>
                <a:path w="1325879" h="292735">
                  <a:moveTo>
                    <a:pt x="384035" y="3060"/>
                  </a:moveTo>
                  <a:lnTo>
                    <a:pt x="313944" y="3060"/>
                  </a:lnTo>
                  <a:lnTo>
                    <a:pt x="313944" y="286512"/>
                  </a:lnTo>
                  <a:lnTo>
                    <a:pt x="384035" y="286512"/>
                  </a:lnTo>
                  <a:lnTo>
                    <a:pt x="384035" y="3060"/>
                  </a:lnTo>
                  <a:close/>
                </a:path>
                <a:path w="1325879" h="292735">
                  <a:moveTo>
                    <a:pt x="670560" y="199263"/>
                  </a:moveTo>
                  <a:lnTo>
                    <a:pt x="654240" y="148958"/>
                  </a:lnTo>
                  <a:lnTo>
                    <a:pt x="603250" y="114554"/>
                  </a:lnTo>
                  <a:lnTo>
                    <a:pt x="586359" y="110236"/>
                  </a:lnTo>
                  <a:lnTo>
                    <a:pt x="575792" y="106883"/>
                  </a:lnTo>
                  <a:lnTo>
                    <a:pt x="564807" y="102298"/>
                  </a:lnTo>
                  <a:lnTo>
                    <a:pt x="556183" y="95351"/>
                  </a:lnTo>
                  <a:lnTo>
                    <a:pt x="552704" y="84836"/>
                  </a:lnTo>
                  <a:lnTo>
                    <a:pt x="555802" y="73672"/>
                  </a:lnTo>
                  <a:lnTo>
                    <a:pt x="564832" y="65697"/>
                  </a:lnTo>
                  <a:lnTo>
                    <a:pt x="579374" y="60909"/>
                  </a:lnTo>
                  <a:lnTo>
                    <a:pt x="599059" y="59309"/>
                  </a:lnTo>
                  <a:lnTo>
                    <a:pt x="615835" y="60642"/>
                  </a:lnTo>
                  <a:lnTo>
                    <a:pt x="632650" y="63563"/>
                  </a:lnTo>
                  <a:lnTo>
                    <a:pt x="646303" y="66497"/>
                  </a:lnTo>
                  <a:lnTo>
                    <a:pt x="653669" y="67818"/>
                  </a:lnTo>
                  <a:lnTo>
                    <a:pt x="653669" y="59309"/>
                  </a:lnTo>
                  <a:lnTo>
                    <a:pt x="653669" y="8509"/>
                  </a:lnTo>
                  <a:lnTo>
                    <a:pt x="646049" y="7188"/>
                  </a:lnTo>
                  <a:lnTo>
                    <a:pt x="630529" y="4254"/>
                  </a:lnTo>
                  <a:lnTo>
                    <a:pt x="608711" y="1333"/>
                  </a:lnTo>
                  <a:lnTo>
                    <a:pt x="582168" y="0"/>
                  </a:lnTo>
                  <a:lnTo>
                    <a:pt x="539102" y="6172"/>
                  </a:lnTo>
                  <a:lnTo>
                    <a:pt x="505917" y="23850"/>
                  </a:lnTo>
                  <a:lnTo>
                    <a:pt x="484555" y="51866"/>
                  </a:lnTo>
                  <a:lnTo>
                    <a:pt x="477012" y="89027"/>
                  </a:lnTo>
                  <a:lnTo>
                    <a:pt x="482917" y="119545"/>
                  </a:lnTo>
                  <a:lnTo>
                    <a:pt x="499084" y="142074"/>
                  </a:lnTo>
                  <a:lnTo>
                    <a:pt x="523138" y="158242"/>
                  </a:lnTo>
                  <a:lnTo>
                    <a:pt x="552704" y="169672"/>
                  </a:lnTo>
                  <a:lnTo>
                    <a:pt x="556895" y="173863"/>
                  </a:lnTo>
                  <a:lnTo>
                    <a:pt x="565404" y="173863"/>
                  </a:lnTo>
                  <a:lnTo>
                    <a:pt x="577723" y="180314"/>
                  </a:lnTo>
                  <a:lnTo>
                    <a:pt x="588518" y="187159"/>
                  </a:lnTo>
                  <a:lnTo>
                    <a:pt x="596150" y="194779"/>
                  </a:lnTo>
                  <a:lnTo>
                    <a:pt x="599059" y="203581"/>
                  </a:lnTo>
                  <a:lnTo>
                    <a:pt x="595820" y="214680"/>
                  </a:lnTo>
                  <a:lnTo>
                    <a:pt x="585876" y="222618"/>
                  </a:lnTo>
                  <a:lnTo>
                    <a:pt x="568833" y="227393"/>
                  </a:lnTo>
                  <a:lnTo>
                    <a:pt x="544322" y="228981"/>
                  </a:lnTo>
                  <a:lnTo>
                    <a:pt x="522617" y="227660"/>
                  </a:lnTo>
                  <a:lnTo>
                    <a:pt x="503275" y="224726"/>
                  </a:lnTo>
                  <a:lnTo>
                    <a:pt x="488683" y="221805"/>
                  </a:lnTo>
                  <a:lnTo>
                    <a:pt x="481203" y="220472"/>
                  </a:lnTo>
                  <a:lnTo>
                    <a:pt x="481203" y="284099"/>
                  </a:lnTo>
                  <a:lnTo>
                    <a:pt x="487705" y="285432"/>
                  </a:lnTo>
                  <a:lnTo>
                    <a:pt x="504850" y="288353"/>
                  </a:lnTo>
                  <a:lnTo>
                    <a:pt x="529094" y="291287"/>
                  </a:lnTo>
                  <a:lnTo>
                    <a:pt x="556895" y="292608"/>
                  </a:lnTo>
                  <a:lnTo>
                    <a:pt x="597738" y="287578"/>
                  </a:lnTo>
                  <a:lnTo>
                    <a:pt x="634250" y="271424"/>
                  </a:lnTo>
                  <a:lnTo>
                    <a:pt x="660488" y="242519"/>
                  </a:lnTo>
                  <a:lnTo>
                    <a:pt x="663638" y="228981"/>
                  </a:lnTo>
                  <a:lnTo>
                    <a:pt x="670560" y="199263"/>
                  </a:lnTo>
                  <a:close/>
                </a:path>
                <a:path w="1325879" h="292735">
                  <a:moveTo>
                    <a:pt x="954024" y="8509"/>
                  </a:moveTo>
                  <a:lnTo>
                    <a:pt x="944816" y="7188"/>
                  </a:lnTo>
                  <a:lnTo>
                    <a:pt x="930148" y="4254"/>
                  </a:lnTo>
                  <a:lnTo>
                    <a:pt x="910793" y="1333"/>
                  </a:lnTo>
                  <a:lnTo>
                    <a:pt x="840574" y="6858"/>
                  </a:lnTo>
                  <a:lnTo>
                    <a:pt x="800531" y="26314"/>
                  </a:lnTo>
                  <a:lnTo>
                    <a:pt x="769442" y="56769"/>
                  </a:lnTo>
                  <a:lnTo>
                    <a:pt x="749325" y="96583"/>
                  </a:lnTo>
                  <a:lnTo>
                    <a:pt x="742188" y="144145"/>
                  </a:lnTo>
                  <a:lnTo>
                    <a:pt x="749719" y="195440"/>
                  </a:lnTo>
                  <a:lnTo>
                    <a:pt x="770623" y="236740"/>
                  </a:lnTo>
                  <a:lnTo>
                    <a:pt x="802284" y="267233"/>
                  </a:lnTo>
                  <a:lnTo>
                    <a:pt x="842137" y="286131"/>
                  </a:lnTo>
                  <a:lnTo>
                    <a:pt x="887603" y="292608"/>
                  </a:lnTo>
                  <a:lnTo>
                    <a:pt x="910793" y="291287"/>
                  </a:lnTo>
                  <a:lnTo>
                    <a:pt x="930148" y="288366"/>
                  </a:lnTo>
                  <a:lnTo>
                    <a:pt x="944816" y="285432"/>
                  </a:lnTo>
                  <a:lnTo>
                    <a:pt x="954024" y="284099"/>
                  </a:lnTo>
                  <a:lnTo>
                    <a:pt x="954024" y="207772"/>
                  </a:lnTo>
                  <a:lnTo>
                    <a:pt x="947839" y="209765"/>
                  </a:lnTo>
                  <a:lnTo>
                    <a:pt x="935837" y="214122"/>
                  </a:lnTo>
                  <a:lnTo>
                    <a:pt x="918387" y="218490"/>
                  </a:lnTo>
                  <a:lnTo>
                    <a:pt x="862520" y="214515"/>
                  </a:lnTo>
                  <a:lnTo>
                    <a:pt x="822312" y="173977"/>
                  </a:lnTo>
                  <a:lnTo>
                    <a:pt x="816991" y="144145"/>
                  </a:lnTo>
                  <a:lnTo>
                    <a:pt x="822883" y="114325"/>
                  </a:lnTo>
                  <a:lnTo>
                    <a:pt x="839279" y="90081"/>
                  </a:lnTo>
                  <a:lnTo>
                    <a:pt x="864235" y="73787"/>
                  </a:lnTo>
                  <a:lnTo>
                    <a:pt x="895858" y="67818"/>
                  </a:lnTo>
                  <a:lnTo>
                    <a:pt x="918387" y="70485"/>
                  </a:lnTo>
                  <a:lnTo>
                    <a:pt x="935837" y="76339"/>
                  </a:lnTo>
                  <a:lnTo>
                    <a:pt x="947839" y="82181"/>
                  </a:lnTo>
                  <a:lnTo>
                    <a:pt x="954024" y="84836"/>
                  </a:lnTo>
                  <a:lnTo>
                    <a:pt x="954024" y="8509"/>
                  </a:lnTo>
                  <a:close/>
                </a:path>
                <a:path w="1325879" h="292735">
                  <a:moveTo>
                    <a:pt x="1325880" y="144145"/>
                  </a:moveTo>
                  <a:lnTo>
                    <a:pt x="1319047" y="98247"/>
                  </a:lnTo>
                  <a:lnTo>
                    <a:pt x="1306182" y="72136"/>
                  </a:lnTo>
                  <a:lnTo>
                    <a:pt x="1299527" y="58623"/>
                  </a:lnTo>
                  <a:lnTo>
                    <a:pt x="1268704" y="27559"/>
                  </a:lnTo>
                  <a:lnTo>
                    <a:pt x="1250188" y="18338"/>
                  </a:lnTo>
                  <a:lnTo>
                    <a:pt x="1250188" y="144145"/>
                  </a:lnTo>
                  <a:lnTo>
                    <a:pt x="1244942" y="173977"/>
                  </a:lnTo>
                  <a:lnTo>
                    <a:pt x="1230261" y="198221"/>
                  </a:lnTo>
                  <a:lnTo>
                    <a:pt x="1207693" y="214515"/>
                  </a:lnTo>
                  <a:lnTo>
                    <a:pt x="1178814" y="220472"/>
                  </a:lnTo>
                  <a:lnTo>
                    <a:pt x="1149921" y="214515"/>
                  </a:lnTo>
                  <a:lnTo>
                    <a:pt x="1127353" y="198221"/>
                  </a:lnTo>
                  <a:lnTo>
                    <a:pt x="1112672" y="173977"/>
                  </a:lnTo>
                  <a:lnTo>
                    <a:pt x="1107440" y="144145"/>
                  </a:lnTo>
                  <a:lnTo>
                    <a:pt x="1112672" y="116827"/>
                  </a:lnTo>
                  <a:lnTo>
                    <a:pt x="1127353" y="93865"/>
                  </a:lnTo>
                  <a:lnTo>
                    <a:pt x="1149921" y="78041"/>
                  </a:lnTo>
                  <a:lnTo>
                    <a:pt x="1178814" y="72136"/>
                  </a:lnTo>
                  <a:lnTo>
                    <a:pt x="1207693" y="78041"/>
                  </a:lnTo>
                  <a:lnTo>
                    <a:pt x="1230261" y="93865"/>
                  </a:lnTo>
                  <a:lnTo>
                    <a:pt x="1244942" y="116827"/>
                  </a:lnTo>
                  <a:lnTo>
                    <a:pt x="1250188" y="144145"/>
                  </a:lnTo>
                  <a:lnTo>
                    <a:pt x="1250188" y="18338"/>
                  </a:lnTo>
                  <a:lnTo>
                    <a:pt x="1228001" y="7264"/>
                  </a:lnTo>
                  <a:lnTo>
                    <a:pt x="1178814" y="0"/>
                  </a:lnTo>
                  <a:lnTo>
                    <a:pt x="1129614" y="7264"/>
                  </a:lnTo>
                  <a:lnTo>
                    <a:pt x="1088910" y="27559"/>
                  </a:lnTo>
                  <a:lnTo>
                    <a:pt x="1058087" y="58623"/>
                  </a:lnTo>
                  <a:lnTo>
                    <a:pt x="1038567" y="98247"/>
                  </a:lnTo>
                  <a:lnTo>
                    <a:pt x="1031748" y="144145"/>
                  </a:lnTo>
                  <a:lnTo>
                    <a:pt x="1038567" y="190563"/>
                  </a:lnTo>
                  <a:lnTo>
                    <a:pt x="1058087" y="231254"/>
                  </a:lnTo>
                  <a:lnTo>
                    <a:pt x="1088910" y="263575"/>
                  </a:lnTo>
                  <a:lnTo>
                    <a:pt x="1129614" y="284911"/>
                  </a:lnTo>
                  <a:lnTo>
                    <a:pt x="1178814" y="292608"/>
                  </a:lnTo>
                  <a:lnTo>
                    <a:pt x="1228001" y="284911"/>
                  </a:lnTo>
                  <a:lnTo>
                    <a:pt x="1268704" y="263575"/>
                  </a:lnTo>
                  <a:lnTo>
                    <a:pt x="1299527" y="231254"/>
                  </a:lnTo>
                  <a:lnTo>
                    <a:pt x="1304696" y="220472"/>
                  </a:lnTo>
                  <a:lnTo>
                    <a:pt x="1319047" y="190563"/>
                  </a:lnTo>
                  <a:lnTo>
                    <a:pt x="1325880" y="144145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45991" y="2362199"/>
              <a:ext cx="71628" cy="1447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39540" y="2264664"/>
              <a:ext cx="71627" cy="2423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33088" y="2130551"/>
              <a:ext cx="71755" cy="448309"/>
            </a:xfrm>
            <a:custGeom>
              <a:avLst/>
              <a:gdLst/>
              <a:ahLst/>
              <a:cxnLst/>
              <a:rect l="l" t="t" r="r" b="b"/>
              <a:pathLst>
                <a:path w="71754" h="448310">
                  <a:moveTo>
                    <a:pt x="33654" y="0"/>
                  </a:moveTo>
                  <a:lnTo>
                    <a:pt x="21324" y="2903"/>
                  </a:lnTo>
                  <a:lnTo>
                    <a:pt x="10540" y="10556"/>
                  </a:lnTo>
                  <a:lnTo>
                    <a:pt x="2901" y="21377"/>
                  </a:lnTo>
                  <a:lnTo>
                    <a:pt x="0" y="33781"/>
                  </a:lnTo>
                  <a:lnTo>
                    <a:pt x="0" y="409956"/>
                  </a:lnTo>
                  <a:lnTo>
                    <a:pt x="2901" y="424856"/>
                  </a:lnTo>
                  <a:lnTo>
                    <a:pt x="10540" y="436959"/>
                  </a:lnTo>
                  <a:lnTo>
                    <a:pt x="21324" y="445085"/>
                  </a:lnTo>
                  <a:lnTo>
                    <a:pt x="33654" y="448056"/>
                  </a:lnTo>
                  <a:lnTo>
                    <a:pt x="48482" y="445085"/>
                  </a:lnTo>
                  <a:lnTo>
                    <a:pt x="60547" y="436959"/>
                  </a:lnTo>
                  <a:lnTo>
                    <a:pt x="68659" y="424856"/>
                  </a:lnTo>
                  <a:lnTo>
                    <a:pt x="71627" y="409956"/>
                  </a:lnTo>
                  <a:lnTo>
                    <a:pt x="71627" y="33781"/>
                  </a:lnTo>
                  <a:lnTo>
                    <a:pt x="68659" y="21377"/>
                  </a:lnTo>
                  <a:lnTo>
                    <a:pt x="60547" y="10556"/>
                  </a:lnTo>
                  <a:lnTo>
                    <a:pt x="48482" y="2903"/>
                  </a:lnTo>
                  <a:lnTo>
                    <a:pt x="33654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26635" y="2264664"/>
              <a:ext cx="70103" cy="2423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184" y="2362199"/>
              <a:ext cx="70103" cy="1447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13732" y="2264664"/>
              <a:ext cx="70103" cy="24231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07279" y="2130551"/>
              <a:ext cx="70485" cy="448309"/>
            </a:xfrm>
            <a:custGeom>
              <a:avLst/>
              <a:gdLst/>
              <a:ahLst/>
              <a:cxnLst/>
              <a:rect l="l" t="t" r="r" b="b"/>
              <a:pathLst>
                <a:path w="70485" h="448310">
                  <a:moveTo>
                    <a:pt x="37084" y="0"/>
                  </a:moveTo>
                  <a:lnTo>
                    <a:pt x="22609" y="2903"/>
                  </a:lnTo>
                  <a:lnTo>
                    <a:pt x="10826" y="10556"/>
                  </a:lnTo>
                  <a:lnTo>
                    <a:pt x="2901" y="21377"/>
                  </a:lnTo>
                  <a:lnTo>
                    <a:pt x="0" y="33781"/>
                  </a:lnTo>
                  <a:lnTo>
                    <a:pt x="0" y="409956"/>
                  </a:lnTo>
                  <a:lnTo>
                    <a:pt x="2901" y="424856"/>
                  </a:lnTo>
                  <a:lnTo>
                    <a:pt x="10826" y="436959"/>
                  </a:lnTo>
                  <a:lnTo>
                    <a:pt x="22609" y="445085"/>
                  </a:lnTo>
                  <a:lnTo>
                    <a:pt x="37084" y="448056"/>
                  </a:lnTo>
                  <a:lnTo>
                    <a:pt x="49208" y="445085"/>
                  </a:lnTo>
                  <a:lnTo>
                    <a:pt x="59785" y="436959"/>
                  </a:lnTo>
                  <a:lnTo>
                    <a:pt x="67266" y="424856"/>
                  </a:lnTo>
                  <a:lnTo>
                    <a:pt x="70104" y="409956"/>
                  </a:lnTo>
                  <a:lnTo>
                    <a:pt x="70104" y="33781"/>
                  </a:lnTo>
                  <a:lnTo>
                    <a:pt x="67266" y="21377"/>
                  </a:lnTo>
                  <a:lnTo>
                    <a:pt x="59785" y="10556"/>
                  </a:lnTo>
                  <a:lnTo>
                    <a:pt x="49208" y="2903"/>
                  </a:lnTo>
                  <a:lnTo>
                    <a:pt x="37084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99303" y="2264664"/>
              <a:ext cx="71628" cy="24231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92852" y="2362199"/>
              <a:ext cx="71627" cy="14478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312925"/>
            <a:ext cx="7308215" cy="135699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marR="5080">
              <a:lnSpc>
                <a:spcPts val="4970"/>
              </a:lnSpc>
              <a:spcBef>
                <a:spcPts val="720"/>
              </a:spcBef>
            </a:pPr>
            <a:r>
              <a:rPr sz="4600" spc="-5" dirty="0">
                <a:solidFill>
                  <a:srgbClr val="AEE8FA"/>
                </a:solidFill>
              </a:rPr>
              <a:t>10.1 Configure Initial Router  Settings</a:t>
            </a:r>
            <a:endParaRPr sz="46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28917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4B69"/>
                </a:solidFill>
                <a:latin typeface="Arial"/>
                <a:cs typeface="Arial"/>
              </a:rPr>
              <a:t>Configure Initial Router</a:t>
            </a:r>
            <a:r>
              <a:rPr sz="1600" spc="5" dirty="0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4B69"/>
                </a:solidFill>
                <a:latin typeface="Arial"/>
                <a:cs typeface="Arial"/>
              </a:rPr>
              <a:t>Settings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535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Basic Router Configuration</a:t>
            </a:r>
            <a:r>
              <a:rPr spc="35" dirty="0"/>
              <a:t> </a:t>
            </a:r>
            <a:r>
              <a:rPr dirty="0"/>
              <a:t>Steps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8144" y="884300"/>
            <a:ext cx="2904490" cy="3226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57575B"/>
              </a:buClr>
              <a:buSzPct val="90625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Configure the device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name.</a:t>
            </a:r>
            <a:endParaRPr sz="1600">
              <a:latin typeface="Arial"/>
              <a:cs typeface="Arial"/>
            </a:endParaRPr>
          </a:p>
          <a:p>
            <a:pPr marL="299085" marR="421640" indent="-287020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625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Secure privileged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EXEC  mode.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205"/>
              </a:spcBef>
              <a:buClr>
                <a:srgbClr val="57575B"/>
              </a:buClr>
              <a:buSzPct val="90625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Secure user EXEC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mode.</a:t>
            </a:r>
            <a:endParaRPr sz="1600">
              <a:latin typeface="Arial"/>
              <a:cs typeface="Arial"/>
            </a:endParaRPr>
          </a:p>
          <a:p>
            <a:pPr marL="299085" marR="80645" indent="-287020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625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Secure remote </a:t>
            </a:r>
            <a:r>
              <a:rPr sz="1600" spc="-35" dirty="0">
                <a:latin typeface="Arial"/>
                <a:cs typeface="Arial"/>
              </a:rPr>
              <a:t>Telnet </a:t>
            </a:r>
            <a:r>
              <a:rPr sz="1600" spc="-5" dirty="0">
                <a:latin typeface="Arial"/>
                <a:cs typeface="Arial"/>
              </a:rPr>
              <a:t>/ SSH  access.</a:t>
            </a:r>
            <a:endParaRPr sz="1600">
              <a:latin typeface="Arial"/>
              <a:cs typeface="Arial"/>
            </a:endParaRPr>
          </a:p>
          <a:p>
            <a:pPr marL="299085" marR="837565" indent="-287020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625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Encrypt all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plaintext  passwords.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625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Provide legal notification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and</a:t>
            </a:r>
            <a:endParaRPr sz="16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save the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configuration.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97808" y="854963"/>
            <a:ext cx="4914900" cy="2774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79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Router(config)# 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hostname</a:t>
            </a:r>
            <a:r>
              <a:rPr sz="1200" b="1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i="1" dirty="0">
                <a:solidFill>
                  <a:srgbClr val="FFFFFF"/>
                </a:solidFill>
                <a:latin typeface="Courier New"/>
                <a:cs typeface="Courier New"/>
              </a:rPr>
              <a:t>hostname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97808" y="1255775"/>
            <a:ext cx="4914900" cy="2774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79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Router(config)# 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enable 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secret</a:t>
            </a:r>
            <a:r>
              <a:rPr sz="1200" b="1" spc="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i="1" dirty="0">
                <a:solidFill>
                  <a:srgbClr val="FFFFFF"/>
                </a:solidFill>
                <a:latin typeface="Courier New"/>
                <a:cs typeface="Courier New"/>
              </a:rPr>
              <a:t>password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97808" y="1656588"/>
            <a:ext cx="4914900" cy="6464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7940" rIns="0" bIns="0" rtlCol="0">
            <a:spAutoFit/>
          </a:bodyPr>
          <a:lstStyle/>
          <a:p>
            <a:pPr marL="92075" marR="1316990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Router(config)# 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line console 0  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Router(config-line)# password </a:t>
            </a:r>
            <a:r>
              <a:rPr sz="1200" i="1" dirty="0">
                <a:solidFill>
                  <a:srgbClr val="FFFFFF"/>
                </a:solidFill>
                <a:latin typeface="Courier New"/>
                <a:cs typeface="Courier New"/>
              </a:rPr>
              <a:t>password  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Router(config-line)#</a:t>
            </a:r>
            <a:r>
              <a:rPr sz="12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login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97808" y="2412492"/>
            <a:ext cx="4927600" cy="83248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8575" rIns="0" bIns="0" rtlCol="0">
            <a:spAutoFit/>
          </a:bodyPr>
          <a:lstStyle/>
          <a:p>
            <a:pPr marL="92075" marR="1329055">
              <a:lnSpc>
                <a:spcPct val="100000"/>
              </a:lnSpc>
              <a:spcBef>
                <a:spcPts val="225"/>
              </a:spcBef>
            </a:pP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Router(config)# 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line vty 0 4  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Router(config-line)# password </a:t>
            </a:r>
            <a:r>
              <a:rPr sz="1200" i="1" dirty="0">
                <a:solidFill>
                  <a:srgbClr val="FFFFFF"/>
                </a:solidFill>
                <a:latin typeface="Courier New"/>
                <a:cs typeface="Courier New"/>
              </a:rPr>
              <a:t>password  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Router(config-line)#</a:t>
            </a:r>
            <a:r>
              <a:rPr sz="12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login</a:t>
            </a:r>
            <a:endParaRPr sz="12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Router(config-line)# transport input {ssh |</a:t>
            </a:r>
            <a:r>
              <a:rPr sz="12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telnet}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97808" y="3352800"/>
            <a:ext cx="4914900" cy="2774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79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Router(config)# 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service password</a:t>
            </a:r>
            <a:r>
              <a:rPr sz="1200" b="1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encryption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97808" y="3736847"/>
            <a:ext cx="4914900" cy="6464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85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5"/>
              </a:spcBef>
            </a:pP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Router(config)# 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banner 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motd </a:t>
            </a:r>
            <a:r>
              <a:rPr sz="1200" b="1" i="1" dirty="0">
                <a:solidFill>
                  <a:srgbClr val="FFFFFF"/>
                </a:solidFill>
                <a:latin typeface="Courier New"/>
                <a:cs typeface="Courier New"/>
              </a:rPr>
              <a:t># message</a:t>
            </a:r>
            <a:r>
              <a:rPr sz="1200" b="1" i="1" spc="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b="1" i="1" dirty="0">
                <a:solidFill>
                  <a:srgbClr val="FFFFFF"/>
                </a:solidFill>
                <a:latin typeface="Courier New"/>
                <a:cs typeface="Courier New"/>
              </a:rPr>
              <a:t>#</a:t>
            </a:r>
            <a:endParaRPr sz="12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Router(config)#</a:t>
            </a:r>
            <a:r>
              <a:rPr sz="12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end</a:t>
            </a:r>
            <a:endParaRPr sz="12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Router# copy running-config</a:t>
            </a:r>
            <a:r>
              <a:rPr sz="12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startup-config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56134"/>
            <a:ext cx="4939030" cy="558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sz="1600" spc="-5" dirty="0"/>
              <a:t>Configure Initial Router</a:t>
            </a:r>
            <a:r>
              <a:rPr sz="1600" spc="5" dirty="0"/>
              <a:t> </a:t>
            </a:r>
            <a:r>
              <a:rPr sz="1600" spc="-5" dirty="0"/>
              <a:t>Settings</a:t>
            </a:r>
            <a:endParaRPr sz="1600"/>
          </a:p>
          <a:p>
            <a:pPr marL="12700">
              <a:lnSpc>
                <a:spcPts val="2580"/>
              </a:lnSpc>
            </a:pPr>
            <a:r>
              <a:rPr spc="-5" dirty="0"/>
              <a:t>Basic Router Configuration</a:t>
            </a:r>
            <a:r>
              <a:rPr spc="45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0070" y="884301"/>
            <a:ext cx="2612390" cy="1092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57575B"/>
              </a:buClr>
              <a:buSzPct val="90000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Arial"/>
                <a:cs typeface="Arial"/>
              </a:rPr>
              <a:t>Commands </a:t>
            </a:r>
            <a:r>
              <a:rPr sz="1500" dirty="0">
                <a:latin typeface="Arial"/>
                <a:cs typeface="Arial"/>
              </a:rPr>
              <a:t>for </a:t>
            </a:r>
            <a:r>
              <a:rPr sz="1500" spc="-5" dirty="0">
                <a:latin typeface="Arial"/>
                <a:cs typeface="Arial"/>
              </a:rPr>
              <a:t>basic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router  configuration </a:t>
            </a:r>
            <a:r>
              <a:rPr sz="1500" spc="-5" dirty="0">
                <a:latin typeface="Arial"/>
                <a:cs typeface="Arial"/>
              </a:rPr>
              <a:t>on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R1.</a:t>
            </a:r>
            <a:endParaRPr sz="1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000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Arial"/>
                <a:cs typeface="Arial"/>
              </a:rPr>
              <a:t>Configuration </a:t>
            </a:r>
            <a:r>
              <a:rPr sz="1500" spc="-5" dirty="0">
                <a:latin typeface="Arial"/>
                <a:cs typeface="Arial"/>
              </a:rPr>
              <a:t>is saved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to</a:t>
            </a:r>
            <a:endParaRPr sz="15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NVRAM.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7620" y="854963"/>
            <a:ext cx="4895215" cy="3601720"/>
          </a:xfrm>
          <a:custGeom>
            <a:avLst/>
            <a:gdLst/>
            <a:ahLst/>
            <a:cxnLst/>
            <a:rect l="l" t="t" r="r" b="b"/>
            <a:pathLst>
              <a:path w="4895215" h="3601720">
                <a:moveTo>
                  <a:pt x="4895087" y="0"/>
                </a:moveTo>
                <a:lnTo>
                  <a:pt x="0" y="0"/>
                </a:lnTo>
                <a:lnTo>
                  <a:pt x="0" y="3601212"/>
                </a:lnTo>
                <a:lnTo>
                  <a:pt x="4895087" y="3601212"/>
                </a:lnTo>
                <a:lnTo>
                  <a:pt x="48950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97629" y="870584"/>
            <a:ext cx="454850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7513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R1(config)# 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hostname </a:t>
            </a:r>
            <a:r>
              <a:rPr sz="1200" b="1" spc="5" dirty="0">
                <a:solidFill>
                  <a:srgbClr val="FFFFFF"/>
                </a:solidFill>
                <a:latin typeface="Courier New"/>
                <a:cs typeface="Courier New"/>
              </a:rPr>
              <a:t>R1  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R1(config)# 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enable secret 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class  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R1(config)# 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line console 0  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R1(config-line)# 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password 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cisco  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R1(config-line)# 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login  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R1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config-line)# 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line vty 0 4  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R1(config-line)# 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password 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cisco  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R1(config-line)# 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login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R1(config-line)# 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transport input ssh</a:t>
            </a:r>
            <a:r>
              <a:rPr sz="1200" b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telnet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R1(config-line)#</a:t>
            </a:r>
            <a:r>
              <a:rPr sz="12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exit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R1(config)# 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service password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encryption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R1(config)# 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banner motd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#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Enter TEXT message. End with a new line and the</a:t>
            </a:r>
            <a:r>
              <a:rPr sz="1200" spc="1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#</a:t>
            </a:r>
            <a:endParaRPr sz="1200">
              <a:latin typeface="Courier New"/>
              <a:cs typeface="Courier New"/>
            </a:endParaRPr>
          </a:p>
          <a:p>
            <a:pPr marL="12700" marR="191135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***********************************************  WARNING: Unauthorized access 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1200" spc="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prohibited!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**********************************************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R1(config)#</a:t>
            </a:r>
            <a:r>
              <a:rPr sz="12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exit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R1# 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copy running-config</a:t>
            </a:r>
            <a:r>
              <a:rPr sz="1200" b="1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startup-config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28917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4B69"/>
                </a:solidFill>
                <a:latin typeface="Arial"/>
                <a:cs typeface="Arial"/>
              </a:rPr>
              <a:t>Configure Initial Router</a:t>
            </a:r>
            <a:r>
              <a:rPr sz="1600" spc="5" dirty="0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4B69"/>
                </a:solidFill>
                <a:latin typeface="Arial"/>
                <a:cs typeface="Arial"/>
              </a:rPr>
              <a:t>Settings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6549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Packet </a:t>
            </a:r>
            <a:r>
              <a:rPr spc="-20" dirty="0"/>
              <a:t>Tracer </a:t>
            </a:r>
            <a:r>
              <a:rPr dirty="0"/>
              <a:t>– </a:t>
            </a:r>
            <a:r>
              <a:rPr spc="-5" dirty="0"/>
              <a:t>Configure Initial Router</a:t>
            </a:r>
            <a:r>
              <a:rPr spc="75" dirty="0"/>
              <a:t> </a:t>
            </a:r>
            <a:r>
              <a:rPr spc="-5" dirty="0"/>
              <a:t>Settings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0070" y="730377"/>
            <a:ext cx="5414645" cy="173291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this Packet </a:t>
            </a:r>
            <a:r>
              <a:rPr sz="1800" spc="-25" dirty="0">
                <a:latin typeface="Arial"/>
                <a:cs typeface="Arial"/>
              </a:rPr>
              <a:t>Tracer, </a:t>
            </a:r>
            <a:r>
              <a:rPr sz="1800" spc="-15" dirty="0">
                <a:latin typeface="Arial"/>
                <a:cs typeface="Arial"/>
              </a:rPr>
              <a:t>you will </a:t>
            </a:r>
            <a:r>
              <a:rPr sz="1800" spc="-5" dirty="0">
                <a:latin typeface="Arial"/>
                <a:cs typeface="Arial"/>
              </a:rPr>
              <a:t>do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following: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88888"/>
              <a:buChar char="•"/>
              <a:tabLst>
                <a:tab pos="299085" algn="l"/>
                <a:tab pos="299720" algn="l"/>
              </a:tabLst>
            </a:pPr>
            <a:r>
              <a:rPr sz="1800" spc="-20" dirty="0">
                <a:latin typeface="Arial"/>
                <a:cs typeface="Arial"/>
              </a:rPr>
              <a:t>Verify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default router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configuration.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88888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Configure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verify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initial router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configuration.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88888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Save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running configuration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file.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557"/>
            <a:ext cx="6591934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5" dirty="0">
                <a:solidFill>
                  <a:srgbClr val="AEE8FA"/>
                </a:solidFill>
              </a:rPr>
              <a:t>10.2 Configure</a:t>
            </a:r>
            <a:r>
              <a:rPr sz="4600" spc="60" dirty="0">
                <a:solidFill>
                  <a:srgbClr val="AEE8FA"/>
                </a:solidFill>
              </a:rPr>
              <a:t> </a:t>
            </a:r>
            <a:r>
              <a:rPr sz="4600" spc="-5" dirty="0">
                <a:solidFill>
                  <a:srgbClr val="AEE8FA"/>
                </a:solidFill>
              </a:rPr>
              <a:t>Interfaces</a:t>
            </a:r>
            <a:endParaRPr sz="46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18529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4B69"/>
                </a:solidFill>
                <a:latin typeface="Arial"/>
                <a:cs typeface="Arial"/>
              </a:rPr>
              <a:t>Configure</a:t>
            </a:r>
            <a:r>
              <a:rPr sz="1600" spc="-30" dirty="0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4B69"/>
                </a:solidFill>
                <a:latin typeface="Arial"/>
                <a:cs typeface="Arial"/>
              </a:rPr>
              <a:t>Interfaces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771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Configure Router</a:t>
            </a:r>
            <a:r>
              <a:rPr spc="-20" dirty="0"/>
              <a:t> </a:t>
            </a:r>
            <a:r>
              <a:rPr dirty="0"/>
              <a:t>Interfaces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8053" y="832231"/>
            <a:ext cx="80441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Configuring a router interface includes issuing the following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commands: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3208" y="1571244"/>
            <a:ext cx="6577965" cy="101663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3020" rIns="0" bIns="0" rtlCol="0">
            <a:spAutoFit/>
          </a:bodyPr>
          <a:lstStyle/>
          <a:p>
            <a:pPr marL="90805" marR="1506220">
              <a:lnSpc>
                <a:spcPct val="100000"/>
              </a:lnSpc>
              <a:spcBef>
                <a:spcPts val="260"/>
              </a:spcBef>
            </a:pP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Router(config)# 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interface </a:t>
            </a:r>
            <a:r>
              <a:rPr sz="1200" i="1" dirty="0">
                <a:solidFill>
                  <a:srgbClr val="FFFFFF"/>
                </a:solidFill>
                <a:latin typeface="Courier New"/>
                <a:cs typeface="Courier New"/>
              </a:rPr>
              <a:t>type-and-number  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Router(config-if)# 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description </a:t>
            </a:r>
            <a:r>
              <a:rPr sz="1200" i="1" dirty="0">
                <a:solidFill>
                  <a:srgbClr val="FFFFFF"/>
                </a:solidFill>
                <a:latin typeface="Courier New"/>
                <a:cs typeface="Courier New"/>
              </a:rPr>
              <a:t>description-text  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Router(config-if)# 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ip 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address </a:t>
            </a:r>
            <a:r>
              <a:rPr sz="1200" i="1" dirty="0">
                <a:solidFill>
                  <a:srgbClr val="FFFFFF"/>
                </a:solidFill>
                <a:latin typeface="Courier New"/>
                <a:cs typeface="Courier New"/>
              </a:rPr>
              <a:t>ipv4-address</a:t>
            </a:r>
            <a:r>
              <a:rPr sz="1200" i="1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i="1" dirty="0">
                <a:solidFill>
                  <a:srgbClr val="FFFFFF"/>
                </a:solidFill>
                <a:latin typeface="Courier New"/>
                <a:cs typeface="Courier New"/>
              </a:rPr>
              <a:t>subnet-mask</a:t>
            </a:r>
            <a:endParaRPr sz="12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Router(config-if)# 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ipv6 address</a:t>
            </a:r>
            <a:r>
              <a:rPr sz="1200" b="1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i="1" dirty="0">
                <a:solidFill>
                  <a:srgbClr val="FFFFFF"/>
                </a:solidFill>
                <a:latin typeface="Courier New"/>
                <a:cs typeface="Courier New"/>
              </a:rPr>
              <a:t>ipv6-address/prefix-length</a:t>
            </a:r>
            <a:endParaRPr sz="12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Router(config-if)# 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no</a:t>
            </a:r>
            <a:r>
              <a:rPr sz="1200" b="1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shutdown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3618" y="2958846"/>
            <a:ext cx="714883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It is a good practice to use the </a:t>
            </a:r>
            <a:r>
              <a:rPr sz="2000" b="1" dirty="0">
                <a:latin typeface="Arial"/>
                <a:cs typeface="Arial"/>
              </a:rPr>
              <a:t>description </a:t>
            </a:r>
            <a:r>
              <a:rPr sz="2000" dirty="0">
                <a:latin typeface="Arial"/>
                <a:cs typeface="Arial"/>
              </a:rPr>
              <a:t>command to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  information about the network connected to the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interface.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b="1" dirty="0">
                <a:latin typeface="Arial"/>
                <a:cs typeface="Arial"/>
              </a:rPr>
              <a:t>no </a:t>
            </a:r>
            <a:r>
              <a:rPr sz="2000" b="1" spc="5" dirty="0">
                <a:latin typeface="Arial"/>
                <a:cs typeface="Arial"/>
              </a:rPr>
              <a:t>shutdown </a:t>
            </a:r>
            <a:r>
              <a:rPr sz="2000" dirty="0">
                <a:latin typeface="Arial"/>
                <a:cs typeface="Arial"/>
              </a:rPr>
              <a:t>command activates the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interface.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18529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4B69"/>
                </a:solidFill>
                <a:latin typeface="Arial"/>
                <a:cs typeface="Arial"/>
              </a:rPr>
              <a:t>Configure</a:t>
            </a:r>
            <a:r>
              <a:rPr sz="1600" spc="-30" dirty="0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4B69"/>
                </a:solidFill>
                <a:latin typeface="Arial"/>
                <a:cs typeface="Arial"/>
              </a:rPr>
              <a:t>Interfaces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5039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Configure Router </a:t>
            </a:r>
            <a:r>
              <a:rPr dirty="0"/>
              <a:t>Interfaces</a:t>
            </a:r>
            <a:r>
              <a:rPr spc="-5" dirty="0"/>
              <a:t> 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3618" y="869391"/>
            <a:ext cx="768413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The commands to configure interface G0/0/0 on R1 are shown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here: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86616" y="1376172"/>
            <a:ext cx="4830088" cy="1347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8596" y="2930651"/>
            <a:ext cx="6903720" cy="161544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4"/>
              </a:spcBef>
            </a:pP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R1(config)# </a:t>
            </a:r>
            <a:r>
              <a:rPr sz="900" b="1" spc="-10" dirty="0">
                <a:solidFill>
                  <a:srgbClr val="FFFFFF"/>
                </a:solidFill>
                <a:latin typeface="Courier New"/>
                <a:cs typeface="Courier New"/>
              </a:rPr>
              <a:t>interface gigabitEthernet</a:t>
            </a:r>
            <a:r>
              <a:rPr sz="9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b="1" spc="-5" dirty="0">
                <a:solidFill>
                  <a:srgbClr val="FFFFFF"/>
                </a:solidFill>
                <a:latin typeface="Courier New"/>
                <a:cs typeface="Courier New"/>
              </a:rPr>
              <a:t>0/0/0</a:t>
            </a:r>
            <a:endParaRPr sz="9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R1(config-if)# </a:t>
            </a:r>
            <a:r>
              <a:rPr sz="900" b="1" spc="-10" dirty="0">
                <a:solidFill>
                  <a:srgbClr val="FFFFFF"/>
                </a:solidFill>
                <a:latin typeface="Courier New"/>
                <a:cs typeface="Courier New"/>
              </a:rPr>
              <a:t>description Link to</a:t>
            </a:r>
            <a:r>
              <a:rPr sz="900" b="1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b="1" spc="-5" dirty="0">
                <a:solidFill>
                  <a:srgbClr val="FFFFFF"/>
                </a:solidFill>
                <a:latin typeface="Courier New"/>
                <a:cs typeface="Courier New"/>
              </a:rPr>
              <a:t>LAN</a:t>
            </a:r>
            <a:endParaRPr sz="900">
              <a:latin typeface="Courier New"/>
              <a:cs typeface="Courier New"/>
            </a:endParaRPr>
          </a:p>
          <a:p>
            <a:pPr marL="90805" marR="3254375">
              <a:lnSpc>
                <a:spcPct val="100000"/>
              </a:lnSpc>
            </a:pP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R1(config-if)# </a:t>
            </a:r>
            <a:r>
              <a:rPr sz="900" b="1" spc="-10" dirty="0">
                <a:solidFill>
                  <a:srgbClr val="FFFFFF"/>
                </a:solidFill>
                <a:latin typeface="Courier New"/>
                <a:cs typeface="Courier New"/>
              </a:rPr>
              <a:t>ip address 192.168.10.1 255.255.255.0 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R1(config-if)# </a:t>
            </a:r>
            <a:r>
              <a:rPr sz="900" b="1" spc="-10" dirty="0">
                <a:solidFill>
                  <a:srgbClr val="FFFFFF"/>
                </a:solidFill>
                <a:latin typeface="Courier New"/>
                <a:cs typeface="Courier New"/>
              </a:rPr>
              <a:t>ipv6 address 2001:db8:acad:10::1/64 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R1(config-if)# </a:t>
            </a:r>
            <a:r>
              <a:rPr sz="900" b="1" spc="-10" dirty="0">
                <a:solidFill>
                  <a:srgbClr val="FFFFFF"/>
                </a:solidFill>
                <a:latin typeface="Courier New"/>
                <a:cs typeface="Courier New"/>
              </a:rPr>
              <a:t>no shutdown</a:t>
            </a:r>
            <a:endParaRPr sz="9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R1(config-if)# </a:t>
            </a:r>
            <a:r>
              <a:rPr sz="900" b="1" spc="-10" dirty="0">
                <a:solidFill>
                  <a:srgbClr val="FFFFFF"/>
                </a:solidFill>
                <a:latin typeface="Courier New"/>
                <a:cs typeface="Courier New"/>
              </a:rPr>
              <a:t>exit</a:t>
            </a:r>
            <a:endParaRPr sz="9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R1(config)#</a:t>
            </a:r>
            <a:endParaRPr sz="9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tabLst>
                <a:tab pos="502284" algn="l"/>
              </a:tabLst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*Aug	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01:43:53.435: %LINK-3-UPDOWN: Interface GigabitEthernet0/0/0, changed state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90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down</a:t>
            </a:r>
            <a:endParaRPr sz="9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tabLst>
                <a:tab pos="502284" algn="l"/>
              </a:tabLst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*Aug	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01:43:56.447: %LINK-3-UPDOWN: Interface GigabitEthernet0/0/0, changed state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9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up</a:t>
            </a:r>
            <a:endParaRPr sz="900">
              <a:latin typeface="Courier New"/>
              <a:cs typeface="Courier New"/>
            </a:endParaRPr>
          </a:p>
          <a:p>
            <a:pPr marL="90805" marR="581025">
              <a:lnSpc>
                <a:spcPct val="100000"/>
              </a:lnSpc>
              <a:tabLst>
                <a:tab pos="502284" algn="l"/>
              </a:tabLst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*Aug	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01:43:57.447: %LINEPROTO-5-UPDOWN: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Line protocol on Interface GigabitEthernet0/0/0,  changed 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state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up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2817</Words>
  <Application>Microsoft Office PowerPoint</Application>
  <PresentationFormat>On-screen Show (16:9)</PresentationFormat>
  <Paragraphs>328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Courier New</vt:lpstr>
      <vt:lpstr>Office Theme</vt:lpstr>
      <vt:lpstr>PowerPoint Presentation</vt:lpstr>
      <vt:lpstr>Module Objectives</vt:lpstr>
      <vt:lpstr>10.1 Configure Initial Router  Settings</vt:lpstr>
      <vt:lpstr>Basic Router Configuration Steps</vt:lpstr>
      <vt:lpstr>Configure Initial Router Settings Basic Router Configuration Example</vt:lpstr>
      <vt:lpstr>Packet Tracer – Configure Initial Router Settings</vt:lpstr>
      <vt:lpstr>10.2 Configure Interfaces</vt:lpstr>
      <vt:lpstr>Configure Router Interfaces</vt:lpstr>
      <vt:lpstr>Configure Router Interfaces Example</vt:lpstr>
      <vt:lpstr>Configure Router Interfaces Example (Cont.)</vt:lpstr>
      <vt:lpstr>Verify Interface Configuration</vt:lpstr>
      <vt:lpstr>Configure Verification Commands</vt:lpstr>
      <vt:lpstr>Configure Verification Commands (Cont.)</vt:lpstr>
      <vt:lpstr>Configure Verification Commands (Cont.)</vt:lpstr>
      <vt:lpstr>Configure Verification Commands (Cont.)</vt:lpstr>
      <vt:lpstr>Configure Verification Commands (Cont.)</vt:lpstr>
      <vt:lpstr>Configure Verification Commands (Cont.)</vt:lpstr>
      <vt:lpstr>10.3 Configure the Default  Gateway</vt:lpstr>
      <vt:lpstr>Default Gateway on a Host</vt:lpstr>
      <vt:lpstr>Default Gateway on a Switch</vt:lpstr>
      <vt:lpstr>Packet Tracer – Connect a Router to a LAN</vt:lpstr>
      <vt:lpstr>Packet Tracer – Troubleshoot Default Gateway Issues</vt:lpstr>
      <vt:lpstr>10.4 Module Practice and Quiz</vt:lpstr>
      <vt:lpstr>Packet Tracer – Basic Device Configuration</vt:lpstr>
      <vt:lpstr>Lab – Build a Switch and Router Network</vt:lpstr>
      <vt:lpstr>What did I learn in this module?</vt:lpstr>
      <vt:lpstr>What did I learn in this module (Cont.)?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 </cp:lastModifiedBy>
  <cp:revision>1</cp:revision>
  <dcterms:created xsi:type="dcterms:W3CDTF">2021-10-13T06:21:53Z</dcterms:created>
  <dcterms:modified xsi:type="dcterms:W3CDTF">2021-10-13T06:23:49Z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2020-08-11T00:00:00Z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2021-10-13T00:00:00Z</vt:filetime>
  </property>
</Properties>
</file>