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761" y="1692401"/>
            <a:ext cx="1270" cy="4709160"/>
          </a:xfrm>
          <a:custGeom>
            <a:avLst/>
            <a:gdLst/>
            <a:ahLst/>
            <a:cxnLst/>
            <a:rect l="l" t="t" r="r" b="b"/>
            <a:pathLst>
              <a:path w="1270" h="4709160">
                <a:moveTo>
                  <a:pt x="762" y="0"/>
                </a:moveTo>
                <a:lnTo>
                  <a:pt x="0" y="4709160"/>
                </a:lnTo>
              </a:path>
            </a:pathLst>
          </a:custGeom>
          <a:ln w="19812">
            <a:solidFill>
              <a:srgbClr val="D25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29500" y="356615"/>
            <a:ext cx="1013459" cy="714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9500" y="356615"/>
            <a:ext cx="1013459" cy="7147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540" y="1576832"/>
            <a:ext cx="7614919" cy="1671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576832"/>
            <a:ext cx="7614919" cy="1671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webhosts.com/" TargetMode="External"/><Relationship Id="rId2" Type="http://schemas.openxmlformats.org/officeDocument/2006/relationships/hyperlink" Target="http://www.000webhost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ebpagesthatsuck.com/" TargetMode="External"/><Relationship Id="rId3" Type="http://schemas.openxmlformats.org/officeDocument/2006/relationships/hyperlink" Target="http://www.w3schools.com/css3/" TargetMode="External"/><Relationship Id="rId7" Type="http://schemas.openxmlformats.org/officeDocument/2006/relationships/hyperlink" Target="http://www.topdesignmag.com/20-examples-of-bad-web-design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owstuffworks.com/" TargetMode="External"/><Relationship Id="rId5" Type="http://schemas.openxmlformats.org/officeDocument/2006/relationships/hyperlink" Target="http://validator.w3.org/" TargetMode="External"/><Relationship Id="rId4" Type="http://schemas.openxmlformats.org/officeDocument/2006/relationships/hyperlink" Target="https://www.codecademy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neyardesigns.com/resources/build_website/index.s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ws.ac.u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6562" y="3399282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ln w="19812">
            <a:solidFill>
              <a:srgbClr val="D25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29500" y="356615"/>
            <a:ext cx="1013459" cy="714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INTRODUCTION </a:t>
            </a:r>
            <a:r>
              <a:rPr spc="-95" dirty="0"/>
              <a:t>TO  </a:t>
            </a:r>
            <a:r>
              <a:rPr spc="-65" dirty="0"/>
              <a:t>WEB</a:t>
            </a:r>
            <a:r>
              <a:rPr spc="-290" dirty="0"/>
              <a:t> </a:t>
            </a:r>
            <a:r>
              <a:rPr spc="-90" dirty="0"/>
              <a:t>DEVELOPMENT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4540" y="3494913"/>
            <a:ext cx="5842635" cy="269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6566D"/>
                </a:solidFill>
                <a:latin typeface="Arial"/>
                <a:cs typeface="Arial"/>
              </a:rPr>
              <a:t>Code:</a:t>
            </a:r>
            <a:r>
              <a:rPr sz="2400" spc="10" dirty="0">
                <a:solidFill>
                  <a:srgbClr val="56566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6566D"/>
                </a:solidFill>
                <a:latin typeface="Arial"/>
                <a:cs typeface="Arial"/>
              </a:rPr>
              <a:t>COMP07009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5" dirty="0">
                <a:solidFill>
                  <a:srgbClr val="56566D"/>
                </a:solidFill>
                <a:latin typeface="Arial"/>
                <a:cs typeface="Arial"/>
              </a:rPr>
              <a:t>Week </a:t>
            </a:r>
            <a:r>
              <a:rPr lang="en-US" sz="2400" b="1" spc="-5" dirty="0">
                <a:solidFill>
                  <a:srgbClr val="56566D"/>
                </a:solidFill>
                <a:latin typeface="Arial"/>
                <a:cs typeface="Arial"/>
              </a:rPr>
              <a:t>1</a:t>
            </a:r>
            <a:r>
              <a:rPr sz="2400" b="1" spc="15" dirty="0">
                <a:solidFill>
                  <a:srgbClr val="56566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6566D"/>
                </a:solidFill>
                <a:latin typeface="Arial"/>
                <a:cs typeface="Arial"/>
              </a:rPr>
              <a:t>Background</a:t>
            </a:r>
            <a:endParaRPr lang="en-US" sz="2400" b="1" dirty="0">
              <a:solidFill>
                <a:srgbClr val="56566D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2400" b="1" dirty="0">
              <a:solidFill>
                <a:srgbClr val="56566D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400" b="1" dirty="0">
                <a:solidFill>
                  <a:srgbClr val="56566D"/>
                </a:solidFill>
                <a:latin typeface="Arial"/>
                <a:cs typeface="Arial"/>
              </a:rPr>
              <a:t>By 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400" b="1" dirty="0">
                <a:solidFill>
                  <a:srgbClr val="56566D"/>
                </a:solidFill>
                <a:latin typeface="Arial"/>
                <a:cs typeface="Arial"/>
              </a:rPr>
              <a:t>Mazhar Malik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800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Web</a:t>
            </a:r>
            <a:r>
              <a:rPr sz="4000" spc="-254" dirty="0"/>
              <a:t> </a:t>
            </a:r>
            <a:r>
              <a:rPr sz="4000" spc="-90" dirty="0"/>
              <a:t>Hosting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649209" cy="2879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Personal web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site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hosting typically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free, advertisement- 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sponsored or</a:t>
            </a:r>
            <a:r>
              <a:rPr sz="24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inexpensive.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Business web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site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hosting often</a:t>
            </a:r>
            <a:r>
              <a:rPr sz="24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expensive.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Normally includes email</a:t>
            </a:r>
            <a:r>
              <a:rPr sz="2400" spc="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services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Often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includes domain name</a:t>
            </a:r>
            <a:r>
              <a:rPr sz="24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registration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choosing domain</a:t>
            </a:r>
            <a:r>
              <a:rPr sz="24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name: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Short, meaningful,</a:t>
            </a:r>
            <a:r>
              <a:rPr sz="2000" spc="-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clear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135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Web </a:t>
            </a:r>
            <a:r>
              <a:rPr sz="4000" spc="-80" dirty="0"/>
              <a:t>Host</a:t>
            </a:r>
            <a:r>
              <a:rPr sz="4000" spc="-365" dirty="0"/>
              <a:t> </a:t>
            </a:r>
            <a:r>
              <a:rPr sz="4000" spc="-90" dirty="0"/>
              <a:t>Services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4479290" cy="30988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Reliability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Uptime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Cost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Backup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Bandwidth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or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content</a:t>
            </a:r>
            <a:r>
              <a:rPr sz="24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restriction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Traffic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168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E</a:t>
            </a:r>
            <a:r>
              <a:rPr sz="4000" spc="-100" dirty="0"/>
              <a:t>x</a:t>
            </a:r>
            <a:r>
              <a:rPr sz="4000" spc="-105" dirty="0"/>
              <a:t>ample</a:t>
            </a:r>
            <a:r>
              <a:rPr sz="4000" spc="-5" dirty="0"/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3933190" cy="2147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www.000webhost.com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www.freevirtualservers.com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www.free-webhosts.com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203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0" dirty="0"/>
              <a:t>Different</a:t>
            </a:r>
            <a:r>
              <a:rPr sz="4000" spc="-260" dirty="0"/>
              <a:t> </a:t>
            </a:r>
            <a:r>
              <a:rPr sz="4000" spc="-100" dirty="0"/>
              <a:t>Webs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1868805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Web</a:t>
            </a:r>
            <a:r>
              <a:rPr sz="2400" spc="-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1.0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Web</a:t>
            </a:r>
            <a:r>
              <a:rPr sz="2400" spc="-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2.0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Web</a:t>
            </a:r>
            <a:r>
              <a:rPr sz="2400" spc="-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3.0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2400" spc="-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Future!!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8345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Web</a:t>
            </a:r>
            <a:r>
              <a:rPr sz="4000" spc="-270" dirty="0"/>
              <a:t> </a:t>
            </a:r>
            <a:r>
              <a:rPr sz="4000" spc="-70" dirty="0"/>
              <a:t>1.0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23240" y="1553082"/>
            <a:ext cx="7334250" cy="25863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08279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1</a:t>
            </a:r>
            <a:r>
              <a:rPr sz="2400" baseline="24305" dirty="0">
                <a:solidFill>
                  <a:srgbClr val="292934"/>
                </a:solidFill>
                <a:latin typeface="Arial"/>
                <a:cs typeface="Arial"/>
              </a:rPr>
              <a:t>st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generation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sz="2400" spc="-35" dirty="0">
                <a:solidFill>
                  <a:srgbClr val="292934"/>
                </a:solidFill>
                <a:latin typeface="Arial"/>
                <a:cs typeface="Arial"/>
              </a:rPr>
              <a:t>WWW,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created by </a:t>
            </a:r>
            <a:r>
              <a:rPr sz="2400" spc="-30" dirty="0">
                <a:solidFill>
                  <a:srgbClr val="292934"/>
                </a:solidFill>
                <a:latin typeface="Arial"/>
                <a:cs typeface="Arial"/>
              </a:rPr>
              <a:t>Tim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Berners</a:t>
            </a:r>
            <a:r>
              <a:rPr sz="2400" spc="-1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Lee</a:t>
            </a:r>
            <a:endParaRPr sz="2400">
              <a:latin typeface="Arial"/>
              <a:cs typeface="Arial"/>
            </a:endParaRPr>
          </a:p>
          <a:p>
            <a:pPr marL="208279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One-way communication</a:t>
            </a:r>
            <a:endParaRPr sz="2400">
              <a:latin typeface="Arial"/>
              <a:cs typeface="Arial"/>
            </a:endParaRPr>
          </a:p>
          <a:p>
            <a:pPr marL="208279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Static,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Read-only</a:t>
            </a:r>
            <a:r>
              <a:rPr sz="24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era</a:t>
            </a:r>
            <a:endParaRPr sz="2400">
              <a:latin typeface="Arial"/>
              <a:cs typeface="Arial"/>
            </a:endParaRPr>
          </a:p>
          <a:p>
            <a:pPr marL="208279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Millions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web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sites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mushroomed during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.com</a:t>
            </a:r>
            <a:r>
              <a:rPr sz="2400" spc="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boom</a:t>
            </a:r>
            <a:endParaRPr sz="2400">
              <a:latin typeface="Arial"/>
              <a:cs typeface="Arial"/>
            </a:endParaRPr>
          </a:p>
          <a:p>
            <a:pPr marL="208279" marR="52832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Use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framesets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and tables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position and align  elements on a</a:t>
            </a:r>
            <a:r>
              <a:rPr sz="24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787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/>
              <a:t>Internet </a:t>
            </a:r>
            <a:r>
              <a:rPr sz="4000" spc="-50" dirty="0"/>
              <a:t>vs</a:t>
            </a:r>
            <a:r>
              <a:rPr sz="4000" spc="-395" dirty="0"/>
              <a:t> </a:t>
            </a:r>
            <a:r>
              <a:rPr sz="4000" spc="-105" dirty="0"/>
              <a:t>WWW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823974"/>
            <a:ext cx="3005455" cy="3007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5478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D2523B"/>
                </a:solidFill>
                <a:latin typeface="Arial"/>
                <a:cs typeface="Arial"/>
              </a:rPr>
              <a:t>Internet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94945" marR="192405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Massive network</a:t>
            </a:r>
            <a:r>
              <a:rPr sz="24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networks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Networking</a:t>
            </a:r>
            <a:r>
              <a:rPr sz="24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structure</a:t>
            </a:r>
            <a:endParaRPr sz="2400">
              <a:latin typeface="Arial"/>
              <a:cs typeface="Arial"/>
            </a:endParaRPr>
          </a:p>
          <a:p>
            <a:pPr marL="194945" marR="71755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Connects millions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computers together  globally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4509" y="1823974"/>
            <a:ext cx="3258820" cy="2202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3715"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D2523B"/>
                </a:solidFill>
                <a:latin typeface="Arial"/>
                <a:cs typeface="Arial"/>
              </a:rPr>
              <a:t>WWW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Simply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Web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30" dirty="0">
                <a:solidFill>
                  <a:srgbClr val="292934"/>
                </a:solidFill>
                <a:latin typeface="Arial"/>
                <a:cs typeface="Arial"/>
              </a:rPr>
              <a:t>Way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accessing  information over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medium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the</a:t>
            </a:r>
            <a:r>
              <a:rPr sz="2400" spc="-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Internet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8345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Web</a:t>
            </a:r>
            <a:r>
              <a:rPr sz="4000" spc="-270" dirty="0"/>
              <a:t> </a:t>
            </a:r>
            <a:r>
              <a:rPr sz="4000" spc="-70" dirty="0"/>
              <a:t>2.0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23240" y="1553082"/>
            <a:ext cx="5705475" cy="26593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08279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2</a:t>
            </a:r>
            <a:r>
              <a:rPr sz="2400" spc="-7" baseline="24305" dirty="0">
                <a:solidFill>
                  <a:srgbClr val="292934"/>
                </a:solidFill>
                <a:latin typeface="Arial"/>
                <a:cs typeface="Arial"/>
              </a:rPr>
              <a:t>nd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generation</a:t>
            </a:r>
            <a:r>
              <a:rPr sz="2400" spc="-1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WWW</a:t>
            </a:r>
            <a:endParaRPr sz="2400">
              <a:latin typeface="Arial"/>
              <a:cs typeface="Arial"/>
            </a:endParaRPr>
          </a:p>
          <a:p>
            <a:pPr marL="208279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Platform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information</a:t>
            </a:r>
            <a:r>
              <a:rPr sz="24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sharing</a:t>
            </a:r>
            <a:endParaRPr sz="2400">
              <a:latin typeface="Arial"/>
              <a:cs typeface="Arial"/>
            </a:endParaRPr>
          </a:p>
          <a:p>
            <a:pPr marL="208279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Interactivity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and contributions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from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  <a:p>
            <a:pPr marL="208279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Dynamic, user generated</a:t>
            </a:r>
            <a:r>
              <a:rPr sz="24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content</a:t>
            </a:r>
            <a:endParaRPr sz="2400">
              <a:latin typeface="Arial"/>
              <a:cs typeface="Arial"/>
            </a:endParaRPr>
          </a:p>
          <a:p>
            <a:pPr marL="208279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Introduction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social networking</a:t>
            </a:r>
            <a:r>
              <a:rPr sz="2400" spc="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sites</a:t>
            </a:r>
            <a:endParaRPr sz="2400">
              <a:latin typeface="Arial"/>
              <a:cs typeface="Arial"/>
            </a:endParaRPr>
          </a:p>
          <a:p>
            <a:pPr marL="208279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208279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Eg blogs/wikis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8345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Web</a:t>
            </a:r>
            <a:r>
              <a:rPr sz="4000" spc="-270" dirty="0"/>
              <a:t> </a:t>
            </a:r>
            <a:r>
              <a:rPr sz="4000" spc="-70" dirty="0"/>
              <a:t>3.0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3123565" cy="26593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Still</a:t>
            </a:r>
            <a:r>
              <a:rPr sz="24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evolving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Some definitions</a:t>
            </a: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vary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Intelligent</a:t>
            </a:r>
            <a:r>
              <a:rPr sz="24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Web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Web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Semantics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0" dirty="0">
                <a:solidFill>
                  <a:srgbClr val="292934"/>
                </a:solidFill>
                <a:latin typeface="Arial"/>
                <a:cs typeface="Arial"/>
              </a:rPr>
              <a:t>Tailor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made</a:t>
            </a:r>
            <a:r>
              <a:rPr sz="24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searches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Deductive</a:t>
            </a:r>
            <a:r>
              <a:rPr sz="24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reasoning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8924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Comparisons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228"/>
            <a:ext cx="4975860" cy="31724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Web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1.0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Unidirectional,</a:t>
            </a:r>
            <a:r>
              <a:rPr sz="20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“push”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Eg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traditional brochure style web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sites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Web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2.0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Interactive,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“push” +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“pull”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Eg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social web sites like wikis,</a:t>
            </a:r>
            <a:r>
              <a:rPr sz="2000" spc="-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Facebook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Web</a:t>
            </a:r>
            <a:r>
              <a:rPr sz="24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3.0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Semantic web,</a:t>
            </a:r>
            <a:r>
              <a:rPr sz="20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immersive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519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0" dirty="0"/>
              <a:t>IDEs </a:t>
            </a:r>
            <a:r>
              <a:rPr sz="4000" spc="-70" dirty="0"/>
              <a:t>for</a:t>
            </a:r>
            <a:r>
              <a:rPr sz="4000" spc="-400" dirty="0"/>
              <a:t> </a:t>
            </a:r>
            <a:r>
              <a:rPr sz="4000" spc="-85" dirty="0"/>
              <a:t>Markup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6331585" cy="35375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HTML text editor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produce web</a:t>
            </a:r>
            <a:r>
              <a:rPr sz="24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pages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Code-based or</a:t>
            </a:r>
            <a:r>
              <a:rPr sz="24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WYSIWYG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Able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validate HTML is</a:t>
            </a: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standards-compliant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Support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 meta-tags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Preview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page in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different</a:t>
            </a:r>
            <a:r>
              <a:rPr sz="24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browsers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0" dirty="0">
                <a:solidFill>
                  <a:srgbClr val="292934"/>
                </a:solidFill>
                <a:latin typeface="Arial"/>
                <a:cs typeface="Arial"/>
              </a:rPr>
              <a:t>Tabbed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editing allows work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on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multiple</a:t>
            </a:r>
            <a:r>
              <a:rPr sz="2400" spc="1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pages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 included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FTP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client is a</a:t>
            </a: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bonus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Commercial/Free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87FB-A060-467A-930F-17E9BC4D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09600"/>
            <a:ext cx="7614919" cy="830997"/>
          </a:xfrm>
        </p:spPr>
        <p:txBody>
          <a:bodyPr/>
          <a:lstStyle/>
          <a:p>
            <a:r>
              <a:rPr lang="en-US" dirty="0"/>
              <a:t>Todays Session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D21F525-DF0A-49BD-A5FD-1373C2C381A9}"/>
              </a:ext>
            </a:extLst>
          </p:cNvPr>
          <p:cNvSpPr txBox="1"/>
          <p:nvPr/>
        </p:nvSpPr>
        <p:spPr>
          <a:xfrm>
            <a:off x="535940" y="1626234"/>
            <a:ext cx="7795259" cy="5350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154305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sz="2400" spc="-5" dirty="0">
                <a:solidFill>
                  <a:srgbClr val="292934"/>
                </a:solidFill>
                <a:latin typeface="Arial"/>
                <a:cs typeface="Arial"/>
              </a:rPr>
              <a:t>In this session, students will be able to understand:</a:t>
            </a:r>
          </a:p>
          <a:p>
            <a:pPr marL="194945" marR="154305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sz="2400" spc="-5" dirty="0">
                <a:solidFill>
                  <a:srgbClr val="292934"/>
                </a:solidFill>
                <a:latin typeface="Arial"/>
                <a:cs typeface="Arial"/>
              </a:rPr>
              <a:t>1. Client Server Architecture</a:t>
            </a:r>
          </a:p>
          <a:p>
            <a:pPr marL="194945" marR="154305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sz="2400" spc="-5" dirty="0">
                <a:solidFill>
                  <a:srgbClr val="292934"/>
                </a:solidFill>
                <a:latin typeface="Arial"/>
                <a:cs typeface="Arial"/>
              </a:rPr>
              <a:t>2. Request and Response</a:t>
            </a:r>
          </a:p>
          <a:p>
            <a:pPr marL="194945" marR="154305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sz="2400" spc="-5" dirty="0">
                <a:solidFill>
                  <a:srgbClr val="292934"/>
                </a:solidFill>
                <a:latin typeface="Arial"/>
                <a:cs typeface="Arial"/>
              </a:rPr>
              <a:t>3. Web Serves</a:t>
            </a:r>
          </a:p>
          <a:p>
            <a:pPr marL="194945" marR="154305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sz="2400" spc="-5" dirty="0">
                <a:solidFill>
                  <a:srgbClr val="292934"/>
                </a:solidFill>
                <a:latin typeface="Arial"/>
                <a:cs typeface="Arial"/>
              </a:rPr>
              <a:t>4. ISP</a:t>
            </a:r>
          </a:p>
          <a:p>
            <a:pPr marL="194945" marR="154305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sz="2400" spc="-5" dirty="0">
                <a:solidFill>
                  <a:srgbClr val="292934"/>
                </a:solidFill>
                <a:latin typeface="Arial"/>
                <a:cs typeface="Arial"/>
              </a:rPr>
              <a:t>5. Web Hosting</a:t>
            </a:r>
          </a:p>
          <a:p>
            <a:pPr marL="194945" marR="154305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sz="2400" spc="-5" dirty="0">
                <a:solidFill>
                  <a:srgbClr val="292934"/>
                </a:solidFill>
                <a:latin typeface="Arial"/>
                <a:cs typeface="Arial"/>
              </a:rPr>
              <a:t>6. Internet vs WWW</a:t>
            </a:r>
          </a:p>
          <a:p>
            <a:pPr marL="194945" marR="154305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sz="2400" spc="-5" dirty="0">
                <a:solidFill>
                  <a:srgbClr val="292934"/>
                </a:solidFill>
                <a:latin typeface="Arial"/>
                <a:cs typeface="Arial"/>
              </a:rPr>
              <a:t>7. IDE for Markup and Editors</a:t>
            </a:r>
          </a:p>
          <a:p>
            <a:pPr marL="194945" marR="154305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sz="2400" spc="-5" dirty="0">
                <a:solidFill>
                  <a:srgbClr val="292934"/>
                </a:solidFill>
                <a:latin typeface="Arial"/>
                <a:cs typeface="Arial"/>
              </a:rPr>
              <a:t>8. FTP and Examples</a:t>
            </a:r>
          </a:p>
          <a:p>
            <a:pPr marL="194945" marR="154305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sz="2400" spc="-5" dirty="0">
                <a:solidFill>
                  <a:srgbClr val="292934"/>
                </a:solidFill>
                <a:latin typeface="Arial"/>
                <a:cs typeface="Arial"/>
              </a:rPr>
              <a:t>9. Components of a Website</a:t>
            </a:r>
          </a:p>
          <a:p>
            <a:pPr marL="194945" marR="154305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endParaRPr lang="en-US" sz="2400" spc="-5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94945" marR="154305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endParaRPr lang="en-US" sz="2400" spc="-5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94945" marR="154305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endParaRPr lang="en-US" sz="2400" spc="-5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94945" marR="154305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4328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317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/>
              <a:t>Examples </a:t>
            </a:r>
            <a:r>
              <a:rPr sz="4000" spc="-55" dirty="0"/>
              <a:t>of</a:t>
            </a:r>
            <a:r>
              <a:rPr sz="4000" spc="-385" dirty="0"/>
              <a:t> </a:t>
            </a:r>
            <a:r>
              <a:rPr sz="4000" spc="-90" dirty="0"/>
              <a:t>Editors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1981200" cy="26593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Notepad++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KompoZer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15" dirty="0">
                <a:solidFill>
                  <a:srgbClr val="292934"/>
                </a:solidFill>
                <a:latin typeface="Arial"/>
                <a:cs typeface="Arial"/>
              </a:rPr>
              <a:t>Visual</a:t>
            </a:r>
            <a:r>
              <a:rPr sz="2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Studio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HTML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Kit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WebStorm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Blue</a:t>
            </a:r>
            <a:r>
              <a:rPr sz="24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Griffon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945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10" dirty="0"/>
              <a:t>FTP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8010525" cy="34163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File </a:t>
            </a:r>
            <a:r>
              <a:rPr sz="2400" spc="-15" dirty="0">
                <a:solidFill>
                  <a:srgbClr val="292934"/>
                </a:solidFill>
                <a:latin typeface="Arial"/>
                <a:cs typeface="Arial"/>
              </a:rPr>
              <a:t>Transfer</a:t>
            </a:r>
            <a:r>
              <a:rPr sz="2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Protocol</a:t>
            </a:r>
            <a:endParaRPr sz="2400">
              <a:latin typeface="Arial"/>
              <a:cs typeface="Arial"/>
            </a:endParaRPr>
          </a:p>
          <a:p>
            <a:pPr marL="194945" marR="66675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Simplest way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transfer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files between computers, usually  across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Internet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0" dirty="0">
                <a:solidFill>
                  <a:srgbClr val="292934"/>
                </a:solidFill>
                <a:latin typeface="Arial"/>
                <a:cs typeface="Arial"/>
              </a:rPr>
              <a:t>Two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components are</a:t>
            </a:r>
            <a:r>
              <a:rPr sz="2400" spc="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needed: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FTP server listens for incoming connections on TCP port</a:t>
            </a:r>
            <a:r>
              <a:rPr sz="2000" spc="-3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21</a:t>
            </a:r>
            <a:endParaRPr sz="2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FTP client connects to the 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server,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authenticates and is able to</a:t>
            </a:r>
            <a:r>
              <a:rPr sz="2000" spc="-229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copy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file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to and from the</a:t>
            </a:r>
            <a:r>
              <a:rPr sz="2000" spc="-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469900" marR="128270" lvl="1" indent="-183515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ie.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Uploading from client to server and downloading from server</a:t>
            </a:r>
            <a:r>
              <a:rPr sz="2000" spc="-1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to  client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985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/>
              <a:t>Examples </a:t>
            </a:r>
            <a:r>
              <a:rPr sz="4000" spc="-55" dirty="0"/>
              <a:t>of</a:t>
            </a:r>
            <a:r>
              <a:rPr sz="4000" spc="-395" dirty="0"/>
              <a:t> </a:t>
            </a:r>
            <a:r>
              <a:rPr sz="4000" spc="-80" dirty="0"/>
              <a:t>FTPs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3635375" cy="26593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Built into the HTML</a:t>
            </a:r>
            <a:r>
              <a:rPr sz="2400" spc="-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editor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Add-on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</a:t>
            </a:r>
            <a:r>
              <a:rPr sz="24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browser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FTP</a:t>
            </a:r>
            <a:r>
              <a:rPr sz="2400" spc="-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Explorer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cuteFTP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FileZilla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smartFTP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510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Useful</a:t>
            </a:r>
            <a:r>
              <a:rPr sz="4000" spc="-280" dirty="0"/>
              <a:t> </a:t>
            </a:r>
            <a:r>
              <a:rPr sz="4000" spc="-100" dirty="0"/>
              <a:t>Websites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6697"/>
            <a:ext cx="7313295" cy="447230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80"/>
              </a:spcBef>
              <a:buClr>
                <a:srgbClr val="92A199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200" i="1" spc="-5" dirty="0">
                <a:solidFill>
                  <a:srgbClr val="292934"/>
                </a:solidFill>
                <a:latin typeface="Arial"/>
                <a:cs typeface="Arial"/>
              </a:rPr>
              <a:t>w3schools</a:t>
            </a:r>
            <a:endParaRPr sz="22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4210"/>
              <a:buFont typeface="Arial"/>
              <a:buChar char="•"/>
              <a:tabLst>
                <a:tab pos="470534" algn="l"/>
              </a:tabLst>
            </a:pPr>
            <a:r>
              <a:rPr sz="1900" i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http://www.w3schools.com</a:t>
            </a:r>
            <a:endParaRPr sz="19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50"/>
              </a:spcBef>
              <a:buClr>
                <a:srgbClr val="92A199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200" i="1" spc="-10" dirty="0">
                <a:solidFill>
                  <a:srgbClr val="292934"/>
                </a:solidFill>
                <a:latin typeface="Arial"/>
                <a:cs typeface="Arial"/>
              </a:rPr>
              <a:t>CSS3</a:t>
            </a:r>
            <a:endParaRPr sz="22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4210"/>
              <a:buFont typeface="Arial"/>
              <a:buChar char="•"/>
              <a:tabLst>
                <a:tab pos="470534" algn="l"/>
              </a:tabLst>
            </a:pPr>
            <a:r>
              <a:rPr sz="19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http://www.w3schools.com/css3/</a:t>
            </a:r>
            <a:endParaRPr sz="19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54"/>
              </a:spcBef>
              <a:buClr>
                <a:srgbClr val="92A199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200" i="1" spc="-5" dirty="0">
                <a:solidFill>
                  <a:srgbClr val="292934"/>
                </a:solidFill>
                <a:latin typeface="Arial"/>
                <a:cs typeface="Arial"/>
              </a:rPr>
              <a:t>Codecademy</a:t>
            </a:r>
            <a:endParaRPr sz="22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4210"/>
              <a:buFont typeface="Arial"/>
              <a:buChar char="•"/>
              <a:tabLst>
                <a:tab pos="470534" algn="l"/>
              </a:tabLst>
            </a:pPr>
            <a:r>
              <a:rPr sz="1900" i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https://www.codecademy.com</a:t>
            </a:r>
            <a:endParaRPr sz="1900">
              <a:latin typeface="Arial"/>
              <a:cs typeface="Arial"/>
            </a:endParaRPr>
          </a:p>
          <a:p>
            <a:pPr marL="195580" marR="4465320" indent="-195580" algn="r">
              <a:lnSpc>
                <a:spcPct val="100000"/>
              </a:lnSpc>
              <a:spcBef>
                <a:spcPts val="250"/>
              </a:spcBef>
              <a:buClr>
                <a:srgbClr val="92A199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200" i="1" spc="-15" dirty="0">
                <a:solidFill>
                  <a:srgbClr val="292934"/>
                </a:solidFill>
                <a:latin typeface="Arial"/>
                <a:cs typeface="Arial"/>
              </a:rPr>
              <a:t>Validating </a:t>
            </a:r>
            <a:r>
              <a:rPr sz="2200" i="1" spc="-5" dirty="0">
                <a:solidFill>
                  <a:srgbClr val="292934"/>
                </a:solidFill>
                <a:latin typeface="Arial"/>
                <a:cs typeface="Arial"/>
              </a:rPr>
              <a:t>web</a:t>
            </a:r>
            <a:r>
              <a:rPr sz="2200" i="1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292934"/>
                </a:solidFill>
                <a:latin typeface="Arial"/>
                <a:cs typeface="Arial"/>
              </a:rPr>
              <a:t>pages</a:t>
            </a:r>
            <a:endParaRPr sz="2200">
              <a:latin typeface="Arial"/>
              <a:cs typeface="Arial"/>
            </a:endParaRPr>
          </a:p>
          <a:p>
            <a:pPr marL="183515" marR="4471035" lvl="1" indent="-183515" algn="r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4210"/>
              <a:buFont typeface="Arial"/>
              <a:buChar char="•"/>
              <a:tabLst>
                <a:tab pos="183515" algn="l"/>
              </a:tabLst>
            </a:pPr>
            <a:r>
              <a:rPr sz="19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http://val</a:t>
            </a:r>
            <a:r>
              <a:rPr sz="1900" i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i</a:t>
            </a:r>
            <a:r>
              <a:rPr sz="19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dato</a:t>
            </a:r>
            <a:r>
              <a:rPr sz="1900" i="1" u="heavy" spc="-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r</a:t>
            </a:r>
            <a:r>
              <a:rPr sz="19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.w3.org/</a:t>
            </a:r>
            <a:endParaRPr sz="19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54"/>
              </a:spcBef>
              <a:buClr>
                <a:srgbClr val="92A199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200" i="1" spc="-5" dirty="0">
                <a:solidFill>
                  <a:srgbClr val="292934"/>
                </a:solidFill>
                <a:latin typeface="Arial"/>
                <a:cs typeface="Arial"/>
              </a:rPr>
              <a:t>HowStuffWorks</a:t>
            </a:r>
            <a:endParaRPr sz="22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4210"/>
              <a:buFont typeface="Arial"/>
              <a:buChar char="•"/>
              <a:tabLst>
                <a:tab pos="470534" algn="l"/>
              </a:tabLst>
            </a:pPr>
            <a:r>
              <a:rPr sz="19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http://howstuffworks.com</a:t>
            </a:r>
            <a:endParaRPr sz="19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54"/>
              </a:spcBef>
              <a:buClr>
                <a:srgbClr val="92A199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200" i="1" spc="-5" dirty="0">
                <a:solidFill>
                  <a:srgbClr val="292934"/>
                </a:solidFill>
                <a:latin typeface="Arial"/>
                <a:cs typeface="Arial"/>
              </a:rPr>
              <a:t>Poor</a:t>
            </a:r>
            <a:r>
              <a:rPr sz="2200" i="1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292934"/>
                </a:solidFill>
                <a:latin typeface="Arial"/>
                <a:cs typeface="Arial"/>
              </a:rPr>
              <a:t>websites</a:t>
            </a:r>
            <a:endParaRPr sz="22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4210"/>
              <a:buFont typeface="Arial"/>
              <a:buChar char="•"/>
              <a:tabLst>
                <a:tab pos="470534" algn="l"/>
              </a:tabLst>
            </a:pPr>
            <a:r>
              <a:rPr sz="19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7"/>
              </a:rPr>
              <a:t>http://www.topdesignmag.com/20-examples-of-bad-web-design/</a:t>
            </a:r>
            <a:endParaRPr sz="19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229"/>
              </a:spcBef>
              <a:buClr>
                <a:srgbClr val="92A199"/>
              </a:buClr>
              <a:buSzPct val="84210"/>
              <a:buFont typeface="Arial"/>
              <a:buChar char="•"/>
              <a:tabLst>
                <a:tab pos="470534" algn="l"/>
              </a:tabLst>
            </a:pPr>
            <a:r>
              <a:rPr sz="1900" i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8"/>
              </a:rPr>
              <a:t>http://www.webpagesthatsuck.com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6236" y="129539"/>
            <a:ext cx="6105144" cy="6019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6451" y="6209791"/>
            <a:ext cx="4596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92934"/>
                </a:solidFill>
                <a:latin typeface="Arial"/>
                <a:cs typeface="Arial"/>
                <a:hlinkClick r:id="rId3"/>
              </a:rPr>
              <a:t>http://www.vineyardesigns.com/resources/build_website/index.shtml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6562" y="3399282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ln w="19812">
            <a:solidFill>
              <a:srgbClr val="D25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29500" y="356615"/>
            <a:ext cx="1013459" cy="714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764540" y="1576832"/>
            <a:ext cx="761491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pc="-90" dirty="0"/>
              <a:t>Any Questions?</a:t>
            </a:r>
            <a:endParaRPr spc="-90" dirty="0"/>
          </a:p>
        </p:txBody>
      </p:sp>
      <p:sp>
        <p:nvSpPr>
          <p:cNvPr id="7" name="object 7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498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501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Client-Server</a:t>
            </a:r>
            <a:r>
              <a:rPr sz="4000" spc="-470" dirty="0"/>
              <a:t> </a:t>
            </a:r>
            <a:r>
              <a:rPr sz="4000" spc="-95" dirty="0"/>
              <a:t>Architecture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795259" cy="280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154305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All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machines on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Internet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are either servers or  clients.</a:t>
            </a:r>
            <a:endParaRPr sz="2400" dirty="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machines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provide services (like </a:t>
            </a: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Web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servers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or 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FTP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servers)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other machines are</a:t>
            </a:r>
            <a:r>
              <a:rPr sz="24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servers.</a:t>
            </a:r>
            <a:endParaRPr sz="2400" dirty="0">
              <a:latin typeface="Arial"/>
              <a:cs typeface="Arial"/>
            </a:endParaRPr>
          </a:p>
          <a:p>
            <a:pPr marL="194945" marR="629285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And the machines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are used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connect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those  services are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clients.</a:t>
            </a: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machine may be a client and a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server.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160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Request/Response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818120" cy="317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There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are </a:t>
            </a: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Web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servers,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e-mail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servers, FTP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servers and  so on serving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needs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Internet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users all over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world.</a:t>
            </a:r>
            <a:endParaRPr sz="2400">
              <a:latin typeface="Arial"/>
              <a:cs typeface="Arial"/>
            </a:endParaRPr>
          </a:p>
          <a:p>
            <a:pPr marL="194945" marR="41275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When you connect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www.uws.ac.uk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request a page,  you are a user sitting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 client's</a:t>
            </a:r>
            <a:r>
              <a:rPr sz="2400" spc="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machine.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80" dirty="0">
                <a:solidFill>
                  <a:srgbClr val="292934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are accessing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University </a:t>
            </a: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Web</a:t>
            </a:r>
            <a:r>
              <a:rPr sz="2400" spc="1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server.</a:t>
            </a:r>
            <a:endParaRPr sz="2400">
              <a:latin typeface="Arial"/>
              <a:cs typeface="Arial"/>
            </a:endParaRPr>
          </a:p>
          <a:p>
            <a:pPr marL="194945" marR="3098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server machine finds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page you requested and  sends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it to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 you.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160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Request/Response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949565" cy="22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Clients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come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 server machine do so with a  specific intent,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so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clients direct their requests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 specific  software server running on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server</a:t>
            </a:r>
            <a:r>
              <a:rPr sz="2400" spc="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machine.</a:t>
            </a:r>
            <a:endParaRPr sz="2400">
              <a:latin typeface="Arial"/>
              <a:cs typeface="Arial"/>
            </a:endParaRPr>
          </a:p>
          <a:p>
            <a:pPr marL="194945" marR="294005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example,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you are running a </a:t>
            </a: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Web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browser on your  machine,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will want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talk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the </a:t>
            </a: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Web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server on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server machine,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not 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email</a:t>
            </a:r>
            <a:r>
              <a:rPr sz="24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server.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4840" y="1615439"/>
            <a:ext cx="6832092" cy="4242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828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Web</a:t>
            </a:r>
            <a:r>
              <a:rPr sz="4000" spc="-254" dirty="0"/>
              <a:t> </a:t>
            </a:r>
            <a:r>
              <a:rPr sz="4000" spc="-90" dirty="0"/>
              <a:t>Servers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8006080" cy="28790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collection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web pages is called a web</a:t>
            </a:r>
            <a:r>
              <a:rPr sz="2400" spc="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site.</a:t>
            </a:r>
            <a:endParaRPr sz="2400">
              <a:latin typeface="Arial"/>
              <a:cs typeface="Arial"/>
            </a:endParaRPr>
          </a:p>
          <a:p>
            <a:pPr marL="194945" marR="36195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web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site must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be published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enable others view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web</a:t>
            </a:r>
            <a:r>
              <a:rPr sz="24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pages.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site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needs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copied (uploaded)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 web server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publish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24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work.</a:t>
            </a:r>
            <a:endParaRPr sz="2400">
              <a:latin typeface="Arial"/>
              <a:cs typeface="Arial"/>
            </a:endParaRPr>
          </a:p>
          <a:p>
            <a:pPr marL="194945" marR="942975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PC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can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act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as a web server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if it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is connected to</a:t>
            </a:r>
            <a:r>
              <a:rPr sz="2400" spc="-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  network.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819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0" dirty="0"/>
              <a:t>I</a:t>
            </a:r>
            <a:r>
              <a:rPr sz="4000" spc="-105" dirty="0"/>
              <a:t>S</a:t>
            </a:r>
            <a:r>
              <a:rPr sz="4000" spc="-5" dirty="0"/>
              <a:t>P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5831840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Internet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Service</a:t>
            </a:r>
            <a:r>
              <a:rPr sz="24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Provider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Allows connection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24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ISP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provides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Internet</a:t>
            </a:r>
            <a:r>
              <a:rPr sz="2400" spc="-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services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common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Internet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service is web</a:t>
            </a:r>
            <a:r>
              <a:rPr sz="2400" spc="-1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hosting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Storing your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web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site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on a public</a:t>
            </a:r>
            <a:r>
              <a:rPr sz="2400" spc="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800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Web</a:t>
            </a:r>
            <a:r>
              <a:rPr sz="4000" spc="-254" dirty="0"/>
              <a:t> </a:t>
            </a:r>
            <a:r>
              <a:rPr sz="4000" spc="-90" dirty="0"/>
              <a:t>Hosting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951470" cy="22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web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hosting service is a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type of Internet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hosting</a:t>
            </a:r>
            <a:r>
              <a:rPr sz="2400" spc="-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service 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allows individuals and organizations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make their  website accessible via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World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Wide</a:t>
            </a:r>
            <a:r>
              <a:rPr sz="2400" spc="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292934"/>
                </a:solidFill>
                <a:latin typeface="Arial"/>
                <a:cs typeface="Arial"/>
              </a:rPr>
              <a:t>Web.</a:t>
            </a:r>
            <a:endParaRPr sz="2400">
              <a:latin typeface="Arial"/>
              <a:cs typeface="Arial"/>
            </a:endParaRPr>
          </a:p>
          <a:p>
            <a:pPr marL="194945" marR="42545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Web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hosts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are companies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provide space on a server  owned or leased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use by clients, as well as providing 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Internet </a:t>
            </a:r>
            <a:r>
              <a:rPr sz="2400" spc="-15" dirty="0">
                <a:solidFill>
                  <a:srgbClr val="292934"/>
                </a:solidFill>
                <a:latin typeface="Arial"/>
                <a:cs typeface="Arial"/>
              </a:rPr>
              <a:t>connectivity,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typically in a data</a:t>
            </a:r>
            <a:r>
              <a:rPr sz="2400" spc="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292934"/>
                </a:solidFill>
                <a:latin typeface="Arial"/>
                <a:cs typeface="Arial"/>
              </a:rPr>
              <a:t>center.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897</Words>
  <Application>Microsoft Office PowerPoint</Application>
  <PresentationFormat>On-screen Show (4:3)</PresentationFormat>
  <Paragraphs>183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Todays Session</vt:lpstr>
      <vt:lpstr>Client-Server Architecture</vt:lpstr>
      <vt:lpstr>Request/Response</vt:lpstr>
      <vt:lpstr>Request/Response</vt:lpstr>
      <vt:lpstr>PowerPoint Presentation</vt:lpstr>
      <vt:lpstr>Web Servers</vt:lpstr>
      <vt:lpstr>ISP</vt:lpstr>
      <vt:lpstr>Web Hosting</vt:lpstr>
      <vt:lpstr>Web Hosting</vt:lpstr>
      <vt:lpstr>Web Host Services</vt:lpstr>
      <vt:lpstr>Examples</vt:lpstr>
      <vt:lpstr>Different Webs</vt:lpstr>
      <vt:lpstr>Web 1.0</vt:lpstr>
      <vt:lpstr>Internet vs WWW</vt:lpstr>
      <vt:lpstr>Web 2.0</vt:lpstr>
      <vt:lpstr>Web 3.0</vt:lpstr>
      <vt:lpstr>Comparisons</vt:lpstr>
      <vt:lpstr>IDEs for Markup</vt:lpstr>
      <vt:lpstr>Examples of Editors</vt:lpstr>
      <vt:lpstr>FTP</vt:lpstr>
      <vt:lpstr>Examples of FTPs</vt:lpstr>
      <vt:lpstr>Useful Websites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Authoring and Design</dc:title>
  <dc:creator>UWS</dc:creator>
  <cp:lastModifiedBy> </cp:lastModifiedBy>
  <cp:revision>1</cp:revision>
  <dcterms:created xsi:type="dcterms:W3CDTF">2021-09-10T05:35:32Z</dcterms:created>
  <dcterms:modified xsi:type="dcterms:W3CDTF">2021-09-10T05:41:11Z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2021-09-10T00:00:00Z</vt:filetime>
  </property>
</Properties>
</file>