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29500" y="356615"/>
            <a:ext cx="1013459" cy="7147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1576832"/>
            <a:ext cx="7614919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576832"/>
            <a:ext cx="7614919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eb_analytic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analyticshour.com/" TargetMode="External"/><Relationship Id="rId2" Type="http://schemas.openxmlformats.org/officeDocument/2006/relationships/hyperlink" Target="http://www.webanalytics20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eb.analytics.yahoo.com/" TargetMode="External"/><Relationship Id="rId2" Type="http://schemas.openxmlformats.org/officeDocument/2006/relationships/hyperlink" Target="http://google.com/analy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mpete.com/" TargetMode="External"/><Relationship Id="rId5" Type="http://schemas.openxmlformats.org/officeDocument/2006/relationships/hyperlink" Target="http://www.twitalyzer.com/" TargetMode="External"/><Relationship Id="rId4" Type="http://schemas.openxmlformats.org/officeDocument/2006/relationships/hyperlink" Target="http://www.crazyegg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analytic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omputer.howstuffworks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oogle.co.uk/analytics/" TargetMode="External"/><Relationship Id="rId4" Type="http://schemas.openxmlformats.org/officeDocument/2006/relationships/hyperlink" Target="http://searchenginewatch.com/seo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yahoo.com/info/submit.html" TargetMode="External"/><Relationship Id="rId2" Type="http://schemas.openxmlformats.org/officeDocument/2006/relationships/hyperlink" Target="http://www.google.com/addur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ng.com/webmaster/SubmitSitePage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com/addur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advanced_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0" y="356615"/>
            <a:ext cx="1013459" cy="7147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IN</a:t>
            </a:r>
            <a:r>
              <a:rPr spc="-95" dirty="0"/>
              <a:t>T</a:t>
            </a:r>
            <a:r>
              <a:rPr spc="-100" dirty="0"/>
              <a:t>RODUC</a:t>
            </a:r>
            <a:r>
              <a:rPr spc="-95" dirty="0"/>
              <a:t>T</a:t>
            </a:r>
            <a:r>
              <a:rPr spc="-100" dirty="0"/>
              <a:t>I</a:t>
            </a:r>
            <a:r>
              <a:rPr spc="-110" dirty="0"/>
              <a:t>O</a:t>
            </a:r>
            <a:r>
              <a:rPr spc="-5" dirty="0"/>
              <a:t>N</a:t>
            </a:r>
            <a:r>
              <a:rPr spc="-320" dirty="0"/>
              <a:t> </a:t>
            </a:r>
            <a:r>
              <a:rPr spc="-190" dirty="0"/>
              <a:t>T</a:t>
            </a:r>
            <a:r>
              <a:rPr dirty="0"/>
              <a:t>O  </a:t>
            </a:r>
            <a:r>
              <a:rPr spc="-65" dirty="0"/>
              <a:t>WEB</a:t>
            </a:r>
            <a:r>
              <a:rPr spc="-290" dirty="0"/>
              <a:t> </a:t>
            </a:r>
            <a:r>
              <a:rPr spc="-90" dirty="0"/>
              <a:t>DEVELOPMENT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540" y="4565141"/>
            <a:ext cx="4919345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56566D"/>
                </a:solidFill>
                <a:latin typeface="Arial MT"/>
                <a:cs typeface="Arial MT"/>
              </a:rPr>
              <a:t>Code:</a:t>
            </a:r>
            <a:r>
              <a:rPr sz="2200" spc="-15" dirty="0">
                <a:solidFill>
                  <a:srgbClr val="56566D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6566D"/>
                </a:solidFill>
                <a:latin typeface="Arial MT"/>
                <a:cs typeface="Arial MT"/>
              </a:rPr>
              <a:t>COMP07009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b="1" spc="-15" dirty="0">
                <a:solidFill>
                  <a:srgbClr val="56566D"/>
                </a:solidFill>
                <a:latin typeface="Arial"/>
                <a:cs typeface="Arial"/>
              </a:rPr>
              <a:t>Week</a:t>
            </a:r>
            <a:r>
              <a:rPr sz="2200" b="1" spc="-35" dirty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sz="2200" b="1" spc="-65" dirty="0">
                <a:solidFill>
                  <a:srgbClr val="56566D"/>
                </a:solidFill>
                <a:latin typeface="Arial"/>
                <a:cs typeface="Arial"/>
              </a:rPr>
              <a:t>1</a:t>
            </a:r>
            <a:r>
              <a:rPr lang="en-US" sz="2200" b="1" spc="-65" dirty="0">
                <a:solidFill>
                  <a:srgbClr val="56566D"/>
                </a:solidFill>
                <a:latin typeface="Arial"/>
                <a:cs typeface="Arial"/>
              </a:rPr>
              <a:t>2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b="1" spc="-5" dirty="0">
                <a:solidFill>
                  <a:srgbClr val="56566D"/>
                </a:solidFill>
                <a:latin typeface="Arial"/>
                <a:cs typeface="Arial"/>
              </a:rPr>
              <a:t>Search</a:t>
            </a:r>
            <a:r>
              <a:rPr sz="2200" b="1" spc="-20" dirty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56566D"/>
                </a:solidFill>
                <a:latin typeface="Arial"/>
                <a:cs typeface="Arial"/>
              </a:rPr>
              <a:t>Engines,</a:t>
            </a:r>
            <a:r>
              <a:rPr sz="2200" b="1" spc="10" dirty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56566D"/>
                </a:solidFill>
                <a:latin typeface="Arial"/>
                <a:cs typeface="Arial"/>
              </a:rPr>
              <a:t>SEO, </a:t>
            </a:r>
            <a:r>
              <a:rPr sz="2200" b="1" spc="-15" dirty="0">
                <a:solidFill>
                  <a:srgbClr val="56566D"/>
                </a:solidFill>
                <a:latin typeface="Arial"/>
                <a:cs typeface="Arial"/>
              </a:rPr>
              <a:t>Web</a:t>
            </a:r>
            <a:r>
              <a:rPr sz="2200" b="1" spc="-90" dirty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56566D"/>
                </a:solidFill>
                <a:latin typeface="Arial"/>
                <a:cs typeface="Arial"/>
              </a:rPr>
              <a:t>Analytics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617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Googl</a:t>
            </a:r>
            <a:r>
              <a:rPr sz="4000" spc="-5" dirty="0"/>
              <a:t>e</a:t>
            </a:r>
            <a:r>
              <a:rPr sz="4000" spc="-204" dirty="0"/>
              <a:t> </a:t>
            </a:r>
            <a:r>
              <a:rPr sz="4000" spc="-105" dirty="0"/>
              <a:t>E</a:t>
            </a:r>
            <a:r>
              <a:rPr sz="4000" spc="-100" dirty="0"/>
              <a:t>x</a:t>
            </a:r>
            <a:r>
              <a:rPr sz="4000" spc="-105" dirty="0"/>
              <a:t>ampl</a:t>
            </a:r>
            <a:r>
              <a:rPr sz="4000" spc="-5" dirty="0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7387" y="1589532"/>
            <a:ext cx="4008120" cy="2456815"/>
            <a:chOff x="437387" y="1589532"/>
            <a:chExt cx="4008120" cy="24568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187" y="1674876"/>
              <a:ext cx="3732730" cy="21907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1959" y="1594104"/>
              <a:ext cx="3999229" cy="2447925"/>
            </a:xfrm>
            <a:custGeom>
              <a:avLst/>
              <a:gdLst/>
              <a:ahLst/>
              <a:cxnLst/>
              <a:rect l="l" t="t" r="r" b="b"/>
              <a:pathLst>
                <a:path w="3999229" h="2447925">
                  <a:moveTo>
                    <a:pt x="0" y="2447544"/>
                  </a:moveTo>
                  <a:lnTo>
                    <a:pt x="3998976" y="2447544"/>
                  </a:lnTo>
                  <a:lnTo>
                    <a:pt x="3998976" y="0"/>
                  </a:lnTo>
                  <a:lnTo>
                    <a:pt x="0" y="0"/>
                  </a:lnTo>
                  <a:lnTo>
                    <a:pt x="0" y="2447544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41520" y="2944367"/>
            <a:ext cx="4506595" cy="3694429"/>
            <a:chOff x="4541520" y="2944367"/>
            <a:chExt cx="4506595" cy="369442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0664" y="2953511"/>
              <a:ext cx="4488180" cy="36758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46092" y="2948939"/>
              <a:ext cx="4497705" cy="3685540"/>
            </a:xfrm>
            <a:custGeom>
              <a:avLst/>
              <a:gdLst/>
              <a:ahLst/>
              <a:cxnLst/>
              <a:rect l="l" t="t" r="r" b="b"/>
              <a:pathLst>
                <a:path w="4497705" h="3685540">
                  <a:moveTo>
                    <a:pt x="0" y="3685032"/>
                  </a:moveTo>
                  <a:lnTo>
                    <a:pt x="4497323" y="3685032"/>
                  </a:lnTo>
                  <a:lnTo>
                    <a:pt x="4497323" y="0"/>
                  </a:lnTo>
                  <a:lnTo>
                    <a:pt x="0" y="0"/>
                  </a:lnTo>
                  <a:lnTo>
                    <a:pt x="0" y="3685032"/>
                  </a:lnTo>
                  <a:close/>
                </a:path>
              </a:pathLst>
            </a:custGeom>
            <a:ln w="9143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617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Googl</a:t>
            </a:r>
            <a:r>
              <a:rPr sz="4000" spc="-5" dirty="0"/>
              <a:t>e</a:t>
            </a:r>
            <a:r>
              <a:rPr sz="4000" spc="-204" dirty="0"/>
              <a:t> </a:t>
            </a:r>
            <a:r>
              <a:rPr sz="4000" spc="-105" dirty="0"/>
              <a:t>E</a:t>
            </a:r>
            <a:r>
              <a:rPr sz="4000" spc="-100" dirty="0"/>
              <a:t>x</a:t>
            </a:r>
            <a:r>
              <a:rPr sz="4000" spc="-105" dirty="0"/>
              <a:t>ampl</a:t>
            </a:r>
            <a:r>
              <a:rPr sz="4000" spc="-5" dirty="0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772" y="1604772"/>
            <a:ext cx="3828415" cy="2380615"/>
            <a:chOff x="80772" y="1604772"/>
            <a:chExt cx="3828415" cy="23806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741" y="1699641"/>
              <a:ext cx="3609975" cy="21907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344" y="1609344"/>
              <a:ext cx="3819525" cy="2371725"/>
            </a:xfrm>
            <a:custGeom>
              <a:avLst/>
              <a:gdLst/>
              <a:ahLst/>
              <a:cxnLst/>
              <a:rect l="l" t="t" r="r" b="b"/>
              <a:pathLst>
                <a:path w="3819525" h="2371725">
                  <a:moveTo>
                    <a:pt x="0" y="2371343"/>
                  </a:moveTo>
                  <a:lnTo>
                    <a:pt x="3819144" y="2371343"/>
                  </a:lnTo>
                  <a:lnTo>
                    <a:pt x="3819144" y="0"/>
                  </a:lnTo>
                  <a:lnTo>
                    <a:pt x="0" y="0"/>
                  </a:lnTo>
                  <a:lnTo>
                    <a:pt x="0" y="2371343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992879" y="1598675"/>
            <a:ext cx="4975860" cy="4754880"/>
            <a:chOff x="3992879" y="1598675"/>
            <a:chExt cx="4975860" cy="47548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2023" y="1607819"/>
              <a:ext cx="4957572" cy="47365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97451" y="1603247"/>
              <a:ext cx="4966970" cy="4745990"/>
            </a:xfrm>
            <a:custGeom>
              <a:avLst/>
              <a:gdLst/>
              <a:ahLst/>
              <a:cxnLst/>
              <a:rect l="l" t="t" r="r" b="b"/>
              <a:pathLst>
                <a:path w="4966970" h="4745990">
                  <a:moveTo>
                    <a:pt x="0" y="4745736"/>
                  </a:moveTo>
                  <a:lnTo>
                    <a:pt x="4966715" y="4745736"/>
                  </a:lnTo>
                  <a:lnTo>
                    <a:pt x="4966715" y="0"/>
                  </a:lnTo>
                  <a:lnTo>
                    <a:pt x="0" y="0"/>
                  </a:lnTo>
                  <a:lnTo>
                    <a:pt x="0" y="4745736"/>
                  </a:lnTo>
                  <a:close/>
                </a:path>
              </a:pathLst>
            </a:custGeom>
            <a:ln w="9143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701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HTM</a:t>
            </a:r>
            <a:r>
              <a:rPr sz="4000" spc="-5" dirty="0"/>
              <a:t>L</a:t>
            </a:r>
            <a:r>
              <a:rPr sz="4000" spc="-340" dirty="0"/>
              <a:t> </a:t>
            </a:r>
            <a:r>
              <a:rPr sz="4000" spc="-105" dirty="0"/>
              <a:t>Me</a:t>
            </a:r>
            <a:r>
              <a:rPr sz="4000" spc="-100" dirty="0"/>
              <a:t>t</a:t>
            </a:r>
            <a:r>
              <a:rPr sz="4000" spc="-5" dirty="0"/>
              <a:t>a</a:t>
            </a:r>
            <a:r>
              <a:rPr sz="4000" spc="-265" dirty="0"/>
              <a:t> </a:t>
            </a:r>
            <a:r>
              <a:rPr sz="4000" spc="-555" dirty="0"/>
              <a:t>T</a:t>
            </a:r>
            <a:r>
              <a:rPr sz="4000" spc="-105" dirty="0"/>
              <a:t>ag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814945" cy="25133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Metadata is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data about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  <a:p>
            <a:pPr marL="194945" marR="59880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&lt;meta&gt;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tag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provides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metadata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about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HTML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document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Metadata will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not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displayed</a:t>
            </a:r>
            <a:r>
              <a:rPr sz="2400" spc="4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on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the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page</a:t>
            </a:r>
            <a:endParaRPr sz="2400">
              <a:latin typeface="Arial MT"/>
              <a:cs typeface="Arial MT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Meta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elements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are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used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specify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key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page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description,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keywords,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author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 the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document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other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metadata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552950"/>
            <a:ext cx="76149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Metadata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can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used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by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browsers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(how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display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content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or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reload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page),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search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engines</a:t>
            </a:r>
            <a:r>
              <a:rPr sz="2400" spc="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(keywords),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or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other web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services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0703" y="4143755"/>
            <a:ext cx="6088380" cy="368935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  <a:tabLst>
                <a:tab pos="5610860" algn="l"/>
              </a:tabLst>
            </a:pPr>
            <a:r>
              <a:rPr sz="1800" dirty="0">
                <a:solidFill>
                  <a:srgbClr val="292934"/>
                </a:solidFill>
                <a:latin typeface="Arial MT"/>
                <a:cs typeface="Arial MT"/>
              </a:rPr>
              <a:t>&lt;meta</a:t>
            </a:r>
            <a:r>
              <a:rPr sz="18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name=“description”</a:t>
            </a:r>
            <a:r>
              <a:rPr sz="1800" spc="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content=“Olympic</a:t>
            </a:r>
            <a:r>
              <a:rPr sz="1800" spc="4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Games”	</a:t>
            </a:r>
            <a:r>
              <a:rPr sz="1800" dirty="0">
                <a:solidFill>
                  <a:srgbClr val="292934"/>
                </a:solidFill>
                <a:latin typeface="Arial MT"/>
                <a:cs typeface="Arial MT"/>
              </a:rPr>
              <a:t>/&gt;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701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HTM</a:t>
            </a:r>
            <a:r>
              <a:rPr sz="4000" spc="-5" dirty="0"/>
              <a:t>L</a:t>
            </a:r>
            <a:r>
              <a:rPr sz="4000" spc="-340" dirty="0"/>
              <a:t> </a:t>
            </a:r>
            <a:r>
              <a:rPr sz="4000" spc="-105" dirty="0"/>
              <a:t>Me</a:t>
            </a:r>
            <a:r>
              <a:rPr sz="4000" spc="-100" dirty="0"/>
              <a:t>t</a:t>
            </a:r>
            <a:r>
              <a:rPr sz="4000" spc="-5" dirty="0"/>
              <a:t>a</a:t>
            </a:r>
            <a:r>
              <a:rPr sz="4000" spc="-265" dirty="0"/>
              <a:t> </a:t>
            </a:r>
            <a:r>
              <a:rPr sz="4000" spc="-555" dirty="0"/>
              <a:t>T</a:t>
            </a:r>
            <a:r>
              <a:rPr sz="4000" spc="-105" dirty="0"/>
              <a:t>ag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98421"/>
            <a:ext cx="7325359" cy="47085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4945" marR="5715" indent="-182880">
              <a:lnSpc>
                <a:spcPts val="2590"/>
              </a:lnSpc>
              <a:spcBef>
                <a:spcPts val="42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Problem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if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tags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added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that fit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popular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topics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but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have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nothing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do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with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page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content</a:t>
            </a:r>
            <a:endParaRPr sz="2400">
              <a:latin typeface="Arial MT"/>
              <a:cs typeface="Arial MT"/>
            </a:endParaRPr>
          </a:p>
          <a:p>
            <a:pPr marL="194945" marR="225425" indent="-182880">
              <a:lnSpc>
                <a:spcPct val="90100"/>
              </a:lnSpc>
              <a:spcBef>
                <a:spcPts val="54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35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protect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against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this,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spiders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will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correlate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meta 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tags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with page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content,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rejecting the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meta tags that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don’t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match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words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on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page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28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Meta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tags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are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placed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inside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&lt;head&gt;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element</a:t>
            </a:r>
            <a:endParaRPr sz="2400">
              <a:latin typeface="Arial MT"/>
              <a:cs typeface="Arial MT"/>
            </a:endParaRPr>
          </a:p>
          <a:p>
            <a:pPr marL="194945" marR="5080" indent="-182880">
              <a:lnSpc>
                <a:spcPct val="9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292934"/>
                </a:solidFill>
                <a:latin typeface="Arial MT"/>
                <a:cs typeface="Arial MT"/>
              </a:rPr>
              <a:t>Text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in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tags are not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displayed</a:t>
            </a:r>
            <a:r>
              <a:rPr sz="2400" spc="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but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tells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browsers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(or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other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web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services)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specific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information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about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page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ts val="2740"/>
              </a:lnSpc>
              <a:spcBef>
                <a:spcPts val="28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Many meta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tags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used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past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but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not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considered</a:t>
            </a:r>
            <a:endParaRPr sz="2400">
              <a:latin typeface="Arial MT"/>
              <a:cs typeface="Arial MT"/>
            </a:endParaRPr>
          </a:p>
          <a:p>
            <a:pPr marL="194945">
              <a:lnSpc>
                <a:spcPts val="2740"/>
              </a:lnSpc>
              <a:tabLst>
                <a:tab pos="1823085" algn="l"/>
                <a:tab pos="244983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useful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now	Eg	keywords</a:t>
            </a:r>
            <a:endParaRPr sz="2400">
              <a:latin typeface="Arial MT"/>
              <a:cs typeface="Arial MT"/>
            </a:endParaRPr>
          </a:p>
          <a:p>
            <a:pPr marL="194945" marR="311785" indent="-182880">
              <a:lnSpc>
                <a:spcPts val="2590"/>
              </a:lnSpc>
              <a:spcBef>
                <a:spcPts val="61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Meta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tags can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be useful but doesn’t mean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web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site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will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automatically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ranked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at the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679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Robo</a:t>
            </a:r>
            <a:r>
              <a:rPr sz="4000" spc="-100" dirty="0"/>
              <a:t>t</a:t>
            </a:r>
            <a:r>
              <a:rPr sz="4000" spc="-5" dirty="0"/>
              <a:t>s</a:t>
            </a:r>
            <a:r>
              <a:rPr sz="4000" spc="-200" dirty="0"/>
              <a:t> </a:t>
            </a:r>
            <a:r>
              <a:rPr sz="4000" spc="-105" dirty="0"/>
              <a:t>Me</a:t>
            </a:r>
            <a:r>
              <a:rPr sz="4000" spc="-100" dirty="0"/>
              <a:t>t</a:t>
            </a:r>
            <a:r>
              <a:rPr sz="4000" spc="-5" dirty="0"/>
              <a:t>a</a:t>
            </a:r>
            <a:r>
              <a:rPr sz="4000" spc="-275" dirty="0"/>
              <a:t> </a:t>
            </a:r>
            <a:r>
              <a:rPr sz="4000" spc="-555" dirty="0"/>
              <a:t>T</a:t>
            </a:r>
            <a:r>
              <a:rPr sz="4000" spc="-105" dirty="0"/>
              <a:t>a</a:t>
            </a:r>
            <a:r>
              <a:rPr sz="4000" spc="-5" dirty="0"/>
              <a:t>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578352"/>
            <a:ext cx="5247640" cy="368935"/>
          </a:xfrm>
          <a:custGeom>
            <a:avLst/>
            <a:gdLst/>
            <a:ahLst/>
            <a:cxnLst/>
            <a:rect l="l" t="t" r="r" b="b"/>
            <a:pathLst>
              <a:path w="5247640" h="368935">
                <a:moveTo>
                  <a:pt x="0" y="368808"/>
                </a:moveTo>
                <a:lnTo>
                  <a:pt x="5247132" y="368808"/>
                </a:lnTo>
                <a:lnTo>
                  <a:pt x="5247132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92A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303" y="4104132"/>
            <a:ext cx="5003800" cy="370840"/>
          </a:xfrm>
          <a:custGeom>
            <a:avLst/>
            <a:gdLst/>
            <a:ahLst/>
            <a:cxnLst/>
            <a:rect l="l" t="t" r="r" b="b"/>
            <a:pathLst>
              <a:path w="5003800" h="370839">
                <a:moveTo>
                  <a:pt x="0" y="370332"/>
                </a:moveTo>
                <a:lnTo>
                  <a:pt x="5003292" y="370332"/>
                </a:lnTo>
                <a:lnTo>
                  <a:pt x="5003292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4">
            <a:solidFill>
              <a:srgbClr val="92A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683" y="4585715"/>
            <a:ext cx="5003800" cy="368935"/>
          </a:xfrm>
          <a:custGeom>
            <a:avLst/>
            <a:gdLst/>
            <a:ahLst/>
            <a:cxnLst/>
            <a:rect l="l" t="t" r="r" b="b"/>
            <a:pathLst>
              <a:path w="5003800" h="368935">
                <a:moveTo>
                  <a:pt x="0" y="368807"/>
                </a:moveTo>
                <a:lnTo>
                  <a:pt x="5003292" y="368807"/>
                </a:lnTo>
                <a:lnTo>
                  <a:pt x="5003292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9144">
            <a:solidFill>
              <a:srgbClr val="92A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626234"/>
            <a:ext cx="8035290" cy="328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It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allows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developer</a:t>
            </a:r>
            <a:r>
              <a:rPr sz="2400" spc="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specify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that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particular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page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should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not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indexed</a:t>
            </a:r>
            <a:r>
              <a:rPr sz="2400" spc="4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by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SE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or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if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they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do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or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do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not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want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links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on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page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followed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30" dirty="0">
                <a:solidFill>
                  <a:srgbClr val="292934"/>
                </a:solidFill>
                <a:latin typeface="Arial MT"/>
                <a:cs typeface="Arial MT"/>
              </a:rPr>
              <a:t>Various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implementations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&lt;meta</a:t>
            </a:r>
            <a:r>
              <a:rPr sz="18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name="robots"</a:t>
            </a:r>
            <a:r>
              <a:rPr sz="18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content="noindex,nofollow"</a:t>
            </a:r>
            <a:r>
              <a:rPr sz="1800" spc="4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34"/>
                </a:solidFill>
                <a:latin typeface="Arial MT"/>
                <a:cs typeface="Arial MT"/>
              </a:rPr>
              <a:t>/&gt;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Arial MT"/>
              <a:cs typeface="Arial MT"/>
            </a:endParaRPr>
          </a:p>
          <a:p>
            <a:pPr marL="46355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&lt;meta</a:t>
            </a:r>
            <a:r>
              <a:rPr sz="18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name="robots"</a:t>
            </a:r>
            <a:r>
              <a:rPr sz="18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content="index,nofollow"</a:t>
            </a:r>
            <a:r>
              <a:rPr sz="1800" spc="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34"/>
                </a:solidFill>
                <a:latin typeface="Arial MT"/>
                <a:cs typeface="Arial MT"/>
              </a:rPr>
              <a:t>/&gt;</a:t>
            </a:r>
            <a:endParaRPr sz="1800">
              <a:latin typeface="Arial MT"/>
              <a:cs typeface="Arial MT"/>
            </a:endParaRPr>
          </a:p>
          <a:p>
            <a:pPr marL="456565">
              <a:lnSpc>
                <a:spcPct val="100000"/>
              </a:lnSpc>
              <a:spcBef>
                <a:spcPts val="1625"/>
              </a:spcBef>
            </a:pP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&lt;meta</a:t>
            </a:r>
            <a:r>
              <a:rPr sz="18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name="robots"</a:t>
            </a:r>
            <a:r>
              <a:rPr sz="18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content="noindex,follow"</a:t>
            </a:r>
            <a:r>
              <a:rPr sz="1800" spc="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34"/>
                </a:solidFill>
                <a:latin typeface="Arial MT"/>
                <a:cs typeface="Arial MT"/>
              </a:rPr>
              <a:t>/&gt;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208" y="5128259"/>
            <a:ext cx="5003800" cy="368935"/>
          </a:xfrm>
          <a:prstGeom prst="rect">
            <a:avLst/>
          </a:prstGeom>
          <a:ln w="9144">
            <a:solidFill>
              <a:srgbClr val="92A19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&lt;meta</a:t>
            </a:r>
            <a:r>
              <a:rPr sz="18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name="robots"</a:t>
            </a:r>
            <a:r>
              <a:rPr sz="18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 MT"/>
                <a:cs typeface="Arial MT"/>
              </a:rPr>
              <a:t>content="index,</a:t>
            </a:r>
            <a:r>
              <a:rPr sz="18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Arial MT"/>
                <a:cs typeface="Arial MT"/>
              </a:rPr>
              <a:t>follow"</a:t>
            </a:r>
            <a:r>
              <a:rPr sz="1800" spc="4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34"/>
                </a:solidFill>
                <a:latin typeface="Arial MT"/>
                <a:cs typeface="Arial MT"/>
              </a:rPr>
              <a:t>/&gt;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010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Sear</a:t>
            </a:r>
            <a:r>
              <a:rPr sz="4000" spc="-100" dirty="0"/>
              <a:t>c</a:t>
            </a:r>
            <a:r>
              <a:rPr sz="4000" spc="-5" dirty="0"/>
              <a:t>h</a:t>
            </a:r>
            <a:r>
              <a:rPr sz="4000" spc="-204" dirty="0"/>
              <a:t> </a:t>
            </a:r>
            <a:r>
              <a:rPr sz="4000" spc="-105" dirty="0"/>
              <a:t>Engin</a:t>
            </a:r>
            <a:r>
              <a:rPr sz="4000" spc="-5" dirty="0"/>
              <a:t>e</a:t>
            </a:r>
            <a:r>
              <a:rPr sz="4000" spc="-204" dirty="0"/>
              <a:t> </a:t>
            </a:r>
            <a:r>
              <a:rPr sz="4000" spc="-105" dirty="0"/>
              <a:t>Op</a:t>
            </a:r>
            <a:r>
              <a:rPr sz="4000" spc="-100" dirty="0"/>
              <a:t>t</a:t>
            </a:r>
            <a:r>
              <a:rPr sz="4000" spc="-105" dirty="0"/>
              <a:t>imi</a:t>
            </a:r>
            <a:r>
              <a:rPr sz="4000" spc="-100" dirty="0"/>
              <a:t>s</a:t>
            </a:r>
            <a:r>
              <a:rPr sz="4000" spc="-105" dirty="0"/>
              <a:t>a</a:t>
            </a:r>
            <a:r>
              <a:rPr sz="4000" spc="-100" dirty="0"/>
              <a:t>t</a:t>
            </a:r>
            <a:r>
              <a:rPr sz="4000" spc="-105" dirty="0"/>
              <a:t>io</a:t>
            </a:r>
            <a:r>
              <a:rPr sz="4000" spc="-5" dirty="0"/>
              <a:t>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579359" cy="36106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 algn="just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Improve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ranking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web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site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search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engine</a:t>
            </a:r>
            <a:endParaRPr sz="2400">
              <a:latin typeface="Arial MT"/>
              <a:cs typeface="Arial MT"/>
            </a:endParaRPr>
          </a:p>
          <a:p>
            <a:pPr marL="194945" marR="190500" indent="-182880" algn="just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higher (or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more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frequently) a web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site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appears in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search results list (like Google),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more visitors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it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is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expected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receive</a:t>
            </a:r>
            <a:endParaRPr sz="2400">
              <a:latin typeface="Arial MT"/>
              <a:cs typeface="Arial MT"/>
            </a:endParaRPr>
          </a:p>
          <a:p>
            <a:pPr marL="194945" marR="50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SEO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considers</a:t>
            </a:r>
            <a:r>
              <a:rPr sz="2400" spc="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how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search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engines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work,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what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people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search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292934"/>
                </a:solidFill>
                <a:latin typeface="Arial MT"/>
                <a:cs typeface="Arial MT"/>
              </a:rPr>
              <a:t>for,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which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terms(words)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are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typed</a:t>
            </a:r>
            <a:endParaRPr sz="2400">
              <a:latin typeface="Arial MT"/>
              <a:cs typeface="Arial MT"/>
            </a:endParaRPr>
          </a:p>
          <a:p>
            <a:pPr marL="194945" marR="290195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Optimizing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website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may involve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editing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content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(source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code)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increase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its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relevance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specific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keywords.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010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Sear</a:t>
            </a:r>
            <a:r>
              <a:rPr sz="4000" spc="-100" dirty="0"/>
              <a:t>c</a:t>
            </a:r>
            <a:r>
              <a:rPr sz="4000" spc="-5" dirty="0"/>
              <a:t>h</a:t>
            </a:r>
            <a:r>
              <a:rPr sz="4000" spc="-204" dirty="0"/>
              <a:t> </a:t>
            </a:r>
            <a:r>
              <a:rPr sz="4000" spc="-105" dirty="0"/>
              <a:t>Engin</a:t>
            </a:r>
            <a:r>
              <a:rPr sz="4000" spc="-5" dirty="0"/>
              <a:t>e</a:t>
            </a:r>
            <a:r>
              <a:rPr sz="4000" spc="-204" dirty="0"/>
              <a:t> </a:t>
            </a:r>
            <a:r>
              <a:rPr sz="4000" spc="-105" dirty="0"/>
              <a:t>Op</a:t>
            </a:r>
            <a:r>
              <a:rPr sz="4000" spc="-100" dirty="0"/>
              <a:t>t</a:t>
            </a:r>
            <a:r>
              <a:rPr sz="4000" spc="-105" dirty="0"/>
              <a:t>imi</a:t>
            </a:r>
            <a:r>
              <a:rPr sz="4000" spc="-100" dirty="0"/>
              <a:t>s</a:t>
            </a:r>
            <a:r>
              <a:rPr sz="4000" spc="-105" dirty="0"/>
              <a:t>a</a:t>
            </a:r>
            <a:r>
              <a:rPr sz="4000" spc="-100" dirty="0"/>
              <a:t>t</a:t>
            </a:r>
            <a:r>
              <a:rPr sz="4000" spc="-105" dirty="0"/>
              <a:t>io</a:t>
            </a:r>
            <a:r>
              <a:rPr sz="4000" spc="-5" dirty="0"/>
              <a:t>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983855" cy="426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953769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Promoting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site to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increase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number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of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links,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is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another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SEO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tactic</a:t>
            </a:r>
            <a:endParaRPr sz="2400">
              <a:latin typeface="Arial MT"/>
              <a:cs typeface="Arial MT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SEO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tactics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should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incorporated</a:t>
            </a:r>
            <a:r>
              <a:rPr sz="2400" spc="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into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development,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particularly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into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menus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 navigation</a:t>
            </a:r>
            <a:r>
              <a:rPr sz="2400" spc="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structure</a:t>
            </a:r>
            <a:endParaRPr sz="2400">
              <a:latin typeface="Arial MT"/>
              <a:cs typeface="Arial MT"/>
            </a:endParaRPr>
          </a:p>
          <a:p>
            <a:pPr marL="194945" marR="1651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Another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class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techniques,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known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black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hat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SEO,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uses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methods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such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as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link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farms,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keyword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stuffing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article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spinning</a:t>
            </a:r>
            <a:r>
              <a:rPr sz="2400" spc="4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that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degrade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both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relevance</a:t>
            </a:r>
            <a:r>
              <a:rPr sz="2400" spc="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search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results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quality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user-experience</a:t>
            </a:r>
            <a:r>
              <a:rPr sz="2400" spc="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with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search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engines.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Search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engines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look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for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sites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that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employ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these</a:t>
            </a:r>
            <a:endParaRPr sz="240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techniques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 order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to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remove them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from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their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indices.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260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Bla</a:t>
            </a:r>
            <a:r>
              <a:rPr sz="4000" spc="-100" dirty="0"/>
              <a:t>c</a:t>
            </a:r>
            <a:r>
              <a:rPr sz="4000" spc="-5" dirty="0"/>
              <a:t>k</a:t>
            </a:r>
            <a:r>
              <a:rPr sz="4000" spc="-225" dirty="0"/>
              <a:t> </a:t>
            </a:r>
            <a:r>
              <a:rPr sz="4000" spc="-105" dirty="0"/>
              <a:t>Ha</a:t>
            </a:r>
            <a:r>
              <a:rPr sz="4000" spc="-5" dirty="0"/>
              <a:t>t</a:t>
            </a:r>
            <a:r>
              <a:rPr sz="4000" spc="-200" dirty="0"/>
              <a:t> </a:t>
            </a:r>
            <a:r>
              <a:rPr sz="4000" spc="-105" dirty="0"/>
              <a:t>SE</a:t>
            </a:r>
            <a:r>
              <a:rPr sz="4000" spc="-5" dirty="0"/>
              <a:t>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40918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15367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30" dirty="0">
                <a:solidFill>
                  <a:srgbClr val="292934"/>
                </a:solidFill>
                <a:latin typeface="Arial MT"/>
                <a:cs typeface="Arial MT"/>
              </a:rPr>
              <a:t>Techniques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used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get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higher</a:t>
            </a:r>
            <a:r>
              <a:rPr sz="2400" spc="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search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rankings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unethical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manner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Break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SE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rules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regulations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Uses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techniques</a:t>
            </a:r>
            <a:r>
              <a:rPr sz="2400" spc="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such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as keyword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stuffing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Degrade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relevance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search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results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Poor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user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experience</a:t>
            </a:r>
            <a:endParaRPr sz="2400">
              <a:latin typeface="Arial MT"/>
              <a:cs typeface="Arial MT"/>
            </a:endParaRPr>
          </a:p>
          <a:p>
            <a:pPr marL="194945" marR="50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look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for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sites that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employ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black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hat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techniques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order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remove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them from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their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index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058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5" dirty="0"/>
              <a:t>W</a:t>
            </a:r>
            <a:r>
              <a:rPr sz="4000" spc="-105" dirty="0"/>
              <a:t>e</a:t>
            </a:r>
            <a:r>
              <a:rPr sz="4000" spc="-5" dirty="0"/>
              <a:t>b</a:t>
            </a:r>
            <a:r>
              <a:rPr sz="4000" spc="-420" dirty="0"/>
              <a:t> </a:t>
            </a:r>
            <a:r>
              <a:rPr sz="4000" spc="-105" dirty="0"/>
              <a:t>Anal</a:t>
            </a:r>
            <a:r>
              <a:rPr sz="4000" spc="-100" dirty="0"/>
              <a:t>yt</a:t>
            </a:r>
            <a:r>
              <a:rPr sz="4000" spc="-105" dirty="0"/>
              <a:t>i</a:t>
            </a:r>
            <a:r>
              <a:rPr sz="4000" spc="-100" dirty="0"/>
              <a:t>c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8025765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40" dirty="0">
                <a:solidFill>
                  <a:srgbClr val="292934"/>
                </a:solidFill>
                <a:latin typeface="Arial MT"/>
                <a:cs typeface="Arial MT"/>
              </a:rPr>
              <a:t>WA</a:t>
            </a:r>
            <a:r>
              <a:rPr sz="2400" spc="-1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measurement,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collection,</a:t>
            </a:r>
            <a:r>
              <a:rPr sz="2400" spc="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analysis</a:t>
            </a:r>
            <a:r>
              <a:rPr sz="2400" spc="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reporting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internet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data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for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purposes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understanding</a:t>
            </a:r>
            <a:r>
              <a:rPr sz="2400" spc="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optimising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web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usage.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Much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more than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measuring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web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traffic.</a:t>
            </a:r>
            <a:endParaRPr sz="2400">
              <a:latin typeface="Arial MT"/>
              <a:cs typeface="Arial MT"/>
            </a:endParaRPr>
          </a:p>
          <a:p>
            <a:pPr marL="194945" marR="163195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Can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used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as a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tool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for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business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market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research,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assess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 improve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effectiveness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web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site.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Can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gauge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traffic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 popularity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trends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Font typeface="Arial MT"/>
              <a:buChar char="•"/>
            </a:pPr>
            <a:endParaRPr sz="30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http://en.wikipedia.org/wiki/Web_analytics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295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5" dirty="0"/>
              <a:t>W</a:t>
            </a:r>
            <a:r>
              <a:rPr sz="4000" spc="-105" dirty="0"/>
              <a:t>e</a:t>
            </a:r>
            <a:r>
              <a:rPr sz="4000" spc="-5" dirty="0"/>
              <a:t>b</a:t>
            </a:r>
            <a:r>
              <a:rPr sz="4000" spc="-420" dirty="0"/>
              <a:t> </a:t>
            </a:r>
            <a:r>
              <a:rPr sz="4000" spc="-105" dirty="0"/>
              <a:t>Anal</a:t>
            </a:r>
            <a:r>
              <a:rPr sz="4000" spc="-100" dirty="0"/>
              <a:t>yt</a:t>
            </a:r>
            <a:r>
              <a:rPr sz="4000" spc="-105" dirty="0"/>
              <a:t>i</a:t>
            </a:r>
            <a:r>
              <a:rPr sz="4000" spc="-100" dirty="0"/>
              <a:t>c</a:t>
            </a:r>
            <a:r>
              <a:rPr sz="4000" spc="-5" dirty="0"/>
              <a:t>s</a:t>
            </a:r>
            <a:r>
              <a:rPr sz="4000" spc="-305" dirty="0"/>
              <a:t> </a:t>
            </a:r>
            <a:r>
              <a:rPr sz="4000" spc="-555" dirty="0"/>
              <a:t>T</a:t>
            </a:r>
            <a:r>
              <a:rPr sz="4000" spc="-105" dirty="0"/>
              <a:t>ool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981315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Every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92934"/>
                </a:solidFill>
                <a:latin typeface="Arial MT"/>
                <a:cs typeface="Arial MT"/>
              </a:rPr>
              <a:t>company,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regardless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size,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requires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multiple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tools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understand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performance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its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website,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happiness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of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its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customers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and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gain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key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context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from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competitors.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According</a:t>
            </a:r>
            <a:r>
              <a:rPr sz="2400" i="1" spc="15" dirty="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to</a:t>
            </a:r>
            <a:r>
              <a:rPr sz="2400" i="1" spc="-9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Avinash</a:t>
            </a:r>
            <a:r>
              <a:rPr sz="2400" i="1" u="heavy" spc="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4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Kaushik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,</a:t>
            </a:r>
            <a:r>
              <a:rPr sz="2400" i="1" spc="20" dirty="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author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 of</a:t>
            </a:r>
            <a:r>
              <a:rPr sz="2400" i="1" spc="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i="1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Web</a:t>
            </a:r>
            <a:r>
              <a:rPr sz="2400" i="1" u="heavy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4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Analytics</a:t>
            </a:r>
            <a:endParaRPr sz="2400">
              <a:latin typeface="Arial"/>
              <a:cs typeface="Arial"/>
            </a:endParaRPr>
          </a:p>
          <a:p>
            <a:pPr marL="194945" marR="15240">
              <a:lnSpc>
                <a:spcPct val="100000"/>
              </a:lnSpc>
            </a:pPr>
            <a:r>
              <a:rPr sz="24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2.0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and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i="1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Web </a:t>
            </a:r>
            <a:r>
              <a:rPr sz="24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Analytics: An Hour </a:t>
            </a:r>
            <a:r>
              <a:rPr sz="24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A </a:t>
            </a:r>
            <a:r>
              <a:rPr sz="2400" i="1" u="heavy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Day</a:t>
            </a:r>
            <a:r>
              <a:rPr sz="2400" i="1" spc="-50" dirty="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,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“the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quest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for a </a:t>
            </a:r>
            <a:r>
              <a:rPr sz="2400" i="1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single</a:t>
            </a:r>
            <a:r>
              <a:rPr sz="2400" i="1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tool/source</a:t>
            </a:r>
            <a:r>
              <a:rPr sz="2400" i="1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sz="2400" i="1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answer</a:t>
            </a:r>
            <a:r>
              <a:rPr sz="2400" i="1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all</a:t>
            </a:r>
            <a:r>
              <a:rPr sz="2400" i="1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your</a:t>
            </a:r>
            <a:r>
              <a:rPr sz="2400" i="1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questions</a:t>
            </a:r>
            <a:r>
              <a:rPr sz="2400" i="1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will</a:t>
            </a:r>
            <a:r>
              <a:rPr sz="2400" i="1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ensure </a:t>
            </a:r>
            <a:r>
              <a:rPr sz="2400" i="1" spc="-6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that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your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business</a:t>
            </a:r>
            <a:r>
              <a:rPr sz="2400" i="1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will</a:t>
            </a:r>
            <a:r>
              <a:rPr sz="2400" i="1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end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 up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sz="2400" i="1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2400" i="1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ditch,</a:t>
            </a:r>
            <a:r>
              <a:rPr sz="2400" i="1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2400" i="1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additionally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ensure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that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your career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(from the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Analyst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to the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 CMO)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292934"/>
                </a:solidFill>
                <a:latin typeface="Arial"/>
                <a:cs typeface="Arial"/>
              </a:rPr>
              <a:t>will</a:t>
            </a:r>
            <a:r>
              <a:rPr sz="2400" i="1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be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short-lived.”</a:t>
            </a:r>
            <a:r>
              <a:rPr sz="2400" i="1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So</a:t>
            </a:r>
            <a:r>
              <a:rPr sz="2400" i="1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sz="2400" i="1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short,</a:t>
            </a:r>
            <a:r>
              <a:rPr sz="2400" i="1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20" dirty="0">
                <a:solidFill>
                  <a:srgbClr val="292934"/>
                </a:solidFill>
                <a:latin typeface="Arial"/>
                <a:cs typeface="Arial"/>
              </a:rPr>
              <a:t>it’s</a:t>
            </a:r>
            <a:r>
              <a:rPr sz="2400" i="1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of extreme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importance</a:t>
            </a:r>
            <a:r>
              <a:rPr sz="2400" i="1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to focus</a:t>
            </a:r>
            <a:r>
              <a:rPr sz="2400" i="1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20" dirty="0">
                <a:solidFill>
                  <a:srgbClr val="292934"/>
                </a:solidFill>
                <a:latin typeface="Arial"/>
                <a:cs typeface="Arial"/>
              </a:rPr>
              <a:t>multiplicity.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449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Sear</a:t>
            </a:r>
            <a:r>
              <a:rPr sz="4000" spc="-100" dirty="0"/>
              <a:t>c</a:t>
            </a:r>
            <a:r>
              <a:rPr sz="4000" spc="-5" dirty="0"/>
              <a:t>h</a:t>
            </a:r>
            <a:r>
              <a:rPr sz="4000" spc="-204" dirty="0"/>
              <a:t> </a:t>
            </a:r>
            <a:r>
              <a:rPr sz="4000" spc="-105" dirty="0"/>
              <a:t>Engine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997190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42164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When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you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need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know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about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particular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topic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on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web,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how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do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you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know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which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pages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read?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Visit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search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engine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(SE)</a:t>
            </a:r>
            <a:endParaRPr sz="2400">
              <a:latin typeface="Arial MT"/>
              <a:cs typeface="Arial MT"/>
            </a:endParaRPr>
          </a:p>
          <a:p>
            <a:pPr marL="194945" marR="50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Special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sites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on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Web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that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are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designed</a:t>
            </a:r>
            <a:r>
              <a:rPr sz="2400" spc="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help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people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find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information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stored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on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other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sites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  <a:tab pos="82169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Eg	Google,</a:t>
            </a:r>
            <a:r>
              <a:rPr sz="2400" spc="-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40" dirty="0">
                <a:solidFill>
                  <a:srgbClr val="292934"/>
                </a:solidFill>
                <a:latin typeface="Arial MT"/>
                <a:cs typeface="Arial MT"/>
              </a:rPr>
              <a:t>Yahoo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many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more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may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have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differences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ways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that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they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work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295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5" dirty="0"/>
              <a:t>W</a:t>
            </a:r>
            <a:r>
              <a:rPr sz="4000" spc="-105" dirty="0"/>
              <a:t>e</a:t>
            </a:r>
            <a:r>
              <a:rPr sz="4000" spc="-5" dirty="0"/>
              <a:t>b</a:t>
            </a:r>
            <a:r>
              <a:rPr sz="4000" spc="-420" dirty="0"/>
              <a:t> </a:t>
            </a:r>
            <a:r>
              <a:rPr sz="4000" spc="-105" dirty="0"/>
              <a:t>Anal</a:t>
            </a:r>
            <a:r>
              <a:rPr sz="4000" spc="-100" dirty="0"/>
              <a:t>yt</a:t>
            </a:r>
            <a:r>
              <a:rPr sz="4000" spc="-105" dirty="0"/>
              <a:t>i</a:t>
            </a:r>
            <a:r>
              <a:rPr sz="4000" spc="-100" dirty="0"/>
              <a:t>c</a:t>
            </a:r>
            <a:r>
              <a:rPr sz="4000" spc="-5" dirty="0"/>
              <a:t>s</a:t>
            </a:r>
            <a:r>
              <a:rPr sz="4000" spc="-305" dirty="0"/>
              <a:t> </a:t>
            </a:r>
            <a:r>
              <a:rPr sz="4000" spc="-555" dirty="0"/>
              <a:t>T</a:t>
            </a:r>
            <a:r>
              <a:rPr sz="4000" spc="-105" dirty="0"/>
              <a:t>ool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6119495" cy="36112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Examples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Clickstream</a:t>
            </a:r>
            <a:r>
              <a:rPr sz="2400" spc="-1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Analysis</a:t>
            </a:r>
            <a:r>
              <a:rPr sz="2400" spc="-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292934"/>
                </a:solidFill>
                <a:latin typeface="Arial MT"/>
                <a:cs typeface="Arial MT"/>
              </a:rPr>
              <a:t>Tools</a:t>
            </a:r>
            <a:endParaRPr sz="24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Font typeface="Arial MT"/>
              <a:buChar char="•"/>
              <a:tabLst>
                <a:tab pos="470534" algn="l"/>
              </a:tabLst>
            </a:pPr>
            <a:r>
              <a:rPr sz="20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Google</a:t>
            </a:r>
            <a:r>
              <a:rPr sz="2000" b="1" u="heavy" spc="-1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0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Analytics</a:t>
            </a:r>
            <a:r>
              <a:rPr sz="20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(google.com/analytics)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 MT"/>
              <a:buChar char="•"/>
              <a:tabLst>
                <a:tab pos="470534" algn="l"/>
              </a:tabLst>
            </a:pPr>
            <a:r>
              <a:rPr sz="2000" b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Yahoo</a:t>
            </a:r>
            <a:r>
              <a:rPr sz="20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20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Web</a:t>
            </a:r>
            <a:r>
              <a:rPr sz="2000" b="1" u="heavy" spc="-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20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Analytics</a:t>
            </a:r>
            <a:r>
              <a:rPr sz="20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(web.analytics.yahoo.com)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 MT"/>
              <a:buChar char="•"/>
              <a:tabLst>
                <a:tab pos="470534" algn="l"/>
              </a:tabLst>
            </a:pPr>
            <a:r>
              <a:rPr sz="20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Crazy</a:t>
            </a:r>
            <a:r>
              <a:rPr sz="2000" b="1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0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Egg</a:t>
            </a:r>
            <a:r>
              <a:rPr sz="2000" b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(crazyegg.com)</a:t>
            </a:r>
            <a:endParaRPr sz="20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Social</a:t>
            </a:r>
            <a:r>
              <a:rPr sz="2400" spc="-1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Analytics</a:t>
            </a:r>
            <a:r>
              <a:rPr sz="2400" spc="-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292934"/>
                </a:solidFill>
                <a:latin typeface="Arial MT"/>
                <a:cs typeface="Arial MT"/>
              </a:rPr>
              <a:t>Tools</a:t>
            </a:r>
            <a:endParaRPr sz="24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Font typeface="Arial MT"/>
              <a:buChar char="•"/>
              <a:tabLst>
                <a:tab pos="470534" algn="l"/>
              </a:tabLst>
            </a:pPr>
            <a:r>
              <a:rPr sz="2000" b="1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Twitalyzer</a:t>
            </a:r>
            <a:r>
              <a:rPr sz="20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5"/>
              </a:rPr>
              <a:t>(twitalyzer.com)</a:t>
            </a:r>
            <a:endParaRPr sz="20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Competitive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Intelligence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292934"/>
                </a:solidFill>
                <a:latin typeface="Arial MT"/>
                <a:cs typeface="Arial MT"/>
              </a:rPr>
              <a:t>Tools</a:t>
            </a:r>
            <a:endParaRPr sz="24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 MT"/>
              <a:buChar char="•"/>
              <a:tabLst>
                <a:tab pos="470534" algn="l"/>
              </a:tabLst>
            </a:pPr>
            <a:r>
              <a:rPr sz="20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Compete</a:t>
            </a:r>
            <a:r>
              <a:rPr sz="2000" b="1" u="heavy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(compete.com)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014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5" dirty="0"/>
              <a:t>W</a:t>
            </a:r>
            <a:r>
              <a:rPr sz="4000" spc="-105" dirty="0"/>
              <a:t>e</a:t>
            </a:r>
            <a:r>
              <a:rPr sz="4000" spc="-5" dirty="0"/>
              <a:t>b</a:t>
            </a:r>
            <a:r>
              <a:rPr sz="4000" spc="-190" dirty="0"/>
              <a:t> </a:t>
            </a:r>
            <a:r>
              <a:rPr sz="4000" spc="-105" dirty="0"/>
              <a:t>Ser</a:t>
            </a:r>
            <a:r>
              <a:rPr sz="4000" spc="-100" dirty="0"/>
              <a:t>v</a:t>
            </a:r>
            <a:r>
              <a:rPr sz="4000" spc="-105" dirty="0"/>
              <a:t>i</a:t>
            </a:r>
            <a:r>
              <a:rPr sz="4000" spc="-100" dirty="0"/>
              <a:t>c</a:t>
            </a:r>
            <a:r>
              <a:rPr sz="4000" spc="-105" dirty="0"/>
              <a:t>e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952740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Urchin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was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web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statistics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program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developed</a:t>
            </a:r>
            <a:r>
              <a:rPr sz="2400" spc="4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by Urchin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Software Corporation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Google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acquired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company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2005</a:t>
            </a:r>
            <a:endParaRPr sz="2400">
              <a:latin typeface="Arial MT"/>
              <a:cs typeface="Arial MT"/>
            </a:endParaRPr>
          </a:p>
          <a:p>
            <a:pPr marL="194945" marR="663575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Measure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Map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was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blog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stats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service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developed</a:t>
            </a:r>
            <a:r>
              <a:rPr sz="2400" spc="4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by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Adaptive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Path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Google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acquired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product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2006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Google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rebranded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as Google</a:t>
            </a:r>
            <a:r>
              <a:rPr sz="2400" spc="-1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Analytics</a:t>
            </a:r>
            <a:r>
              <a:rPr sz="2400" spc="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(GA)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623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Googl</a:t>
            </a:r>
            <a:r>
              <a:rPr sz="4000" spc="-5" dirty="0"/>
              <a:t>e</a:t>
            </a:r>
            <a:r>
              <a:rPr sz="4000" spc="-420" dirty="0"/>
              <a:t> </a:t>
            </a:r>
            <a:r>
              <a:rPr sz="4000" spc="-105" dirty="0"/>
              <a:t>Anal</a:t>
            </a:r>
            <a:r>
              <a:rPr sz="4000" spc="-100" dirty="0"/>
              <a:t>yt</a:t>
            </a:r>
            <a:r>
              <a:rPr sz="4000" spc="-105" dirty="0"/>
              <a:t>i</a:t>
            </a:r>
            <a:r>
              <a:rPr sz="4000" spc="-100" dirty="0"/>
              <a:t>c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934959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22606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GA</a:t>
            </a:r>
            <a:r>
              <a:rPr sz="2400" spc="-1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one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of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most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widely</a:t>
            </a:r>
            <a:r>
              <a:rPr sz="2400" spc="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used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on-site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web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analytics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service</a:t>
            </a:r>
            <a:endParaRPr sz="2400">
              <a:latin typeface="Arial MT"/>
              <a:cs typeface="Arial MT"/>
            </a:endParaRPr>
          </a:p>
          <a:p>
            <a:pPr marL="194945" marR="1270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GA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is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 service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offered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by Google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that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generates detailed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statistics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about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visits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a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web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site</a:t>
            </a:r>
            <a:endParaRPr sz="2400">
              <a:latin typeface="Arial MT"/>
              <a:cs typeface="Arial MT"/>
            </a:endParaRPr>
          </a:p>
          <a:p>
            <a:pPr marL="194945" marR="24511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Basic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service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free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premium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version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available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for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fee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Aimed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at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people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marketing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rather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than web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developers</a:t>
            </a:r>
            <a:endParaRPr sz="2400">
              <a:latin typeface="Arial MT"/>
              <a:cs typeface="Arial MT"/>
            </a:endParaRPr>
          </a:p>
          <a:p>
            <a:pPr marL="194945" marR="37846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GA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can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track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visitors, display advertising, pay-per-click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(PPC)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management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623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Googl</a:t>
            </a:r>
            <a:r>
              <a:rPr sz="4000" spc="-5" dirty="0"/>
              <a:t>e</a:t>
            </a:r>
            <a:r>
              <a:rPr sz="4000" spc="-420" dirty="0"/>
              <a:t> </a:t>
            </a:r>
            <a:r>
              <a:rPr sz="4000" spc="-105" dirty="0"/>
              <a:t>Anal</a:t>
            </a:r>
            <a:r>
              <a:rPr sz="4000" spc="-100" dirty="0"/>
              <a:t>yt</a:t>
            </a:r>
            <a:r>
              <a:rPr sz="4000" spc="-105" dirty="0"/>
              <a:t>i</a:t>
            </a:r>
            <a:r>
              <a:rPr sz="4000" spc="-100" dirty="0"/>
              <a:t>c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820025" cy="3464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Show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high-level</a:t>
            </a:r>
            <a:r>
              <a:rPr sz="2400" spc="4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dashboard</a:t>
            </a:r>
            <a:r>
              <a:rPr sz="2400" spc="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type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data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for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casual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user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More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in-depth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data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further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into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report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set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Identify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poorly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performing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pages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Where visitors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come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from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How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long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they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stayed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Their geographical</a:t>
            </a:r>
            <a:r>
              <a:rPr sz="2400" spc="4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location</a:t>
            </a:r>
            <a:endParaRPr sz="2400">
              <a:latin typeface="Arial MT"/>
              <a:cs typeface="Arial MT"/>
            </a:endParaRPr>
          </a:p>
          <a:p>
            <a:pPr marL="194945" marR="1264285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Also,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advanced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features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such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as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custom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visitor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segmentation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623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Googl</a:t>
            </a:r>
            <a:r>
              <a:rPr sz="4000" spc="-5" dirty="0"/>
              <a:t>e</a:t>
            </a:r>
            <a:r>
              <a:rPr sz="4000" spc="-420" dirty="0"/>
              <a:t> </a:t>
            </a:r>
            <a:r>
              <a:rPr sz="4000" spc="-105" dirty="0"/>
              <a:t>Anal</a:t>
            </a:r>
            <a:r>
              <a:rPr sz="4000" spc="-100" dirty="0"/>
              <a:t>yt</a:t>
            </a:r>
            <a:r>
              <a:rPr sz="4000" spc="-105" dirty="0"/>
              <a:t>i</a:t>
            </a:r>
            <a:r>
              <a:rPr sz="4000" spc="-100" dirty="0"/>
              <a:t>c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99719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76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GA</a:t>
            </a:r>
            <a:r>
              <a:rPr sz="2400" spc="-1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e-commerce reporting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can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track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sales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activity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performance</a:t>
            </a:r>
            <a:endParaRPr sz="2400">
              <a:latin typeface="Arial MT"/>
              <a:cs typeface="Arial MT"/>
            </a:endParaRPr>
          </a:p>
          <a:p>
            <a:pPr marL="194945" marR="47942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Google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Website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Optimiser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(GWO)</a:t>
            </a:r>
            <a:r>
              <a:rPr sz="2400" spc="-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tool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enables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testing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different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combinations</a:t>
            </a:r>
            <a:r>
              <a:rPr sz="2400" spc="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web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content</a:t>
            </a:r>
            <a:endParaRPr sz="2400">
              <a:latin typeface="Arial MT"/>
              <a:cs typeface="Arial MT"/>
            </a:endParaRPr>
          </a:p>
          <a:p>
            <a:pPr marL="194945" marR="50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June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2012,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Google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Website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Optimiser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tool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was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integrated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as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GA</a:t>
            </a:r>
            <a:r>
              <a:rPr sz="2400" spc="-16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Contents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Experiments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72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Addin</a:t>
            </a:r>
            <a:r>
              <a:rPr sz="4000" spc="-5" dirty="0"/>
              <a:t>g</a:t>
            </a:r>
            <a:r>
              <a:rPr sz="4000" spc="-204" dirty="0"/>
              <a:t> </a:t>
            </a:r>
            <a:r>
              <a:rPr sz="4000" spc="-105" dirty="0"/>
              <a:t>G</a:t>
            </a:r>
            <a:r>
              <a:rPr sz="4000" spc="-5" dirty="0"/>
              <a:t>A</a:t>
            </a:r>
            <a:r>
              <a:rPr sz="4000" spc="-430" dirty="0"/>
              <a:t> </a:t>
            </a:r>
            <a:r>
              <a:rPr sz="4000" spc="-100" dirty="0"/>
              <a:t>t</a:t>
            </a:r>
            <a:r>
              <a:rPr sz="4000" spc="-5" dirty="0"/>
              <a:t>o</a:t>
            </a:r>
            <a:r>
              <a:rPr sz="4000" spc="-204" dirty="0"/>
              <a:t> </a:t>
            </a:r>
            <a:r>
              <a:rPr sz="4000" spc="-5" dirty="0"/>
              <a:t>a</a:t>
            </a:r>
            <a:r>
              <a:rPr sz="4000" spc="-190" dirty="0"/>
              <a:t> </a:t>
            </a:r>
            <a:r>
              <a:rPr sz="4000" spc="-105" dirty="0"/>
              <a:t>we</a:t>
            </a:r>
            <a:r>
              <a:rPr sz="4000" spc="-5" dirty="0"/>
              <a:t>b</a:t>
            </a:r>
            <a:r>
              <a:rPr sz="4000" spc="-190" dirty="0"/>
              <a:t> </a:t>
            </a:r>
            <a:r>
              <a:rPr sz="4000" spc="-100" dirty="0"/>
              <a:t>s</a:t>
            </a:r>
            <a:r>
              <a:rPr sz="4000" spc="-105" dirty="0"/>
              <a:t>i</a:t>
            </a:r>
            <a:r>
              <a:rPr sz="4000" spc="-100" dirty="0"/>
              <a:t>t</a:t>
            </a:r>
            <a:r>
              <a:rPr sz="4000" spc="-5" dirty="0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8052434" cy="33915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Go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 GA</a:t>
            </a:r>
            <a:r>
              <a:rPr sz="2400" spc="-14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web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site</a:t>
            </a:r>
            <a:r>
              <a:rPr sz="24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http://www.google.com/analytics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Sign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or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create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Google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account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Create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 account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for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GA</a:t>
            </a:r>
            <a:endParaRPr sz="2400">
              <a:latin typeface="Arial MT"/>
              <a:cs typeface="Arial MT"/>
            </a:endParaRPr>
          </a:p>
          <a:p>
            <a:pPr marL="194945" marR="50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Get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tracking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code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paste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into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your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web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pages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so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Google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knows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when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pages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have been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visited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(code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available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from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GA</a:t>
            </a:r>
            <a:r>
              <a:rPr sz="2400" spc="-1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web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site)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25" dirty="0">
                <a:solidFill>
                  <a:srgbClr val="292934"/>
                </a:solidFill>
                <a:latin typeface="Arial MT"/>
                <a:cs typeface="Arial MT"/>
              </a:rPr>
              <a:t>Verify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site</a:t>
            </a:r>
            <a:r>
              <a:rPr sz="2400" spc="-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ownership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Check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tracking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installed</a:t>
            </a:r>
            <a:r>
              <a:rPr sz="2400" spc="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start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using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it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536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U</a:t>
            </a:r>
            <a:r>
              <a:rPr sz="4000" spc="-100" dirty="0"/>
              <a:t>s</a:t>
            </a:r>
            <a:r>
              <a:rPr sz="4000" spc="-105" dirty="0"/>
              <a:t>e</a:t>
            </a:r>
            <a:r>
              <a:rPr sz="4000" spc="-100" dirty="0"/>
              <a:t>f</a:t>
            </a:r>
            <a:r>
              <a:rPr sz="4000" spc="-105" dirty="0"/>
              <a:t>u</a:t>
            </a:r>
            <a:r>
              <a:rPr sz="4000" spc="-5" dirty="0"/>
              <a:t>l</a:t>
            </a:r>
            <a:r>
              <a:rPr sz="4000" spc="-215" dirty="0"/>
              <a:t> </a:t>
            </a:r>
            <a:r>
              <a:rPr sz="4000" spc="-105" dirty="0"/>
              <a:t>we</a:t>
            </a:r>
            <a:r>
              <a:rPr sz="4000" spc="-5" dirty="0"/>
              <a:t>b</a:t>
            </a:r>
            <a:r>
              <a:rPr sz="4000" spc="-190" dirty="0"/>
              <a:t> </a:t>
            </a:r>
            <a:r>
              <a:rPr sz="4000" spc="-100" dirty="0"/>
              <a:t>s</a:t>
            </a:r>
            <a:r>
              <a:rPr sz="4000" spc="-105" dirty="0"/>
              <a:t>i</a:t>
            </a:r>
            <a:r>
              <a:rPr sz="4000" spc="-100" dirty="0"/>
              <a:t>t</a:t>
            </a:r>
            <a:r>
              <a:rPr sz="4000" spc="-105" dirty="0"/>
              <a:t>e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4898390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http://www.w3schools.com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http://computer.howstuffworks.com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http://searchenginewatch.com/seo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5"/>
              </a:rPr>
              <a:t>http://www.google.co.uk/analytics/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835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Lab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84987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4635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30" dirty="0">
                <a:solidFill>
                  <a:srgbClr val="292934"/>
                </a:solidFill>
                <a:latin typeface="Arial MT"/>
                <a:cs typeface="Arial MT"/>
              </a:rPr>
              <a:t>Try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different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search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engines</a:t>
            </a:r>
            <a:r>
              <a:rPr sz="2400" spc="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search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different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topics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your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choice</a:t>
            </a:r>
            <a:endParaRPr sz="2400">
              <a:latin typeface="Arial MT"/>
              <a:cs typeface="Arial MT"/>
            </a:endParaRPr>
          </a:p>
          <a:p>
            <a:pPr marL="194945" marR="18478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30" dirty="0">
                <a:solidFill>
                  <a:srgbClr val="292934"/>
                </a:solidFill>
                <a:latin typeface="Arial MT"/>
                <a:cs typeface="Arial MT"/>
              </a:rPr>
              <a:t>Try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advanced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search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methods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refine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your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search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further</a:t>
            </a:r>
            <a:endParaRPr sz="2400">
              <a:latin typeface="Arial MT"/>
              <a:cs typeface="Arial MT"/>
            </a:endParaRPr>
          </a:p>
          <a:p>
            <a:pPr marL="194945" marR="342265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Submit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one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your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web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pages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search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engine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interpret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results</a:t>
            </a:r>
            <a:endParaRPr sz="2400">
              <a:latin typeface="Arial MT"/>
              <a:cs typeface="Arial MT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Add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meta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tags to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page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submit again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see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if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results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are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any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different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Consider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SEO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for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your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web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pages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Search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for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more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information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on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Google</a:t>
            </a:r>
            <a:r>
              <a:rPr sz="2400" spc="-1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Analytics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93293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Finall</a:t>
            </a:r>
            <a:r>
              <a:rPr sz="4000" spc="-5" dirty="0"/>
              <a:t>y</a:t>
            </a:r>
            <a:r>
              <a:rPr sz="4000" spc="-210" dirty="0"/>
              <a:t> </a:t>
            </a:r>
            <a:r>
              <a:rPr sz="4000" spc="-100" dirty="0"/>
              <a:t>..</a:t>
            </a:r>
            <a:r>
              <a:rPr sz="4000" spc="-5" dirty="0"/>
              <a:t>.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8001000" cy="361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410209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There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are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no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other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lectures/labs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this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module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so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you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should:</a:t>
            </a:r>
            <a:endParaRPr sz="2400" dirty="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Complete</a:t>
            </a:r>
            <a:r>
              <a:rPr sz="2000" spc="-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any</a:t>
            </a:r>
            <a:r>
              <a:rPr sz="2000" spc="-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lab</a:t>
            </a:r>
            <a:r>
              <a:rPr sz="20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work</a:t>
            </a:r>
            <a:endParaRPr sz="2000" dirty="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Continue</a:t>
            </a:r>
            <a:r>
              <a:rPr sz="20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work</a:t>
            </a:r>
            <a:r>
              <a:rPr sz="20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on</a:t>
            </a:r>
            <a:r>
              <a:rPr sz="20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second</a:t>
            </a:r>
            <a:r>
              <a:rPr sz="20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assessment</a:t>
            </a:r>
            <a:r>
              <a:rPr sz="2000" spc="-4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which</a:t>
            </a:r>
            <a:r>
              <a:rPr sz="20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sz="20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worth</a:t>
            </a:r>
            <a:r>
              <a:rPr sz="20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70%</a:t>
            </a:r>
            <a:r>
              <a:rPr sz="20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endParaRPr sz="20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000" spc="-4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overall</a:t>
            </a:r>
            <a:r>
              <a:rPr sz="2000" spc="-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module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15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u="heavy" spc="-5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Deadline</a:t>
            </a:r>
            <a:r>
              <a:rPr sz="2400" u="heavy" spc="35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for</a:t>
            </a:r>
            <a:r>
              <a:rPr sz="2400" u="heavy" spc="-15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submission</a:t>
            </a:r>
            <a:r>
              <a:rPr sz="2400" u="heavy" spc="30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is</a:t>
            </a:r>
            <a:r>
              <a:rPr sz="2400" u="heavy" spc="-5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4pm</a:t>
            </a:r>
            <a:r>
              <a:rPr sz="2400" u="heavy" spc="5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</a:t>
            </a:r>
            <a:r>
              <a:rPr lang="en-US" sz="2400" u="heavy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on 27</a:t>
            </a:r>
            <a:r>
              <a:rPr lang="en-US" sz="2400" u="heavy" baseline="30000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th</a:t>
            </a:r>
            <a:r>
              <a:rPr lang="en-US" sz="2400" u="heavy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December 2021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Font typeface="Arial MT"/>
              <a:buChar char="•"/>
            </a:pPr>
            <a:endParaRPr sz="3500" dirty="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u="heavy" spc="-5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Hope</a:t>
            </a:r>
            <a:r>
              <a:rPr sz="2400" u="heavy" spc="5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you pass</a:t>
            </a:r>
            <a:r>
              <a:rPr sz="2400" u="heavy" spc="5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the</a:t>
            </a:r>
            <a:r>
              <a:rPr sz="2400" u="heavy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module!!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835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Lab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866380" cy="32957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There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not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a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new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lab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this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week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but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check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that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you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have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completed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all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earlier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labs.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Font typeface="Arial MT"/>
              <a:buChar char="•"/>
            </a:pPr>
            <a:endParaRPr sz="3500" dirty="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Continue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work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on</a:t>
            </a:r>
            <a:r>
              <a:rPr sz="2400" spc="-14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Assessment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2</a:t>
            </a:r>
            <a:endParaRPr sz="2400" dirty="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Remember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focus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on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marking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scheme</a:t>
            </a:r>
            <a:endParaRPr sz="2400" dirty="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After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you upload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assessment:</a:t>
            </a:r>
            <a:endParaRPr sz="2400" dirty="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>
                <a:solidFill>
                  <a:srgbClr val="292934"/>
                </a:solidFill>
                <a:latin typeface="Arial MT"/>
                <a:cs typeface="Arial MT"/>
              </a:rPr>
              <a:t>all</a:t>
            </a:r>
            <a:r>
              <a:rPr sz="20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links</a:t>
            </a:r>
            <a:r>
              <a:rPr sz="2000" spc="-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work;</a:t>
            </a:r>
            <a:endParaRPr sz="2000" dirty="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all multimedia</a:t>
            </a:r>
            <a:r>
              <a:rPr sz="20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can</a:t>
            </a:r>
            <a:r>
              <a:rPr sz="2000" spc="-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be</a:t>
            </a:r>
            <a:r>
              <a:rPr sz="20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displayed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292934"/>
                </a:solidFill>
                <a:latin typeface="Arial MT"/>
                <a:cs typeface="Arial MT"/>
              </a:rPr>
              <a:t>properly.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96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S</a:t>
            </a:r>
            <a:r>
              <a:rPr sz="4000" spc="-5" dirty="0"/>
              <a:t>E</a:t>
            </a:r>
            <a:r>
              <a:rPr sz="4000" spc="-215" dirty="0"/>
              <a:t> </a:t>
            </a:r>
            <a:r>
              <a:rPr sz="4000" spc="-100" dirty="0"/>
              <a:t>c</a:t>
            </a:r>
            <a:r>
              <a:rPr sz="4000" spc="-105" dirty="0"/>
              <a:t>ommo</a:t>
            </a:r>
            <a:r>
              <a:rPr sz="4000" spc="-5" dirty="0"/>
              <a:t>n</a:t>
            </a:r>
            <a:r>
              <a:rPr sz="4000" spc="-180" dirty="0"/>
              <a:t> </a:t>
            </a:r>
            <a:r>
              <a:rPr sz="4000" spc="-105" dirty="0"/>
              <a:t>ba</a:t>
            </a:r>
            <a:r>
              <a:rPr sz="4000" spc="-100" dirty="0"/>
              <a:t>s</a:t>
            </a:r>
            <a:r>
              <a:rPr sz="4000" spc="-105" dirty="0"/>
              <a:t>i</a:t>
            </a:r>
            <a:r>
              <a:rPr sz="4000" spc="-5" dirty="0"/>
              <a:t>c</a:t>
            </a:r>
            <a:r>
              <a:rPr sz="4000" spc="-210" dirty="0"/>
              <a:t> </a:t>
            </a:r>
            <a:r>
              <a:rPr sz="4000" spc="-100" dirty="0"/>
              <a:t>t</a:t>
            </a:r>
            <a:r>
              <a:rPr sz="4000" spc="-105" dirty="0"/>
              <a:t>a</a:t>
            </a:r>
            <a:r>
              <a:rPr sz="4000" spc="-100" dirty="0"/>
              <a:t>sk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969884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75247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Search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internet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(or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part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it)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based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on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important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words</a:t>
            </a:r>
            <a:endParaRPr sz="2400">
              <a:latin typeface="Arial MT"/>
              <a:cs typeface="Arial MT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Keep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index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 the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words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they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find,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where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they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find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them</a:t>
            </a:r>
            <a:endParaRPr sz="2400">
              <a:latin typeface="Arial MT"/>
              <a:cs typeface="Arial MT"/>
            </a:endParaRPr>
          </a:p>
          <a:p>
            <a:pPr marL="194945" marR="41275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Allow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users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to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look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for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words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or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combinations</a:t>
            </a:r>
            <a:r>
              <a:rPr sz="2400" spc="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words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found in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that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index</a:t>
            </a:r>
            <a:endParaRPr sz="2400">
              <a:latin typeface="Arial MT"/>
              <a:cs typeface="Arial MT"/>
            </a:endParaRPr>
          </a:p>
          <a:p>
            <a:pPr marL="194945" marR="51435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In the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past SE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held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index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 few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hundred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thousand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pages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80" dirty="0">
                <a:solidFill>
                  <a:srgbClr val="292934"/>
                </a:solidFill>
                <a:latin typeface="Arial MT"/>
                <a:cs typeface="Arial MT"/>
              </a:rPr>
              <a:t>Today,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top SE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will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index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hundreds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millions</a:t>
            </a:r>
            <a:r>
              <a:rPr sz="2400" spc="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pages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44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Ho</a:t>
            </a:r>
            <a:r>
              <a:rPr sz="4000" spc="-5" dirty="0"/>
              <a:t>w</a:t>
            </a:r>
            <a:r>
              <a:rPr sz="4000" spc="-195" dirty="0"/>
              <a:t> </a:t>
            </a:r>
            <a:r>
              <a:rPr sz="4000" spc="-105" dirty="0"/>
              <a:t>d</a:t>
            </a:r>
            <a:r>
              <a:rPr sz="4000" spc="-5" dirty="0"/>
              <a:t>o</a:t>
            </a:r>
            <a:r>
              <a:rPr sz="4000" spc="-190" dirty="0"/>
              <a:t> </a:t>
            </a:r>
            <a:r>
              <a:rPr sz="4000" spc="-100" dirty="0"/>
              <a:t>t</a:t>
            </a:r>
            <a:r>
              <a:rPr sz="4000" spc="-105" dirty="0"/>
              <a:t>he</a:t>
            </a:r>
            <a:r>
              <a:rPr sz="4000" spc="-5" dirty="0"/>
              <a:t>y</a:t>
            </a:r>
            <a:r>
              <a:rPr sz="4000" spc="-210" dirty="0"/>
              <a:t> </a:t>
            </a:r>
            <a:r>
              <a:rPr sz="4000" spc="-105" dirty="0"/>
              <a:t>wor</a:t>
            </a:r>
            <a:r>
              <a:rPr sz="4000" spc="-100" dirty="0"/>
              <a:t>k</a:t>
            </a:r>
            <a:r>
              <a:rPr sz="4000" spc="-5" dirty="0"/>
              <a:t>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97052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70421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Before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SE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can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tell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user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where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file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is,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it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must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be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found</a:t>
            </a:r>
            <a:endParaRPr sz="2400">
              <a:latin typeface="Arial MT"/>
              <a:cs typeface="Arial MT"/>
            </a:endParaRPr>
          </a:p>
          <a:p>
            <a:pPr marL="194945" marR="14351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Special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software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robots,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called</a:t>
            </a:r>
            <a:r>
              <a:rPr sz="2400" spc="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spiders,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are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used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build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lists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of the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words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found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on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web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sites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Process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called,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Web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crawling</a:t>
            </a:r>
            <a:endParaRPr sz="2400">
              <a:latin typeface="Arial MT"/>
              <a:cs typeface="Arial MT"/>
            </a:endParaRPr>
          </a:p>
          <a:p>
            <a:pPr marL="194945" marR="22606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Starting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points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are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lists of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heavily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used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servers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very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popular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pages</a:t>
            </a:r>
            <a:endParaRPr sz="2400">
              <a:latin typeface="Arial MT"/>
              <a:cs typeface="Arial MT"/>
            </a:endParaRPr>
          </a:p>
          <a:p>
            <a:pPr marL="194945" marR="50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Begin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with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popular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site,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indexing</a:t>
            </a:r>
            <a:r>
              <a:rPr sz="2400" spc="4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words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on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its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pages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follow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every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link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found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Quickly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spreads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out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across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widely</a:t>
            </a:r>
            <a:r>
              <a:rPr sz="2400" spc="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used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parts of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Web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207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Sear</a:t>
            </a:r>
            <a:r>
              <a:rPr sz="4000" spc="-100" dirty="0"/>
              <a:t>c</a:t>
            </a:r>
            <a:r>
              <a:rPr sz="4000" spc="-5" dirty="0"/>
              <a:t>h</a:t>
            </a:r>
            <a:r>
              <a:rPr sz="4000" spc="-204" dirty="0"/>
              <a:t> </a:t>
            </a:r>
            <a:r>
              <a:rPr sz="4000" spc="-105" dirty="0"/>
              <a:t>Engin</a:t>
            </a:r>
            <a:r>
              <a:rPr sz="4000" spc="-5" dirty="0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378700" cy="423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(like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Google)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automatically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add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new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web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sites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their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search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index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every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time they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crawl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Web</a:t>
            </a:r>
            <a:endParaRPr sz="2400">
              <a:latin typeface="Arial MT"/>
              <a:cs typeface="Arial MT"/>
            </a:endParaRPr>
          </a:p>
          <a:p>
            <a:pPr marL="194945" marR="22923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If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web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site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new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unknown,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it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may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take some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time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before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it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found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Most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SEs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invite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you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submit your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site</a:t>
            </a:r>
            <a:endParaRPr sz="24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 MT"/>
              <a:buChar char="•"/>
              <a:tabLst>
                <a:tab pos="470534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Google:</a:t>
            </a:r>
            <a:r>
              <a:rPr sz="20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http://www.google.com/addurl.html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 MT"/>
              <a:buChar char="•"/>
              <a:tabLst>
                <a:tab pos="470534" algn="l"/>
              </a:tabLst>
            </a:pPr>
            <a:r>
              <a:rPr sz="2000" b="1" spc="-20" dirty="0">
                <a:solidFill>
                  <a:srgbClr val="292934"/>
                </a:solidFill>
                <a:latin typeface="Arial"/>
                <a:cs typeface="Arial"/>
              </a:rPr>
              <a:t>Yahoo: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http://search.yahoo.com/info/submit.html</a:t>
            </a:r>
            <a:endParaRPr sz="2000">
              <a:latin typeface="Arial MT"/>
              <a:cs typeface="Arial MT"/>
            </a:endParaRPr>
          </a:p>
          <a:p>
            <a:pPr marL="469900" lvl="1" indent="-184150">
              <a:lnSpc>
                <a:spcPts val="2395"/>
              </a:lnSpc>
              <a:spcBef>
                <a:spcPts val="484"/>
              </a:spcBef>
              <a:buClr>
                <a:srgbClr val="92A199"/>
              </a:buClr>
              <a:buSzPct val="85000"/>
              <a:buFont typeface="Arial MT"/>
              <a:buChar char="•"/>
              <a:tabLst>
                <a:tab pos="470534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Bing:</a:t>
            </a:r>
            <a:endParaRPr sz="2000">
              <a:latin typeface="Arial"/>
              <a:cs typeface="Arial"/>
            </a:endParaRPr>
          </a:p>
          <a:p>
            <a:pPr marR="212725" algn="r">
              <a:lnSpc>
                <a:spcPts val="2635"/>
              </a:lnSpc>
            </a:pP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http://www.bing.com/webmaster/SubmitSitePage.aspx</a:t>
            </a:r>
            <a:endParaRPr sz="2200">
              <a:latin typeface="Arial MT"/>
              <a:cs typeface="Arial MT"/>
            </a:endParaRPr>
          </a:p>
          <a:p>
            <a:pPr marL="195580" marR="144145" indent="-195580" algn="r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When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you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submit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your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site,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you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only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need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specify</a:t>
            </a:r>
            <a:endParaRPr sz="240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top-level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(home)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page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617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Googl</a:t>
            </a:r>
            <a:r>
              <a:rPr sz="4000" spc="-5" dirty="0"/>
              <a:t>e</a:t>
            </a:r>
            <a:r>
              <a:rPr sz="4000" spc="-204" dirty="0"/>
              <a:t> </a:t>
            </a:r>
            <a:r>
              <a:rPr sz="4000" spc="-105" dirty="0"/>
              <a:t>E</a:t>
            </a:r>
            <a:r>
              <a:rPr sz="4000" spc="-100" dirty="0"/>
              <a:t>x</a:t>
            </a:r>
            <a:r>
              <a:rPr sz="4000" spc="-105" dirty="0"/>
              <a:t>ampl</a:t>
            </a:r>
            <a:r>
              <a:rPr sz="4000" spc="-5" dirty="0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677418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http://www.google.com/addurl.html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80" dirty="0">
                <a:solidFill>
                  <a:srgbClr val="292934"/>
                </a:solidFill>
                <a:latin typeface="Arial MT"/>
                <a:cs typeface="Arial MT"/>
              </a:rPr>
              <a:t>You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need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have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account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before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adding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url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03776" y="2601467"/>
            <a:ext cx="3447415" cy="3999229"/>
            <a:chOff x="4303776" y="2601467"/>
            <a:chExt cx="3447415" cy="399922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2920" y="2610611"/>
              <a:ext cx="3429000" cy="380927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08348" y="2606039"/>
              <a:ext cx="3438525" cy="3990340"/>
            </a:xfrm>
            <a:custGeom>
              <a:avLst/>
              <a:gdLst/>
              <a:ahLst/>
              <a:cxnLst/>
              <a:rect l="l" t="t" r="r" b="b"/>
              <a:pathLst>
                <a:path w="3438525" h="3990340">
                  <a:moveTo>
                    <a:pt x="0" y="3989832"/>
                  </a:moveTo>
                  <a:lnTo>
                    <a:pt x="3438144" y="3989832"/>
                  </a:lnTo>
                  <a:lnTo>
                    <a:pt x="3438144" y="0"/>
                  </a:lnTo>
                  <a:lnTo>
                    <a:pt x="0" y="0"/>
                  </a:lnTo>
                  <a:lnTo>
                    <a:pt x="0" y="3989832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37616" y="2601467"/>
            <a:ext cx="2784475" cy="3991610"/>
            <a:chOff x="737616" y="2601467"/>
            <a:chExt cx="2784475" cy="39916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0984" y="2651998"/>
              <a:ext cx="2501048" cy="39316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42188" y="2606039"/>
              <a:ext cx="2775585" cy="3982720"/>
            </a:xfrm>
            <a:custGeom>
              <a:avLst/>
              <a:gdLst/>
              <a:ahLst/>
              <a:cxnLst/>
              <a:rect l="l" t="t" r="r" b="b"/>
              <a:pathLst>
                <a:path w="2775585" h="3982720">
                  <a:moveTo>
                    <a:pt x="0" y="3982212"/>
                  </a:moveTo>
                  <a:lnTo>
                    <a:pt x="2775204" y="3982212"/>
                  </a:lnTo>
                  <a:lnTo>
                    <a:pt x="2775204" y="0"/>
                  </a:lnTo>
                  <a:lnTo>
                    <a:pt x="0" y="0"/>
                  </a:lnTo>
                  <a:lnTo>
                    <a:pt x="0" y="3982212"/>
                  </a:lnTo>
                  <a:close/>
                </a:path>
              </a:pathLst>
            </a:custGeom>
            <a:ln w="9143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806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Buildin</a:t>
            </a:r>
            <a:r>
              <a:rPr sz="4000" spc="-5" dirty="0"/>
              <a:t>g</a:t>
            </a:r>
            <a:r>
              <a:rPr sz="4000" spc="-215" dirty="0"/>
              <a:t> </a:t>
            </a:r>
            <a:r>
              <a:rPr sz="4000" spc="-5" dirty="0"/>
              <a:t>a</a:t>
            </a:r>
            <a:r>
              <a:rPr sz="4000" spc="-190" dirty="0"/>
              <a:t> </a:t>
            </a:r>
            <a:r>
              <a:rPr sz="4000" spc="-105" dirty="0"/>
              <a:t>Sear</a:t>
            </a:r>
            <a:r>
              <a:rPr sz="4000" spc="-100" dirty="0"/>
              <a:t>c</a:t>
            </a:r>
            <a:r>
              <a:rPr sz="4000" spc="-5" dirty="0"/>
              <a:t>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8060055" cy="37572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Build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query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submit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through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SE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Can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be simple,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single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word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Can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build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advanced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query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using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Boolean</a:t>
            </a:r>
            <a:r>
              <a:rPr sz="24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operators</a:t>
            </a:r>
            <a:endParaRPr sz="2400">
              <a:latin typeface="Arial MT"/>
              <a:cs typeface="Arial MT"/>
            </a:endParaRPr>
          </a:p>
          <a:p>
            <a:pPr marL="194945" marR="387985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2400" b="1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-</a:t>
            </a:r>
            <a:r>
              <a:rPr sz="2400" spc="-1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All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terms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joined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by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"AND"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must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appear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pages</a:t>
            </a:r>
            <a:endParaRPr sz="2400">
              <a:latin typeface="Arial MT"/>
              <a:cs typeface="Arial MT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OR</a:t>
            </a:r>
            <a:r>
              <a:rPr sz="2400" b="1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-</a:t>
            </a:r>
            <a:r>
              <a:rPr sz="2400" spc="-1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At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least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one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of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terms</a:t>
            </a:r>
            <a:r>
              <a:rPr sz="2400" spc="-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joined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by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"OR" must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appear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pages</a:t>
            </a:r>
            <a:endParaRPr sz="2400">
              <a:latin typeface="Arial MT"/>
              <a:cs typeface="Arial MT"/>
            </a:endParaRPr>
          </a:p>
          <a:p>
            <a:pPr marL="194945" marR="28575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NOT</a:t>
            </a:r>
            <a:r>
              <a:rPr sz="2400" b="1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-</a:t>
            </a:r>
            <a:r>
              <a:rPr sz="2400" spc="-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term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or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terms</a:t>
            </a:r>
            <a:r>
              <a:rPr sz="2400" spc="-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following</a:t>
            </a:r>
            <a:r>
              <a:rPr sz="2400" spc="4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"NOT"</a:t>
            </a:r>
            <a:r>
              <a:rPr sz="2400" spc="-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must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not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appear </a:t>
            </a:r>
            <a:r>
              <a:rPr sz="2400" spc="-65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pages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617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Googl</a:t>
            </a:r>
            <a:r>
              <a:rPr sz="4000" spc="-5" dirty="0"/>
              <a:t>e</a:t>
            </a:r>
            <a:r>
              <a:rPr sz="4000" spc="-204" dirty="0"/>
              <a:t> </a:t>
            </a:r>
            <a:r>
              <a:rPr sz="4000" spc="-105" dirty="0"/>
              <a:t>E</a:t>
            </a:r>
            <a:r>
              <a:rPr sz="4000" spc="-100" dirty="0"/>
              <a:t>x</a:t>
            </a:r>
            <a:r>
              <a:rPr sz="4000" spc="-105" dirty="0"/>
              <a:t>ampl</a:t>
            </a:r>
            <a:r>
              <a:rPr sz="4000" spc="-5" dirty="0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5916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https://www.google.com/advanced_search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3212" y="2548127"/>
            <a:ext cx="3942715" cy="2428240"/>
            <a:chOff x="553212" y="2548127"/>
            <a:chExt cx="3942715" cy="24282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556" y="2652506"/>
              <a:ext cx="3695700" cy="21904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7784" y="2552699"/>
              <a:ext cx="3933825" cy="2418715"/>
            </a:xfrm>
            <a:custGeom>
              <a:avLst/>
              <a:gdLst/>
              <a:ahLst/>
              <a:cxnLst/>
              <a:rect l="l" t="t" r="r" b="b"/>
              <a:pathLst>
                <a:path w="3933825" h="2418715">
                  <a:moveTo>
                    <a:pt x="0" y="2418588"/>
                  </a:moveTo>
                  <a:lnTo>
                    <a:pt x="3933444" y="2418588"/>
                  </a:lnTo>
                  <a:lnTo>
                    <a:pt x="3933444" y="0"/>
                  </a:lnTo>
                  <a:lnTo>
                    <a:pt x="0" y="0"/>
                  </a:lnTo>
                  <a:lnTo>
                    <a:pt x="0" y="2418588"/>
                  </a:lnTo>
                  <a:close/>
                </a:path>
              </a:pathLst>
            </a:custGeom>
            <a:ln w="9143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590288" y="2548127"/>
            <a:ext cx="3828415" cy="2428240"/>
            <a:chOff x="4590288" y="2548127"/>
            <a:chExt cx="3828415" cy="24282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9432" y="2644011"/>
              <a:ext cx="3609975" cy="22070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94860" y="2552699"/>
              <a:ext cx="3819525" cy="2418715"/>
            </a:xfrm>
            <a:custGeom>
              <a:avLst/>
              <a:gdLst/>
              <a:ahLst/>
              <a:cxnLst/>
              <a:rect l="l" t="t" r="r" b="b"/>
              <a:pathLst>
                <a:path w="3819525" h="2418715">
                  <a:moveTo>
                    <a:pt x="0" y="2418588"/>
                  </a:moveTo>
                  <a:lnTo>
                    <a:pt x="3819143" y="2418588"/>
                  </a:lnTo>
                  <a:lnTo>
                    <a:pt x="3819143" y="0"/>
                  </a:lnTo>
                  <a:lnTo>
                    <a:pt x="0" y="0"/>
                  </a:lnTo>
                  <a:lnTo>
                    <a:pt x="0" y="2418588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617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Googl</a:t>
            </a:r>
            <a:r>
              <a:rPr sz="4000" spc="-5" dirty="0"/>
              <a:t>e</a:t>
            </a:r>
            <a:r>
              <a:rPr sz="4000" spc="-204" dirty="0"/>
              <a:t> </a:t>
            </a:r>
            <a:r>
              <a:rPr sz="4000" spc="-105" dirty="0"/>
              <a:t>E</a:t>
            </a:r>
            <a:r>
              <a:rPr sz="4000" spc="-100" dirty="0"/>
              <a:t>x</a:t>
            </a:r>
            <a:r>
              <a:rPr sz="4000" spc="-105" dirty="0"/>
              <a:t>ampl</a:t>
            </a:r>
            <a:r>
              <a:rPr sz="4000" spc="-5" dirty="0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4071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Then narrow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your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results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by: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6008" y="2383535"/>
            <a:ext cx="3647440" cy="3131820"/>
            <a:chOff x="826008" y="2383535"/>
            <a:chExt cx="3647440" cy="31318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2772" y="2497416"/>
              <a:ext cx="3419116" cy="28945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30580" y="2388107"/>
              <a:ext cx="3637915" cy="3122930"/>
            </a:xfrm>
            <a:custGeom>
              <a:avLst/>
              <a:gdLst/>
              <a:ahLst/>
              <a:cxnLst/>
              <a:rect l="l" t="t" r="r" b="b"/>
              <a:pathLst>
                <a:path w="3637915" h="3122929">
                  <a:moveTo>
                    <a:pt x="0" y="3122676"/>
                  </a:moveTo>
                  <a:lnTo>
                    <a:pt x="3637788" y="3122676"/>
                  </a:lnTo>
                  <a:lnTo>
                    <a:pt x="3637788" y="0"/>
                  </a:lnTo>
                  <a:lnTo>
                    <a:pt x="0" y="0"/>
                  </a:lnTo>
                  <a:lnTo>
                    <a:pt x="0" y="3122676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664964" y="2383535"/>
            <a:ext cx="3971925" cy="3694429"/>
            <a:chOff x="4664964" y="2383535"/>
            <a:chExt cx="3971925" cy="3694429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8419" y="2421248"/>
              <a:ext cx="3734159" cy="358065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69536" y="2388107"/>
              <a:ext cx="3962400" cy="3685540"/>
            </a:xfrm>
            <a:custGeom>
              <a:avLst/>
              <a:gdLst/>
              <a:ahLst/>
              <a:cxnLst/>
              <a:rect l="l" t="t" r="r" b="b"/>
              <a:pathLst>
                <a:path w="3962400" h="3685540">
                  <a:moveTo>
                    <a:pt x="0" y="3685032"/>
                  </a:moveTo>
                  <a:lnTo>
                    <a:pt x="3962400" y="3685032"/>
                  </a:lnTo>
                  <a:lnTo>
                    <a:pt x="3962400" y="0"/>
                  </a:lnTo>
                  <a:lnTo>
                    <a:pt x="0" y="0"/>
                  </a:lnTo>
                  <a:lnTo>
                    <a:pt x="0" y="3685032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1700</Words>
  <Application>Microsoft Office PowerPoint</Application>
  <PresentationFormat>On-screen Show (4:3)</PresentationFormat>
  <Paragraphs>202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Arial MT</vt:lpstr>
      <vt:lpstr>Calibri</vt:lpstr>
      <vt:lpstr>Office Theme</vt:lpstr>
      <vt:lpstr>PowerPoint Presentation</vt:lpstr>
      <vt:lpstr>Search Engines</vt:lpstr>
      <vt:lpstr>SE common basic tasks</vt:lpstr>
      <vt:lpstr>How do they work?</vt:lpstr>
      <vt:lpstr>Search Engine</vt:lpstr>
      <vt:lpstr>Google Example</vt:lpstr>
      <vt:lpstr>Building a Search</vt:lpstr>
      <vt:lpstr>Google Example</vt:lpstr>
      <vt:lpstr>Google Example</vt:lpstr>
      <vt:lpstr>Google Example</vt:lpstr>
      <vt:lpstr>Google Example</vt:lpstr>
      <vt:lpstr>HTML Meta Tags</vt:lpstr>
      <vt:lpstr>HTML Meta Tags</vt:lpstr>
      <vt:lpstr>Robots Meta Tag</vt:lpstr>
      <vt:lpstr>Search Engine Optimisation</vt:lpstr>
      <vt:lpstr>Search Engine Optimisation</vt:lpstr>
      <vt:lpstr>Black Hat SEO</vt:lpstr>
      <vt:lpstr>Web Analytics</vt:lpstr>
      <vt:lpstr>Web Analytics Tools</vt:lpstr>
      <vt:lpstr>Web Analytics Tools</vt:lpstr>
      <vt:lpstr>Web Services</vt:lpstr>
      <vt:lpstr>Google Analytics</vt:lpstr>
      <vt:lpstr>Google Analytics</vt:lpstr>
      <vt:lpstr>Google Analytics</vt:lpstr>
      <vt:lpstr>Adding GA to a web site</vt:lpstr>
      <vt:lpstr>Useful web sites</vt:lpstr>
      <vt:lpstr>Lab</vt:lpstr>
      <vt:lpstr>Finally ...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Authoring and Design</dc:title>
  <dc:creator>UWS</dc:creator>
  <cp:lastModifiedBy> </cp:lastModifiedBy>
  <cp:revision>1</cp:revision>
  <dcterms:created xsi:type="dcterms:W3CDTF">2021-11-12T12:08:12Z</dcterms:created>
  <dcterms:modified xsi:type="dcterms:W3CDTF">2021-11-19T06:14:08Z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2021-11-12T00:00:00Z</vt:filetime>
  </property>
</Properties>
</file>