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8569"/>
            <a:ext cx="7953375" cy="299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w3schools.com/html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ws.ac.uk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c.co.uk/news/contact.html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html4/sgml/entities.html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-90">
                <a:solidFill>
                  <a:srgbClr val="D2523B"/>
                </a:solidFill>
              </a:rPr>
              <a:t>INTRODUCTION </a:t>
            </a:r>
            <a:r>
              <a:rPr dirty="0" sz="5400" spc="-95">
                <a:solidFill>
                  <a:srgbClr val="D2523B"/>
                </a:solidFill>
              </a:rPr>
              <a:t>TO  </a:t>
            </a:r>
            <a:r>
              <a:rPr dirty="0" sz="5400" spc="-65">
                <a:solidFill>
                  <a:srgbClr val="D2523B"/>
                </a:solidFill>
              </a:rPr>
              <a:t>WEB</a:t>
            </a:r>
            <a:r>
              <a:rPr dirty="0" sz="5400" spc="-290">
                <a:solidFill>
                  <a:srgbClr val="D2523B"/>
                </a:solidFill>
              </a:rPr>
              <a:t> </a:t>
            </a:r>
            <a:r>
              <a:rPr dirty="0" sz="5400" spc="-90">
                <a:solidFill>
                  <a:srgbClr val="D2523B"/>
                </a:solidFill>
              </a:rPr>
              <a:t>DEVELOPMENT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764540" y="3494913"/>
            <a:ext cx="5842635" cy="159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dirty="0" sz="2400" spc="1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 b="1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dirty="0" sz="2400" spc="-5" b="1">
                <a:solidFill>
                  <a:srgbClr val="56566D"/>
                </a:solidFill>
                <a:latin typeface="Arial"/>
                <a:cs typeface="Arial"/>
              </a:rPr>
              <a:t> 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u="heavy" sz="2400" spc="-5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Reference:</a:t>
            </a:r>
            <a:r>
              <a:rPr dirty="0" u="heavy" sz="2400" spc="-1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  <a:hlinkClick r:id="rId3"/>
              </a:rPr>
              <a:t>http://www.w3schools.com/html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83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0"/>
              <a:t>Getting</a:t>
            </a:r>
            <a:r>
              <a:rPr dirty="0" sz="4000" spc="-254"/>
              <a:t> </a:t>
            </a:r>
            <a:r>
              <a:rPr dirty="0" sz="4000" spc="-9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244080" cy="3317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Save the file with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.html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extension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View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 locally in a</a:t>
            </a:r>
            <a:r>
              <a:rPr dirty="0" sz="24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194945" marR="3937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 does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tags,</a:t>
            </a: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but  uses the tags to interpret the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Comments are inserted into the source code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explain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code which useful when editing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code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later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Comments are ignored by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361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Interpreting </a:t>
            </a:r>
            <a:r>
              <a:rPr dirty="0" sz="4000" spc="-70"/>
              <a:t>the</a:t>
            </a:r>
            <a:r>
              <a:rPr dirty="0" sz="4000" spc="-370"/>
              <a:t> </a:t>
            </a:r>
            <a:r>
              <a:rPr dirty="0" sz="4000" spc="-80"/>
              <a:t>code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7425055" cy="43795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4945" marR="104775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DOCTYPE declaration defines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type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as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This is important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endParaRPr sz="2400">
              <a:latin typeface="Arial"/>
              <a:cs typeface="Arial"/>
            </a:endParaRPr>
          </a:p>
          <a:p>
            <a:pPr marL="194945" marR="175260" indent="-182880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Text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between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&lt;html&gt;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&lt;/html&gt;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describes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web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4945" marR="260350" indent="-182880">
              <a:lnSpc>
                <a:spcPts val="2590"/>
              </a:lnSpc>
              <a:spcBef>
                <a:spcPts val="5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 between &lt;body&gt; and &lt;/body&gt;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visible  page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spcBef>
                <a:spcPts val="25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 &lt;head&gt;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is 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container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ts val="2590"/>
              </a:lnSpc>
              <a:spcBef>
                <a:spcPts val="61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&lt;head&gt;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must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include a title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document,  and can include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scripts,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styles,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meta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information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and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more.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361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Interpreting </a:t>
            </a:r>
            <a:r>
              <a:rPr dirty="0" sz="4000" spc="-70"/>
              <a:t>the</a:t>
            </a:r>
            <a:r>
              <a:rPr dirty="0" sz="4000" spc="-370"/>
              <a:t> </a:t>
            </a:r>
            <a:r>
              <a:rPr dirty="0" sz="4000" spc="-80"/>
              <a:t>code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84325"/>
            <a:ext cx="7210425" cy="38309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&lt;title&gt; tag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title of the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title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the browser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194945" marR="66865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Provides a title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 when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added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favourites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Displays a title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 in search-engine</a:t>
            </a:r>
            <a:r>
              <a:rPr dirty="0" sz="2400" spc="1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Metadata is data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(information)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about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 not be displayed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on the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4945" marR="53022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Charset specifies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character encoding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the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document as</a:t>
            </a: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UTF-8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88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S</a:t>
            </a:r>
            <a:r>
              <a:rPr dirty="0" sz="4000" spc="-100"/>
              <a:t>t</a:t>
            </a:r>
            <a:r>
              <a:rPr dirty="0" sz="4000" spc="-105"/>
              <a:t>r</a:t>
            </a:r>
            <a:r>
              <a:rPr dirty="0" sz="4000" spc="-105"/>
              <a:t>u</a:t>
            </a:r>
            <a:r>
              <a:rPr dirty="0" sz="4000" spc="-100"/>
              <a:t>c</a:t>
            </a:r>
            <a:r>
              <a:rPr dirty="0" sz="4000" spc="-100"/>
              <a:t>t</a:t>
            </a:r>
            <a:r>
              <a:rPr dirty="0" sz="4000" spc="-105"/>
              <a:t>u</a:t>
            </a:r>
            <a:r>
              <a:rPr dirty="0" sz="4000" spc="-105"/>
              <a:t>r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70520" cy="324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259079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 will ignore CARRIAGE RETURNS typed  into an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editor.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Therefore you need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tell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 how a web page is  split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 headers, paragraphs,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194945" marR="54800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has new markup elements for better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structure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such as aside,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header,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footer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These will be looked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2099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Block</a:t>
            </a:r>
            <a:r>
              <a:rPr dirty="0" sz="4000" spc="-285"/>
              <a:t> </a:t>
            </a:r>
            <a:r>
              <a:rPr dirty="0" sz="4000" spc="-90"/>
              <a:t>structure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076" y="1353311"/>
            <a:ext cx="6141720" cy="5085715"/>
            <a:chOff x="608076" y="1353311"/>
            <a:chExt cx="6141720" cy="5085715"/>
          </a:xfrm>
        </p:grpSpPr>
        <p:sp>
          <p:nvSpPr>
            <p:cNvPr id="5" name="object 5"/>
            <p:cNvSpPr/>
            <p:nvPr/>
          </p:nvSpPr>
          <p:spPr>
            <a:xfrm>
              <a:off x="617220" y="1362455"/>
              <a:ext cx="5999630" cy="5067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2648" y="1357883"/>
              <a:ext cx="6132830" cy="5076825"/>
            </a:xfrm>
            <a:custGeom>
              <a:avLst/>
              <a:gdLst/>
              <a:ahLst/>
              <a:cxnLst/>
              <a:rect l="l" t="t" r="r" b="b"/>
              <a:pathLst>
                <a:path w="6132830" h="5076825">
                  <a:moveTo>
                    <a:pt x="0" y="5076444"/>
                  </a:moveTo>
                  <a:lnTo>
                    <a:pt x="6132576" y="5076444"/>
                  </a:lnTo>
                  <a:lnTo>
                    <a:pt x="6132576" y="0"/>
                  </a:lnTo>
                  <a:lnTo>
                    <a:pt x="0" y="0"/>
                  </a:lnTo>
                  <a:lnTo>
                    <a:pt x="0" y="50764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5137861"/>
            <a:ext cx="790320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 has ignored all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returns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therefore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doesn’t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 text as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paragraphs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7804" y="1691639"/>
            <a:ext cx="6304915" cy="2761615"/>
            <a:chOff x="717804" y="1691639"/>
            <a:chExt cx="6304915" cy="2761615"/>
          </a:xfrm>
        </p:grpSpPr>
        <p:sp>
          <p:nvSpPr>
            <p:cNvPr id="6" name="object 6"/>
            <p:cNvSpPr/>
            <p:nvPr/>
          </p:nvSpPr>
          <p:spPr>
            <a:xfrm>
              <a:off x="726948" y="1700783"/>
              <a:ext cx="6286500" cy="274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2376" y="1696211"/>
              <a:ext cx="6296025" cy="2752725"/>
            </a:xfrm>
            <a:custGeom>
              <a:avLst/>
              <a:gdLst/>
              <a:ahLst/>
              <a:cxnLst/>
              <a:rect l="l" t="t" r="r" b="b"/>
              <a:pathLst>
                <a:path w="6296025" h="2752725">
                  <a:moveTo>
                    <a:pt x="0" y="2752344"/>
                  </a:moveTo>
                  <a:lnTo>
                    <a:pt x="6295644" y="2752344"/>
                  </a:lnTo>
                  <a:lnTo>
                    <a:pt x="6295644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834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Headings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65365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headings are defined with the &lt;h1&gt;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&lt;h6&gt;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&lt;h1&gt;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main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 level being subheading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previous</a:t>
            </a:r>
            <a:r>
              <a:rPr dirty="0" sz="24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7552" y="3300984"/>
            <a:ext cx="1979930" cy="1914525"/>
            <a:chOff x="987552" y="3300984"/>
            <a:chExt cx="1979930" cy="1914525"/>
          </a:xfrm>
        </p:grpSpPr>
        <p:sp>
          <p:nvSpPr>
            <p:cNvPr id="6" name="object 6"/>
            <p:cNvSpPr/>
            <p:nvPr/>
          </p:nvSpPr>
          <p:spPr>
            <a:xfrm>
              <a:off x="996696" y="3310128"/>
              <a:ext cx="1704312" cy="1895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2124" y="3305556"/>
              <a:ext cx="1971039" cy="1905000"/>
            </a:xfrm>
            <a:custGeom>
              <a:avLst/>
              <a:gdLst/>
              <a:ahLst/>
              <a:cxnLst/>
              <a:rect l="l" t="t" r="r" b="b"/>
              <a:pathLst>
                <a:path w="1971039" h="1905000">
                  <a:moveTo>
                    <a:pt x="0" y="1905000"/>
                  </a:moveTo>
                  <a:lnTo>
                    <a:pt x="1970532" y="1905000"/>
                  </a:lnTo>
                  <a:lnTo>
                    <a:pt x="1970532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855720" y="3104388"/>
            <a:ext cx="2113915" cy="2627630"/>
            <a:chOff x="3855720" y="3104388"/>
            <a:chExt cx="2113915" cy="2627630"/>
          </a:xfrm>
        </p:grpSpPr>
        <p:sp>
          <p:nvSpPr>
            <p:cNvPr id="9" name="object 9"/>
            <p:cNvSpPr/>
            <p:nvPr/>
          </p:nvSpPr>
          <p:spPr>
            <a:xfrm>
              <a:off x="3893439" y="3199231"/>
              <a:ext cx="1733550" cy="2218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60292" y="3108960"/>
              <a:ext cx="2105025" cy="2618740"/>
            </a:xfrm>
            <a:custGeom>
              <a:avLst/>
              <a:gdLst/>
              <a:ahLst/>
              <a:cxnLst/>
              <a:rect l="l" t="t" r="r" b="b"/>
              <a:pathLst>
                <a:path w="2105025" h="2618740">
                  <a:moveTo>
                    <a:pt x="0" y="2618231"/>
                  </a:moveTo>
                  <a:lnTo>
                    <a:pt x="2104643" y="2618231"/>
                  </a:lnTo>
                  <a:lnTo>
                    <a:pt x="2104643" y="0"/>
                  </a:lnTo>
                  <a:lnTo>
                    <a:pt x="0" y="0"/>
                  </a:lnTo>
                  <a:lnTo>
                    <a:pt x="0" y="2618231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956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New</a:t>
            </a:r>
            <a:r>
              <a:rPr dirty="0" sz="4000" spc="-275"/>
              <a:t> </a:t>
            </a:r>
            <a:r>
              <a:rPr dirty="0" sz="4000" spc="-90"/>
              <a:t>Structure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300" y="1324355"/>
            <a:ext cx="6132830" cy="5361940"/>
            <a:chOff x="495300" y="1324355"/>
            <a:chExt cx="6132830" cy="5361940"/>
          </a:xfrm>
        </p:grpSpPr>
        <p:sp>
          <p:nvSpPr>
            <p:cNvPr id="5" name="object 5"/>
            <p:cNvSpPr/>
            <p:nvPr/>
          </p:nvSpPr>
          <p:spPr>
            <a:xfrm>
              <a:off x="513967" y="1333499"/>
              <a:ext cx="5971430" cy="5343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9872" y="1328927"/>
              <a:ext cx="6123940" cy="5352415"/>
            </a:xfrm>
            <a:custGeom>
              <a:avLst/>
              <a:gdLst/>
              <a:ahLst/>
              <a:cxnLst/>
              <a:rect l="l" t="t" r="r" b="b"/>
              <a:pathLst>
                <a:path w="6123940" h="5352415">
                  <a:moveTo>
                    <a:pt x="0" y="5352288"/>
                  </a:moveTo>
                  <a:lnTo>
                    <a:pt x="6123432" y="5352288"/>
                  </a:lnTo>
                  <a:lnTo>
                    <a:pt x="6123432" y="0"/>
                  </a:lnTo>
                  <a:lnTo>
                    <a:pt x="0" y="0"/>
                  </a:lnTo>
                  <a:lnTo>
                    <a:pt x="0" y="535228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5780" y="1632204"/>
            <a:ext cx="6285230" cy="3295015"/>
            <a:chOff x="525780" y="1632204"/>
            <a:chExt cx="6285230" cy="3295015"/>
          </a:xfrm>
        </p:grpSpPr>
        <p:sp>
          <p:nvSpPr>
            <p:cNvPr id="5" name="object 5"/>
            <p:cNvSpPr/>
            <p:nvPr/>
          </p:nvSpPr>
          <p:spPr>
            <a:xfrm>
              <a:off x="534924" y="1641348"/>
              <a:ext cx="6266687" cy="327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0352" y="1636776"/>
              <a:ext cx="6276340" cy="3286125"/>
            </a:xfrm>
            <a:custGeom>
              <a:avLst/>
              <a:gdLst/>
              <a:ahLst/>
              <a:cxnLst/>
              <a:rect l="l" t="t" r="r" b="b"/>
              <a:pathLst>
                <a:path w="6276340" h="3286125">
                  <a:moveTo>
                    <a:pt x="0" y="3285744"/>
                  </a:moveTo>
                  <a:lnTo>
                    <a:pt x="6275832" y="3285744"/>
                  </a:lnTo>
                  <a:lnTo>
                    <a:pt x="6275832" y="0"/>
                  </a:lnTo>
                  <a:lnTo>
                    <a:pt x="0" y="0"/>
                  </a:lnTo>
                  <a:lnTo>
                    <a:pt x="0" y="32857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612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840345" cy="46348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Provide additional information about HTML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Come in name/value pairs like</a:t>
            </a:r>
            <a:r>
              <a:rPr dirty="0" sz="24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92934"/>
                </a:solidFill>
                <a:latin typeface="Arial"/>
                <a:cs typeface="Arial"/>
              </a:rPr>
              <a:t>name=“value”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Attributes are always specified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start</a:t>
            </a:r>
            <a:r>
              <a:rPr dirty="0" sz="24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Attributes either required or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optional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&lt;a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href=“http://w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ww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.uws.ac.uk”&gt;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UWS&lt;/a&gt;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href attribute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required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as it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specifies URL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 goes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94945" marR="1042669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4549775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href=“h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tp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:/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/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ww</a:t>
            </a:r>
            <a:r>
              <a:rPr dirty="0" sz="2400" spc="-14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.uws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ac.u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k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”	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arge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“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_blank”&gt;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UWS&lt;/a&gt;</a:t>
            </a:r>
            <a:endParaRPr sz="2400">
              <a:latin typeface="Arial"/>
              <a:cs typeface="Arial"/>
            </a:endParaRPr>
          </a:p>
          <a:p>
            <a:pPr marL="194945" marR="130175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target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optional and specifies where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open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linked  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737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What </a:t>
            </a:r>
            <a:r>
              <a:rPr dirty="0" sz="4000" spc="-55"/>
              <a:t>is</a:t>
            </a:r>
            <a:r>
              <a:rPr dirty="0" sz="4000" spc="-390"/>
              <a:t> </a:t>
            </a:r>
            <a:r>
              <a:rPr dirty="0" sz="4000" spc="-85"/>
              <a:t>HTML?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343140" cy="46348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Language for describing web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Stands for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yper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M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arkup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anguage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Consists of a set of markup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Tags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describe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r>
              <a:rPr dirty="0" sz="2400" spc="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documents contain 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documents are also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called web</a:t>
            </a: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can be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created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using an HTML editor such</a:t>
            </a:r>
            <a:r>
              <a:rPr dirty="0" sz="2400" spc="-11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Notepad++,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HTML-Kit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Adobe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Dreamweaver</a:t>
            </a:r>
            <a:endParaRPr sz="20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this module, open source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(ie.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free) software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will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  used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labs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850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Links</a:t>
            </a:r>
            <a:r>
              <a:rPr dirty="0" sz="4000" spc="-254"/>
              <a:t> </a:t>
            </a:r>
            <a:r>
              <a:rPr dirty="0" sz="4000" spc="-95"/>
              <a:t>(Hyperlinks)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8569"/>
            <a:ext cx="7956550" cy="47205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Defined using the anchor &lt;a&gt;</a:t>
            </a:r>
            <a:r>
              <a:rPr dirty="0" sz="22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2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Word,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group of words or image that you can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click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on to jump to  a new document or a different location in the same</a:t>
            </a:r>
            <a:r>
              <a:rPr dirty="0" sz="22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External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links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&lt;a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href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=“http://ww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w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.w3schools.co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m”&gt;W3</a:t>
            </a:r>
            <a:r>
              <a:rPr dirty="0" sz="22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Schools&lt;/a&gt;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A199"/>
              </a:buClr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Internal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links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&lt;a href=“index.html”&gt;Home</a:t>
            </a:r>
            <a:r>
              <a:rPr dirty="0" sz="22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page&lt;/a&gt;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Assumes index.html is in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same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directory as current</a:t>
            </a:r>
            <a:r>
              <a:rPr dirty="0" sz="2200" spc="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file,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otherwise need to specify</a:t>
            </a:r>
            <a:r>
              <a:rPr dirty="0" sz="22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location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&lt;a href=“www/index.html”&gt;Home</a:t>
            </a:r>
            <a:r>
              <a:rPr dirty="0" sz="22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page&lt;/a&gt;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9391" y="1624583"/>
            <a:ext cx="7641590" cy="4243070"/>
            <a:chOff x="469391" y="1624583"/>
            <a:chExt cx="7641590" cy="4243070"/>
          </a:xfrm>
        </p:grpSpPr>
        <p:sp>
          <p:nvSpPr>
            <p:cNvPr id="5" name="object 5"/>
            <p:cNvSpPr/>
            <p:nvPr/>
          </p:nvSpPr>
          <p:spPr>
            <a:xfrm>
              <a:off x="478535" y="1633727"/>
              <a:ext cx="7428520" cy="4224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3963" y="1629155"/>
              <a:ext cx="7632700" cy="4234180"/>
            </a:xfrm>
            <a:custGeom>
              <a:avLst/>
              <a:gdLst/>
              <a:ahLst/>
              <a:cxnLst/>
              <a:rect l="l" t="t" r="r" b="b"/>
              <a:pathLst>
                <a:path w="7632700" h="4234180">
                  <a:moveTo>
                    <a:pt x="0" y="4233672"/>
                  </a:moveTo>
                  <a:lnTo>
                    <a:pt x="7632192" y="4233672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423367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9683" y="1592580"/>
            <a:ext cx="7772400" cy="4966970"/>
            <a:chOff x="519683" y="1592580"/>
            <a:chExt cx="7772400" cy="4966970"/>
          </a:xfrm>
        </p:grpSpPr>
        <p:sp>
          <p:nvSpPr>
            <p:cNvPr id="5" name="object 5"/>
            <p:cNvSpPr/>
            <p:nvPr/>
          </p:nvSpPr>
          <p:spPr>
            <a:xfrm>
              <a:off x="612591" y="1806486"/>
              <a:ext cx="7562652" cy="4317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4255" y="1597152"/>
              <a:ext cx="7763509" cy="4958080"/>
            </a:xfrm>
            <a:custGeom>
              <a:avLst/>
              <a:gdLst/>
              <a:ahLst/>
              <a:cxnLst/>
              <a:rect l="l" t="t" r="r" b="b"/>
              <a:pathLst>
                <a:path w="7763509" h="4958080">
                  <a:moveTo>
                    <a:pt x="0" y="4957572"/>
                  </a:moveTo>
                  <a:lnTo>
                    <a:pt x="7763256" y="4957572"/>
                  </a:lnTo>
                  <a:lnTo>
                    <a:pt x="7763256" y="0"/>
                  </a:lnTo>
                  <a:lnTo>
                    <a:pt x="0" y="0"/>
                  </a:lnTo>
                  <a:lnTo>
                    <a:pt x="0" y="495757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626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Named</a:t>
            </a:r>
            <a:r>
              <a:rPr dirty="0" sz="4000" spc="-245"/>
              <a:t> </a:t>
            </a:r>
            <a:r>
              <a:rPr dirty="0" sz="4000" spc="-90"/>
              <a:t>anchors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53705" cy="361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31623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Often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“table 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contents”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beginning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large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94945" marR="86741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 chapter within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 is given a named  anchor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these anchors are placed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 the top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94945" marR="35179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a bookmark inside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same HTML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 or  inside another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a link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2800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a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bookmark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43225"/>
            <a:ext cx="2494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a link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3608" y="3345179"/>
            <a:ext cx="6324600" cy="361315"/>
            <a:chOff x="673608" y="3345179"/>
            <a:chExt cx="6324600" cy="361315"/>
          </a:xfrm>
        </p:grpSpPr>
        <p:sp>
          <p:nvSpPr>
            <p:cNvPr id="7" name="object 7"/>
            <p:cNvSpPr/>
            <p:nvPr/>
          </p:nvSpPr>
          <p:spPr>
            <a:xfrm>
              <a:off x="682752" y="3354323"/>
              <a:ext cx="6125315" cy="342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8180" y="3349751"/>
              <a:ext cx="6315710" cy="352425"/>
            </a:xfrm>
            <a:custGeom>
              <a:avLst/>
              <a:gdLst/>
              <a:ahLst/>
              <a:cxnLst/>
              <a:rect l="l" t="t" r="r" b="b"/>
              <a:pathLst>
                <a:path w="6315709" h="352425">
                  <a:moveTo>
                    <a:pt x="0" y="352044"/>
                  </a:moveTo>
                  <a:lnTo>
                    <a:pt x="6315456" y="352044"/>
                  </a:lnTo>
                  <a:lnTo>
                    <a:pt x="6315456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73608" y="2133600"/>
            <a:ext cx="5181600" cy="494030"/>
            <a:chOff x="673608" y="2133600"/>
            <a:chExt cx="5181600" cy="494030"/>
          </a:xfrm>
        </p:grpSpPr>
        <p:sp>
          <p:nvSpPr>
            <p:cNvPr id="10" name="object 10"/>
            <p:cNvSpPr/>
            <p:nvPr/>
          </p:nvSpPr>
          <p:spPr>
            <a:xfrm>
              <a:off x="711331" y="2266370"/>
              <a:ext cx="4867993" cy="199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180" y="2138172"/>
              <a:ext cx="5172710" cy="485140"/>
            </a:xfrm>
            <a:custGeom>
              <a:avLst/>
              <a:gdLst/>
              <a:ahLst/>
              <a:cxnLst/>
              <a:rect l="l" t="t" r="r" b="b"/>
              <a:pathLst>
                <a:path w="5172710" h="485139">
                  <a:moveTo>
                    <a:pt x="0" y="484631"/>
                  </a:moveTo>
                  <a:lnTo>
                    <a:pt x="5172456" y="484631"/>
                  </a:lnTo>
                  <a:lnTo>
                    <a:pt x="5172456" y="0"/>
                  </a:lnTo>
                  <a:lnTo>
                    <a:pt x="0" y="0"/>
                  </a:lnTo>
                  <a:lnTo>
                    <a:pt x="0" y="484631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6265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Named</a:t>
            </a:r>
            <a:r>
              <a:rPr dirty="0" sz="4000" spc="-245"/>
              <a:t> </a:t>
            </a:r>
            <a:r>
              <a:rPr dirty="0" sz="4000" spc="-90"/>
              <a:t>anchors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6800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Create a link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bookmark in another</a:t>
            </a:r>
            <a:r>
              <a:rPr dirty="0" sz="2400" spc="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2136"/>
            <a:ext cx="76149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Go to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bookmark named w3c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file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called  links2.html which is stored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same</a:t>
            </a:r>
            <a:r>
              <a:rPr dirty="0" sz="24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5067" y="2284476"/>
            <a:ext cx="6123940" cy="666115"/>
            <a:chOff x="925067" y="2284476"/>
            <a:chExt cx="6123940" cy="666115"/>
          </a:xfrm>
        </p:grpSpPr>
        <p:sp>
          <p:nvSpPr>
            <p:cNvPr id="7" name="object 7"/>
            <p:cNvSpPr/>
            <p:nvPr/>
          </p:nvSpPr>
          <p:spPr>
            <a:xfrm>
              <a:off x="962785" y="2331720"/>
              <a:ext cx="5924180" cy="523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9639" y="2289048"/>
              <a:ext cx="6114415" cy="657225"/>
            </a:xfrm>
            <a:custGeom>
              <a:avLst/>
              <a:gdLst/>
              <a:ahLst/>
              <a:cxnLst/>
              <a:rect l="l" t="t" r="r" b="b"/>
              <a:pathLst>
                <a:path w="6114415" h="657225">
                  <a:moveTo>
                    <a:pt x="0" y="656843"/>
                  </a:moveTo>
                  <a:lnTo>
                    <a:pt x="6114288" y="656843"/>
                  </a:lnTo>
                  <a:lnTo>
                    <a:pt x="6114288" y="0"/>
                  </a:lnTo>
                  <a:lnTo>
                    <a:pt x="0" y="0"/>
                  </a:lnTo>
                  <a:lnTo>
                    <a:pt x="0" y="65684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083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0"/>
              <a:t>Types </a:t>
            </a:r>
            <a:r>
              <a:rPr dirty="0" sz="4000" spc="-55"/>
              <a:t>of</a:t>
            </a:r>
            <a:r>
              <a:rPr dirty="0" sz="4000" spc="-340"/>
              <a:t> </a:t>
            </a:r>
            <a:r>
              <a:rPr dirty="0" sz="4000" spc="-85"/>
              <a:t>Links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096125" cy="35375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Absolute URL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points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another web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href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=“http://w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ww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  <a:hlinkClick r:id="rId2"/>
              </a:rPr>
              <a:t>.bbc.co.uk/news/contact.html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Relative URL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points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file within a web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href=“default.html”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anchor URL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points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anchor within a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href=“#top”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628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m</a:t>
            </a:r>
            <a:r>
              <a:rPr dirty="0" sz="4000" spc="-105"/>
              <a:t>age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699250" cy="17818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 with the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&lt;img&gt;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Alt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src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attributes are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mandatory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Width attribute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optional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Good practice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keep images in separate</a:t>
            </a:r>
            <a:r>
              <a:rPr dirty="0" sz="2400" spc="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folder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1519" y="3671315"/>
            <a:ext cx="5800725" cy="2030095"/>
            <a:chOff x="731519" y="3671315"/>
            <a:chExt cx="5800725" cy="2030095"/>
          </a:xfrm>
        </p:grpSpPr>
        <p:sp>
          <p:nvSpPr>
            <p:cNvPr id="6" name="object 6"/>
            <p:cNvSpPr/>
            <p:nvPr/>
          </p:nvSpPr>
          <p:spPr>
            <a:xfrm>
              <a:off x="740663" y="3680459"/>
              <a:ext cx="5545423" cy="2011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6091" y="3675887"/>
              <a:ext cx="5791200" cy="2021205"/>
            </a:xfrm>
            <a:custGeom>
              <a:avLst/>
              <a:gdLst/>
              <a:ahLst/>
              <a:cxnLst/>
              <a:rect l="l" t="t" r="r" b="b"/>
              <a:pathLst>
                <a:path w="5791200" h="2021204">
                  <a:moveTo>
                    <a:pt x="0" y="2020824"/>
                  </a:moveTo>
                  <a:lnTo>
                    <a:pt x="5791200" y="2020824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202082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68477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21717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Keep paths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images relative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local  drives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(Otherwise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links will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work when</a:t>
            </a:r>
            <a:r>
              <a:rPr dirty="0" sz="24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uploaded)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 1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images folder in same location as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1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 2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images folder is one level up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2179" y="3457955"/>
            <a:ext cx="2162436" cy="3310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95527" y="3881628"/>
            <a:ext cx="4947285" cy="1335405"/>
            <a:chOff x="795527" y="3881628"/>
            <a:chExt cx="4947285" cy="1335405"/>
          </a:xfrm>
        </p:grpSpPr>
        <p:sp>
          <p:nvSpPr>
            <p:cNvPr id="7" name="object 7"/>
            <p:cNvSpPr/>
            <p:nvPr/>
          </p:nvSpPr>
          <p:spPr>
            <a:xfrm>
              <a:off x="804671" y="3890772"/>
              <a:ext cx="4928616" cy="1316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099" y="3886200"/>
              <a:ext cx="4937760" cy="1325880"/>
            </a:xfrm>
            <a:custGeom>
              <a:avLst/>
              <a:gdLst/>
              <a:ahLst/>
              <a:cxnLst/>
              <a:rect l="l" t="t" r="r" b="b"/>
              <a:pathLst>
                <a:path w="4937760" h="1325879">
                  <a:moveTo>
                    <a:pt x="0" y="1325880"/>
                  </a:moveTo>
                  <a:lnTo>
                    <a:pt x="4937760" y="1325880"/>
                  </a:lnTo>
                  <a:lnTo>
                    <a:pt x="4937760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366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Image </a:t>
            </a:r>
            <a:r>
              <a:rPr dirty="0" sz="4000" spc="-55"/>
              <a:t>as </a:t>
            </a:r>
            <a:r>
              <a:rPr dirty="0" sz="4000" spc="-5"/>
              <a:t>a</a:t>
            </a:r>
            <a:r>
              <a:rPr dirty="0" sz="4000" spc="-520"/>
              <a:t> </a:t>
            </a:r>
            <a:r>
              <a:rPr dirty="0" sz="4000" spc="-80"/>
              <a:t>Link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597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image can be defined within an anchor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 a</a:t>
            </a:r>
            <a:r>
              <a:rPr dirty="0" sz="24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87190"/>
            <a:ext cx="7616825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image is displayed as a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hyperlink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When clicked,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 display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 defined within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 href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5591" y="2403348"/>
            <a:ext cx="7820025" cy="1285240"/>
            <a:chOff x="545591" y="2403348"/>
            <a:chExt cx="7820025" cy="1285240"/>
          </a:xfrm>
        </p:grpSpPr>
        <p:sp>
          <p:nvSpPr>
            <p:cNvPr id="7" name="object 7"/>
            <p:cNvSpPr/>
            <p:nvPr/>
          </p:nvSpPr>
          <p:spPr>
            <a:xfrm>
              <a:off x="554735" y="2412492"/>
              <a:ext cx="7648948" cy="1266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0163" y="2407920"/>
              <a:ext cx="7810500" cy="1275715"/>
            </a:xfrm>
            <a:custGeom>
              <a:avLst/>
              <a:gdLst/>
              <a:ahLst/>
              <a:cxnLst/>
              <a:rect l="l" t="t" r="r" b="b"/>
              <a:pathLst>
                <a:path w="7810500" h="1275714">
                  <a:moveTo>
                    <a:pt x="0" y="1275587"/>
                  </a:moveTo>
                  <a:lnTo>
                    <a:pt x="7810500" y="1275587"/>
                  </a:lnTo>
                  <a:lnTo>
                    <a:pt x="7810500" y="0"/>
                  </a:lnTo>
                  <a:lnTo>
                    <a:pt x="0" y="0"/>
                  </a:lnTo>
                  <a:lnTo>
                    <a:pt x="0" y="1275587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6115811" y="5152644"/>
            <a:ext cx="2037588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945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HTML </a:t>
            </a:r>
            <a:r>
              <a:rPr dirty="0" sz="4000" spc="-90"/>
              <a:t>Elements </a:t>
            </a:r>
            <a:r>
              <a:rPr dirty="0" sz="4000" spc="-5"/>
              <a:t>/</a:t>
            </a:r>
            <a:r>
              <a:rPr dirty="0" sz="4000" spc="-730"/>
              <a:t> </a:t>
            </a:r>
            <a:r>
              <a:rPr dirty="0" sz="4000" spc="-190"/>
              <a:t>Tags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9"/>
            <a:ext cx="8026400" cy="445198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94945" marR="419734" indent="-182880">
              <a:lnSpc>
                <a:spcPct val="80000"/>
              </a:lnSpc>
              <a:spcBef>
                <a:spcPts val="62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An HTML element is everything from the start tag to the end  tag</a:t>
            </a:r>
            <a:endParaRPr sz="2200">
              <a:latin typeface="Arial"/>
              <a:cs typeface="Arial"/>
            </a:endParaRPr>
          </a:p>
          <a:p>
            <a:pPr marL="194945" marR="5080" indent="-182880">
              <a:lnSpc>
                <a:spcPct val="8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65">
                <a:solidFill>
                  <a:srgbClr val="292934"/>
                </a:solidFill>
                <a:latin typeface="Arial"/>
                <a:cs typeface="Arial"/>
              </a:rPr>
              <a:t>Tags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are keywords (tag names) surrounded by angled brackets  like</a:t>
            </a:r>
            <a:r>
              <a:rPr dirty="0" sz="22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&lt;html&gt;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HTML Elements start with a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start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(opening) tag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HTML Elements end with an end (closing)</a:t>
            </a:r>
            <a:r>
              <a:rPr dirty="0" sz="22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Normally come in pairs like &lt;head&gt; and</a:t>
            </a:r>
            <a:r>
              <a:rPr dirty="0" sz="22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&lt;/head&gt;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End tag has a forward slash before the tag</a:t>
            </a:r>
            <a:r>
              <a:rPr dirty="0" sz="22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HTML elements with no content are empty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200">
              <a:latin typeface="Arial"/>
              <a:cs typeface="Arial"/>
            </a:endParaRPr>
          </a:p>
          <a:p>
            <a:pPr marL="194945" marR="334010" indent="-182880">
              <a:lnSpc>
                <a:spcPct val="8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&lt;br&gt; tag which defines a line break is an empty element with  no closing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ts val="237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Adding a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slash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inside the start tag is the proper way of</a:t>
            </a:r>
            <a:r>
              <a:rPr dirty="0" sz="22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closing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ts val="2375"/>
              </a:lnSpc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empty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&lt;p&gt;Break&lt;br /&gt;lines&lt;br /&gt;in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a&lt;br</a:t>
            </a:r>
            <a:r>
              <a:rPr dirty="0" sz="2200" spc="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/&gt;paragraph&lt;/p&gt;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85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Other</a:t>
            </a:r>
            <a:r>
              <a:rPr dirty="0" sz="4000" spc="-260"/>
              <a:t> </a:t>
            </a:r>
            <a:r>
              <a:rPr dirty="0" sz="4000" spc="-80"/>
              <a:t>tags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902575" cy="29521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&lt;hr&gt; tag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creates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horizontal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/&gt;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 be used as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it’s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paired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&lt;p&gt;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automatically adds an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empty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line before and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after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paragraph</a:t>
            </a:r>
            <a:endParaRPr sz="2400">
              <a:latin typeface="Arial"/>
              <a:cs typeface="Arial"/>
            </a:endParaRPr>
          </a:p>
          <a:p>
            <a:pPr marL="194945" marR="12700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&lt;br&gt; tag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creates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 line break and moves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next  line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&lt;br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/&gt;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 also be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4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Lines/Comments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19695" cy="339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Comments can be added which are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displayed 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Good practice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May be displayed in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4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&lt;!--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 added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--&gt;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726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0"/>
              <a:t>Display </a:t>
            </a:r>
            <a:r>
              <a:rPr dirty="0" sz="4000" spc="-85"/>
              <a:t>source</a:t>
            </a:r>
            <a:r>
              <a:rPr dirty="0" sz="4000" spc="-395"/>
              <a:t> </a:t>
            </a:r>
            <a:r>
              <a:rPr dirty="0" sz="4000" spc="-80"/>
              <a:t>code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816850" cy="412305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Code can be displayed in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Useful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you see a web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wonder how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has been  created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Variations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between</a:t>
            </a:r>
            <a:r>
              <a:rPr dirty="0" sz="24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Mozilla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Firefox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Tools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menu, 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Web Developer,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Alternatively,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Ctrl+U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Microsoft Internet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Explorer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View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menu,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Another window will be displayed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8519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0"/>
              <a:t>Character</a:t>
            </a:r>
            <a:r>
              <a:rPr dirty="0" sz="4000" spc="-280"/>
              <a:t> </a:t>
            </a:r>
            <a:r>
              <a:rPr dirty="0" sz="4000" spc="-90"/>
              <a:t>Entities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37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pc="-5"/>
              <a:t>Some characters are reserved in</a:t>
            </a:r>
            <a:r>
              <a:rPr dirty="0" spc="70"/>
              <a:t> </a:t>
            </a:r>
            <a:r>
              <a:rPr dirty="0" spc="-5"/>
              <a:t>HTML.</a:t>
            </a:r>
          </a:p>
          <a:p>
            <a:pPr marL="194945" marR="5715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pc="-10"/>
              <a:t>Eg </a:t>
            </a:r>
            <a:r>
              <a:rPr dirty="0" spc="-5"/>
              <a:t>It </a:t>
            </a:r>
            <a:r>
              <a:rPr dirty="0"/>
              <a:t>is </a:t>
            </a:r>
            <a:r>
              <a:rPr dirty="0" spc="-5"/>
              <a:t>not possible to use the less than (&lt;) or greater than (&gt;)  sign in your text as the browser will </a:t>
            </a:r>
            <a:r>
              <a:rPr dirty="0" spc="-10"/>
              <a:t>mix </a:t>
            </a:r>
            <a:r>
              <a:rPr dirty="0" spc="-5"/>
              <a:t>them up with</a:t>
            </a:r>
            <a:r>
              <a:rPr dirty="0" spc="145"/>
              <a:t> </a:t>
            </a:r>
            <a:r>
              <a:rPr dirty="0" spc="-5"/>
              <a:t>tags.</a:t>
            </a: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pc="-5"/>
              <a:t>Reserved characters in HTML must be replaced with</a:t>
            </a:r>
            <a:r>
              <a:rPr dirty="0" spc="105"/>
              <a:t> </a:t>
            </a:r>
            <a:r>
              <a:rPr dirty="0" spc="-5"/>
              <a:t>character</a:t>
            </a:r>
          </a:p>
          <a:p>
            <a:pPr marL="194945">
              <a:lnSpc>
                <a:spcPct val="100000"/>
              </a:lnSpc>
            </a:pPr>
            <a:r>
              <a:rPr dirty="0"/>
              <a:t>entities.</a:t>
            </a:r>
          </a:p>
          <a:p>
            <a:pPr marL="195580" indent="-182880">
              <a:lnSpc>
                <a:spcPct val="100000"/>
              </a:lnSpc>
              <a:spcBef>
                <a:spcPts val="53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pc="-5"/>
              <a:t>This can be done either by using an entity name or a</a:t>
            </a:r>
            <a:r>
              <a:rPr dirty="0" spc="110"/>
              <a:t> </a:t>
            </a:r>
            <a:r>
              <a:rPr dirty="0" spc="-20"/>
              <a:t>number.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2700"/>
          </a:p>
          <a:p>
            <a:pPr lvl="1" marL="469900" indent="-18415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Less than symbol</a:t>
            </a:r>
            <a:r>
              <a:rPr dirty="0" sz="19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(&lt;):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4523384"/>
            <a:ext cx="1898014" cy="72072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&amp;entity name;</a:t>
            </a:r>
            <a:endParaRPr sz="19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196215" algn="l"/>
              </a:tabLst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&amp;entity</a:t>
            </a:r>
            <a:r>
              <a:rPr dirty="0" sz="19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number;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4523384"/>
            <a:ext cx="65468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&amp;lt;  </a:t>
            </a:r>
            <a:r>
              <a:rPr dirty="0" sz="1900" spc="-5">
                <a:solidFill>
                  <a:srgbClr val="292934"/>
                </a:solidFill>
                <a:latin typeface="Arial"/>
                <a:cs typeface="Arial"/>
              </a:rPr>
              <a:t>&amp;#60;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284723"/>
            <a:ext cx="755904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  <a:tab pos="338074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Entity names are easier to remember but browsers may not  support all</a:t>
            </a:r>
            <a:r>
              <a:rPr dirty="0" sz="22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entity</a:t>
            </a:r>
            <a:r>
              <a:rPr dirty="0" sz="22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names.	Whereas the support for entity  numbers is very</a:t>
            </a:r>
            <a:r>
              <a:rPr dirty="0" sz="22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good.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344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Useful </a:t>
            </a:r>
            <a:r>
              <a:rPr dirty="0" sz="4000" spc="-90"/>
              <a:t>Character</a:t>
            </a:r>
            <a:r>
              <a:rPr dirty="0" sz="4000" spc="-409"/>
              <a:t> </a:t>
            </a:r>
            <a:r>
              <a:rPr dirty="0" sz="4000" spc="-90"/>
              <a:t>Entities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4293" y="1659024"/>
          <a:ext cx="6713855" cy="469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985"/>
                <a:gridCol w="2028825"/>
                <a:gridCol w="1685289"/>
                <a:gridCol w="1722120"/>
              </a:tblGrid>
              <a:tr h="279645">
                <a:tc>
                  <a:txBody>
                    <a:bodyPr/>
                    <a:lstStyle/>
                    <a:p>
                      <a:pPr marL="127000">
                        <a:lnSpc>
                          <a:spcPts val="1764"/>
                        </a:lnSpc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ts val="1764"/>
                        </a:lnSpc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764"/>
                        </a:lnSpc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1600" spc="-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1764"/>
                        </a:lnSpc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Entity</a:t>
                      </a:r>
                      <a:r>
                        <a:rPr dirty="0" sz="1600" spc="-2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577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non-breaking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space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&amp;nbsp;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</a:tr>
              <a:tr h="33240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dirty="0" sz="1600" spc="-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&amp;lt;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&amp;#60;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</a:tr>
              <a:tr h="33112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dirty="0" sz="1600" spc="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&amp;#62;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1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ampersand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&amp;amp;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&amp;#38;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1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¢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&amp;cent;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&amp;#162;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1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£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pound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&amp;pound;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&amp;#163;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1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¥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yen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&amp;yen;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&amp;#165;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15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€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euro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&amp;euro;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&amp;#8364;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121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§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section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&amp;sect;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&amp;#167;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33224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©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copyright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&amp;copy;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&amp;#169;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2384"/>
                </a:tc>
              </a:tr>
              <a:tr h="5772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®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  <a:tc>
                  <a:txBody>
                    <a:bodyPr/>
                    <a:lstStyle/>
                    <a:p>
                      <a:pPr marL="574040" marR="5340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registered  </a:t>
                      </a: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trademark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&amp;reg;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&amp;#174;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5575"/>
                </a:tc>
              </a:tr>
              <a:tr h="279948">
                <a:tc>
                  <a:txBody>
                    <a:bodyPr/>
                    <a:lstStyle/>
                    <a:p>
                      <a:pPr marL="127000">
                        <a:lnSpc>
                          <a:spcPts val="1839"/>
                        </a:lnSpc>
                        <a:spcBef>
                          <a:spcPts val="265"/>
                        </a:spcBef>
                      </a:pPr>
                      <a:r>
                        <a:rPr dirty="0" sz="16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™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ts val="1839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trademark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39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&amp;trade;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1839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&amp;#8482;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378" y="6426200"/>
            <a:ext cx="4640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http://www.w3.org/TR/html4/sgml/entities.html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27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HTML Style</a:t>
            </a:r>
            <a:r>
              <a:rPr dirty="0" sz="4000" spc="-775"/>
              <a:t> </a:t>
            </a:r>
            <a:r>
              <a:rPr dirty="0" sz="4000" spc="-90"/>
              <a:t>Attribute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6508750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Syntax:	&lt;tagname</a:t>
            </a: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style=“property:value;”&gt;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property is a CSS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property.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More on CSS in other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weeks.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105"/>
              <a:t>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769859" cy="42691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Background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colour: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&lt;body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style="background-color:powderblue;"&gt;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colour: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&lt;h1 style="color:blue;"&gt;This is a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heading&lt;/h1&gt;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&lt;p style="color:red;"&gt;This is a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paragraph.&lt;/p&gt;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Fonts: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&lt;h1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style="font-family:verdana;"&gt;This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 a</a:t>
            </a:r>
            <a:r>
              <a:rPr dirty="0" sz="2400" spc="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heading&lt;/h1&gt;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&lt;p style="font-family:courier;"&gt;This is a</a:t>
            </a:r>
            <a:r>
              <a:rPr dirty="0" sz="2400" spc="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paragraph.&lt;/p&gt;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105"/>
              <a:t>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517765" cy="29521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Size: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&lt;h1 style="font-size:300%;"&gt;This is a</a:t>
            </a:r>
            <a:r>
              <a:rPr dirty="0" sz="2400" spc="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heading&lt;/h1&gt;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&lt;p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style="font-size:160%;"&gt;This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a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paragraph.&lt;/p&gt;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Alignment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&lt;h1 style="text-align:center;"&gt;Centered</a:t>
            </a:r>
            <a:r>
              <a:rPr dirty="0" sz="2400" spc="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Heading&lt;/h1&gt;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&lt;p style="text-align:center;"&gt;Centered</a:t>
            </a:r>
            <a:r>
              <a:rPr dirty="0" sz="2400" spc="1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paragraph.&lt;/p&gt;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0217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L</a:t>
            </a:r>
            <a:r>
              <a:rPr dirty="0" sz="4000" spc="-105"/>
              <a:t>i</a:t>
            </a:r>
            <a:r>
              <a:rPr dirty="0" sz="4000" spc="-100"/>
              <a:t>s</a:t>
            </a:r>
            <a:r>
              <a:rPr dirty="0" sz="4000" spc="-100"/>
              <a:t>t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61325" cy="478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956944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most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common 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lists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are ordered lists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 unordered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Similar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numbers/bullets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features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other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 using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ordered list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&lt;ol&gt;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unordered list &lt;ul&gt;  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 list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 &lt;li&gt;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4945" marR="9906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 is also a definition list which is a list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items, with a  description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 using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tags: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definition list &lt;dl&gt;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definition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term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&lt;dt&gt;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definition description &lt;dd&gt;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761" y="1692401"/>
            <a:ext cx="1270" cy="4709160"/>
          </a:xfrm>
          <a:custGeom>
            <a:avLst/>
            <a:gdLst/>
            <a:ahLst/>
            <a:cxnLst/>
            <a:rect l="l" t="t" r="r" b="b"/>
            <a:pathLst>
              <a:path w="1270" h="4709160">
                <a:moveTo>
                  <a:pt x="762" y="0"/>
                </a:moveTo>
                <a:lnTo>
                  <a:pt x="0" y="4709160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9500" y="356615"/>
            <a:ext cx="1013459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68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</a:t>
            </a:r>
            <a:r>
              <a:rPr dirty="0" sz="4000" spc="-105"/>
              <a:t>m</a:t>
            </a:r>
            <a:r>
              <a:rPr dirty="0" sz="4000" spc="-105"/>
              <a:t>p</a:t>
            </a:r>
            <a:r>
              <a:rPr dirty="0" sz="4000" spc="-105"/>
              <a:t>l</a:t>
            </a:r>
            <a:r>
              <a:rPr dirty="0" sz="4000" spc="-105"/>
              <a:t>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754504" y="1823974"/>
            <a:ext cx="1336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D2523B"/>
                </a:solidFill>
                <a:latin typeface="Arial"/>
                <a:cs typeface="Arial"/>
              </a:rPr>
              <a:t>Ordered</a:t>
            </a:r>
            <a:r>
              <a:rPr dirty="0" sz="2000" spc="-11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D2523B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20717"/>
            <a:ext cx="2613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Output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8708" y="1823974"/>
            <a:ext cx="1605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D2523B"/>
                </a:solidFill>
                <a:latin typeface="Arial"/>
                <a:cs typeface="Arial"/>
              </a:rPr>
              <a:t>Unordered</a:t>
            </a:r>
            <a:r>
              <a:rPr dirty="0" sz="2000" spc="-114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D2523B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4509" y="4220717"/>
            <a:ext cx="2613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Output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212" y="2345435"/>
            <a:ext cx="3676015" cy="1338580"/>
            <a:chOff x="553212" y="2345435"/>
            <a:chExt cx="3676015" cy="1338580"/>
          </a:xfrm>
        </p:grpSpPr>
        <p:sp>
          <p:nvSpPr>
            <p:cNvPr id="12" name="object 12"/>
            <p:cNvSpPr/>
            <p:nvPr/>
          </p:nvSpPr>
          <p:spPr>
            <a:xfrm>
              <a:off x="562356" y="2354579"/>
              <a:ext cx="3372091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7784" y="2350007"/>
              <a:ext cx="3667125" cy="1329055"/>
            </a:xfrm>
            <a:custGeom>
              <a:avLst/>
              <a:gdLst/>
              <a:ahLst/>
              <a:cxnLst/>
              <a:rect l="l" t="t" r="r" b="b"/>
              <a:pathLst>
                <a:path w="3667125" h="1329054">
                  <a:moveTo>
                    <a:pt x="0" y="1328927"/>
                  </a:moveTo>
                  <a:lnTo>
                    <a:pt x="3666744" y="1328927"/>
                  </a:lnTo>
                  <a:lnTo>
                    <a:pt x="3666744" y="0"/>
                  </a:lnTo>
                  <a:lnTo>
                    <a:pt x="0" y="0"/>
                  </a:lnTo>
                  <a:lnTo>
                    <a:pt x="0" y="1328927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553212" y="4648200"/>
            <a:ext cx="3110865" cy="1240790"/>
            <a:chOff x="553212" y="4648200"/>
            <a:chExt cx="3110865" cy="1240790"/>
          </a:xfrm>
        </p:grpSpPr>
        <p:sp>
          <p:nvSpPr>
            <p:cNvPr id="15" name="object 15"/>
            <p:cNvSpPr/>
            <p:nvPr/>
          </p:nvSpPr>
          <p:spPr>
            <a:xfrm>
              <a:off x="778090" y="4819112"/>
              <a:ext cx="2409036" cy="8807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7784" y="4652772"/>
              <a:ext cx="3101340" cy="1231900"/>
            </a:xfrm>
            <a:custGeom>
              <a:avLst/>
              <a:gdLst/>
              <a:ahLst/>
              <a:cxnLst/>
              <a:rect l="l" t="t" r="r" b="b"/>
              <a:pathLst>
                <a:path w="3101340" h="1231900">
                  <a:moveTo>
                    <a:pt x="0" y="1231391"/>
                  </a:moveTo>
                  <a:lnTo>
                    <a:pt x="3101340" y="1231391"/>
                  </a:lnTo>
                  <a:lnTo>
                    <a:pt x="3101340" y="0"/>
                  </a:lnTo>
                  <a:lnTo>
                    <a:pt x="0" y="0"/>
                  </a:lnTo>
                  <a:lnTo>
                    <a:pt x="0" y="1231391"/>
                  </a:lnTo>
                  <a:close/>
                </a:path>
              </a:pathLst>
            </a:custGeom>
            <a:ln w="9143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643628" y="2348483"/>
            <a:ext cx="4430395" cy="1365885"/>
            <a:chOff x="4643628" y="2348483"/>
            <a:chExt cx="4430395" cy="1365885"/>
          </a:xfrm>
        </p:grpSpPr>
        <p:sp>
          <p:nvSpPr>
            <p:cNvPr id="18" name="object 18"/>
            <p:cNvSpPr/>
            <p:nvPr/>
          </p:nvSpPr>
          <p:spPr>
            <a:xfrm>
              <a:off x="4660693" y="2460650"/>
              <a:ext cx="4301086" cy="11649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48200" y="2353055"/>
              <a:ext cx="4421505" cy="1356360"/>
            </a:xfrm>
            <a:custGeom>
              <a:avLst/>
              <a:gdLst/>
              <a:ahLst/>
              <a:cxnLst/>
              <a:rect l="l" t="t" r="r" b="b"/>
              <a:pathLst>
                <a:path w="4421505" h="1356360">
                  <a:moveTo>
                    <a:pt x="0" y="1356359"/>
                  </a:moveTo>
                  <a:lnTo>
                    <a:pt x="4421124" y="1356359"/>
                  </a:lnTo>
                  <a:lnTo>
                    <a:pt x="4421124" y="0"/>
                  </a:lnTo>
                  <a:lnTo>
                    <a:pt x="0" y="0"/>
                  </a:lnTo>
                  <a:lnTo>
                    <a:pt x="0" y="1356359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916423" y="4806696"/>
            <a:ext cx="2926080" cy="1066800"/>
            <a:chOff x="4916423" y="4806696"/>
            <a:chExt cx="2926080" cy="1066800"/>
          </a:xfrm>
        </p:grpSpPr>
        <p:sp>
          <p:nvSpPr>
            <p:cNvPr id="21" name="object 21"/>
            <p:cNvSpPr/>
            <p:nvPr/>
          </p:nvSpPr>
          <p:spPr>
            <a:xfrm>
              <a:off x="5084463" y="4927045"/>
              <a:ext cx="2526442" cy="826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920995" y="4811268"/>
              <a:ext cx="2917190" cy="1057910"/>
            </a:xfrm>
            <a:custGeom>
              <a:avLst/>
              <a:gdLst/>
              <a:ahLst/>
              <a:cxnLst/>
              <a:rect l="l" t="t" r="r" b="b"/>
              <a:pathLst>
                <a:path w="2917190" h="1057910">
                  <a:moveTo>
                    <a:pt x="0" y="1057655"/>
                  </a:moveTo>
                  <a:lnTo>
                    <a:pt x="2916936" y="1057655"/>
                  </a:lnTo>
                  <a:lnTo>
                    <a:pt x="2916936" y="0"/>
                  </a:lnTo>
                  <a:lnTo>
                    <a:pt x="0" y="0"/>
                  </a:lnTo>
                  <a:lnTo>
                    <a:pt x="0" y="1057655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436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What </a:t>
            </a:r>
            <a:r>
              <a:rPr dirty="0" sz="4000" spc="-55"/>
              <a:t>is</a:t>
            </a:r>
            <a:r>
              <a:rPr dirty="0" sz="4000" spc="-380"/>
              <a:t> </a:t>
            </a:r>
            <a:r>
              <a:rPr dirty="0" sz="4000" spc="-90"/>
              <a:t>HTML5?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6036310" cy="28790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is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new standard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Previous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versions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3.2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4.01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XHTML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1.0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is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current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formal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standard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is supported by the major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8292" y="4305300"/>
            <a:ext cx="1629155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994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Definition</a:t>
            </a:r>
            <a:r>
              <a:rPr dirty="0" sz="4000" spc="-254"/>
              <a:t> </a:t>
            </a:r>
            <a:r>
              <a:rPr dirty="0" sz="4000" spc="-80"/>
              <a:t>List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5137861"/>
            <a:ext cx="26473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Output in</a:t>
            </a:r>
            <a:r>
              <a:rPr dirty="0" sz="2400" spc="-7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0016" y="1682495"/>
            <a:ext cx="5690870" cy="2830195"/>
            <a:chOff x="890016" y="1682495"/>
            <a:chExt cx="5690870" cy="2830195"/>
          </a:xfrm>
        </p:grpSpPr>
        <p:sp>
          <p:nvSpPr>
            <p:cNvPr id="6" name="object 6"/>
            <p:cNvSpPr/>
            <p:nvPr/>
          </p:nvSpPr>
          <p:spPr>
            <a:xfrm>
              <a:off x="899160" y="1691639"/>
              <a:ext cx="5615604" cy="2811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4588" y="1687067"/>
              <a:ext cx="5681980" cy="2821305"/>
            </a:xfrm>
            <a:custGeom>
              <a:avLst/>
              <a:gdLst/>
              <a:ahLst/>
              <a:cxnLst/>
              <a:rect l="l" t="t" r="r" b="b"/>
              <a:pathLst>
                <a:path w="5681980" h="2821304">
                  <a:moveTo>
                    <a:pt x="0" y="2820923"/>
                  </a:moveTo>
                  <a:lnTo>
                    <a:pt x="5681471" y="2820923"/>
                  </a:lnTo>
                  <a:lnTo>
                    <a:pt x="5681471" y="0"/>
                  </a:lnTo>
                  <a:lnTo>
                    <a:pt x="0" y="0"/>
                  </a:lnTo>
                  <a:lnTo>
                    <a:pt x="0" y="282092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908048" y="5571744"/>
            <a:ext cx="5486400" cy="1123315"/>
            <a:chOff x="1908048" y="5571744"/>
            <a:chExt cx="5486400" cy="1123315"/>
          </a:xfrm>
        </p:grpSpPr>
        <p:sp>
          <p:nvSpPr>
            <p:cNvPr id="9" name="object 9"/>
            <p:cNvSpPr/>
            <p:nvPr/>
          </p:nvSpPr>
          <p:spPr>
            <a:xfrm>
              <a:off x="1945771" y="5618988"/>
              <a:ext cx="5344269" cy="1038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12620" y="5576316"/>
              <a:ext cx="5477510" cy="1114425"/>
            </a:xfrm>
            <a:custGeom>
              <a:avLst/>
              <a:gdLst/>
              <a:ahLst/>
              <a:cxnLst/>
              <a:rect l="l" t="t" r="r" b="b"/>
              <a:pathLst>
                <a:path w="5477509" h="1114425">
                  <a:moveTo>
                    <a:pt x="0" y="1114044"/>
                  </a:moveTo>
                  <a:lnTo>
                    <a:pt x="5477256" y="1114044"/>
                  </a:lnTo>
                  <a:lnTo>
                    <a:pt x="5477256" y="0"/>
                  </a:lnTo>
                  <a:lnTo>
                    <a:pt x="0" y="0"/>
                  </a:lnTo>
                  <a:lnTo>
                    <a:pt x="0" y="11140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6841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Nested</a:t>
            </a:r>
            <a:r>
              <a:rPr dirty="0" sz="4000" spc="-290"/>
              <a:t> </a:t>
            </a:r>
            <a:r>
              <a:rPr dirty="0" sz="4000" spc="-80"/>
              <a:t>Lists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832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344932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 within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another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	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339" y="2263139"/>
            <a:ext cx="4030979" cy="3354704"/>
            <a:chOff x="815339" y="2263139"/>
            <a:chExt cx="4030979" cy="3354704"/>
          </a:xfrm>
        </p:grpSpPr>
        <p:sp>
          <p:nvSpPr>
            <p:cNvPr id="6" name="object 6"/>
            <p:cNvSpPr/>
            <p:nvPr/>
          </p:nvSpPr>
          <p:spPr>
            <a:xfrm>
              <a:off x="850261" y="2375460"/>
              <a:ext cx="3900989" cy="31382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9911" y="2267711"/>
              <a:ext cx="4022090" cy="3345179"/>
            </a:xfrm>
            <a:custGeom>
              <a:avLst/>
              <a:gdLst/>
              <a:ahLst/>
              <a:cxnLst/>
              <a:rect l="l" t="t" r="r" b="b"/>
              <a:pathLst>
                <a:path w="4022090" h="3345179">
                  <a:moveTo>
                    <a:pt x="0" y="3345179"/>
                  </a:moveTo>
                  <a:lnTo>
                    <a:pt x="4021836" y="3345179"/>
                  </a:lnTo>
                  <a:lnTo>
                    <a:pt x="4021836" y="0"/>
                  </a:lnTo>
                  <a:lnTo>
                    <a:pt x="0" y="0"/>
                  </a:lnTo>
                  <a:lnTo>
                    <a:pt x="0" y="3345179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225796" y="2247900"/>
            <a:ext cx="1531620" cy="1190625"/>
            <a:chOff x="5225796" y="2247900"/>
            <a:chExt cx="1531620" cy="1190625"/>
          </a:xfrm>
        </p:grpSpPr>
        <p:sp>
          <p:nvSpPr>
            <p:cNvPr id="9" name="object 9"/>
            <p:cNvSpPr/>
            <p:nvPr/>
          </p:nvSpPr>
          <p:spPr>
            <a:xfrm>
              <a:off x="5415778" y="2352324"/>
              <a:ext cx="1113583" cy="867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30368" y="2252472"/>
              <a:ext cx="1522730" cy="1181100"/>
            </a:xfrm>
            <a:custGeom>
              <a:avLst/>
              <a:gdLst/>
              <a:ahLst/>
              <a:cxnLst/>
              <a:rect l="l" t="t" r="r" b="b"/>
              <a:pathLst>
                <a:path w="1522729" h="1181100">
                  <a:moveTo>
                    <a:pt x="0" y="1181100"/>
                  </a:moveTo>
                  <a:lnTo>
                    <a:pt x="1522476" y="1181100"/>
                  </a:lnTo>
                  <a:lnTo>
                    <a:pt x="1522476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87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List </a:t>
            </a:r>
            <a:r>
              <a:rPr dirty="0" sz="4000" spc="-5"/>
              <a:t>-</a:t>
            </a:r>
            <a:r>
              <a:rPr dirty="0" sz="4000" spc="-570"/>
              <a:t> </a:t>
            </a:r>
            <a:r>
              <a:rPr dirty="0" sz="4000" spc="-95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228"/>
            <a:ext cx="7613650" cy="26720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Ordered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lists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3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Value: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1, A, a, I,</a:t>
            </a:r>
            <a:r>
              <a:rPr dirty="0" sz="2000" spc="-1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Unordered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attribute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Value: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list-style-type:XX where XX can be circle, square, disc</a:t>
            </a:r>
            <a:r>
              <a:rPr dirty="0" sz="2000" spc="-204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8159" y="4244338"/>
            <a:ext cx="4079875" cy="2502535"/>
            <a:chOff x="518159" y="4244338"/>
            <a:chExt cx="4079875" cy="2502535"/>
          </a:xfrm>
        </p:grpSpPr>
        <p:sp>
          <p:nvSpPr>
            <p:cNvPr id="6" name="object 6"/>
            <p:cNvSpPr/>
            <p:nvPr/>
          </p:nvSpPr>
          <p:spPr>
            <a:xfrm>
              <a:off x="627368" y="4306462"/>
              <a:ext cx="3902533" cy="23722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2731" y="4248910"/>
              <a:ext cx="4070985" cy="2493645"/>
            </a:xfrm>
            <a:custGeom>
              <a:avLst/>
              <a:gdLst/>
              <a:ahLst/>
              <a:cxnLst/>
              <a:rect l="l" t="t" r="r" b="b"/>
              <a:pathLst>
                <a:path w="4070985" h="2493645">
                  <a:moveTo>
                    <a:pt x="0" y="2493264"/>
                  </a:moveTo>
                  <a:lnTo>
                    <a:pt x="4070604" y="2493264"/>
                  </a:lnTo>
                  <a:lnTo>
                    <a:pt x="4070604" y="0"/>
                  </a:lnTo>
                  <a:lnTo>
                    <a:pt x="0" y="0"/>
                  </a:lnTo>
                  <a:lnTo>
                    <a:pt x="0" y="249326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748784" y="4142232"/>
            <a:ext cx="1074420" cy="1362710"/>
            <a:chOff x="4748784" y="4142232"/>
            <a:chExt cx="1074420" cy="1362710"/>
          </a:xfrm>
        </p:grpSpPr>
        <p:sp>
          <p:nvSpPr>
            <p:cNvPr id="9" name="object 9"/>
            <p:cNvSpPr/>
            <p:nvPr/>
          </p:nvSpPr>
          <p:spPr>
            <a:xfrm>
              <a:off x="4919678" y="4208574"/>
              <a:ext cx="646999" cy="1210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53356" y="4146804"/>
              <a:ext cx="1065530" cy="1353820"/>
            </a:xfrm>
            <a:custGeom>
              <a:avLst/>
              <a:gdLst/>
              <a:ahLst/>
              <a:cxnLst/>
              <a:rect l="l" t="t" r="r" b="b"/>
              <a:pathLst>
                <a:path w="1065529" h="1353820">
                  <a:moveTo>
                    <a:pt x="0" y="1353312"/>
                  </a:moveTo>
                  <a:lnTo>
                    <a:pt x="1065276" y="1353312"/>
                  </a:lnTo>
                  <a:lnTo>
                    <a:pt x="1065276" y="0"/>
                  </a:lnTo>
                  <a:lnTo>
                    <a:pt x="0" y="0"/>
                  </a:lnTo>
                  <a:lnTo>
                    <a:pt x="0" y="135331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98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w3schools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343775" cy="30257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u="heavy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www.w3schools.com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Familiarise yourself with 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Notice level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 support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Look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differences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between HTML and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Try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out some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examples and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quizzes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Check out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references and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bookmark/print one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handy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reference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35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Lab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013700" cy="39763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Lab sheet is on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Moodle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 is also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zipped ‘Sample files’ on Moodle which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 download before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starting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 Lab</a:t>
            </a:r>
            <a:r>
              <a:rPr dirty="0" sz="2400" spc="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Look at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‘Sample files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‘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folder with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sub folders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for: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Video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Audio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  <a:p>
            <a:pPr marL="194945" marR="16573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26847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These folders contain sample files which you can use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some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labs.	Otherwise you can source your own  files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as you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consider copyright</a:t>
            </a:r>
            <a:r>
              <a:rPr dirty="0" sz="2400" spc="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regulations.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1798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How did </a:t>
            </a:r>
            <a:r>
              <a:rPr dirty="0" sz="4000" spc="-85"/>
              <a:t>HTML5 </a:t>
            </a:r>
            <a:r>
              <a:rPr dirty="0" sz="4000" spc="-70"/>
              <a:t>get</a:t>
            </a:r>
            <a:r>
              <a:rPr dirty="0" sz="4000" spc="-620"/>
              <a:t> </a:t>
            </a:r>
            <a:r>
              <a:rPr dirty="0" sz="4000" spc="-90"/>
              <a:t>started?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86065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4945" marR="33718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is a cooperation between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World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Wide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Web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Consortium (W3C)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Web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Hypertext Application  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Technology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Working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r>
              <a:rPr dirty="0" sz="24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(WHATWG).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WHATWG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was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working with web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applications, 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W3C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was working with XHTML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2.0. In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2006,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they 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decided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cooperate and create a new version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874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/>
              <a:t>Rules </a:t>
            </a:r>
            <a:r>
              <a:rPr dirty="0" sz="4000" spc="-70"/>
              <a:t>for</a:t>
            </a:r>
            <a:r>
              <a:rPr dirty="0" sz="4000" spc="-385"/>
              <a:t> </a:t>
            </a:r>
            <a:r>
              <a:rPr dirty="0" sz="4000" spc="-85"/>
              <a:t>HTML5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01878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features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 be based on HTML, CSS,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DOM,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 JavaScript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Reduce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external plugins (like</a:t>
            </a:r>
            <a:r>
              <a:rPr dirty="0" sz="2400" spc="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Flash)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Better error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handling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More markup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replace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scripting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should be device</a:t>
            </a:r>
            <a:r>
              <a:rPr dirty="0" sz="24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independent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development process should be visible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the</a:t>
            </a:r>
            <a:r>
              <a:rPr dirty="0" sz="2400" spc="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49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New</a:t>
            </a:r>
            <a:r>
              <a:rPr dirty="0" sz="4000" spc="-280"/>
              <a:t> </a:t>
            </a:r>
            <a:r>
              <a:rPr dirty="0" sz="4000" spc="-9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7647940" cy="29521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&lt;canvas&gt; element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2D drawing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&lt;video&gt; and &lt;audio&gt; elements for media</a:t>
            </a:r>
            <a:r>
              <a:rPr dirty="0" sz="2400" spc="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playback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Support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local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New content-specific elements, like &lt;article&gt;,</a:t>
            </a:r>
            <a:r>
              <a:rPr dirty="0" sz="2400" spc="1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&lt;footer&gt;,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&lt;header&gt;, &lt;nav&gt;,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&lt;section&gt;</a:t>
            </a:r>
            <a:endParaRPr sz="2400">
              <a:latin typeface="Arial"/>
              <a:cs typeface="Arial"/>
            </a:endParaRPr>
          </a:p>
          <a:p>
            <a:pPr marL="194945" marR="12382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 controls,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like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calendar,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date, time,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email, url,  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62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New</a:t>
            </a:r>
            <a:r>
              <a:rPr dirty="0" sz="4000" spc="-280"/>
              <a:t> </a:t>
            </a:r>
            <a:r>
              <a:rPr dirty="0" sz="4000" spc="-90"/>
              <a:t>Elements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87400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internet has changed a lot since HTML 4.01 became  a standard in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1999.</a:t>
            </a:r>
            <a:endParaRPr sz="2400">
              <a:latin typeface="Arial"/>
              <a:cs typeface="Arial"/>
            </a:endParaRPr>
          </a:p>
          <a:p>
            <a:pPr marL="194945" marR="4508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Today,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some elements in HTML 4.01 are obsolete, never 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used,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way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they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were intended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to.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These  elements are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removed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re-written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HTML5.</a:t>
            </a:r>
            <a:endParaRPr sz="2400">
              <a:latin typeface="Arial"/>
              <a:cs typeface="Arial"/>
            </a:endParaRPr>
          </a:p>
          <a:p>
            <a:pPr marL="194945" marR="25527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35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handle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today's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internet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HTML5 includes  new elements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structure,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handling,  drawing,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media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183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0"/>
              <a:t>Getting</a:t>
            </a:r>
            <a:r>
              <a:rPr dirty="0" sz="4000" spc="-254"/>
              <a:t> </a:t>
            </a:r>
            <a:r>
              <a:rPr dirty="0" sz="4000" spc="-9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92289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Type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some basic code into an HTML editor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(some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editors  may have autocomplete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feature)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5880" y="2755392"/>
            <a:ext cx="4265930" cy="3616960"/>
            <a:chOff x="1325880" y="2755392"/>
            <a:chExt cx="4265930" cy="3616960"/>
          </a:xfrm>
        </p:grpSpPr>
        <p:sp>
          <p:nvSpPr>
            <p:cNvPr id="6" name="object 6"/>
            <p:cNvSpPr/>
            <p:nvPr/>
          </p:nvSpPr>
          <p:spPr>
            <a:xfrm>
              <a:off x="1335024" y="2764536"/>
              <a:ext cx="4026025" cy="3598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0452" y="2759964"/>
              <a:ext cx="4257040" cy="3607435"/>
            </a:xfrm>
            <a:custGeom>
              <a:avLst/>
              <a:gdLst/>
              <a:ahLst/>
              <a:cxnLst/>
              <a:rect l="l" t="t" r="r" b="b"/>
              <a:pathLst>
                <a:path w="4257040" h="3607435">
                  <a:moveTo>
                    <a:pt x="0" y="3607308"/>
                  </a:moveTo>
                  <a:lnTo>
                    <a:pt x="4256532" y="3607308"/>
                  </a:lnTo>
                  <a:lnTo>
                    <a:pt x="4256532" y="0"/>
                  </a:lnTo>
                  <a:lnTo>
                    <a:pt x="0" y="0"/>
                  </a:lnTo>
                  <a:lnTo>
                    <a:pt x="0" y="360730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UWS</dc:creator>
  <dc:title>Web Authoring and Design</dc:title>
  <dcterms:created xsi:type="dcterms:W3CDTF">2021-09-14T10:57:15Z</dcterms:created>
  <dcterms:modified xsi:type="dcterms:W3CDTF">2021-09-14T10:57:15Z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2021-09-14T00:00:00Z</vt:filetime>
  </property>
</Properties>
</file>