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6858000"/>
  <p:notesSz cx="9144000" cy="6858000"/>
  <p:defaultTextStyle>
    <a:defPPr>
      <a:defRPr kern="0"/>
    </a:defPPr>
  </p:defaultTextStyle>
  <p:embeddedFontLst>
    <p:embeddedFont>
      <p:font typeface="Arial" panose="00000000000000000000" pitchFamily="34" charset="1"/>
      <p:regular r:id="rId47"/>
      <p:bold r:id="rId48"/>
    </p:embeddedFont>
    <p:embeddedFont>
      <p:font typeface="Times New Roman" panose="00000000000000000000" pitchFamily="18" charset="1"/>
      <p:regular r:id="rId4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font" Target="fonts/font1.fntdata"/><Relationship Id="rId47" Type="http://schemas.openxmlformats.org/officeDocument/2006/relationships/font" Target="fonts/font2.fntdata"/><Relationship Id="rId48" Type="http://schemas.openxmlformats.org/officeDocument/2006/relationships/font" Target="fonts/font3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3228"/>
            <a:ext cx="4073525" cy="156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w3schools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background.asp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3schools.com/cssref/default.asp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syntax.asp" TargetMode="External"/><Relationship Id="rId3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I</a:t>
            </a:r>
            <a:r>
              <a:rPr dirty="0" spc="-100"/>
              <a:t>N</a:t>
            </a:r>
            <a:r>
              <a:rPr dirty="0" spc="-95"/>
              <a:t>T</a:t>
            </a:r>
            <a:r>
              <a:rPr dirty="0" spc="-100"/>
              <a:t>R</a:t>
            </a:r>
            <a:r>
              <a:rPr dirty="0" spc="-100"/>
              <a:t>O</a:t>
            </a:r>
            <a:r>
              <a:rPr dirty="0" spc="-100"/>
              <a:t>DUC</a:t>
            </a:r>
            <a:r>
              <a:rPr dirty="0" spc="-95"/>
              <a:t>T</a:t>
            </a:r>
            <a:r>
              <a:rPr dirty="0" spc="-100"/>
              <a:t>I</a:t>
            </a:r>
            <a:r>
              <a:rPr dirty="0" spc="-110"/>
              <a:t>O</a:t>
            </a:r>
            <a:r>
              <a:rPr dirty="0" spc="-5"/>
              <a:t>N</a:t>
            </a:r>
            <a:r>
              <a:rPr dirty="0" spc="-320"/>
              <a:t> </a:t>
            </a:r>
            <a:r>
              <a:rPr dirty="0" spc="-190"/>
              <a:t>T</a:t>
            </a:r>
            <a:r>
              <a:rPr dirty="0"/>
              <a:t>O  </a:t>
            </a:r>
            <a:r>
              <a:rPr dirty="0" spc="-65"/>
              <a:t>WEB</a:t>
            </a:r>
            <a:r>
              <a:rPr dirty="0" spc="-290"/>
              <a:t> </a:t>
            </a:r>
            <a:r>
              <a:rPr dirty="0" spc="-90"/>
              <a:t>DEVELOPMENT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64540" y="3494913"/>
            <a:ext cx="5178425" cy="159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6566D"/>
                </a:solidFill>
                <a:latin typeface="Arial"/>
                <a:cs typeface="Arial"/>
              </a:rPr>
              <a:t>Code:</a:t>
            </a:r>
            <a:r>
              <a:rPr dirty="0" sz="2400" spc="-30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56566D"/>
                </a:solidFill>
                <a:latin typeface="Arial"/>
                <a:cs typeface="Arial"/>
              </a:rPr>
              <a:t>COMP07009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5" b="1">
                <a:solidFill>
                  <a:srgbClr val="56566D"/>
                </a:solidFill>
                <a:latin typeface="Arial"/>
                <a:cs typeface="Arial"/>
              </a:rPr>
              <a:t>Week</a:t>
            </a:r>
            <a:r>
              <a:rPr dirty="0" sz="2400" spc="-50" b="1">
                <a:solidFill>
                  <a:srgbClr val="56566D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56566D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u="sng" sz="2400" spc="-5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</a:rPr>
              <a:t>Reference:</a:t>
            </a:r>
            <a:r>
              <a:rPr dirty="0" u="sng" sz="2400" spc="-10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 spc="-10">
                <a:solidFill>
                  <a:srgbClr val="56566D"/>
                </a:solidFill>
                <a:uFill>
                  <a:solidFill>
                    <a:srgbClr val="56566D"/>
                  </a:solidFill>
                </a:uFill>
                <a:latin typeface="Arial"/>
                <a:cs typeface="Arial"/>
                <a:hlinkClick r:id="rId3"/>
              </a:rPr>
              <a:t>http://www.w3schools.com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829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r>
              <a:rPr dirty="0" sz="4000" spc="-204"/>
              <a:t> </a:t>
            </a:r>
            <a:r>
              <a:rPr dirty="0" sz="4000" spc="-105"/>
              <a:t>Q</a:t>
            </a:r>
            <a:r>
              <a:rPr dirty="0" sz="4000" spc="-105"/>
              <a:t>ui</a:t>
            </a:r>
            <a:r>
              <a:rPr dirty="0" sz="4000" spc="-100"/>
              <a:t>c</a:t>
            </a:r>
            <a:r>
              <a:rPr dirty="0" sz="4000" spc="-5"/>
              <a:t>k</a:t>
            </a:r>
            <a:r>
              <a:rPr dirty="0" sz="4000" spc="-210"/>
              <a:t> </a:t>
            </a:r>
            <a:r>
              <a:rPr dirty="0" sz="4000" spc="-105"/>
              <a:t>G</a:t>
            </a:r>
            <a:r>
              <a:rPr dirty="0" sz="4000" spc="-105"/>
              <a:t>uid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7745730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There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 extensive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list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 styles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so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 recommended </a:t>
            </a:r>
            <a:r>
              <a:rPr dirty="0" sz="2400" spc="-6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that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have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reference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guide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Check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out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guides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added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Moodle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2846832"/>
            <a:ext cx="5300472" cy="38740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626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xt</a:t>
            </a:r>
            <a:r>
              <a:rPr dirty="0" sz="4000" spc="-105"/>
              <a:t>erna</a:t>
            </a:r>
            <a:r>
              <a:rPr dirty="0" sz="4000" spc="-5"/>
              <a:t>l</a:t>
            </a:r>
            <a:r>
              <a:rPr dirty="0" sz="4000" spc="-215"/>
              <a:t> </a:t>
            </a: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r>
              <a:rPr dirty="0" sz="4000" spc="-215"/>
              <a:t> </a:t>
            </a:r>
            <a:r>
              <a:rPr dirty="0" sz="4000" spc="-100"/>
              <a:t>f</a:t>
            </a:r>
            <a:r>
              <a:rPr dirty="0" sz="4000" spc="-105"/>
              <a:t>il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6196965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within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separate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External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.css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extension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Most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common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way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applying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Does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contain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Can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written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text editor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5137861"/>
            <a:ext cx="79679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Must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link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sheet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using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&lt;link&gt;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tag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inside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&lt;head&gt;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tag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65632" y="5920740"/>
            <a:ext cx="7181215" cy="820419"/>
            <a:chOff x="865632" y="5920740"/>
            <a:chExt cx="7181215" cy="820419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57" y="6028545"/>
              <a:ext cx="7065346" cy="62896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0204" y="5925312"/>
              <a:ext cx="7172325" cy="810895"/>
            </a:xfrm>
            <a:custGeom>
              <a:avLst/>
              <a:gdLst/>
              <a:ahLst/>
              <a:cxnLst/>
              <a:rect l="l" t="t" r="r" b="b"/>
              <a:pathLst>
                <a:path w="7172325" h="810895">
                  <a:moveTo>
                    <a:pt x="0" y="810768"/>
                  </a:moveTo>
                  <a:lnTo>
                    <a:pt x="7171944" y="810768"/>
                  </a:lnTo>
                  <a:lnTo>
                    <a:pt x="7171944" y="0"/>
                  </a:lnTo>
                  <a:lnTo>
                    <a:pt x="0" y="0"/>
                  </a:lnTo>
                  <a:lnTo>
                    <a:pt x="0" y="810768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865632" y="3991355"/>
            <a:ext cx="5793105" cy="1021080"/>
            <a:chOff x="865632" y="3991355"/>
            <a:chExt cx="5793105" cy="102108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331" y="4000499"/>
              <a:ext cx="5625330" cy="100279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70204" y="3995927"/>
              <a:ext cx="5783580" cy="1012190"/>
            </a:xfrm>
            <a:custGeom>
              <a:avLst/>
              <a:gdLst/>
              <a:ahLst/>
              <a:cxnLst/>
              <a:rect l="l" t="t" r="r" b="b"/>
              <a:pathLst>
                <a:path w="5783580" h="1012189">
                  <a:moveTo>
                    <a:pt x="0" y="1011936"/>
                  </a:moveTo>
                  <a:lnTo>
                    <a:pt x="5783580" y="1011936"/>
                  </a:lnTo>
                  <a:lnTo>
                    <a:pt x="5783580" y="0"/>
                  </a:lnTo>
                  <a:lnTo>
                    <a:pt x="0" y="0"/>
                  </a:lnTo>
                  <a:lnTo>
                    <a:pt x="0" y="1011936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0792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G</a:t>
            </a:r>
            <a:r>
              <a:rPr dirty="0" sz="4000" spc="-105"/>
              <a:t>roupin</a:t>
            </a:r>
            <a:r>
              <a:rPr dirty="0" sz="4000" spc="-5"/>
              <a:t>g</a:t>
            </a:r>
            <a:r>
              <a:rPr dirty="0" sz="4000" spc="-190"/>
              <a:t> </a:t>
            </a:r>
            <a:r>
              <a:rPr dirty="0" sz="4000" spc="-100"/>
              <a:t>s</a:t>
            </a:r>
            <a:r>
              <a:rPr dirty="0" sz="4000" spc="-105"/>
              <a:t>ele</a:t>
            </a:r>
            <a:r>
              <a:rPr dirty="0" sz="4000" spc="-100"/>
              <a:t>ct</a:t>
            </a:r>
            <a:r>
              <a:rPr dirty="0" sz="4000" spc="-105"/>
              <a:t>or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7550784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the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header1,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header2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header3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6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have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colour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red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h1,h2,h3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{colour:red;}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2202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I</a:t>
            </a:r>
            <a:r>
              <a:rPr dirty="0" sz="4000" spc="-105"/>
              <a:t>n</a:t>
            </a:r>
            <a:r>
              <a:rPr dirty="0" sz="4000" spc="-100"/>
              <a:t>t</a:t>
            </a:r>
            <a:r>
              <a:rPr dirty="0" sz="4000" spc="-105"/>
              <a:t>erna</a:t>
            </a:r>
            <a:r>
              <a:rPr dirty="0" sz="4000" spc="-5"/>
              <a:t>l</a:t>
            </a:r>
            <a:r>
              <a:rPr dirty="0" sz="4000" spc="-215"/>
              <a:t> </a:t>
            </a:r>
            <a:r>
              <a:rPr dirty="0" sz="4000" spc="-105"/>
              <a:t>S</a:t>
            </a:r>
            <a:r>
              <a:rPr dirty="0" sz="4000" spc="-100"/>
              <a:t>ty</a:t>
            </a:r>
            <a:r>
              <a:rPr dirty="0" sz="4000" spc="-105"/>
              <a:t>l</a:t>
            </a:r>
            <a:r>
              <a:rPr dirty="0" sz="4000" spc="-5"/>
              <a:t>e</a:t>
            </a:r>
            <a:r>
              <a:rPr dirty="0" sz="4000" spc="-215"/>
              <a:t> </a:t>
            </a:r>
            <a:r>
              <a:rPr dirty="0" sz="4000" spc="-105"/>
              <a:t>Shee</a:t>
            </a:r>
            <a:r>
              <a:rPr dirty="0" sz="4000" spc="-5"/>
              <a:t>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7842250" cy="243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Defined inside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&lt;head&gt;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within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file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using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&lt;style&gt;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contain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Can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written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text editor</a:t>
            </a:r>
            <a:endParaRPr sz="2400">
              <a:latin typeface="Arial"/>
              <a:cs typeface="Arial"/>
            </a:endParaRPr>
          </a:p>
          <a:p>
            <a:pPr marL="194945" marR="33020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Applied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within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current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only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so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should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when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single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unique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67155" y="4122420"/>
            <a:ext cx="5107305" cy="2369820"/>
            <a:chOff x="867155" y="4122420"/>
            <a:chExt cx="5107305" cy="236982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403" y="4131564"/>
              <a:ext cx="4847086" cy="235153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1727" y="4126992"/>
              <a:ext cx="5097780" cy="2360930"/>
            </a:xfrm>
            <a:custGeom>
              <a:avLst/>
              <a:gdLst/>
              <a:ahLst/>
              <a:cxnLst/>
              <a:rect l="l" t="t" r="r" b="b"/>
              <a:pathLst>
                <a:path w="5097780" h="2360929">
                  <a:moveTo>
                    <a:pt x="0" y="2360675"/>
                  </a:moveTo>
                  <a:lnTo>
                    <a:pt x="5097780" y="2360675"/>
                  </a:lnTo>
                  <a:lnTo>
                    <a:pt x="5097780" y="0"/>
                  </a:lnTo>
                  <a:lnTo>
                    <a:pt x="0" y="0"/>
                  </a:lnTo>
                  <a:lnTo>
                    <a:pt x="0" y="2360675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288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I</a:t>
            </a:r>
            <a:r>
              <a:rPr dirty="0" sz="4000" spc="-105"/>
              <a:t>nlin</a:t>
            </a:r>
            <a:r>
              <a:rPr dirty="0" sz="4000" spc="-5"/>
              <a:t>e</a:t>
            </a:r>
            <a:r>
              <a:rPr dirty="0" sz="4000" spc="-215"/>
              <a:t> </a:t>
            </a:r>
            <a:r>
              <a:rPr dirty="0" sz="4000" spc="-100"/>
              <a:t>sty</a:t>
            </a:r>
            <a:r>
              <a:rPr dirty="0" sz="4000" spc="-105"/>
              <a:t>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5817235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Mixes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presentation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&lt;style&gt;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inside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relevant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Only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applied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single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Time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consuming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repetitive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recommended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80872" y="3998976"/>
            <a:ext cx="7499984" cy="1114425"/>
            <a:chOff x="880872" y="3998976"/>
            <a:chExt cx="7499984" cy="11144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508" y="4008120"/>
              <a:ext cx="7376388" cy="109575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85444" y="4003548"/>
              <a:ext cx="7490459" cy="1104900"/>
            </a:xfrm>
            <a:custGeom>
              <a:avLst/>
              <a:gdLst/>
              <a:ahLst/>
              <a:cxnLst/>
              <a:rect l="l" t="t" r="r" b="b"/>
              <a:pathLst>
                <a:path w="7490459" h="1104900">
                  <a:moveTo>
                    <a:pt x="0" y="1104900"/>
                  </a:moveTo>
                  <a:lnTo>
                    <a:pt x="7490459" y="1104900"/>
                  </a:lnTo>
                  <a:lnTo>
                    <a:pt x="7490459" y="0"/>
                  </a:lnTo>
                  <a:lnTo>
                    <a:pt x="0" y="0"/>
                  </a:lnTo>
                  <a:lnTo>
                    <a:pt x="0" y="1104900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167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Mul</a:t>
            </a:r>
            <a:r>
              <a:rPr dirty="0" sz="4000" spc="-100"/>
              <a:t>t</a:t>
            </a:r>
            <a:r>
              <a:rPr dirty="0" sz="4000" spc="-105"/>
              <a:t>ipl</a:t>
            </a:r>
            <a:r>
              <a:rPr dirty="0" sz="4000" spc="-5"/>
              <a:t>e</a:t>
            </a:r>
            <a:r>
              <a:rPr dirty="0" sz="4000" spc="-204"/>
              <a:t> </a:t>
            </a:r>
            <a:r>
              <a:rPr dirty="0" sz="4000" spc="-105"/>
              <a:t>S</a:t>
            </a:r>
            <a:r>
              <a:rPr dirty="0" sz="4000" spc="-100"/>
              <a:t>ty</a:t>
            </a:r>
            <a:r>
              <a:rPr dirty="0" sz="4000" spc="-105"/>
              <a:t>l</a:t>
            </a:r>
            <a:r>
              <a:rPr dirty="0" sz="4000" spc="-5"/>
              <a:t>e</a:t>
            </a:r>
            <a:r>
              <a:rPr dirty="0" sz="4000" spc="-225"/>
              <a:t> </a:t>
            </a:r>
            <a:r>
              <a:rPr dirty="0" sz="4000" spc="-105"/>
              <a:t>Shee</a:t>
            </a:r>
            <a:r>
              <a:rPr dirty="0" sz="4000" spc="-100"/>
              <a:t>t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7948295" cy="3830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If some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properties have been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set for the same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 in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 sheets,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values will be inherited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from the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more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specific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 sheet</a:t>
            </a:r>
            <a:endParaRPr sz="2400">
              <a:latin typeface="Arial"/>
              <a:cs typeface="Arial"/>
            </a:endParaRPr>
          </a:p>
          <a:p>
            <a:pPr algn="just"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Cascading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  <a:p>
            <a:pPr algn="just" marL="194945" marR="473709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will "cascade" by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following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rules,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where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number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four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highest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priority:</a:t>
            </a:r>
            <a:endParaRPr sz="2400">
              <a:latin typeface="Arial"/>
              <a:cs typeface="Arial"/>
            </a:endParaRPr>
          </a:p>
          <a:p>
            <a:pPr lvl="1" marL="881380" indent="-457834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AutoNum type="arabicPeriod"/>
              <a:tabLst>
                <a:tab pos="881380" algn="l"/>
                <a:tab pos="8820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r>
              <a:rPr dirty="0" sz="2000" spc="-6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default</a:t>
            </a:r>
            <a:endParaRPr sz="2000">
              <a:latin typeface="Arial"/>
              <a:cs typeface="Arial"/>
            </a:endParaRPr>
          </a:p>
          <a:p>
            <a:pPr lvl="1" marL="881380" indent="-457834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AutoNum type="arabicPeriod"/>
              <a:tabLst>
                <a:tab pos="881380" algn="l"/>
                <a:tab pos="882015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External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sheet</a:t>
            </a:r>
            <a:endParaRPr sz="2000">
              <a:latin typeface="Arial"/>
              <a:cs typeface="Arial"/>
            </a:endParaRPr>
          </a:p>
          <a:p>
            <a:pPr lvl="1" marL="881380" indent="-457834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AutoNum type="arabicPeriod"/>
              <a:tabLst>
                <a:tab pos="881380" algn="l"/>
                <a:tab pos="8820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Internal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sheet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(in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head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section)</a:t>
            </a:r>
            <a:endParaRPr sz="2000">
              <a:latin typeface="Arial"/>
              <a:cs typeface="Arial"/>
            </a:endParaRPr>
          </a:p>
          <a:p>
            <a:pPr lvl="1" marL="881380" indent="-457834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AutoNum type="arabicPeriod"/>
              <a:tabLst>
                <a:tab pos="881380" algn="l"/>
                <a:tab pos="8820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Inline style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(inside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0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element)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48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r>
              <a:rPr dirty="0" sz="4000" spc="-204"/>
              <a:t> </a:t>
            </a:r>
            <a:r>
              <a:rPr dirty="0" sz="4000" spc="-105"/>
              <a:t>re</a:t>
            </a:r>
            <a:r>
              <a:rPr dirty="0" sz="4000" spc="-100"/>
              <a:t>f</a:t>
            </a:r>
            <a:r>
              <a:rPr dirty="0" sz="4000" spc="-105"/>
              <a:t>eren</a:t>
            </a:r>
            <a:r>
              <a:rPr dirty="0" sz="4000" spc="-100"/>
              <a:t>c</a:t>
            </a:r>
            <a:r>
              <a:rPr dirty="0" sz="4000" spc="-105"/>
              <a:t>e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89659"/>
            <a:ext cx="8054340" cy="46653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94945" marR="685165" indent="-182880">
              <a:lnSpc>
                <a:spcPts val="2590"/>
              </a:lnSpc>
              <a:spcBef>
                <a:spcPts val="42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Useful to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print out reference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list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bookmark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relevant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sites for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quick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reference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you’re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expected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remember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all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possible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properties and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4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ts val="2590"/>
              </a:lnSpc>
              <a:spcBef>
                <a:spcPts val="62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Properties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background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of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What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are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they?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background-color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background-image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background-repeat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background-attachment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background-position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4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http://www.w3schools.com/css/css_background.asp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150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r>
              <a:rPr dirty="0" sz="4000" spc="-204"/>
              <a:t> </a:t>
            </a:r>
            <a:r>
              <a:rPr dirty="0" sz="4000" spc="-100"/>
              <a:t>c</a:t>
            </a:r>
            <a:r>
              <a:rPr dirty="0" sz="4000" spc="-105"/>
              <a:t>ommen</a:t>
            </a:r>
            <a:r>
              <a:rPr dirty="0" sz="4000" spc="-100"/>
              <a:t>t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7715884" cy="2073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Used to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explain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code so may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help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edit at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later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422783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comments begin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/*	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end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/*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this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comment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Comments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will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ignored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by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4034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I</a:t>
            </a:r>
            <a:r>
              <a:rPr dirty="0" sz="4000" spc="-5"/>
              <a:t>D</a:t>
            </a:r>
            <a:r>
              <a:rPr dirty="0" sz="4000" spc="-420"/>
              <a:t> </a:t>
            </a:r>
            <a:r>
              <a:rPr dirty="0" sz="4000" spc="-105"/>
              <a:t>A</a:t>
            </a:r>
            <a:r>
              <a:rPr dirty="0" sz="4000" spc="-100"/>
              <a:t>tt</a:t>
            </a:r>
            <a:r>
              <a:rPr dirty="0" sz="4000" spc="-105"/>
              <a:t>ribu</a:t>
            </a:r>
            <a:r>
              <a:rPr dirty="0" sz="4000" spc="-100"/>
              <a:t>t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7359015" cy="17081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single,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unique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There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can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only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given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type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given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ID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hash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(#)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to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specify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626102"/>
            <a:ext cx="57880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Any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can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have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ID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attribute: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&lt;h1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id=“intro”&gt;This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heading&lt;/h1&gt;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70203" y="3439667"/>
            <a:ext cx="3828415" cy="619125"/>
            <a:chOff x="870203" y="3439667"/>
            <a:chExt cx="3828415" cy="6191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747" y="3505998"/>
              <a:ext cx="3505200" cy="51467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4775" y="3444239"/>
              <a:ext cx="3819525" cy="609600"/>
            </a:xfrm>
            <a:custGeom>
              <a:avLst/>
              <a:gdLst/>
              <a:ahLst/>
              <a:cxnLst/>
              <a:rect l="l" t="t" r="r" b="b"/>
              <a:pathLst>
                <a:path w="3819525" h="609600">
                  <a:moveTo>
                    <a:pt x="0" y="609600"/>
                  </a:moveTo>
                  <a:lnTo>
                    <a:pt x="3819144" y="609600"/>
                  </a:lnTo>
                  <a:lnTo>
                    <a:pt x="381914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870203" y="5516879"/>
            <a:ext cx="3656329" cy="617220"/>
            <a:chOff x="870203" y="5516879"/>
            <a:chExt cx="3656329" cy="61722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347" y="5526023"/>
              <a:ext cx="3552080" cy="59893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74775" y="5521451"/>
              <a:ext cx="3647440" cy="608330"/>
            </a:xfrm>
            <a:custGeom>
              <a:avLst/>
              <a:gdLst/>
              <a:ahLst/>
              <a:cxnLst/>
              <a:rect l="l" t="t" r="r" b="b"/>
              <a:pathLst>
                <a:path w="3647440" h="608329">
                  <a:moveTo>
                    <a:pt x="0" y="608076"/>
                  </a:moveTo>
                  <a:lnTo>
                    <a:pt x="3646932" y="608076"/>
                  </a:lnTo>
                  <a:lnTo>
                    <a:pt x="3646932" y="0"/>
                  </a:lnTo>
                  <a:lnTo>
                    <a:pt x="0" y="0"/>
                  </a:lnTo>
                  <a:lnTo>
                    <a:pt x="0" y="608076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5217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CL</a:t>
            </a:r>
            <a:r>
              <a:rPr dirty="0" sz="4000" spc="-105"/>
              <a:t>AS</a:t>
            </a:r>
            <a:r>
              <a:rPr dirty="0" sz="4000" spc="-5"/>
              <a:t>S</a:t>
            </a:r>
            <a:r>
              <a:rPr dirty="0" sz="4000" spc="-430"/>
              <a:t> </a:t>
            </a:r>
            <a:r>
              <a:rPr dirty="0" sz="4000" spc="-105"/>
              <a:t>A</a:t>
            </a:r>
            <a:r>
              <a:rPr dirty="0" sz="4000" spc="-100"/>
              <a:t>tt</a:t>
            </a:r>
            <a:r>
              <a:rPr dirty="0" sz="4000" spc="-105"/>
              <a:t>ribu</a:t>
            </a:r>
            <a:r>
              <a:rPr dirty="0" sz="4000" spc="-100"/>
              <a:t>t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7994015" cy="17081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group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elements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Unlike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id,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class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often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many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elements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Can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defined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general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that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using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“.”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before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name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187190"/>
            <a:ext cx="80200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class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applied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&lt;h1&gt; 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&lt;h2&gt;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 using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class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96111" y="5042915"/>
            <a:ext cx="6038215" cy="675640"/>
            <a:chOff x="896111" y="5042915"/>
            <a:chExt cx="6038215" cy="6756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255" y="5052059"/>
              <a:ext cx="5772150" cy="65684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00683" y="5047487"/>
              <a:ext cx="6029325" cy="666115"/>
            </a:xfrm>
            <a:custGeom>
              <a:avLst/>
              <a:gdLst/>
              <a:ahLst/>
              <a:cxnLst/>
              <a:rect l="l" t="t" r="r" b="b"/>
              <a:pathLst>
                <a:path w="6029325" h="666114">
                  <a:moveTo>
                    <a:pt x="0" y="665988"/>
                  </a:moveTo>
                  <a:lnTo>
                    <a:pt x="6028944" y="665988"/>
                  </a:lnTo>
                  <a:lnTo>
                    <a:pt x="6028944" y="0"/>
                  </a:lnTo>
                  <a:lnTo>
                    <a:pt x="0" y="0"/>
                  </a:lnTo>
                  <a:lnTo>
                    <a:pt x="0" y="665988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896111" y="3357371"/>
            <a:ext cx="2694940" cy="628015"/>
            <a:chOff x="896111" y="3357371"/>
            <a:chExt cx="2694940" cy="62801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5" y="3366515"/>
              <a:ext cx="2580907" cy="6095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00683" y="3361943"/>
              <a:ext cx="2685415" cy="619125"/>
            </a:xfrm>
            <a:custGeom>
              <a:avLst/>
              <a:gdLst/>
              <a:ahLst/>
              <a:cxnLst/>
              <a:rect l="l" t="t" r="r" b="b"/>
              <a:pathLst>
                <a:path w="2685415" h="619125">
                  <a:moveTo>
                    <a:pt x="0" y="618743"/>
                  </a:moveTo>
                  <a:lnTo>
                    <a:pt x="2685288" y="618743"/>
                  </a:lnTo>
                  <a:lnTo>
                    <a:pt x="2685288" y="0"/>
                  </a:lnTo>
                  <a:lnTo>
                    <a:pt x="0" y="0"/>
                  </a:lnTo>
                  <a:lnTo>
                    <a:pt x="0" y="618743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2399487"/>
            <a:ext cx="670433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CSS</a:t>
            </a:r>
            <a:r>
              <a:rPr dirty="0" spc="-275"/>
              <a:t> </a:t>
            </a:r>
            <a:r>
              <a:rPr dirty="0" spc="-90"/>
              <a:t>INTRODUCTION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5217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CL</a:t>
            </a:r>
            <a:r>
              <a:rPr dirty="0" sz="4000" spc="-105"/>
              <a:t>AS</a:t>
            </a:r>
            <a:r>
              <a:rPr dirty="0" sz="4000" spc="-5"/>
              <a:t>S</a:t>
            </a:r>
            <a:r>
              <a:rPr dirty="0" sz="4000" spc="-430"/>
              <a:t> </a:t>
            </a:r>
            <a:r>
              <a:rPr dirty="0" sz="4000" spc="-105"/>
              <a:t>A</a:t>
            </a:r>
            <a:r>
              <a:rPr dirty="0" sz="4000" spc="-100"/>
              <a:t>tt</a:t>
            </a:r>
            <a:r>
              <a:rPr dirty="0" sz="4000" spc="-105"/>
              <a:t>ribu</a:t>
            </a:r>
            <a:r>
              <a:rPr dirty="0" sz="4000" spc="-100"/>
              <a:t>t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92706"/>
            <a:ext cx="7958455" cy="103124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94945" marR="5080" indent="-182880">
              <a:lnSpc>
                <a:spcPts val="2380"/>
              </a:lnSpc>
              <a:spcBef>
                <a:spcPts val="390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Can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2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defined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so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that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only specific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2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should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dirty="0" sz="2200" spc="-5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affected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 by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 class</a:t>
            </a:r>
            <a:endParaRPr sz="2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Give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r>
              <a:rPr dirty="0" sz="22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name</a:t>
            </a:r>
            <a:r>
              <a:rPr dirty="0" sz="22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before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“.”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200" spc="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name</a:t>
            </a:r>
            <a:r>
              <a:rPr dirty="0" sz="22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of the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class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704234"/>
            <a:ext cx="7716520" cy="106553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Only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&lt;p&gt;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tags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will be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affected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by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this class</a:t>
            </a:r>
            <a:endParaRPr sz="2200">
              <a:latin typeface="Arial"/>
              <a:cs typeface="Arial"/>
            </a:endParaRPr>
          </a:p>
          <a:p>
            <a:pPr marL="194945" marR="5080" indent="-182880">
              <a:lnSpc>
                <a:spcPts val="2380"/>
              </a:lnSpc>
              <a:spcBef>
                <a:spcPts val="56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classes can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also be</a:t>
            </a:r>
            <a:r>
              <a:rPr dirty="0" sz="22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applied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2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instances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200" spc="-6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the same</a:t>
            </a:r>
            <a:r>
              <a:rPr dirty="0" sz="22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5885179"/>
            <a:ext cx="71170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dirty="0" sz="2200" spc="-45">
                <a:solidFill>
                  <a:srgbClr val="292934"/>
                </a:solidFill>
                <a:latin typeface="Arial"/>
                <a:cs typeface="Arial"/>
              </a:rPr>
              <a:t>Two</a:t>
            </a:r>
            <a:r>
              <a:rPr dirty="0" sz="22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different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classes can be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applied</a:t>
            </a:r>
            <a:r>
              <a:rPr dirty="0" sz="22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2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2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92934"/>
                </a:solidFill>
                <a:latin typeface="Arial"/>
                <a:cs typeface="Arial"/>
              </a:rPr>
              <a:t>&lt;p&gt;</a:t>
            </a:r>
            <a:r>
              <a:rPr dirty="0" sz="22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85444" y="2839211"/>
            <a:ext cx="2799715" cy="628015"/>
            <a:chOff x="885444" y="2839211"/>
            <a:chExt cx="2799715" cy="62801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588" y="2848355"/>
              <a:ext cx="2695575" cy="6096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90016" y="2843783"/>
              <a:ext cx="2790825" cy="619125"/>
            </a:xfrm>
            <a:custGeom>
              <a:avLst/>
              <a:gdLst/>
              <a:ahLst/>
              <a:cxnLst/>
              <a:rect l="l" t="t" r="r" b="b"/>
              <a:pathLst>
                <a:path w="2790825" h="619125">
                  <a:moveTo>
                    <a:pt x="0" y="618744"/>
                  </a:moveTo>
                  <a:lnTo>
                    <a:pt x="2790444" y="618744"/>
                  </a:lnTo>
                  <a:lnTo>
                    <a:pt x="2790444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885444" y="4864608"/>
            <a:ext cx="2609215" cy="807720"/>
            <a:chOff x="885444" y="4864608"/>
            <a:chExt cx="2609215" cy="80772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588" y="4873752"/>
              <a:ext cx="2505075" cy="78943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90016" y="4869180"/>
              <a:ext cx="2600325" cy="798830"/>
            </a:xfrm>
            <a:custGeom>
              <a:avLst/>
              <a:gdLst/>
              <a:ahLst/>
              <a:cxnLst/>
              <a:rect l="l" t="t" r="r" b="b"/>
              <a:pathLst>
                <a:path w="2600325" h="798829">
                  <a:moveTo>
                    <a:pt x="0" y="798576"/>
                  </a:moveTo>
                  <a:lnTo>
                    <a:pt x="2599944" y="798576"/>
                  </a:lnTo>
                  <a:lnTo>
                    <a:pt x="2599944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8470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D</a:t>
            </a:r>
            <a:r>
              <a:rPr dirty="0" sz="4000" spc="-100"/>
              <a:t>I</a:t>
            </a:r>
            <a:r>
              <a:rPr dirty="0" sz="4000" spc="-5"/>
              <a:t>V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7987030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&lt;div&gt;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layout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(which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will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looked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later)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Can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to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group elements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format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them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64691" y="2959607"/>
            <a:ext cx="7173595" cy="3382010"/>
            <a:chOff x="964691" y="2959607"/>
            <a:chExt cx="7173595" cy="338201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361" y="2968751"/>
              <a:ext cx="4315197" cy="2133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69263" y="2964179"/>
              <a:ext cx="4419600" cy="2143125"/>
            </a:xfrm>
            <a:custGeom>
              <a:avLst/>
              <a:gdLst/>
              <a:ahLst/>
              <a:cxnLst/>
              <a:rect l="l" t="t" r="r" b="b"/>
              <a:pathLst>
                <a:path w="4419600" h="2143125">
                  <a:moveTo>
                    <a:pt x="0" y="2142744"/>
                  </a:moveTo>
                  <a:lnTo>
                    <a:pt x="4419600" y="2142744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21427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127" y="4523231"/>
              <a:ext cx="5199887" cy="180898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924556" y="4518659"/>
              <a:ext cx="5209540" cy="1818639"/>
            </a:xfrm>
            <a:custGeom>
              <a:avLst/>
              <a:gdLst/>
              <a:ahLst/>
              <a:cxnLst/>
              <a:rect l="l" t="t" r="r" b="b"/>
              <a:pathLst>
                <a:path w="5209540" h="1818639">
                  <a:moveTo>
                    <a:pt x="0" y="1818132"/>
                  </a:moveTo>
                  <a:lnTo>
                    <a:pt x="5209032" y="1818132"/>
                  </a:lnTo>
                  <a:lnTo>
                    <a:pt x="5209032" y="0"/>
                  </a:lnTo>
                  <a:lnTo>
                    <a:pt x="0" y="0"/>
                  </a:lnTo>
                  <a:lnTo>
                    <a:pt x="0" y="1818132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3328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S</a:t>
            </a:r>
            <a:r>
              <a:rPr dirty="0" sz="4000" spc="-405"/>
              <a:t>P</a:t>
            </a:r>
            <a:r>
              <a:rPr dirty="0" sz="4000" spc="-105"/>
              <a:t>A</a:t>
            </a:r>
            <a:r>
              <a:rPr dirty="0" sz="4000" spc="-5"/>
              <a:t>N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7995284" cy="1269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group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inline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Provides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way of setting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style 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part 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text or part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86967" y="2951988"/>
            <a:ext cx="4285615" cy="657225"/>
            <a:chOff x="886967" y="2951988"/>
            <a:chExt cx="4285615" cy="6572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161" y="3018316"/>
              <a:ext cx="4086225" cy="51465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91539" y="2956560"/>
              <a:ext cx="4276725" cy="647700"/>
            </a:xfrm>
            <a:custGeom>
              <a:avLst/>
              <a:gdLst/>
              <a:ahLst/>
              <a:cxnLst/>
              <a:rect l="l" t="t" r="r" b="b"/>
              <a:pathLst>
                <a:path w="4276725" h="647700">
                  <a:moveTo>
                    <a:pt x="0" y="647700"/>
                  </a:moveTo>
                  <a:lnTo>
                    <a:pt x="4276344" y="647700"/>
                  </a:lnTo>
                  <a:lnTo>
                    <a:pt x="4276344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886967" y="3814571"/>
            <a:ext cx="4010025" cy="780415"/>
            <a:chOff x="886967" y="3814571"/>
            <a:chExt cx="4010025" cy="78041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163" y="3918965"/>
              <a:ext cx="3943726" cy="5048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91539" y="3819143"/>
              <a:ext cx="4000500" cy="771525"/>
            </a:xfrm>
            <a:custGeom>
              <a:avLst/>
              <a:gdLst/>
              <a:ahLst/>
              <a:cxnLst/>
              <a:rect l="l" t="t" r="r" b="b"/>
              <a:pathLst>
                <a:path w="4000500" h="771525">
                  <a:moveTo>
                    <a:pt x="0" y="771143"/>
                  </a:moveTo>
                  <a:lnTo>
                    <a:pt x="4000500" y="771143"/>
                  </a:lnTo>
                  <a:lnTo>
                    <a:pt x="4000500" y="0"/>
                  </a:lnTo>
                  <a:lnTo>
                    <a:pt x="0" y="0"/>
                  </a:lnTo>
                  <a:lnTo>
                    <a:pt x="0" y="771143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2399487"/>
            <a:ext cx="460311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CSS</a:t>
            </a:r>
            <a:r>
              <a:rPr dirty="0" spc="-254"/>
              <a:t> </a:t>
            </a:r>
            <a:r>
              <a:rPr dirty="0"/>
              <a:t>-</a:t>
            </a:r>
            <a:r>
              <a:rPr dirty="0" spc="-240"/>
              <a:t> </a:t>
            </a:r>
            <a:r>
              <a:rPr dirty="0" spc="-150"/>
              <a:t>LAYOUT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57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r>
              <a:rPr dirty="0" sz="4000" spc="-204"/>
              <a:t> </a:t>
            </a:r>
            <a:r>
              <a:rPr dirty="0" sz="4000" spc="-105"/>
              <a:t>Bo</a:t>
            </a:r>
            <a:r>
              <a:rPr dirty="0" sz="4000" spc="-5"/>
              <a:t>x</a:t>
            </a:r>
            <a:r>
              <a:rPr dirty="0" sz="4000" spc="-210"/>
              <a:t> </a:t>
            </a:r>
            <a:r>
              <a:rPr dirty="0" sz="4000" spc="-105"/>
              <a:t>Mode</a:t>
            </a:r>
            <a:r>
              <a:rPr dirty="0" sz="4000" spc="-5"/>
              <a:t>l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6652259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All HTML</a:t>
            </a:r>
            <a:r>
              <a:rPr dirty="0" sz="24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can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considered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boxes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70">
                <a:solidFill>
                  <a:srgbClr val="292934"/>
                </a:solidFill>
                <a:latin typeface="Arial"/>
                <a:cs typeface="Arial"/>
              </a:rPr>
              <a:t>Term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“box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model”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design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layout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Box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that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wraps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around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400" spc="-1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333" y="3112770"/>
            <a:ext cx="5105400" cy="27527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457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r>
              <a:rPr dirty="0" sz="4000" spc="-204"/>
              <a:t> </a:t>
            </a:r>
            <a:r>
              <a:rPr dirty="0" sz="4000" spc="-105"/>
              <a:t>Bo</a:t>
            </a:r>
            <a:r>
              <a:rPr dirty="0" sz="4000" spc="-5"/>
              <a:t>x</a:t>
            </a:r>
            <a:r>
              <a:rPr dirty="0" sz="4000" spc="-210"/>
              <a:t> </a:t>
            </a:r>
            <a:r>
              <a:rPr dirty="0" sz="4000" spc="-105"/>
              <a:t>Mode</a:t>
            </a:r>
            <a:r>
              <a:rPr dirty="0" sz="4000" spc="-5"/>
              <a:t>l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8007350" cy="3903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33782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Margin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-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Clears an area around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border.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margin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does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have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a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background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color,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completely 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transparent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Border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- 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border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that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goes around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padding 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content.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border is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affected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by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background color of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box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Padding</a:t>
            </a:r>
            <a:r>
              <a:rPr dirty="0" sz="2400" spc="-10" b="1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Clears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area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around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content.</a:t>
            </a:r>
            <a:r>
              <a:rPr dirty="0" sz="24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padding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affected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by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background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color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box</a:t>
            </a:r>
            <a:endParaRPr sz="2400">
              <a:latin typeface="Arial"/>
              <a:cs typeface="Arial"/>
            </a:endParaRPr>
          </a:p>
          <a:p>
            <a:pPr marL="194945" marR="12255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Content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- The content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box,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where text and images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appear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7331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W</a:t>
            </a:r>
            <a:r>
              <a:rPr dirty="0" sz="4000" spc="-105"/>
              <a:t>id</a:t>
            </a:r>
            <a:r>
              <a:rPr dirty="0" sz="4000" spc="-100"/>
              <a:t>t</a:t>
            </a:r>
            <a:r>
              <a:rPr dirty="0" sz="4000" spc="-5"/>
              <a:t>h</a:t>
            </a:r>
            <a:r>
              <a:rPr dirty="0" sz="4000" spc="-204"/>
              <a:t> </a:t>
            </a:r>
            <a:r>
              <a:rPr dirty="0" sz="4000" spc="-105"/>
              <a:t>an</a:t>
            </a:r>
            <a:r>
              <a:rPr dirty="0" sz="4000" spc="-5"/>
              <a:t>d</a:t>
            </a:r>
            <a:r>
              <a:rPr dirty="0" sz="4000" spc="-204"/>
              <a:t> </a:t>
            </a:r>
            <a:r>
              <a:rPr dirty="0" sz="4000" spc="-105"/>
              <a:t>H</a:t>
            </a:r>
            <a:r>
              <a:rPr dirty="0" sz="4000" spc="-105"/>
              <a:t>eigh</a:t>
            </a:r>
            <a:r>
              <a:rPr dirty="0" sz="4000" spc="-5"/>
              <a:t>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89659"/>
            <a:ext cx="8001000" cy="25133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94945" marR="5080" indent="-182880">
              <a:lnSpc>
                <a:spcPts val="2590"/>
              </a:lnSpc>
              <a:spcBef>
                <a:spcPts val="42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When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width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height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properties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CSS,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just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width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height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content area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.</a:t>
            </a:r>
            <a:r>
              <a:rPr dirty="0" sz="24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calculate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full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size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 element,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you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must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also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add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the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padding,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borders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margins.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ts val="2735"/>
              </a:lnSpc>
              <a:spcBef>
                <a:spcPts val="26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60">
                <a:solidFill>
                  <a:srgbClr val="292934"/>
                </a:solidFill>
                <a:latin typeface="Arial"/>
                <a:cs typeface="Arial"/>
              </a:rPr>
              <a:t>Total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element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width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width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+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left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padding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+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right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padding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35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left border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+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right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border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left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margin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+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right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margin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5284797"/>
            <a:ext cx="4883150" cy="7639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8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60">
                <a:solidFill>
                  <a:srgbClr val="292934"/>
                </a:solidFill>
                <a:latin typeface="Arial"/>
                <a:cs typeface="Arial"/>
              </a:rPr>
              <a:t>Total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width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300px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250+2x10+2x10+2x5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513332" y="4157471"/>
            <a:ext cx="2974975" cy="1062355"/>
            <a:chOff x="1513332" y="4157471"/>
            <a:chExt cx="2974975" cy="106235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476" y="4229884"/>
              <a:ext cx="2956560" cy="9806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17904" y="4162043"/>
              <a:ext cx="2966085" cy="1053465"/>
            </a:xfrm>
            <a:custGeom>
              <a:avLst/>
              <a:gdLst/>
              <a:ahLst/>
              <a:cxnLst/>
              <a:rect l="l" t="t" r="r" b="b"/>
              <a:pathLst>
                <a:path w="2966085" h="1053464">
                  <a:moveTo>
                    <a:pt x="0" y="1053084"/>
                  </a:moveTo>
                  <a:lnTo>
                    <a:pt x="2965704" y="1053084"/>
                  </a:lnTo>
                  <a:lnTo>
                    <a:pt x="2965704" y="0"/>
                  </a:lnTo>
                  <a:lnTo>
                    <a:pt x="0" y="0"/>
                  </a:lnTo>
                  <a:lnTo>
                    <a:pt x="0" y="105308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763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S</a:t>
            </a:r>
            <a:r>
              <a:rPr dirty="0" sz="4000" spc="-100"/>
              <a:t>t</a:t>
            </a:r>
            <a:r>
              <a:rPr dirty="0" sz="4000" spc="-105"/>
              <a:t>ru</a:t>
            </a:r>
            <a:r>
              <a:rPr dirty="0" sz="4000" spc="-100"/>
              <a:t>ct</a:t>
            </a:r>
            <a:r>
              <a:rPr dirty="0" sz="4000" spc="-105"/>
              <a:t>ur</a:t>
            </a:r>
            <a:r>
              <a:rPr dirty="0" sz="4000" spc="-5"/>
              <a:t>e</a:t>
            </a:r>
            <a:r>
              <a:rPr dirty="0" sz="4000" spc="-215"/>
              <a:t> </a:t>
            </a:r>
            <a:r>
              <a:rPr dirty="0" sz="4000" spc="-105"/>
              <a:t>o</a:t>
            </a:r>
            <a:r>
              <a:rPr dirty="0" sz="4000" spc="-5"/>
              <a:t>f</a:t>
            </a:r>
            <a:r>
              <a:rPr dirty="0" sz="4000" spc="-210"/>
              <a:t> </a:t>
            </a:r>
            <a:r>
              <a:rPr dirty="0" sz="4000" spc="-5"/>
              <a:t>a</a:t>
            </a:r>
            <a:r>
              <a:rPr dirty="0" sz="4000" spc="-190"/>
              <a:t> </a:t>
            </a:r>
            <a:r>
              <a:rPr dirty="0" sz="4000" spc="-105"/>
              <a:t>Pag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5901690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New structural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 HTML5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184150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&lt;header&gt;	Defines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header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 logo,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navigation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menu,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site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details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184150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&lt;footer&gt;	Defines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footer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copyright,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contact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details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820744"/>
            <a:ext cx="1513205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&lt;hgroup&gt;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&lt;article&gt;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64994" y="3820744"/>
            <a:ext cx="614045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Groups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set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&lt;h1&gt;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&lt;h6&gt;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elements when</a:t>
            </a:r>
            <a:endParaRPr sz="2400">
              <a:latin typeface="Arial"/>
              <a:cs typeface="Arial"/>
            </a:endParaRPr>
          </a:p>
          <a:p>
            <a:pPr algn="ctr" marR="61468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heading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multiple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levels</a:t>
            </a:r>
            <a:endParaRPr sz="2400">
              <a:latin typeface="Arial"/>
              <a:cs typeface="Arial"/>
            </a:endParaRPr>
          </a:p>
          <a:p>
            <a:pPr algn="ctr" marR="3751579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article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5064709"/>
            <a:ext cx="50050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</a:t>
            </a:r>
            <a:r>
              <a:rPr dirty="0" sz="2400" spc="-1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An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independent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block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763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S</a:t>
            </a:r>
            <a:r>
              <a:rPr dirty="0" sz="4000" spc="-100"/>
              <a:t>t</a:t>
            </a:r>
            <a:r>
              <a:rPr dirty="0" sz="4000" spc="-105"/>
              <a:t>ru</a:t>
            </a:r>
            <a:r>
              <a:rPr dirty="0" sz="4000" spc="-100"/>
              <a:t>ct</a:t>
            </a:r>
            <a:r>
              <a:rPr dirty="0" sz="4000" spc="-105"/>
              <a:t>ur</a:t>
            </a:r>
            <a:r>
              <a:rPr dirty="0" sz="4000" spc="-5"/>
              <a:t>e</a:t>
            </a:r>
            <a:r>
              <a:rPr dirty="0" sz="4000" spc="-215"/>
              <a:t> </a:t>
            </a:r>
            <a:r>
              <a:rPr dirty="0" sz="4000" spc="-105"/>
              <a:t>o</a:t>
            </a:r>
            <a:r>
              <a:rPr dirty="0" sz="4000" spc="-5"/>
              <a:t>f</a:t>
            </a:r>
            <a:r>
              <a:rPr dirty="0" sz="4000" spc="-210"/>
              <a:t> </a:t>
            </a:r>
            <a:r>
              <a:rPr dirty="0" sz="4000" spc="-5"/>
              <a:t>a</a:t>
            </a:r>
            <a:r>
              <a:rPr dirty="0" sz="4000" spc="-190"/>
              <a:t> </a:t>
            </a:r>
            <a:r>
              <a:rPr dirty="0" sz="4000" spc="-105"/>
              <a:t>Pag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7837805" cy="30988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184150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&lt;aside&gt;	Defines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aside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directly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related to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article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184150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&lt;nav&gt;	Defines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navigational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navigational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menu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184150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&lt;section&gt;	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a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section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document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 groups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related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content together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many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more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....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ampl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155" y="1600272"/>
            <a:ext cx="5352687" cy="46297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0439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7916545" cy="33178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dirty="0" sz="2400" spc="-10" b="1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ascading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tyle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292934"/>
                </a:solidFill>
                <a:latin typeface="Arial"/>
                <a:cs typeface="Arial"/>
              </a:rPr>
              <a:t>S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heets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 HTML</a:t>
            </a:r>
            <a:r>
              <a:rPr dirty="0" sz="2400" spc="-9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or set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how HTML</a:t>
            </a:r>
            <a:r>
              <a:rPr dirty="0" sz="24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elements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will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displayed</a:t>
            </a:r>
            <a:endParaRPr sz="2400">
              <a:latin typeface="Arial"/>
              <a:cs typeface="Arial"/>
            </a:endParaRPr>
          </a:p>
          <a:p>
            <a:pPr marL="194945" marR="91440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Styles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were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added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to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HTML</a:t>
            </a:r>
            <a:r>
              <a:rPr dirty="0" sz="24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4.0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keeps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and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content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separate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External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 sheets (.css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files)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can save 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lot of work as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they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enable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 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change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appearance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layout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many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site,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by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editing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only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ampl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794" y="1638635"/>
            <a:ext cx="4836636" cy="450427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ampl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412" y="1266444"/>
            <a:ext cx="7142988" cy="50322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93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I</a:t>
            </a:r>
            <a:r>
              <a:rPr dirty="0" sz="4000" spc="-105"/>
              <a:t>n</a:t>
            </a:r>
            <a:r>
              <a:rPr dirty="0" sz="4000" spc="-100"/>
              <a:t>s</a:t>
            </a:r>
            <a:r>
              <a:rPr dirty="0" sz="4000" spc="-105"/>
              <a:t>id</a:t>
            </a:r>
            <a:r>
              <a:rPr dirty="0" sz="4000" spc="-5"/>
              <a:t>e</a:t>
            </a:r>
            <a:r>
              <a:rPr dirty="0" sz="4000" spc="-215"/>
              <a:t> </a:t>
            </a:r>
            <a:r>
              <a:rPr dirty="0" sz="4000" spc="-105"/>
              <a:t>&lt;head</a:t>
            </a:r>
            <a:r>
              <a:rPr dirty="0" sz="4000" spc="-5"/>
              <a:t>&gt;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741616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&lt;style&gt;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tags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#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followed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by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name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275590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syntax	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{property:value;property:value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etc}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52400" y="3090672"/>
            <a:ext cx="8229600" cy="2452370"/>
            <a:chOff x="152400" y="3090672"/>
            <a:chExt cx="8229600" cy="245237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069" y="3171399"/>
              <a:ext cx="8087475" cy="230497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56972" y="3095244"/>
              <a:ext cx="8220709" cy="2443480"/>
            </a:xfrm>
            <a:custGeom>
              <a:avLst/>
              <a:gdLst/>
              <a:ahLst/>
              <a:cxnLst/>
              <a:rect l="l" t="t" r="r" b="b"/>
              <a:pathLst>
                <a:path w="8220709" h="2443479">
                  <a:moveTo>
                    <a:pt x="0" y="2442972"/>
                  </a:moveTo>
                  <a:lnTo>
                    <a:pt x="8220456" y="2442972"/>
                  </a:lnTo>
                  <a:lnTo>
                    <a:pt x="8220456" y="0"/>
                  </a:lnTo>
                  <a:lnTo>
                    <a:pt x="0" y="0"/>
                  </a:lnTo>
                  <a:lnTo>
                    <a:pt x="0" y="2442972"/>
                  </a:lnTo>
                  <a:close/>
                </a:path>
              </a:pathLst>
            </a:custGeom>
            <a:ln w="9144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657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I</a:t>
            </a:r>
            <a:r>
              <a:rPr dirty="0" sz="4000" spc="-105"/>
              <a:t>n</a:t>
            </a:r>
            <a:r>
              <a:rPr dirty="0" sz="4000" spc="-100"/>
              <a:t>s</a:t>
            </a:r>
            <a:r>
              <a:rPr dirty="0" sz="4000" spc="-105"/>
              <a:t>id</a:t>
            </a:r>
            <a:r>
              <a:rPr dirty="0" sz="4000" spc="-5"/>
              <a:t>e</a:t>
            </a:r>
            <a:r>
              <a:rPr dirty="0" sz="4000" spc="-215"/>
              <a:t> </a:t>
            </a:r>
            <a:r>
              <a:rPr dirty="0" sz="4000" spc="-105"/>
              <a:t>&lt;bod</a:t>
            </a:r>
            <a:r>
              <a:rPr dirty="0" sz="4000" spc="-100"/>
              <a:t>y</a:t>
            </a:r>
            <a:r>
              <a:rPr dirty="0" sz="4000" spc="-5"/>
              <a:t>&gt;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883919" y="2679192"/>
            <a:ext cx="4057015" cy="3205480"/>
            <a:chOff x="883919" y="2679192"/>
            <a:chExt cx="4057015" cy="32054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063" y="2688336"/>
              <a:ext cx="3837057" cy="318668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88491" y="2683764"/>
              <a:ext cx="4048125" cy="3195955"/>
            </a:xfrm>
            <a:custGeom>
              <a:avLst/>
              <a:gdLst/>
              <a:ahLst/>
              <a:cxnLst/>
              <a:rect l="l" t="t" r="r" b="b"/>
              <a:pathLst>
                <a:path w="4048125" h="3195954">
                  <a:moveTo>
                    <a:pt x="0" y="3195828"/>
                  </a:moveTo>
                  <a:lnTo>
                    <a:pt x="4047744" y="3195828"/>
                  </a:lnTo>
                  <a:lnTo>
                    <a:pt x="4047744" y="0"/>
                  </a:lnTo>
                  <a:lnTo>
                    <a:pt x="0" y="0"/>
                  </a:lnTo>
                  <a:lnTo>
                    <a:pt x="0" y="3195828"/>
                  </a:lnTo>
                  <a:close/>
                </a:path>
              </a:pathLst>
            </a:custGeom>
            <a:ln w="9144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00227" y="1451254"/>
            <a:ext cx="5074920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0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dirty="0" sz="2800" spc="-5">
                <a:solidFill>
                  <a:srgbClr val="292934"/>
                </a:solidFill>
                <a:latin typeface="Arial"/>
                <a:cs typeface="Arial"/>
              </a:rPr>
              <a:t>Everything</a:t>
            </a:r>
            <a:r>
              <a:rPr dirty="0" sz="28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"/>
                <a:cs typeface="Arial"/>
              </a:rPr>
              <a:t>inside</a:t>
            </a:r>
            <a:r>
              <a:rPr dirty="0" sz="28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8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"/>
                <a:cs typeface="Arial"/>
              </a:rPr>
              <a:t>container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3928"/>
              <a:buChar char="•"/>
              <a:tabLst>
                <a:tab pos="195580" algn="l"/>
              </a:tabLst>
            </a:pPr>
            <a:r>
              <a:rPr dirty="0" sz="2800" spc="-5">
                <a:solidFill>
                  <a:srgbClr val="292934"/>
                </a:solidFill>
                <a:latin typeface="Arial"/>
                <a:cs typeface="Arial"/>
              </a:rPr>
              <a:t>Navigation</a:t>
            </a:r>
            <a:r>
              <a:rPr dirty="0" sz="28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"/>
                <a:cs typeface="Arial"/>
              </a:rPr>
              <a:t>inside</a:t>
            </a:r>
            <a:r>
              <a:rPr dirty="0" sz="28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8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292934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ampl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30936" y="1377696"/>
          <a:ext cx="7139940" cy="5144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695"/>
                <a:gridCol w="5490209"/>
              </a:tblGrid>
              <a:tr h="12122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955040" marR="5443220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header 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color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28575">
                      <a:solidFill>
                        <a:srgbClr val="6B766E"/>
                      </a:solidFill>
                      <a:prstDash val="solid"/>
                    </a:lnL>
                    <a:lnR w="28575">
                      <a:solidFill>
                        <a:srgbClr val="6B766E"/>
                      </a:solidFill>
                      <a:prstDash val="solid"/>
                    </a:lnR>
                    <a:lnT w="28575">
                      <a:solidFill>
                        <a:srgbClr val="6B766E"/>
                      </a:solidFill>
                      <a:prstDash val="solid"/>
                    </a:lnT>
                    <a:lnB w="9525">
                      <a:solidFill>
                        <a:srgbClr val="92A1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9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7170" marR="777875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nav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color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he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 spc="-1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  </a:t>
                      </a:r>
                      <a:r>
                        <a:rPr dirty="0" sz="1800" spc="-1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width </a:t>
                      </a: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alignment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28575">
                      <a:solidFill>
                        <a:srgbClr val="6B766E"/>
                      </a:solidFill>
                      <a:prstDash val="solid"/>
                    </a:lnL>
                    <a:lnR w="12700">
                      <a:solidFill>
                        <a:srgbClr val="92A199"/>
                      </a:solidFill>
                      <a:prstDash val="solid"/>
                    </a:lnR>
                    <a:lnT w="9525">
                      <a:solidFill>
                        <a:srgbClr val="92A199"/>
                      </a:solidFill>
                      <a:prstDash val="solid"/>
                    </a:lnT>
                    <a:lnB w="9525">
                      <a:solidFill>
                        <a:srgbClr val="92A1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41959" marR="429196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te</a:t>
                      </a: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t 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color </a:t>
                      </a: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height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width </a:t>
                      </a:r>
                      <a:r>
                        <a:rPr dirty="0" sz="1800" spc="-1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float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92A199"/>
                      </a:solidFill>
                      <a:prstDash val="solid"/>
                    </a:lnL>
                    <a:lnR w="28575">
                      <a:solidFill>
                        <a:srgbClr val="6B766E"/>
                      </a:solidFill>
                      <a:prstDash val="solid"/>
                    </a:lnR>
                    <a:lnT w="9525">
                      <a:solidFill>
                        <a:srgbClr val="92A199"/>
                      </a:solidFill>
                      <a:prstDash val="solid"/>
                    </a:lnT>
                    <a:lnB w="9525">
                      <a:solidFill>
                        <a:srgbClr val="92A199"/>
                      </a:solidFill>
                      <a:prstDash val="solid"/>
                    </a:lnB>
                  </a:tcPr>
                </a:tc>
              </a:tr>
              <a:tr h="402590">
                <a:tc gridSpan="2"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800">
                          <a:solidFill>
                            <a:srgbClr val="292934"/>
                          </a:solidFill>
                          <a:latin typeface="Arial"/>
                          <a:cs typeface="Arial"/>
                        </a:rPr>
                        <a:t>footer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B766E"/>
                      </a:solidFill>
                      <a:prstDash val="solid"/>
                    </a:lnL>
                    <a:lnR w="28575">
                      <a:solidFill>
                        <a:srgbClr val="6B766E"/>
                      </a:solidFill>
                      <a:prstDash val="solid"/>
                    </a:lnR>
                    <a:lnT w="9525">
                      <a:solidFill>
                        <a:srgbClr val="92A199"/>
                      </a:solidFill>
                      <a:prstDash val="solid"/>
                    </a:lnT>
                    <a:lnB w="28575">
                      <a:solidFill>
                        <a:srgbClr val="6B766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19265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105"/>
              <a:t>ampl</a:t>
            </a:r>
            <a:r>
              <a:rPr dirty="0" sz="4000" spc="-5"/>
              <a:t>e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80059" y="1293875"/>
            <a:ext cx="7472680" cy="5158740"/>
            <a:chOff x="480059" y="1293875"/>
            <a:chExt cx="7472680" cy="51587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203" y="1303019"/>
              <a:ext cx="7453883" cy="514045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84631" y="1298447"/>
              <a:ext cx="7463155" cy="5149850"/>
            </a:xfrm>
            <a:custGeom>
              <a:avLst/>
              <a:gdLst/>
              <a:ahLst/>
              <a:cxnLst/>
              <a:rect l="l" t="t" r="r" b="b"/>
              <a:pathLst>
                <a:path w="7463155" h="5149850">
                  <a:moveTo>
                    <a:pt x="0" y="5149596"/>
                  </a:moveTo>
                  <a:lnTo>
                    <a:pt x="7463028" y="5149596"/>
                  </a:lnTo>
                  <a:lnTo>
                    <a:pt x="7463028" y="0"/>
                  </a:lnTo>
                  <a:lnTo>
                    <a:pt x="0" y="0"/>
                  </a:lnTo>
                  <a:lnTo>
                    <a:pt x="0" y="5149596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93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I</a:t>
            </a:r>
            <a:r>
              <a:rPr dirty="0" sz="4000" spc="-105"/>
              <a:t>n</a:t>
            </a:r>
            <a:r>
              <a:rPr dirty="0" sz="4000" spc="-100"/>
              <a:t>s</a:t>
            </a:r>
            <a:r>
              <a:rPr dirty="0" sz="4000" spc="-105"/>
              <a:t>id</a:t>
            </a:r>
            <a:r>
              <a:rPr dirty="0" sz="4000" spc="-5"/>
              <a:t>e</a:t>
            </a:r>
            <a:r>
              <a:rPr dirty="0" sz="4000" spc="-215"/>
              <a:t> </a:t>
            </a:r>
            <a:r>
              <a:rPr dirty="0" sz="4000" spc="-105"/>
              <a:t>&lt;head</a:t>
            </a:r>
            <a:r>
              <a:rPr dirty="0" sz="4000" spc="-5"/>
              <a:t>&gt;</a:t>
            </a:r>
            <a:endParaRPr sz="4000"/>
          </a:p>
        </p:txBody>
      </p:sp>
      <p:grpSp>
        <p:nvGrpSpPr>
          <p:cNvPr id="4" name="object 4" descr=""/>
          <p:cNvGrpSpPr/>
          <p:nvPr/>
        </p:nvGrpSpPr>
        <p:grpSpPr>
          <a:xfrm>
            <a:off x="448055" y="2054351"/>
            <a:ext cx="7638415" cy="2985770"/>
            <a:chOff x="448055" y="2054351"/>
            <a:chExt cx="7638415" cy="298577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2063495"/>
              <a:ext cx="7541295" cy="29672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2627" y="2058923"/>
              <a:ext cx="7629525" cy="2976880"/>
            </a:xfrm>
            <a:custGeom>
              <a:avLst/>
              <a:gdLst/>
              <a:ahLst/>
              <a:cxnLst/>
              <a:rect l="l" t="t" r="r" b="b"/>
              <a:pathLst>
                <a:path w="7629525" h="2976879">
                  <a:moveTo>
                    <a:pt x="0" y="2976372"/>
                  </a:moveTo>
                  <a:lnTo>
                    <a:pt x="7629144" y="2976372"/>
                  </a:lnTo>
                  <a:lnTo>
                    <a:pt x="7629144" y="0"/>
                  </a:lnTo>
                  <a:lnTo>
                    <a:pt x="0" y="0"/>
                  </a:lnTo>
                  <a:lnTo>
                    <a:pt x="0" y="2976372"/>
                  </a:lnTo>
                  <a:close/>
                </a:path>
              </a:pathLst>
            </a:custGeom>
            <a:ln w="9144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356615"/>
            <a:ext cx="1013459" cy="714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657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0"/>
              <a:t>I</a:t>
            </a:r>
            <a:r>
              <a:rPr dirty="0" sz="4000" spc="-105"/>
              <a:t>n</a:t>
            </a:r>
            <a:r>
              <a:rPr dirty="0" sz="4000" spc="-100"/>
              <a:t>s</a:t>
            </a:r>
            <a:r>
              <a:rPr dirty="0" sz="4000" spc="-105"/>
              <a:t>id</a:t>
            </a:r>
            <a:r>
              <a:rPr dirty="0" sz="4000" spc="-5"/>
              <a:t>e</a:t>
            </a:r>
            <a:r>
              <a:rPr dirty="0" sz="4000" spc="-215"/>
              <a:t> </a:t>
            </a:r>
            <a:r>
              <a:rPr dirty="0" sz="4000" spc="-105"/>
              <a:t>&lt;bod</a:t>
            </a:r>
            <a:r>
              <a:rPr dirty="0" sz="4000" spc="-100"/>
              <a:t>y</a:t>
            </a:r>
            <a:r>
              <a:rPr dirty="0" sz="4000" spc="-5"/>
              <a:t>&gt;</a:t>
            </a:r>
            <a:endParaRPr sz="4000"/>
          </a:p>
        </p:txBody>
      </p:sp>
      <p:grpSp>
        <p:nvGrpSpPr>
          <p:cNvPr id="4" name="object 4" descr=""/>
          <p:cNvGrpSpPr/>
          <p:nvPr/>
        </p:nvGrpSpPr>
        <p:grpSpPr>
          <a:xfrm>
            <a:off x="580644" y="1467611"/>
            <a:ext cx="7740650" cy="4281170"/>
            <a:chOff x="580644" y="1467611"/>
            <a:chExt cx="7740650" cy="428117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788" y="1476755"/>
              <a:ext cx="7575387" cy="42626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85216" y="1472183"/>
              <a:ext cx="7731759" cy="4272280"/>
            </a:xfrm>
            <a:custGeom>
              <a:avLst/>
              <a:gdLst/>
              <a:ahLst/>
              <a:cxnLst/>
              <a:rect l="l" t="t" r="r" b="b"/>
              <a:pathLst>
                <a:path w="7731759" h="4272280">
                  <a:moveTo>
                    <a:pt x="0" y="4271772"/>
                  </a:moveTo>
                  <a:lnTo>
                    <a:pt x="7731252" y="4271772"/>
                  </a:lnTo>
                  <a:lnTo>
                    <a:pt x="7731252" y="0"/>
                  </a:lnTo>
                  <a:lnTo>
                    <a:pt x="0" y="0"/>
                  </a:lnTo>
                  <a:lnTo>
                    <a:pt x="0" y="4271772"/>
                  </a:lnTo>
                  <a:close/>
                </a:path>
              </a:pathLst>
            </a:custGeom>
            <a:ln w="9144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0624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F</a:t>
            </a:r>
            <a:r>
              <a:rPr dirty="0" sz="4000" spc="-105"/>
              <a:t>inall</a:t>
            </a:r>
            <a:r>
              <a:rPr dirty="0" sz="4000" spc="-5"/>
              <a:t>y</a:t>
            </a:r>
            <a:r>
              <a:rPr dirty="0" sz="4000" spc="-210"/>
              <a:t> </a:t>
            </a:r>
            <a:r>
              <a:rPr dirty="0" sz="4000" spc="-100"/>
              <a:t>...</a:t>
            </a:r>
            <a:r>
              <a:rPr dirty="0" sz="4000" spc="-5"/>
              <a:t>.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7780020" cy="25863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recommended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layout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NOT</a:t>
            </a:r>
            <a:r>
              <a:rPr dirty="0" sz="24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Browser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Compatibility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Internal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and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External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Styles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try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avoid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inline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Use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reference lists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  <a:tab pos="92710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	</a:t>
            </a:r>
            <a:r>
              <a:rPr dirty="0" u="sng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http://w3schools.com/cssref/default.asp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5064709"/>
            <a:ext cx="79267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60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lecturer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will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demonstrate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some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examples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styling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layout.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8651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r>
              <a:rPr dirty="0" sz="4000" spc="-204"/>
              <a:t> </a:t>
            </a:r>
            <a:r>
              <a:rPr dirty="0" sz="4000" spc="-105"/>
              <a:t>L</a:t>
            </a:r>
            <a:r>
              <a:rPr dirty="0" sz="4000" spc="-105"/>
              <a:t>a</a:t>
            </a:r>
            <a:r>
              <a:rPr dirty="0" sz="4000" spc="-100"/>
              <a:t>y</a:t>
            </a:r>
            <a:r>
              <a:rPr dirty="0" sz="4000" spc="-105"/>
              <a:t>ou</a:t>
            </a:r>
            <a:r>
              <a:rPr dirty="0" sz="4000" spc="-100"/>
              <a:t>t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082"/>
            <a:ext cx="7818755" cy="1269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There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are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CSS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layout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examples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Moodle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Download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them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look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at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code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make changes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give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other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layouts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web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6946" y="2564732"/>
            <a:ext cx="3437429" cy="18929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8385" y="4600955"/>
            <a:ext cx="3445990" cy="208483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0448" y="3154679"/>
            <a:ext cx="2931835" cy="2892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2400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W</a:t>
            </a:r>
            <a:r>
              <a:rPr dirty="0" sz="4000" spc="-105"/>
              <a:t>her</a:t>
            </a:r>
            <a:r>
              <a:rPr dirty="0" sz="4000" spc="-5"/>
              <a:t>e</a:t>
            </a:r>
            <a:r>
              <a:rPr dirty="0" sz="4000" spc="-190"/>
              <a:t> </a:t>
            </a:r>
            <a:r>
              <a:rPr dirty="0" sz="4000" spc="-105"/>
              <a:t>d</a:t>
            </a:r>
            <a:r>
              <a:rPr dirty="0" sz="4000" spc="-5"/>
              <a:t>o</a:t>
            </a:r>
            <a:r>
              <a:rPr dirty="0" sz="4000" spc="-190"/>
              <a:t> </a:t>
            </a:r>
            <a:r>
              <a:rPr dirty="0" sz="4000" spc="-5"/>
              <a:t>I</a:t>
            </a:r>
            <a:r>
              <a:rPr dirty="0" sz="4000" spc="-210"/>
              <a:t> </a:t>
            </a:r>
            <a:r>
              <a:rPr dirty="0" sz="4000" spc="-105"/>
              <a:t>de</a:t>
            </a:r>
            <a:r>
              <a:rPr dirty="0" sz="4000" spc="-100"/>
              <a:t>f</a:t>
            </a:r>
            <a:r>
              <a:rPr dirty="0" sz="4000" spc="-105"/>
              <a:t>in</a:t>
            </a:r>
            <a:r>
              <a:rPr dirty="0" sz="4000" spc="-5"/>
              <a:t>e</a:t>
            </a:r>
            <a:r>
              <a:rPr dirty="0" sz="4000" spc="-204"/>
              <a:t> </a:t>
            </a:r>
            <a:r>
              <a:rPr dirty="0" sz="4000" spc="-105"/>
              <a:t>C</a:t>
            </a:r>
            <a:r>
              <a:rPr dirty="0" sz="4000" spc="-105"/>
              <a:t>SS</a:t>
            </a:r>
            <a:r>
              <a:rPr dirty="0" sz="4000" spc="-5"/>
              <a:t>?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228"/>
            <a:ext cx="4761230" cy="24403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External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sheet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.CSS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Internal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sheet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inside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&lt;head&gt;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tag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in the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000" spc="-8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Inline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embedded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inside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 the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HTML</a:t>
            </a:r>
            <a:r>
              <a:rPr dirty="0" sz="2000" spc="-9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076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A</a:t>
            </a:r>
            <a:r>
              <a:rPr dirty="0" sz="4000" spc="-100"/>
              <a:t>ss</a:t>
            </a:r>
            <a:r>
              <a:rPr dirty="0" sz="4000" spc="-105"/>
              <a:t>e</a:t>
            </a:r>
            <a:r>
              <a:rPr dirty="0" sz="4000" spc="-100"/>
              <a:t>ss</a:t>
            </a:r>
            <a:r>
              <a:rPr dirty="0" sz="4000" spc="-105"/>
              <a:t>men</a:t>
            </a:r>
            <a:r>
              <a:rPr dirty="0" sz="4000" spc="-5"/>
              <a:t>t</a:t>
            </a:r>
            <a:r>
              <a:rPr dirty="0" sz="4000" spc="-220"/>
              <a:t> </a:t>
            </a:r>
            <a:r>
              <a:rPr dirty="0" sz="4000" spc="-5"/>
              <a:t>1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7874634" cy="4342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58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8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should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 working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first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assessment which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available</a:t>
            </a:r>
            <a:r>
              <a:rPr dirty="0" sz="2400" spc="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 Moodle.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60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lecturer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will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have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demonstrated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some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previous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assessments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(with a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assessment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theme) 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give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an idea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 other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student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assessments.</a:t>
            </a:r>
            <a:endParaRPr sz="2400">
              <a:latin typeface="Arial"/>
              <a:cs typeface="Arial"/>
            </a:endParaRPr>
          </a:p>
          <a:p>
            <a:pPr marL="194945" marR="6223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Remember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focus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breakdown 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marks for 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first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assessment.</a:t>
            </a:r>
            <a:endParaRPr sz="2400">
              <a:latin typeface="Arial"/>
              <a:cs typeface="Arial"/>
            </a:endParaRPr>
          </a:p>
          <a:p>
            <a:pPr marL="194945" marR="172085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Part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this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assessment requires</a:t>
            </a:r>
            <a:r>
              <a:rPr dirty="0" sz="2400" spc="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show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layout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home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detail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Start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working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what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type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of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layout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intend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your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web</a:t>
            </a:r>
            <a:r>
              <a:rPr dirty="0" sz="2400" spc="-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pages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624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C</a:t>
            </a:r>
            <a:r>
              <a:rPr dirty="0" sz="4000" spc="-105"/>
              <a:t>S</a:t>
            </a:r>
            <a:r>
              <a:rPr dirty="0" sz="4000" spc="-5"/>
              <a:t>S</a:t>
            </a:r>
            <a:r>
              <a:rPr dirty="0" sz="4000" spc="-204"/>
              <a:t> </a:t>
            </a:r>
            <a:r>
              <a:rPr dirty="0" sz="4000" spc="-105"/>
              <a:t>S</a:t>
            </a:r>
            <a:r>
              <a:rPr dirty="0" sz="4000" spc="-100"/>
              <a:t>y</a:t>
            </a:r>
            <a:r>
              <a:rPr dirty="0" sz="4000" spc="-105"/>
              <a:t>n</a:t>
            </a:r>
            <a:r>
              <a:rPr dirty="0" sz="4000" spc="-100"/>
              <a:t>t</a:t>
            </a:r>
            <a:r>
              <a:rPr dirty="0" sz="4000" spc="-105"/>
              <a:t>a</a:t>
            </a:r>
            <a:r>
              <a:rPr dirty="0" sz="4000" spc="-5"/>
              <a:t>x</a:t>
            </a:r>
            <a:r>
              <a:rPr dirty="0" sz="4000" spc="-225"/>
              <a:t> </a:t>
            </a:r>
            <a:r>
              <a:rPr dirty="0" sz="4000" spc="-100"/>
              <a:t>(</a:t>
            </a:r>
            <a:r>
              <a:rPr dirty="0" sz="4000" spc="-105"/>
              <a:t>in</a:t>
            </a:r>
            <a:r>
              <a:rPr dirty="0" sz="4000" spc="-100"/>
              <a:t>t</a:t>
            </a:r>
            <a:r>
              <a:rPr dirty="0" sz="4000" spc="-100"/>
              <a:t>/</a:t>
            </a:r>
            <a:r>
              <a:rPr dirty="0" sz="4000" spc="-105"/>
              <a:t>e</a:t>
            </a:r>
            <a:r>
              <a:rPr dirty="0" sz="4000" spc="-100"/>
              <a:t>x</a:t>
            </a:r>
            <a:r>
              <a:rPr dirty="0" sz="4000" spc="-95"/>
              <a:t>t</a:t>
            </a:r>
            <a:r>
              <a:rPr dirty="0" sz="4000" spc="-5"/>
              <a:t>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6492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u="sng" sz="2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http://www.w3schools.com/css/css_syntax.asp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699254"/>
            <a:ext cx="7301230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122555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Each declaration</a:t>
            </a:r>
            <a:r>
              <a:rPr dirty="0" sz="2400" spc="3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consists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property,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colon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value,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ending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with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a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semicolon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Some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editors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highlight</a:t>
            </a:r>
            <a:r>
              <a:rPr dirty="0" sz="2400" spc="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parts of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syntax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in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different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colours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which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useful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(eg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Notepad++,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HTML-Kit)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50391" y="2182367"/>
            <a:ext cx="5657215" cy="2152015"/>
            <a:chOff x="850391" y="2182367"/>
            <a:chExt cx="5657215" cy="215201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410" y="2248661"/>
              <a:ext cx="5410200" cy="1981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54963" y="2186939"/>
              <a:ext cx="5648325" cy="2143125"/>
            </a:xfrm>
            <a:custGeom>
              <a:avLst/>
              <a:gdLst/>
              <a:ahLst/>
              <a:cxnLst/>
              <a:rect l="l" t="t" r="r" b="b"/>
              <a:pathLst>
                <a:path w="5648325" h="2143125">
                  <a:moveTo>
                    <a:pt x="0" y="2142744"/>
                  </a:moveTo>
                  <a:lnTo>
                    <a:pt x="5647944" y="2142744"/>
                  </a:lnTo>
                  <a:lnTo>
                    <a:pt x="5647944" y="0"/>
                  </a:lnTo>
                  <a:lnTo>
                    <a:pt x="0" y="0"/>
                  </a:lnTo>
                  <a:lnTo>
                    <a:pt x="0" y="2142744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552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U</a:t>
            </a:r>
            <a:r>
              <a:rPr dirty="0" sz="4000" spc="-100"/>
              <a:t>s</a:t>
            </a:r>
            <a:r>
              <a:rPr dirty="0" sz="4000" spc="-105"/>
              <a:t>e</a:t>
            </a:r>
            <a:r>
              <a:rPr dirty="0" sz="4000" spc="-100"/>
              <a:t>f</a:t>
            </a:r>
            <a:r>
              <a:rPr dirty="0" sz="4000" spc="-105"/>
              <a:t>u</a:t>
            </a:r>
            <a:r>
              <a:rPr dirty="0" sz="4000" spc="-5"/>
              <a:t>l</a:t>
            </a:r>
            <a:r>
              <a:rPr dirty="0" sz="4000" spc="-215"/>
              <a:t> </a:t>
            </a:r>
            <a:r>
              <a:rPr dirty="0" sz="4000" spc="-100"/>
              <a:t>sty</a:t>
            </a:r>
            <a:r>
              <a:rPr dirty="0" sz="4000" spc="-105"/>
              <a:t>le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3228"/>
            <a:ext cx="2351405" cy="15627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FONT</a:t>
            </a:r>
            <a:endParaRPr sz="24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font-style:italic;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font-weight:bold;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font-size:large;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94175" y="2784170"/>
            <a:ext cx="38900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//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also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small,</a:t>
            </a:r>
            <a:r>
              <a:rPr dirty="0" sz="2000" spc="-2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medium,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24px,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150%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090138"/>
            <a:ext cx="5635625" cy="119570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69900" indent="-18415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font-family: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"Times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New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Roman",</a:t>
            </a:r>
            <a:r>
              <a:rPr dirty="0" sz="2000" spc="-8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Times,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serif;</a:t>
            </a:r>
            <a:endParaRPr sz="2000">
              <a:latin typeface="Arial"/>
              <a:cs typeface="Arial"/>
            </a:endParaRPr>
          </a:p>
          <a:p>
            <a:pPr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font-family:</a:t>
            </a:r>
            <a:r>
              <a:rPr dirty="0" sz="2000" spc="-6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Verdana,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Geneva,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sans-serif;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0259" y="4260951"/>
            <a:ext cx="3102610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text-align:left;</a:t>
            </a:r>
            <a:endParaRPr sz="20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text-decoration:underline;</a:t>
            </a:r>
            <a:endParaRPr sz="20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text-transform:uppercase;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94175" y="4260951"/>
            <a:ext cx="2118360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//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also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right,</a:t>
            </a:r>
            <a:r>
              <a:rPr dirty="0" sz="2000" spc="-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center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//</a:t>
            </a:r>
            <a:r>
              <a:rPr dirty="0" sz="2000" spc="-7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also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line-through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//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also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lowercase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7552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U</a:t>
            </a:r>
            <a:r>
              <a:rPr dirty="0" sz="4000" spc="-100"/>
              <a:t>s</a:t>
            </a:r>
            <a:r>
              <a:rPr dirty="0" sz="4000" spc="-105"/>
              <a:t>e</a:t>
            </a:r>
            <a:r>
              <a:rPr dirty="0" sz="4000" spc="-100"/>
              <a:t>f</a:t>
            </a:r>
            <a:r>
              <a:rPr dirty="0" sz="4000" spc="-105"/>
              <a:t>u</a:t>
            </a:r>
            <a:r>
              <a:rPr dirty="0" sz="4000" spc="-5"/>
              <a:t>l</a:t>
            </a:r>
            <a:r>
              <a:rPr dirty="0" sz="4000" spc="-215"/>
              <a:t> </a:t>
            </a:r>
            <a:r>
              <a:rPr dirty="0" sz="4000" spc="-100"/>
              <a:t>sty</a:t>
            </a:r>
            <a:r>
              <a:rPr dirty="0" sz="4000" spc="-105"/>
              <a:t>le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pc="-5"/>
              <a:t>BACKGROUND</a:t>
            </a: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background-color:pink;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background-image:url(logo.jpg);</a:t>
            </a:r>
            <a:endParaRPr sz="2000">
              <a:latin typeface="Arial"/>
              <a:cs typeface="Arial"/>
            </a:endParaRPr>
          </a:p>
          <a:p>
            <a:pPr lvl="1" marL="469900" indent="-184150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background-repeat:no-repeat;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28343" y="2784170"/>
            <a:ext cx="36379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//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also</a:t>
            </a:r>
            <a:r>
              <a:rPr dirty="0" sz="20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repeat,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repeat-x,</a:t>
            </a:r>
            <a:r>
              <a:rPr dirty="0" sz="2000" spc="-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repeat-y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089915"/>
            <a:ext cx="6544945" cy="82994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69900" indent="-18415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  <a:tab pos="458533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background-position:bottom</a:t>
            </a:r>
            <a:r>
              <a:rPr dirty="0" sz="20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right;	//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also</a:t>
            </a:r>
            <a:r>
              <a:rPr dirty="0" sz="20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top,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center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94175" y="3894113"/>
            <a:ext cx="3353435" cy="7581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//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also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medium,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thick,</a:t>
            </a:r>
            <a:r>
              <a:rPr dirty="0" sz="2000" spc="-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15px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//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also dotted,</a:t>
            </a:r>
            <a:r>
              <a:rPr dirty="0" sz="2000" spc="-3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double,</a:t>
            </a:r>
            <a:r>
              <a:rPr dirty="0" sz="2000" spc="-4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dashed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0259" y="3894113"/>
            <a:ext cx="2216785" cy="11239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585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border-width:thin;</a:t>
            </a:r>
            <a:endParaRPr sz="20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bo</a:t>
            </a:r>
            <a:r>
              <a:rPr dirty="0" sz="2000" spc="5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dirty="0" sz="2000" spc="10">
                <a:solidFill>
                  <a:srgbClr val="292934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-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soli</a:t>
            </a: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dirty="0" sz="2000">
                <a:solidFill>
                  <a:srgbClr val="292934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5">
                <a:solidFill>
                  <a:srgbClr val="292934"/>
                </a:solidFill>
                <a:latin typeface="Arial"/>
                <a:cs typeface="Arial"/>
              </a:rPr>
              <a:t>border-color:red;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0259" y="5052517"/>
            <a:ext cx="35280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Char char="•"/>
              <a:tabLst>
                <a:tab pos="196215" algn="l"/>
              </a:tabLst>
            </a:pPr>
            <a:r>
              <a:rPr dirty="0" sz="2000" spc="-10">
                <a:solidFill>
                  <a:srgbClr val="292934"/>
                </a:solidFill>
                <a:latin typeface="Arial"/>
                <a:cs typeface="Arial"/>
              </a:rPr>
              <a:t>border-image:url(border.png);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388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R</a:t>
            </a:r>
            <a:r>
              <a:rPr dirty="0" sz="4000" spc="-105"/>
              <a:t>ollo</a:t>
            </a:r>
            <a:r>
              <a:rPr dirty="0" sz="4000" spc="-100"/>
              <a:t>v</a:t>
            </a:r>
            <a:r>
              <a:rPr dirty="0" sz="4000" spc="-105"/>
              <a:t>e</a:t>
            </a:r>
            <a:r>
              <a:rPr dirty="0" sz="4000" spc="-5"/>
              <a:t>r</a:t>
            </a:r>
            <a:r>
              <a:rPr dirty="0" sz="4000" spc="-200"/>
              <a:t> </a:t>
            </a:r>
            <a:r>
              <a:rPr dirty="0" sz="4000" spc="-5"/>
              <a:t>-</a:t>
            </a:r>
            <a:r>
              <a:rPr dirty="0" sz="4000" spc="-200"/>
              <a:t> </a:t>
            </a:r>
            <a:r>
              <a:rPr dirty="0" sz="4000" spc="-105"/>
              <a:t>L</a:t>
            </a:r>
            <a:r>
              <a:rPr dirty="0" sz="4000" spc="-105"/>
              <a:t>in</a:t>
            </a:r>
            <a:r>
              <a:rPr dirty="0" sz="4000" spc="-95"/>
              <a:t>k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89659"/>
            <a:ext cx="6731634" cy="456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a:link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35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 style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normal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unvisited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links.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5580" indent="-182880">
              <a:lnSpc>
                <a:spcPts val="2735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a:visited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35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visited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links.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5580" indent="-182880">
              <a:lnSpc>
                <a:spcPts val="2735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a:active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595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active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links.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35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5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link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becomes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active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once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you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click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95580" indent="-182880">
              <a:lnSpc>
                <a:spcPts val="2735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a:hover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595"/>
              </a:lnSpc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Defines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style</a:t>
            </a:r>
            <a:r>
              <a:rPr dirty="0" sz="2400" spc="-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hovered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links.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ts val="2735"/>
              </a:lnSpc>
            </a:pP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4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link</a:t>
            </a:r>
            <a:r>
              <a:rPr dirty="0" sz="2400" spc="2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hovered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when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mouse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moves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over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388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/>
              <a:t>R</a:t>
            </a:r>
            <a:r>
              <a:rPr dirty="0" sz="4000" spc="-105"/>
              <a:t>ollo</a:t>
            </a:r>
            <a:r>
              <a:rPr dirty="0" sz="4000" spc="-100"/>
              <a:t>v</a:t>
            </a:r>
            <a:r>
              <a:rPr dirty="0" sz="4000" spc="-105"/>
              <a:t>e</a:t>
            </a:r>
            <a:r>
              <a:rPr dirty="0" sz="4000" spc="-5"/>
              <a:t>r</a:t>
            </a:r>
            <a:r>
              <a:rPr dirty="0" sz="4000" spc="-200"/>
              <a:t> </a:t>
            </a:r>
            <a:r>
              <a:rPr dirty="0" sz="4000" spc="-5"/>
              <a:t>-</a:t>
            </a:r>
            <a:r>
              <a:rPr dirty="0" sz="4000" spc="-200"/>
              <a:t> </a:t>
            </a:r>
            <a:r>
              <a:rPr dirty="0" sz="4000" spc="-105"/>
              <a:t>L</a:t>
            </a:r>
            <a:r>
              <a:rPr dirty="0" sz="4000" spc="-105"/>
              <a:t>in</a:t>
            </a:r>
            <a:r>
              <a:rPr dirty="0" sz="4000" spc="-95"/>
              <a:t>k</a:t>
            </a:r>
            <a:r>
              <a:rPr dirty="0" sz="4000" spc="-5"/>
              <a:t>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26234"/>
            <a:ext cx="73577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Eg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When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 user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hovers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over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link,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it would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292934"/>
                </a:solidFill>
                <a:latin typeface="Arial"/>
                <a:cs typeface="Arial"/>
              </a:rPr>
              <a:t>appear </a:t>
            </a:r>
            <a:r>
              <a:rPr dirty="0" sz="2400" spc="-65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292934"/>
                </a:solidFill>
                <a:latin typeface="Arial"/>
                <a:cs typeface="Arial"/>
              </a:rPr>
              <a:t>larger,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bold</a:t>
            </a:r>
            <a:r>
              <a:rPr dirty="0" sz="2400" spc="1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dirty="0" sz="2400" spc="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292934"/>
                </a:solidFill>
                <a:latin typeface="Arial"/>
                <a:cs typeface="Arial"/>
              </a:rPr>
              <a:t>colour</a:t>
            </a:r>
            <a:r>
              <a:rPr dirty="0" sz="2400" spc="15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292934"/>
                </a:solidFill>
                <a:latin typeface="Arial"/>
                <a:cs typeface="Arial"/>
              </a:rPr>
              <a:t>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34568" y="2538983"/>
            <a:ext cx="7076440" cy="1343025"/>
            <a:chOff x="734568" y="2538983"/>
            <a:chExt cx="7076440" cy="13430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285" y="2643405"/>
              <a:ext cx="6886203" cy="107663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39140" y="2543555"/>
              <a:ext cx="7066915" cy="1333500"/>
            </a:xfrm>
            <a:custGeom>
              <a:avLst/>
              <a:gdLst/>
              <a:ahLst/>
              <a:cxnLst/>
              <a:rect l="l" t="t" r="r" b="b"/>
              <a:pathLst>
                <a:path w="7066915" h="1333500">
                  <a:moveTo>
                    <a:pt x="0" y="1333500"/>
                  </a:moveTo>
                  <a:lnTo>
                    <a:pt x="7066788" y="1333500"/>
                  </a:lnTo>
                  <a:lnTo>
                    <a:pt x="7066788" y="0"/>
                  </a:lnTo>
                  <a:lnTo>
                    <a:pt x="0" y="0"/>
                  </a:lnTo>
                  <a:lnTo>
                    <a:pt x="0" y="1333500"/>
                  </a:lnTo>
                  <a:close/>
                </a:path>
              </a:pathLst>
            </a:custGeom>
            <a:ln w="9144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UWS</dc:creator>
  <dc:title>Web Authoring and Design</dc:title>
  <dcterms:created xsi:type="dcterms:W3CDTF">2021-09-15T02:37:49Z</dcterms:created>
  <dcterms:modified xsi:type="dcterms:W3CDTF">2021-09-15T02:37:49Z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