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86562" y="3399282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ln w="19812">
            <a:solidFill>
              <a:srgbClr val="D25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29500" y="356615"/>
            <a:ext cx="1013459" cy="714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540" y="2399487"/>
            <a:ext cx="7614919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2929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86562" y="3399282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ln w="19812">
            <a:solidFill>
              <a:srgbClr val="D25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29500" y="356615"/>
            <a:ext cx="1013459" cy="714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9500" y="356615"/>
            <a:ext cx="1013459" cy="7147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540" y="1576832"/>
            <a:ext cx="7614919" cy="1671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7981" y="2023998"/>
            <a:ext cx="7908036" cy="394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2929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sskeys.org/tools/color-contrast.html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://www.w3.org/WAI/ER/too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alidator.w3.org/" TargetMode="External"/><Relationship Id="rId5" Type="http://schemas.openxmlformats.org/officeDocument/2006/relationships/hyperlink" Target="http://jigsaw.w3.org/css-validator" TargetMode="External"/><Relationship Id="rId4" Type="http://schemas.openxmlformats.org/officeDocument/2006/relationships/hyperlink" Target="http://wave.webaim.org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Security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internet_technologies/website_security.ht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stantssl.com/ssl-certificate-products/https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WAI-WEBCONTENT/#Guidelin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6562" y="3399282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ln w="19812">
            <a:solidFill>
              <a:srgbClr val="D25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29500" y="356615"/>
            <a:ext cx="1013459" cy="714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INTRODUCTION </a:t>
            </a:r>
            <a:r>
              <a:rPr spc="-95" dirty="0"/>
              <a:t>TO  </a:t>
            </a:r>
            <a:r>
              <a:rPr spc="-65" dirty="0"/>
              <a:t>WEB</a:t>
            </a:r>
            <a:r>
              <a:rPr spc="-290" dirty="0"/>
              <a:t> </a:t>
            </a:r>
            <a:r>
              <a:rPr spc="-90" dirty="0"/>
              <a:t>DEVELOPMENT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4540" y="3494913"/>
            <a:ext cx="3347720" cy="1598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6566D"/>
                </a:solidFill>
                <a:latin typeface="Arial"/>
                <a:cs typeface="Arial"/>
              </a:rPr>
              <a:t>Code:</a:t>
            </a:r>
            <a:r>
              <a:rPr sz="2400" spc="5" dirty="0">
                <a:solidFill>
                  <a:srgbClr val="56566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6566D"/>
                </a:solidFill>
                <a:latin typeface="Arial"/>
                <a:cs typeface="Arial"/>
              </a:rPr>
              <a:t>COMP07009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5" dirty="0">
                <a:solidFill>
                  <a:srgbClr val="56566D"/>
                </a:solidFill>
                <a:latin typeface="Arial"/>
                <a:cs typeface="Arial"/>
              </a:rPr>
              <a:t>Week</a:t>
            </a:r>
            <a:r>
              <a:rPr sz="2400" b="1" spc="-5" dirty="0">
                <a:solidFill>
                  <a:srgbClr val="56566D"/>
                </a:solidFill>
                <a:latin typeface="Arial"/>
                <a:cs typeface="Arial"/>
              </a:rPr>
              <a:t> 6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b="1" dirty="0">
                <a:solidFill>
                  <a:srgbClr val="56566D"/>
                </a:solidFill>
                <a:latin typeface="Arial"/>
                <a:cs typeface="Arial"/>
              </a:rPr>
              <a:t>Accessibility /</a:t>
            </a:r>
            <a:r>
              <a:rPr sz="2400" b="1" spc="-90" dirty="0">
                <a:solidFill>
                  <a:srgbClr val="56566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6566D"/>
                </a:solidFill>
                <a:latin typeface="Arial"/>
                <a:cs typeface="Arial"/>
              </a:rPr>
              <a:t>Security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041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Accessibility</a:t>
            </a:r>
            <a:r>
              <a:rPr sz="4000" spc="-285" dirty="0"/>
              <a:t> </a:t>
            </a:r>
            <a:r>
              <a:rPr sz="4000" spc="-95" dirty="0"/>
              <a:t>Guidelines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45668" y="2011807"/>
            <a:ext cx="7756525" cy="407098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527685" marR="1181735" indent="-515620">
              <a:lnSpc>
                <a:spcPts val="3070"/>
              </a:lnSpc>
              <a:spcBef>
                <a:spcPts val="844"/>
              </a:spcBef>
            </a:pPr>
            <a:r>
              <a:rPr sz="3200" dirty="0">
                <a:solidFill>
                  <a:srgbClr val="292934"/>
                </a:solidFill>
                <a:latin typeface="Arial"/>
                <a:cs typeface="Arial"/>
              </a:rPr>
              <a:t>6. Ensure </a:t>
            </a:r>
            <a:r>
              <a:rPr sz="3200" spc="-5" dirty="0">
                <a:solidFill>
                  <a:srgbClr val="292934"/>
                </a:solidFill>
                <a:latin typeface="Arial"/>
                <a:cs typeface="Arial"/>
              </a:rPr>
              <a:t>that pages featuring new  technologies </a:t>
            </a:r>
            <a:r>
              <a:rPr sz="3200" dirty="0">
                <a:solidFill>
                  <a:srgbClr val="292934"/>
                </a:solidFill>
                <a:latin typeface="Arial"/>
                <a:cs typeface="Arial"/>
              </a:rPr>
              <a:t>transform</a:t>
            </a:r>
            <a:r>
              <a:rPr sz="3200" spc="-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292934"/>
                </a:solidFill>
                <a:latin typeface="Arial"/>
                <a:cs typeface="Arial"/>
              </a:rPr>
              <a:t>gracefully.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50">
              <a:latin typeface="Arial"/>
              <a:cs typeface="Arial"/>
            </a:endParaRPr>
          </a:p>
          <a:p>
            <a:pPr marL="527685" marR="226060" indent="-515620">
              <a:lnSpc>
                <a:spcPct val="90000"/>
              </a:lnSpc>
              <a:buClr>
                <a:srgbClr val="92A199"/>
              </a:buClr>
              <a:buSzPct val="84375"/>
              <a:buChar char="•"/>
              <a:tabLst>
                <a:tab pos="527685" algn="l"/>
                <a:tab pos="528320" algn="l"/>
              </a:tabLst>
            </a:pPr>
            <a:r>
              <a:rPr sz="3200" dirty="0">
                <a:solidFill>
                  <a:srgbClr val="292934"/>
                </a:solidFill>
                <a:latin typeface="Arial"/>
                <a:cs typeface="Arial"/>
              </a:rPr>
              <a:t>Ensure </a:t>
            </a:r>
            <a:r>
              <a:rPr sz="3200" spc="-5" dirty="0">
                <a:solidFill>
                  <a:srgbClr val="292934"/>
                </a:solidFill>
                <a:latin typeface="Arial"/>
                <a:cs typeface="Arial"/>
              </a:rPr>
              <a:t>that pages are </a:t>
            </a:r>
            <a:r>
              <a:rPr sz="3200" dirty="0">
                <a:solidFill>
                  <a:srgbClr val="292934"/>
                </a:solidFill>
                <a:latin typeface="Arial"/>
                <a:cs typeface="Arial"/>
              </a:rPr>
              <a:t>accessible</a:t>
            </a:r>
            <a:r>
              <a:rPr sz="3200" spc="-1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34"/>
                </a:solidFill>
                <a:latin typeface="Arial"/>
                <a:cs typeface="Arial"/>
              </a:rPr>
              <a:t>even  </a:t>
            </a:r>
            <a:r>
              <a:rPr sz="3200" spc="-5" dirty="0">
                <a:solidFill>
                  <a:srgbClr val="292934"/>
                </a:solidFill>
                <a:latin typeface="Arial"/>
                <a:cs typeface="Arial"/>
              </a:rPr>
              <a:t>when </a:t>
            </a:r>
            <a:r>
              <a:rPr sz="3200" dirty="0">
                <a:solidFill>
                  <a:srgbClr val="292934"/>
                </a:solidFill>
                <a:latin typeface="Arial"/>
                <a:cs typeface="Arial"/>
              </a:rPr>
              <a:t>newer </a:t>
            </a:r>
            <a:r>
              <a:rPr sz="3200" spc="-5" dirty="0">
                <a:solidFill>
                  <a:srgbClr val="292934"/>
                </a:solidFill>
                <a:latin typeface="Arial"/>
                <a:cs typeface="Arial"/>
              </a:rPr>
              <a:t>technologies </a:t>
            </a:r>
            <a:r>
              <a:rPr sz="3200" dirty="0">
                <a:solidFill>
                  <a:srgbClr val="292934"/>
                </a:solidFill>
                <a:latin typeface="Arial"/>
                <a:cs typeface="Arial"/>
              </a:rPr>
              <a:t>are </a:t>
            </a:r>
            <a:r>
              <a:rPr sz="3200" spc="-5" dirty="0">
                <a:solidFill>
                  <a:srgbClr val="292934"/>
                </a:solidFill>
                <a:latin typeface="Arial"/>
                <a:cs typeface="Arial"/>
              </a:rPr>
              <a:t>not  supported </a:t>
            </a:r>
            <a:r>
              <a:rPr sz="3200" dirty="0">
                <a:solidFill>
                  <a:srgbClr val="292934"/>
                </a:solidFill>
                <a:latin typeface="Arial"/>
                <a:cs typeface="Arial"/>
              </a:rPr>
              <a:t>or </a:t>
            </a:r>
            <a:r>
              <a:rPr sz="3200" spc="-5" dirty="0">
                <a:solidFill>
                  <a:srgbClr val="292934"/>
                </a:solidFill>
                <a:latin typeface="Arial"/>
                <a:cs typeface="Arial"/>
              </a:rPr>
              <a:t>are turned</a:t>
            </a:r>
            <a:r>
              <a:rPr sz="3200" spc="-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292934"/>
                </a:solidFill>
                <a:latin typeface="Arial"/>
                <a:cs typeface="Arial"/>
              </a:rPr>
              <a:t>off.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2A199"/>
              </a:buClr>
              <a:buFont typeface="Arial"/>
              <a:buChar char="•"/>
            </a:pPr>
            <a:endParaRPr sz="3950">
              <a:latin typeface="Arial"/>
              <a:cs typeface="Arial"/>
            </a:endParaRPr>
          </a:p>
          <a:p>
            <a:pPr marL="527685" marR="5080" indent="-515620">
              <a:lnSpc>
                <a:spcPts val="3120"/>
              </a:lnSpc>
              <a:spcBef>
                <a:spcPts val="5"/>
              </a:spcBef>
              <a:buClr>
                <a:srgbClr val="92A199"/>
              </a:buClr>
              <a:buSzPct val="84375"/>
              <a:buChar char="•"/>
              <a:tabLst>
                <a:tab pos="527685" algn="l"/>
                <a:tab pos="528320" algn="l"/>
              </a:tabLst>
            </a:pPr>
            <a:r>
              <a:rPr sz="3200" spc="-5" dirty="0">
                <a:solidFill>
                  <a:srgbClr val="292934"/>
                </a:solidFill>
                <a:latin typeface="Arial"/>
                <a:cs typeface="Arial"/>
              </a:rPr>
              <a:t>Eg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Organize documents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so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they may be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read 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without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style</a:t>
            </a:r>
            <a:r>
              <a:rPr sz="28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sheets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041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Accessibility</a:t>
            </a:r>
            <a:r>
              <a:rPr sz="4000" spc="-285" dirty="0"/>
              <a:t> </a:t>
            </a:r>
            <a:r>
              <a:rPr sz="4000" spc="-95" dirty="0"/>
              <a:t>Guidelines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45668" y="2023998"/>
            <a:ext cx="7701280" cy="394906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527685" marR="434975" indent="-515620">
              <a:lnSpc>
                <a:spcPct val="80000"/>
              </a:lnSpc>
              <a:spcBef>
                <a:spcPts val="890"/>
              </a:spcBef>
            </a:pP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7.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Ensure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user control of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time-sensitive 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content</a:t>
            </a:r>
            <a:r>
              <a:rPr sz="33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changes.</a:t>
            </a:r>
            <a:endParaRPr sz="3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Arial"/>
              <a:cs typeface="Arial"/>
            </a:endParaRPr>
          </a:p>
          <a:p>
            <a:pPr marL="527685" marR="5080" indent="-515620" algn="just">
              <a:lnSpc>
                <a:spcPct val="80000"/>
              </a:lnSpc>
              <a:spcBef>
                <a:spcPts val="5"/>
              </a:spcBef>
              <a:buClr>
                <a:srgbClr val="92A199"/>
              </a:buClr>
              <a:buSzPct val="84848"/>
              <a:buChar char="•"/>
              <a:tabLst>
                <a:tab pos="528320" algn="l"/>
              </a:tabLst>
            </a:pP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Ensure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that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moving, blinking,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scrolling,  or auto-updating objects or pages</a:t>
            </a:r>
            <a:r>
              <a:rPr sz="3300" spc="-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may 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be paused or</a:t>
            </a:r>
            <a:r>
              <a:rPr sz="33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stopped.</a:t>
            </a:r>
            <a:endParaRPr sz="3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2A199"/>
              </a:buClr>
              <a:buFont typeface="Arial"/>
              <a:buChar char="•"/>
            </a:pPr>
            <a:endParaRPr sz="3400">
              <a:latin typeface="Arial"/>
              <a:cs typeface="Arial"/>
            </a:endParaRPr>
          </a:p>
          <a:p>
            <a:pPr marL="527685" marR="455930" indent="-515620">
              <a:lnSpc>
                <a:spcPts val="3170"/>
              </a:lnSpc>
              <a:buClr>
                <a:srgbClr val="92A199"/>
              </a:buClr>
              <a:buSzPct val="84848"/>
              <a:buChar char="•"/>
              <a:tabLst>
                <a:tab pos="527685" algn="l"/>
                <a:tab pos="528320" algn="l"/>
              </a:tabLst>
            </a:pP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Eg don’t use BLINK and MARQUEE  elements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041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Accessibility</a:t>
            </a:r>
            <a:r>
              <a:rPr sz="4000" spc="-285" dirty="0"/>
              <a:t> </a:t>
            </a:r>
            <a:r>
              <a:rPr sz="4000" spc="-95" dirty="0"/>
              <a:t>Guidelines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554990" marR="5080" indent="-515620">
              <a:lnSpc>
                <a:spcPct val="80000"/>
              </a:lnSpc>
              <a:spcBef>
                <a:spcPts val="890"/>
              </a:spcBef>
            </a:pPr>
            <a:r>
              <a:rPr dirty="0"/>
              <a:t>8. </a:t>
            </a:r>
            <a:r>
              <a:rPr spc="-5" dirty="0"/>
              <a:t>Ensure </a:t>
            </a:r>
            <a:r>
              <a:rPr dirty="0"/>
              <a:t>direct accessibility of</a:t>
            </a:r>
            <a:r>
              <a:rPr spc="-60" dirty="0"/>
              <a:t> </a:t>
            </a:r>
            <a:r>
              <a:rPr dirty="0"/>
              <a:t>embedded  user</a:t>
            </a:r>
            <a:r>
              <a:rPr spc="-5" dirty="0"/>
              <a:t> </a:t>
            </a:r>
            <a:r>
              <a:rPr dirty="0"/>
              <a:t>interfaces.</a:t>
            </a:r>
          </a:p>
          <a:p>
            <a:pPr marL="27305">
              <a:lnSpc>
                <a:spcPct val="100000"/>
              </a:lnSpc>
              <a:spcBef>
                <a:spcPts val="50"/>
              </a:spcBef>
            </a:pPr>
            <a:endParaRPr sz="3400"/>
          </a:p>
          <a:p>
            <a:pPr marL="554990" marR="450850" indent="-515620">
              <a:lnSpc>
                <a:spcPct val="80000"/>
              </a:lnSpc>
              <a:spcBef>
                <a:spcPts val="5"/>
              </a:spcBef>
              <a:buClr>
                <a:srgbClr val="92A199"/>
              </a:buClr>
              <a:buSzPct val="84848"/>
              <a:buChar char="•"/>
              <a:tabLst>
                <a:tab pos="555625" algn="l"/>
                <a:tab pos="556260" algn="l"/>
              </a:tabLst>
            </a:pPr>
            <a:r>
              <a:rPr spc="-5" dirty="0"/>
              <a:t>Ensure </a:t>
            </a:r>
            <a:r>
              <a:rPr dirty="0"/>
              <a:t>that </a:t>
            </a:r>
            <a:r>
              <a:rPr spc="-10" dirty="0"/>
              <a:t>the </a:t>
            </a:r>
            <a:r>
              <a:rPr dirty="0"/>
              <a:t>user </a:t>
            </a:r>
            <a:r>
              <a:rPr spc="-5" dirty="0"/>
              <a:t>interface follows  </a:t>
            </a:r>
            <a:r>
              <a:rPr dirty="0"/>
              <a:t>principles of accessible</a:t>
            </a:r>
            <a:r>
              <a:rPr spc="-35" dirty="0"/>
              <a:t> </a:t>
            </a:r>
            <a:r>
              <a:rPr dirty="0"/>
              <a:t>design</a:t>
            </a:r>
          </a:p>
          <a:p>
            <a:pPr marL="554990" marR="70485" indent="-515620">
              <a:lnSpc>
                <a:spcPct val="80000"/>
              </a:lnSpc>
              <a:spcBef>
                <a:spcPts val="795"/>
              </a:spcBef>
              <a:buClr>
                <a:srgbClr val="92A199"/>
              </a:buClr>
              <a:buSzPct val="84848"/>
              <a:buChar char="•"/>
              <a:tabLst>
                <a:tab pos="555625" algn="l"/>
                <a:tab pos="556260" algn="l"/>
              </a:tabLst>
            </a:pPr>
            <a:r>
              <a:rPr spc="-10" dirty="0"/>
              <a:t>Eg </a:t>
            </a:r>
            <a:r>
              <a:rPr dirty="0"/>
              <a:t>device </a:t>
            </a:r>
            <a:r>
              <a:rPr spc="-5" dirty="0"/>
              <a:t>independent </a:t>
            </a:r>
            <a:r>
              <a:rPr dirty="0"/>
              <a:t>access to  </a:t>
            </a:r>
            <a:r>
              <a:rPr spc="-20" dirty="0"/>
              <a:t>functionality, </a:t>
            </a:r>
            <a:r>
              <a:rPr dirty="0"/>
              <a:t>keyboard </a:t>
            </a:r>
            <a:r>
              <a:rPr spc="-25" dirty="0"/>
              <a:t>operability, </a:t>
            </a:r>
            <a:r>
              <a:rPr dirty="0"/>
              <a:t>self-  voicing, ensure pages are usable</a:t>
            </a:r>
            <a:r>
              <a:rPr spc="-75" dirty="0"/>
              <a:t> </a:t>
            </a:r>
            <a:r>
              <a:rPr dirty="0"/>
              <a:t>when  </a:t>
            </a:r>
            <a:r>
              <a:rPr spc="-5" dirty="0"/>
              <a:t>applets, </a:t>
            </a:r>
            <a:r>
              <a:rPr dirty="0"/>
              <a:t>scripts </a:t>
            </a:r>
            <a:r>
              <a:rPr spc="-5" dirty="0"/>
              <a:t>are turned</a:t>
            </a:r>
            <a:r>
              <a:rPr spc="-10" dirty="0"/>
              <a:t> </a:t>
            </a:r>
            <a:r>
              <a:rPr spc="-25" dirty="0"/>
              <a:t>off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041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Accessibility</a:t>
            </a:r>
            <a:r>
              <a:rPr sz="4000" spc="-285" dirty="0"/>
              <a:t> </a:t>
            </a:r>
            <a:r>
              <a:rPr sz="4000" spc="-95" dirty="0"/>
              <a:t>Guidelines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45668" y="2023998"/>
            <a:ext cx="7743190" cy="354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9. Design for</a:t>
            </a:r>
            <a:r>
              <a:rPr sz="33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device-independence.</a:t>
            </a:r>
            <a:endParaRPr sz="3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Arial"/>
              <a:cs typeface="Arial"/>
            </a:endParaRPr>
          </a:p>
          <a:p>
            <a:pPr marL="527685" marR="288290" indent="-515620">
              <a:lnSpc>
                <a:spcPct val="80000"/>
              </a:lnSpc>
              <a:buClr>
                <a:srgbClr val="92A199"/>
              </a:buClr>
              <a:buSzPct val="84848"/>
              <a:buChar char="•"/>
              <a:tabLst>
                <a:tab pos="527685" algn="l"/>
                <a:tab pos="528320" algn="l"/>
              </a:tabLst>
            </a:pP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Use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features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that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enable activation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of 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page elements via a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variety of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input 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devices.</a:t>
            </a:r>
            <a:endParaRPr sz="3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2A199"/>
              </a:buClr>
              <a:buFont typeface="Arial"/>
              <a:buChar char="•"/>
            </a:pPr>
            <a:endParaRPr sz="3400">
              <a:latin typeface="Arial"/>
              <a:cs typeface="Arial"/>
            </a:endParaRPr>
          </a:p>
          <a:p>
            <a:pPr marL="527685" marR="5080" indent="-515620">
              <a:lnSpc>
                <a:spcPts val="3170"/>
              </a:lnSpc>
              <a:buClr>
                <a:srgbClr val="92A199"/>
              </a:buClr>
              <a:buSzPct val="84848"/>
              <a:buChar char="•"/>
              <a:tabLst>
                <a:tab pos="527685" algn="l"/>
                <a:tab pos="528320" algn="l"/>
              </a:tabLst>
            </a:pPr>
            <a:r>
              <a:rPr sz="3300" spc="-10" dirty="0">
                <a:solidFill>
                  <a:srgbClr val="292934"/>
                </a:solidFill>
                <a:latin typeface="Arial"/>
                <a:cs typeface="Arial"/>
              </a:rPr>
              <a:t>Eg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allow user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have preferred input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–  mouse or</a:t>
            </a:r>
            <a:r>
              <a:rPr sz="33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keyboard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041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Accessibility</a:t>
            </a:r>
            <a:r>
              <a:rPr sz="4000" spc="-285" dirty="0"/>
              <a:t> </a:t>
            </a:r>
            <a:r>
              <a:rPr sz="4000" spc="-95" dirty="0"/>
              <a:t>Guidelines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45668" y="2023998"/>
            <a:ext cx="7533005" cy="3949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10.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Use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interim</a:t>
            </a:r>
            <a:r>
              <a:rPr sz="33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solutions</a:t>
            </a:r>
            <a:endParaRPr sz="3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Arial"/>
              <a:cs typeface="Arial"/>
            </a:endParaRPr>
          </a:p>
          <a:p>
            <a:pPr marL="527685" marR="192405" indent="-515620" algn="just">
              <a:lnSpc>
                <a:spcPct val="80000"/>
              </a:lnSpc>
              <a:buClr>
                <a:srgbClr val="92A199"/>
              </a:buClr>
              <a:buSzPct val="84848"/>
              <a:buChar char="•"/>
              <a:tabLst>
                <a:tab pos="528320" algn="l"/>
              </a:tabLst>
            </a:pP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Use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interim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accessibility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solutions so 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that assistive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technologies and older 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browsers will operate</a:t>
            </a:r>
            <a:r>
              <a:rPr sz="3300" spc="-25" dirty="0">
                <a:solidFill>
                  <a:srgbClr val="292934"/>
                </a:solidFill>
                <a:latin typeface="Arial"/>
                <a:cs typeface="Arial"/>
              </a:rPr>
              <a:t> correctly.</a:t>
            </a:r>
            <a:endParaRPr sz="3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2A199"/>
              </a:buClr>
              <a:buFont typeface="Arial"/>
              <a:buChar char="•"/>
            </a:pPr>
            <a:endParaRPr sz="3400">
              <a:latin typeface="Arial"/>
              <a:cs typeface="Arial"/>
            </a:endParaRPr>
          </a:p>
          <a:p>
            <a:pPr marL="527685" marR="5080" indent="-515620">
              <a:lnSpc>
                <a:spcPct val="80000"/>
              </a:lnSpc>
              <a:buClr>
                <a:srgbClr val="92A199"/>
              </a:buClr>
              <a:buSzPct val="84848"/>
              <a:buChar char="•"/>
              <a:tabLst>
                <a:tab pos="527685" algn="l"/>
                <a:tab pos="528320" algn="l"/>
              </a:tabLst>
            </a:pPr>
            <a:r>
              <a:rPr sz="3300" spc="-10" dirty="0">
                <a:solidFill>
                  <a:srgbClr val="292934"/>
                </a:solidFill>
                <a:latin typeface="Arial"/>
                <a:cs typeface="Arial"/>
              </a:rPr>
              <a:t>Eg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older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screen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readers read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lists of  consecutive links as one link so</a:t>
            </a:r>
            <a:r>
              <a:rPr sz="3300" spc="-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these 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are </a:t>
            </a:r>
            <a:r>
              <a:rPr sz="3300" spc="-10" dirty="0">
                <a:solidFill>
                  <a:srgbClr val="292934"/>
                </a:solidFill>
                <a:latin typeface="Arial"/>
                <a:cs typeface="Arial"/>
              </a:rPr>
              <a:t>difficult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or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impossible to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access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041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Accessibility</a:t>
            </a:r>
            <a:r>
              <a:rPr sz="4000" spc="-285" dirty="0"/>
              <a:t> </a:t>
            </a:r>
            <a:r>
              <a:rPr sz="4000" spc="-95" dirty="0"/>
              <a:t>Guidelines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45668" y="2023998"/>
            <a:ext cx="7897495" cy="354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85" dirty="0">
                <a:solidFill>
                  <a:srgbClr val="292934"/>
                </a:solidFill>
                <a:latin typeface="Arial"/>
                <a:cs typeface="Arial"/>
              </a:rPr>
              <a:t>11.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Use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W3C technologies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sz="3300" spc="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guidelines.</a:t>
            </a:r>
            <a:endParaRPr sz="3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Arial"/>
              <a:cs typeface="Arial"/>
            </a:endParaRPr>
          </a:p>
          <a:p>
            <a:pPr marL="527685" marR="674370" indent="-515620">
              <a:lnSpc>
                <a:spcPct val="80000"/>
              </a:lnSpc>
              <a:buClr>
                <a:srgbClr val="92A199"/>
              </a:buClr>
              <a:buSzPct val="84848"/>
              <a:buChar char="•"/>
              <a:tabLst>
                <a:tab pos="527685" algn="l"/>
                <a:tab pos="528320" algn="l"/>
              </a:tabLst>
            </a:pP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Provide an alternative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version of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the  content that is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 accessible</a:t>
            </a:r>
            <a:endParaRPr sz="3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2A199"/>
              </a:buClr>
              <a:buFont typeface="Arial"/>
              <a:buChar char="•"/>
            </a:pPr>
            <a:endParaRPr sz="3400">
              <a:latin typeface="Arial"/>
              <a:cs typeface="Arial"/>
            </a:endParaRPr>
          </a:p>
          <a:p>
            <a:pPr marL="527685" marR="137160" indent="-515620">
              <a:lnSpc>
                <a:spcPct val="80000"/>
              </a:lnSpc>
              <a:buClr>
                <a:srgbClr val="92A199"/>
              </a:buClr>
              <a:buSzPct val="84848"/>
              <a:buChar char="•"/>
              <a:tabLst>
                <a:tab pos="527685" algn="l"/>
                <a:tab pos="528320" algn="l"/>
                <a:tab pos="2903220" algn="l"/>
              </a:tabLst>
            </a:pPr>
            <a:r>
              <a:rPr sz="3300" spc="-10" dirty="0">
                <a:solidFill>
                  <a:srgbClr val="292934"/>
                </a:solidFill>
                <a:latin typeface="Arial"/>
                <a:cs typeface="Arial"/>
              </a:rPr>
              <a:t>Eg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many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non-W3C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formats like 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Shockwave	require viewing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with</a:t>
            </a:r>
            <a:r>
              <a:rPr sz="33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either  plug-ins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or stand-alone</a:t>
            </a:r>
            <a:r>
              <a:rPr sz="33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applications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041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Accessibility</a:t>
            </a:r>
            <a:r>
              <a:rPr sz="4000" spc="-285" dirty="0"/>
              <a:t> </a:t>
            </a:r>
            <a:r>
              <a:rPr sz="4000" spc="-95" dirty="0"/>
              <a:t>Guidelines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45668" y="2023998"/>
            <a:ext cx="7695565" cy="31445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527685" marR="1195070" indent="-515620">
              <a:lnSpc>
                <a:spcPct val="80000"/>
              </a:lnSpc>
              <a:spcBef>
                <a:spcPts val="890"/>
              </a:spcBef>
            </a:pP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12.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Provide context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sz="3300" spc="-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orientation 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information.</a:t>
            </a:r>
            <a:endParaRPr sz="3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Arial"/>
              <a:cs typeface="Arial"/>
            </a:endParaRPr>
          </a:p>
          <a:p>
            <a:pPr marL="527685" marR="5080" indent="-515620">
              <a:lnSpc>
                <a:spcPct val="80000"/>
              </a:lnSpc>
              <a:spcBef>
                <a:spcPts val="5"/>
              </a:spcBef>
              <a:buClr>
                <a:srgbClr val="92A199"/>
              </a:buClr>
              <a:buSzPct val="84848"/>
              <a:buChar char="•"/>
              <a:tabLst>
                <a:tab pos="527685" algn="l"/>
                <a:tab pos="528320" algn="l"/>
              </a:tabLst>
            </a:pP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Help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users understand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complex pages 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or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 elements</a:t>
            </a:r>
            <a:endParaRPr sz="33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3170"/>
              </a:spcBef>
              <a:buClr>
                <a:srgbClr val="92A199"/>
              </a:buClr>
              <a:buSzPct val="84848"/>
              <a:buChar char="•"/>
              <a:tabLst>
                <a:tab pos="527685" algn="l"/>
                <a:tab pos="528320" algn="l"/>
              </a:tabLst>
            </a:pPr>
            <a:r>
              <a:rPr sz="3300" spc="-10" dirty="0">
                <a:solidFill>
                  <a:srgbClr val="292934"/>
                </a:solidFill>
                <a:latin typeface="Arial"/>
                <a:cs typeface="Arial"/>
              </a:rPr>
              <a:t>Eg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divide large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blocks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into</a:t>
            </a:r>
            <a:r>
              <a:rPr sz="33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groups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041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Accessibility</a:t>
            </a:r>
            <a:r>
              <a:rPr sz="4000" spc="-285" dirty="0"/>
              <a:t> </a:t>
            </a:r>
            <a:r>
              <a:rPr sz="4000" spc="-95" dirty="0"/>
              <a:t>Guidelines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45668" y="2124583"/>
            <a:ext cx="7672705" cy="3446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13.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Provide clear navigation</a:t>
            </a:r>
            <a:r>
              <a:rPr sz="33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mechanisms</a:t>
            </a:r>
            <a:endParaRPr sz="3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>
              <a:latin typeface="Arial"/>
              <a:cs typeface="Arial"/>
            </a:endParaRPr>
          </a:p>
          <a:p>
            <a:pPr marL="527685" marR="262890" indent="-515620">
              <a:lnSpc>
                <a:spcPct val="90000"/>
              </a:lnSpc>
              <a:buClr>
                <a:srgbClr val="92A199"/>
              </a:buClr>
              <a:buSzPct val="84848"/>
              <a:buChar char="•"/>
              <a:tabLst>
                <a:tab pos="527685" algn="l"/>
                <a:tab pos="528320" algn="l"/>
              </a:tabLst>
            </a:pP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Increase the likelihood that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a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person  will find what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they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are looking for at</a:t>
            </a:r>
            <a:r>
              <a:rPr sz="3300" spc="-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a 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site</a:t>
            </a:r>
            <a:endParaRPr sz="3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2A199"/>
              </a:buClr>
              <a:buFont typeface="Arial"/>
              <a:buChar char="•"/>
            </a:pPr>
            <a:endParaRPr sz="34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buClr>
                <a:srgbClr val="92A199"/>
              </a:buClr>
              <a:buSzPct val="84848"/>
              <a:buChar char="•"/>
              <a:tabLst>
                <a:tab pos="527685" algn="l"/>
                <a:tab pos="528320" algn="l"/>
              </a:tabLst>
            </a:pP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Eg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navigation </a:t>
            </a:r>
            <a:r>
              <a:rPr sz="3300" spc="-45" dirty="0">
                <a:solidFill>
                  <a:srgbClr val="292934"/>
                </a:solidFill>
                <a:latin typeface="Arial"/>
                <a:cs typeface="Arial"/>
              </a:rPr>
              <a:t>bar,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site</a:t>
            </a:r>
            <a:r>
              <a:rPr sz="33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map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041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Accessibility</a:t>
            </a:r>
            <a:r>
              <a:rPr sz="4000" spc="-285" dirty="0"/>
              <a:t> </a:t>
            </a:r>
            <a:r>
              <a:rPr sz="4000" spc="-95" dirty="0"/>
              <a:t>Guidelines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45668" y="2124583"/>
            <a:ext cx="7600315" cy="299339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685" marR="5080" indent="-515620">
              <a:lnSpc>
                <a:spcPts val="3560"/>
              </a:lnSpc>
              <a:spcBef>
                <a:spcPts val="550"/>
              </a:spcBef>
            </a:pP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14.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Ensure that documents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are clear and 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simple.</a:t>
            </a:r>
            <a:endParaRPr sz="3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buClr>
                <a:srgbClr val="92A199"/>
              </a:buClr>
              <a:buSzPct val="84848"/>
              <a:buChar char="•"/>
              <a:tabLst>
                <a:tab pos="527685" algn="l"/>
                <a:tab pos="528320" algn="l"/>
              </a:tabLst>
            </a:pP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They may be more easily</a:t>
            </a:r>
            <a:r>
              <a:rPr sz="3300" spc="-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understood</a:t>
            </a:r>
            <a:endParaRPr sz="3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2A199"/>
              </a:buClr>
              <a:buFont typeface="Arial"/>
              <a:buChar char="•"/>
            </a:pPr>
            <a:endParaRPr sz="34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4848"/>
              <a:buChar char="•"/>
              <a:tabLst>
                <a:tab pos="527685" algn="l"/>
                <a:tab pos="528320" algn="l"/>
              </a:tabLst>
            </a:pPr>
            <a:r>
              <a:rPr sz="3300" spc="-10" dirty="0">
                <a:solidFill>
                  <a:srgbClr val="292934"/>
                </a:solidFill>
                <a:latin typeface="Arial"/>
                <a:cs typeface="Arial"/>
              </a:rPr>
              <a:t>Eg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simple,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consistent,</a:t>
            </a:r>
            <a:r>
              <a:rPr sz="33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intuitive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168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E</a:t>
            </a:r>
            <a:r>
              <a:rPr sz="4000" spc="-100" dirty="0"/>
              <a:t>x</a:t>
            </a:r>
            <a:r>
              <a:rPr sz="4000" spc="-105" dirty="0"/>
              <a:t>ample</a:t>
            </a:r>
            <a:r>
              <a:rPr sz="4000" spc="-5" dirty="0"/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7175" y="4814315"/>
            <a:ext cx="2633980" cy="368935"/>
          </a:xfrm>
          <a:custGeom>
            <a:avLst/>
            <a:gdLst/>
            <a:ahLst/>
            <a:cxnLst/>
            <a:rect l="l" t="t" r="r" b="b"/>
            <a:pathLst>
              <a:path w="2633979" h="368935">
                <a:moveTo>
                  <a:pt x="2633472" y="0"/>
                </a:moveTo>
                <a:lnTo>
                  <a:pt x="0" y="0"/>
                </a:lnTo>
                <a:lnTo>
                  <a:pt x="0" y="368807"/>
                </a:lnTo>
                <a:lnTo>
                  <a:pt x="2633472" y="368807"/>
                </a:lnTo>
                <a:lnTo>
                  <a:pt x="263347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626234"/>
            <a:ext cx="7332345" cy="470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14604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Use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“alt”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attribute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provide an alternative text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  image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May be slow connection, user may use screen</a:t>
            </a:r>
            <a:r>
              <a:rPr sz="2000" spc="-1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reader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Don’t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use small</a:t>
            </a:r>
            <a:r>
              <a:rPr sz="24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fonts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Cause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difficulty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reading the</a:t>
            </a:r>
            <a:r>
              <a:rPr sz="2000" spc="-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page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15" dirty="0">
                <a:solidFill>
                  <a:srgbClr val="292934"/>
                </a:solidFill>
                <a:latin typeface="Arial"/>
                <a:cs typeface="Arial"/>
              </a:rPr>
              <a:t>Avoid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fancy</a:t>
            </a:r>
            <a:r>
              <a:rPr sz="24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fonts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53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  <a:tab pos="1239520" algn="l"/>
                <a:tab pos="2009139" algn="l"/>
                <a:tab pos="2472055" algn="l"/>
                <a:tab pos="4011295" algn="l"/>
                <a:tab pos="4472940" algn="l"/>
              </a:tabLst>
            </a:pPr>
            <a:r>
              <a:rPr sz="2000" spc="265" dirty="0">
                <a:solidFill>
                  <a:srgbClr val="292934"/>
                </a:solidFill>
                <a:latin typeface="Arial"/>
                <a:cs typeface="Arial"/>
              </a:rPr>
              <a:t>This	</a:t>
            </a:r>
            <a:r>
              <a:rPr sz="2000" spc="375" dirty="0">
                <a:solidFill>
                  <a:srgbClr val="292934"/>
                </a:solidFill>
                <a:latin typeface="Arial"/>
                <a:cs typeface="Arial"/>
              </a:rPr>
              <a:t>font	</a:t>
            </a:r>
            <a:r>
              <a:rPr sz="2000" spc="484" dirty="0">
                <a:solidFill>
                  <a:srgbClr val="292934"/>
                </a:solidFill>
                <a:latin typeface="Arial"/>
                <a:cs typeface="Arial"/>
              </a:rPr>
              <a:t>is	</a:t>
            </a:r>
            <a:r>
              <a:rPr sz="2000" spc="520" dirty="0">
                <a:solidFill>
                  <a:srgbClr val="292934"/>
                </a:solidFill>
                <a:latin typeface="Arial"/>
                <a:cs typeface="Arial"/>
              </a:rPr>
              <a:t>difficult	</a:t>
            </a:r>
            <a:r>
              <a:rPr sz="2000" spc="375" dirty="0">
                <a:solidFill>
                  <a:srgbClr val="292934"/>
                </a:solidFill>
                <a:latin typeface="Arial"/>
                <a:cs typeface="Arial"/>
              </a:rPr>
              <a:t>to	</a:t>
            </a:r>
            <a:r>
              <a:rPr sz="2000" spc="430" dirty="0">
                <a:solidFill>
                  <a:srgbClr val="292934"/>
                </a:solidFill>
                <a:latin typeface="Arial"/>
                <a:cs typeface="Arial"/>
              </a:rPr>
              <a:t>read....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2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15" dirty="0">
                <a:solidFill>
                  <a:srgbClr val="292934"/>
                </a:solidFill>
                <a:latin typeface="Arial"/>
                <a:cs typeface="Arial"/>
              </a:rPr>
              <a:t>Avoid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poor colour</a:t>
            </a:r>
            <a:r>
              <a:rPr sz="2400" spc="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contrasts</a:t>
            </a:r>
            <a:endParaRPr sz="2400">
              <a:latin typeface="Arial"/>
              <a:cs typeface="Arial"/>
            </a:endParaRPr>
          </a:p>
          <a:p>
            <a:pPr marL="582295">
              <a:lnSpc>
                <a:spcPct val="100000"/>
              </a:lnSpc>
              <a:spcBef>
                <a:spcPts val="555"/>
              </a:spcBef>
            </a:pPr>
            <a:r>
              <a:rPr sz="1800" spc="-5" dirty="0">
                <a:solidFill>
                  <a:srgbClr val="00AFEF"/>
                </a:solidFill>
                <a:latin typeface="Arial"/>
                <a:cs typeface="Arial"/>
              </a:rPr>
              <a:t>text on a blue</a:t>
            </a:r>
            <a:r>
              <a:rPr sz="1800" spc="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Arial"/>
                <a:cs typeface="Arial"/>
              </a:rPr>
              <a:t>background</a:t>
            </a:r>
            <a:endParaRPr sz="18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65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Some combinations strain the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eye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Set background</a:t>
            </a:r>
            <a:r>
              <a:rPr sz="24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colour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If you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don’t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set a background 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colour,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text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may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be</a:t>
            </a:r>
            <a:r>
              <a:rPr sz="2000" spc="-2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invisible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399487"/>
            <a:ext cx="66535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WEB</a:t>
            </a:r>
            <a:r>
              <a:rPr spc="-535" dirty="0"/>
              <a:t> </a:t>
            </a:r>
            <a:r>
              <a:rPr spc="-95" dirty="0"/>
              <a:t>ACCESSIBILITY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2962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/>
              <a:t>Checking</a:t>
            </a:r>
            <a:r>
              <a:rPr sz="4000" spc="-350" dirty="0"/>
              <a:t> </a:t>
            </a:r>
            <a:r>
              <a:rPr sz="4000" spc="-175" dirty="0"/>
              <a:t>Tools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31061"/>
            <a:ext cx="7998459" cy="474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ts val="2245"/>
              </a:lnSpc>
              <a:spcBef>
                <a:spcPts val="9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There are now many 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tools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which can be used to 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check</a:t>
            </a:r>
            <a:r>
              <a:rPr sz="2200" spc="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194945" marR="5080">
              <a:lnSpc>
                <a:spcPct val="70000"/>
              </a:lnSpc>
              <a:spcBef>
                <a:spcPts val="400"/>
              </a:spcBef>
              <a:tabLst>
                <a:tab pos="3790950" algn="l"/>
                <a:tab pos="6990715" algn="l"/>
              </a:tabLst>
            </a:pPr>
            <a:r>
              <a:rPr sz="2200" spc="-15" dirty="0">
                <a:solidFill>
                  <a:srgbClr val="292934"/>
                </a:solidFill>
                <a:latin typeface="Arial"/>
                <a:cs typeface="Arial"/>
              </a:rPr>
              <a:t>accessibility,</a:t>
            </a:r>
            <a:r>
              <a:rPr sz="22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evaluation</a:t>
            </a:r>
            <a:r>
              <a:rPr sz="22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and	compliance of</a:t>
            </a:r>
            <a:r>
              <a:rPr sz="22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web</a:t>
            </a:r>
            <a:r>
              <a:rPr sz="22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sites.	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Many</a:t>
            </a:r>
            <a:r>
              <a:rPr sz="2200" spc="-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of  these tools are free</a:t>
            </a:r>
            <a:r>
              <a:rPr sz="22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downloads.</a:t>
            </a:r>
            <a:endParaRPr sz="22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1585"/>
              </a:spcBef>
              <a:buClr>
                <a:srgbClr val="92A199"/>
              </a:buClr>
              <a:buSzPct val="84090"/>
              <a:buChar char="•"/>
              <a:tabLst>
                <a:tab pos="470534" algn="l"/>
              </a:tabLst>
            </a:pPr>
            <a:r>
              <a:rPr sz="2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Complete List of </a:t>
            </a:r>
            <a:r>
              <a:rPr sz="22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Web </a:t>
            </a:r>
            <a:r>
              <a:rPr sz="2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Accessibility Evaluation</a:t>
            </a:r>
            <a:r>
              <a:rPr sz="2200" u="heavy" spc="-1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200" u="heavy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Tools</a:t>
            </a:r>
            <a:endParaRPr sz="2200">
              <a:latin typeface="Arial"/>
              <a:cs typeface="Arial"/>
            </a:endParaRPr>
          </a:p>
          <a:p>
            <a:pPr marL="744220" lvl="2" indent="-183515">
              <a:lnSpc>
                <a:spcPct val="100000"/>
              </a:lnSpc>
              <a:spcBef>
                <a:spcPts val="2130"/>
              </a:spcBef>
              <a:buClr>
                <a:srgbClr val="92A199"/>
              </a:buClr>
              <a:buSzPct val="89473"/>
              <a:buChar char="•"/>
              <a:tabLst>
                <a:tab pos="744855" algn="l"/>
              </a:tabLst>
            </a:pPr>
            <a:r>
              <a:rPr sz="1900" spc="-10" dirty="0">
                <a:solidFill>
                  <a:srgbClr val="292934"/>
                </a:solidFill>
                <a:latin typeface="Arial"/>
                <a:cs typeface="Arial"/>
              </a:rPr>
              <a:t>Eg</a:t>
            </a: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AccessColor</a:t>
            </a:r>
            <a:endParaRPr sz="2000">
              <a:latin typeface="Arial"/>
              <a:cs typeface="Arial"/>
            </a:endParaRPr>
          </a:p>
          <a:p>
            <a:pPr marL="744220">
              <a:lnSpc>
                <a:spcPts val="2245"/>
              </a:lnSpc>
              <a:spcBef>
                <a:spcPts val="894"/>
              </a:spcBef>
            </a:pP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ests the colour contrast and colour brightness</a:t>
            </a:r>
            <a:r>
              <a:rPr sz="2200" spc="1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between</a:t>
            </a:r>
            <a:endParaRPr sz="2200">
              <a:latin typeface="Arial"/>
              <a:cs typeface="Arial"/>
            </a:endParaRPr>
          </a:p>
          <a:p>
            <a:pPr marL="744220">
              <a:lnSpc>
                <a:spcPts val="1850"/>
              </a:lnSpc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the foreground and background of all elements to</a:t>
            </a:r>
            <a:r>
              <a:rPr sz="2200" spc="1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make</a:t>
            </a:r>
            <a:endParaRPr sz="2200">
              <a:latin typeface="Arial"/>
              <a:cs typeface="Arial"/>
            </a:endParaRPr>
          </a:p>
          <a:p>
            <a:pPr marL="744220" marR="36830">
              <a:lnSpc>
                <a:spcPct val="70000"/>
              </a:lnSpc>
              <a:spcBef>
                <a:spcPts val="395"/>
              </a:spcBef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sure that the contrast is high enough for people with visual  impairments.</a:t>
            </a:r>
            <a:endParaRPr sz="22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1420"/>
              </a:spcBef>
              <a:buClr>
                <a:srgbClr val="92A199"/>
              </a:buClr>
              <a:buSzPct val="84090"/>
              <a:buChar char="•"/>
              <a:tabLst>
                <a:tab pos="470534" algn="l"/>
              </a:tabLst>
            </a:pPr>
            <a:r>
              <a:rPr sz="2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http://wave.webaim.org/</a:t>
            </a:r>
            <a:endParaRPr sz="2200">
              <a:latin typeface="Arial"/>
              <a:cs typeface="Arial"/>
            </a:endParaRPr>
          </a:p>
          <a:p>
            <a:pPr marL="469900" lvl="1" indent="-184150">
              <a:lnSpc>
                <a:spcPts val="2520"/>
              </a:lnSpc>
              <a:spcBef>
                <a:spcPts val="2110"/>
              </a:spcBef>
              <a:buClr>
                <a:srgbClr val="92A199"/>
              </a:buClr>
              <a:buSzPct val="84090"/>
              <a:buChar char="•"/>
              <a:tabLst>
                <a:tab pos="470534" algn="l"/>
              </a:tabLst>
            </a:pPr>
            <a:r>
              <a:rPr sz="2200" spc="-20" dirty="0">
                <a:solidFill>
                  <a:srgbClr val="292934"/>
                </a:solidFill>
                <a:latin typeface="Arial"/>
                <a:cs typeface="Arial"/>
              </a:rPr>
              <a:t>Validators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for html and</a:t>
            </a:r>
            <a:r>
              <a:rPr sz="2200" spc="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CSS</a:t>
            </a:r>
            <a:endParaRPr sz="2200">
              <a:latin typeface="Arial"/>
              <a:cs typeface="Arial"/>
            </a:endParaRPr>
          </a:p>
          <a:p>
            <a:pPr marL="744220" lvl="2" indent="-183515">
              <a:lnSpc>
                <a:spcPts val="2165"/>
              </a:lnSpc>
              <a:buClr>
                <a:srgbClr val="92A199"/>
              </a:buClr>
              <a:buSzPct val="90000"/>
              <a:buChar char="•"/>
              <a:tabLst>
                <a:tab pos="744855" algn="l"/>
              </a:tabLst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http://jigsaw.w3.org/css-validator</a:t>
            </a:r>
            <a:endParaRPr sz="2000">
              <a:latin typeface="Arial"/>
              <a:cs typeface="Arial"/>
            </a:endParaRPr>
          </a:p>
          <a:p>
            <a:pPr marL="744220" lvl="2" indent="-183515">
              <a:lnSpc>
                <a:spcPts val="2170"/>
              </a:lnSpc>
              <a:buClr>
                <a:srgbClr val="92A199"/>
              </a:buClr>
              <a:buSzPct val="89473"/>
              <a:buChar char="•"/>
              <a:tabLst>
                <a:tab pos="744855" algn="l"/>
              </a:tabLst>
            </a:pPr>
            <a:r>
              <a:rPr sz="19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http://validator.w3.org/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65596" y="4648239"/>
            <a:ext cx="3000720" cy="9051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0849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0" dirty="0"/>
              <a:t>Recommendations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39367"/>
            <a:ext cx="7827645" cy="44640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94945" marR="5080" indent="-182880">
              <a:lnSpc>
                <a:spcPct val="80000"/>
              </a:lnSpc>
              <a:spcBef>
                <a:spcPts val="765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Manually check web pages using the browser to  check if text and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size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can be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adjusted, if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the site  is readable when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style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information is removed  and whether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resources can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be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accessed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without  using a</a:t>
            </a:r>
            <a:r>
              <a:rPr sz="28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mouse.</a:t>
            </a:r>
            <a:endParaRPr sz="2800">
              <a:latin typeface="Arial"/>
              <a:cs typeface="Arial"/>
            </a:endParaRPr>
          </a:p>
          <a:p>
            <a:pPr marL="194945" marR="192405" indent="-182880">
              <a:lnSpc>
                <a:spcPts val="2690"/>
              </a:lnSpc>
              <a:spcBef>
                <a:spcPts val="650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spc="-85" dirty="0">
                <a:solidFill>
                  <a:srgbClr val="292934"/>
                </a:solidFill>
                <a:latin typeface="Arial"/>
                <a:cs typeface="Arial"/>
              </a:rPr>
              <a:t>Test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web site using different browsers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including 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non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graphical browsers such as</a:t>
            </a:r>
            <a:r>
              <a:rPr sz="28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92934"/>
                </a:solidFill>
                <a:latin typeface="Arial"/>
                <a:cs typeface="Arial"/>
              </a:rPr>
              <a:t>Lynx.</a:t>
            </a:r>
            <a:endParaRPr sz="2800">
              <a:latin typeface="Arial"/>
              <a:cs typeface="Arial"/>
            </a:endParaRPr>
          </a:p>
          <a:p>
            <a:pPr marL="194945" marR="346075" indent="-182880">
              <a:lnSpc>
                <a:spcPct val="80000"/>
              </a:lnSpc>
              <a:spcBef>
                <a:spcPts val="695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spc="-85" dirty="0">
                <a:solidFill>
                  <a:srgbClr val="292934"/>
                </a:solidFill>
                <a:latin typeface="Arial"/>
                <a:cs typeface="Arial"/>
              </a:rPr>
              <a:t>Test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web site to ensure it can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be used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with 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assistive technology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such as screen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readers, 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screen magnifiers and speech</a:t>
            </a:r>
            <a:r>
              <a:rPr sz="2800" spc="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browsers.</a:t>
            </a:r>
            <a:endParaRPr sz="2800">
              <a:latin typeface="Arial"/>
              <a:cs typeface="Arial"/>
            </a:endParaRPr>
          </a:p>
          <a:p>
            <a:pPr marL="194945" marR="659765" indent="-182880">
              <a:lnSpc>
                <a:spcPts val="2690"/>
              </a:lnSpc>
              <a:spcBef>
                <a:spcPts val="650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Where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possible involve people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with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specific  requirements,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in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helping to test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the web</a:t>
            </a:r>
            <a:r>
              <a:rPr sz="28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site.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399487"/>
            <a:ext cx="51142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65" dirty="0">
                <a:solidFill>
                  <a:srgbClr val="D2523B"/>
                </a:solidFill>
                <a:latin typeface="Arial"/>
                <a:cs typeface="Arial"/>
              </a:rPr>
              <a:t>WEB</a:t>
            </a:r>
            <a:r>
              <a:rPr sz="5400" spc="-280" dirty="0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sz="5400" spc="-85" dirty="0">
                <a:solidFill>
                  <a:srgbClr val="D2523B"/>
                </a:solidFill>
                <a:latin typeface="Arial"/>
                <a:cs typeface="Arial"/>
              </a:rPr>
              <a:t>SECURITY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3531489"/>
            <a:ext cx="7388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https://developer.mozilla.org/en-US/docs/Web/Security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901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Web</a:t>
            </a:r>
            <a:r>
              <a:rPr sz="4000" spc="-260" dirty="0"/>
              <a:t> </a:t>
            </a:r>
            <a:r>
              <a:rPr sz="4000" spc="-90" dirty="0"/>
              <a:t>Security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8022590" cy="36836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Web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sites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are prone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security</a:t>
            </a:r>
            <a:r>
              <a:rPr sz="24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risks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60" dirty="0">
                <a:solidFill>
                  <a:srgbClr val="292934"/>
                </a:solidFill>
                <a:latin typeface="Arial"/>
                <a:cs typeface="Arial"/>
              </a:rPr>
              <a:t>Your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web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site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or open web application should be</a:t>
            </a:r>
            <a:r>
              <a:rPr sz="2400" spc="1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secure</a:t>
            </a:r>
            <a:endParaRPr sz="2400">
              <a:latin typeface="Arial"/>
              <a:cs typeface="Arial"/>
            </a:endParaRPr>
          </a:p>
          <a:p>
            <a:pPr marL="194945" marR="24257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Simple bugs in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code can result in private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information 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being</a:t>
            </a:r>
            <a:r>
              <a:rPr sz="24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leaked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Understanding information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security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can help avoid leaving  software and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sites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insecure and vulnerable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weaknesses</a:t>
            </a:r>
            <a:endParaRPr sz="2400">
              <a:latin typeface="Arial"/>
              <a:cs typeface="Arial"/>
            </a:endParaRPr>
          </a:p>
          <a:p>
            <a:pPr marL="194945" marR="1828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Vulnerabilities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can be exploited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financial gain or other  malicious</a:t>
            </a:r>
            <a:r>
              <a:rPr sz="24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reasons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114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/>
              <a:t>Security</a:t>
            </a:r>
            <a:r>
              <a:rPr sz="4000" spc="-290" dirty="0"/>
              <a:t> </a:t>
            </a:r>
            <a:r>
              <a:rPr sz="4000" spc="-95" dirty="0"/>
              <a:t>Considerations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228"/>
            <a:ext cx="7972425" cy="50380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Updated</a:t>
            </a:r>
            <a:r>
              <a:rPr sz="24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Software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Any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updates/patches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SQL</a:t>
            </a:r>
            <a:r>
              <a:rPr sz="2400" spc="-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Injection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Attempt by hackers to manipulate your</a:t>
            </a:r>
            <a:r>
              <a:rPr sz="2000" spc="-1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database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Error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Messages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Careful about how much information to be given in error</a:t>
            </a:r>
            <a:r>
              <a:rPr sz="2000" spc="-2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messages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25" dirty="0">
                <a:solidFill>
                  <a:srgbClr val="292934"/>
                </a:solidFill>
                <a:latin typeface="Arial"/>
                <a:cs typeface="Arial"/>
              </a:rPr>
              <a:t>Validation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2400" spc="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Should be performed on both the client and server</a:t>
            </a:r>
            <a:r>
              <a:rPr sz="2000" spc="-1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side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Passwords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Enforce requirements such as minimum of 8 characters,</a:t>
            </a:r>
            <a:r>
              <a:rPr sz="2000" spc="-2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including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upper case, lower case and special</a:t>
            </a:r>
            <a:r>
              <a:rPr sz="2000" spc="-1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characters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https://www.tutorialspoint.com/internet_technologies/website_security.htm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114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/>
              <a:t>Security</a:t>
            </a:r>
            <a:r>
              <a:rPr sz="4000" spc="-290" dirty="0"/>
              <a:t> </a:t>
            </a:r>
            <a:r>
              <a:rPr sz="4000" spc="-95" dirty="0"/>
              <a:t>Considerations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228"/>
            <a:ext cx="7840980" cy="30384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Web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 Server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Web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content is</a:t>
            </a:r>
            <a:r>
              <a:rPr sz="20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stored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Error 404 if web page is not</a:t>
            </a:r>
            <a:r>
              <a:rPr sz="2000" spc="-1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found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Secure Socket Layer</a:t>
            </a:r>
            <a:r>
              <a:rPr sz="24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(SSL)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Encryption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Authentication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 website that is secured with a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SSL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certificate will display</a:t>
            </a:r>
            <a:r>
              <a:rPr sz="2000" spc="-2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https://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before the web</a:t>
            </a:r>
            <a:r>
              <a:rPr sz="2000" spc="-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address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7719" y="4884420"/>
            <a:ext cx="6469380" cy="824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044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Pro</a:t>
            </a:r>
            <a:r>
              <a:rPr sz="4000" spc="-100" dirty="0"/>
              <a:t>t</a:t>
            </a:r>
            <a:r>
              <a:rPr sz="4000" spc="-105" dirty="0"/>
              <a:t>o</a:t>
            </a:r>
            <a:r>
              <a:rPr sz="4000" spc="-100" dirty="0"/>
              <a:t>c</a:t>
            </a:r>
            <a:r>
              <a:rPr sz="4000" spc="-105" dirty="0"/>
              <a:t>ol</a:t>
            </a:r>
            <a:r>
              <a:rPr sz="4000" spc="-5" dirty="0"/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8037830" cy="44888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HTTP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– </a:t>
            </a: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HyperTextTransferProtocol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(Port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80)</a:t>
            </a:r>
            <a:endParaRPr sz="2400">
              <a:latin typeface="Arial"/>
              <a:cs typeface="Arial"/>
            </a:endParaRPr>
          </a:p>
          <a:p>
            <a:pPr marL="194945" marR="953135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Protocol used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send data between browser and a  website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HTTPS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– </a:t>
            </a:r>
            <a:r>
              <a:rPr sz="2400" spc="-15" dirty="0">
                <a:solidFill>
                  <a:srgbClr val="292934"/>
                </a:solidFill>
                <a:latin typeface="Arial"/>
                <a:cs typeface="Arial"/>
              </a:rPr>
              <a:t>HyperTextTransferProtocolSecure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(Port</a:t>
            </a:r>
            <a:r>
              <a:rPr sz="2400" spc="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443)</a:t>
            </a:r>
            <a:endParaRPr sz="2400">
              <a:latin typeface="Arial"/>
              <a:cs typeface="Arial"/>
            </a:endParaRPr>
          </a:p>
          <a:p>
            <a:pPr marL="194945" marR="74930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Secure protocol means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all communication ns  between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browser and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website are</a:t>
            </a:r>
            <a:r>
              <a:rPr sz="2400" spc="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encrypted.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Often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used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protect confidential online transactions such  as online banking, shopping</a:t>
            </a:r>
            <a:r>
              <a:rPr sz="2400" spc="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  <a:p>
            <a:pPr marL="194945" marR="59817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Browsers such as Chrome and Firefox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often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display a  padlock icon in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address bar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visually indicate a  HTTPS connection is in</a:t>
            </a:r>
            <a:r>
              <a:rPr sz="24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use.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761" y="1692401"/>
            <a:ext cx="1270" cy="4709160"/>
          </a:xfrm>
          <a:custGeom>
            <a:avLst/>
            <a:gdLst/>
            <a:ahLst/>
            <a:cxnLst/>
            <a:rect l="l" t="t" r="r" b="b"/>
            <a:pathLst>
              <a:path w="1270" h="4709160">
                <a:moveTo>
                  <a:pt x="762" y="0"/>
                </a:moveTo>
                <a:lnTo>
                  <a:pt x="0" y="4709160"/>
                </a:lnTo>
              </a:path>
            </a:pathLst>
          </a:custGeom>
          <a:ln w="19812">
            <a:solidFill>
              <a:srgbClr val="D25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29500" y="356615"/>
            <a:ext cx="1013459" cy="714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044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Pro</a:t>
            </a:r>
            <a:r>
              <a:rPr sz="4000" spc="-100" dirty="0"/>
              <a:t>t</a:t>
            </a:r>
            <a:r>
              <a:rPr sz="4000" spc="-105" dirty="0"/>
              <a:t>o</a:t>
            </a:r>
            <a:r>
              <a:rPr sz="4000" spc="-100" dirty="0"/>
              <a:t>c</a:t>
            </a:r>
            <a:r>
              <a:rPr sz="4000" spc="-105" dirty="0"/>
              <a:t>ol</a:t>
            </a:r>
            <a:r>
              <a:rPr sz="4000" spc="-5" dirty="0"/>
              <a:t>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5466969" y="1823974"/>
            <a:ext cx="2973705" cy="4421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006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D2523B"/>
                </a:solidFill>
                <a:latin typeface="Arial"/>
                <a:cs typeface="Arial"/>
              </a:rPr>
              <a:t>Benefits of</a:t>
            </a:r>
            <a:r>
              <a:rPr sz="2000" spc="-60" dirty="0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2523B"/>
                </a:solidFill>
                <a:latin typeface="Arial"/>
                <a:cs typeface="Arial"/>
              </a:rPr>
              <a:t>HTTPS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Arial"/>
              <a:cs typeface="Arial"/>
            </a:endParaRPr>
          </a:p>
          <a:p>
            <a:pPr marL="194945" marR="79375" indent="-182880">
              <a:lnSpc>
                <a:spcPts val="238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Information is  encrypted and cannot  be intercepted</a:t>
            </a:r>
            <a:endParaRPr sz="2200">
              <a:latin typeface="Arial"/>
              <a:cs typeface="Arial"/>
            </a:endParaRPr>
          </a:p>
          <a:p>
            <a:pPr marL="194945" marR="5080" indent="-182880">
              <a:lnSpc>
                <a:spcPct val="90000"/>
              </a:lnSpc>
              <a:spcBef>
                <a:spcPts val="484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10" dirty="0">
                <a:solidFill>
                  <a:srgbClr val="292934"/>
                </a:solidFill>
                <a:latin typeface="Arial"/>
                <a:cs typeface="Arial"/>
              </a:rPr>
              <a:t>Visitors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can verify you  are a registered  business and you own  the domain</a:t>
            </a:r>
            <a:endParaRPr sz="2200">
              <a:latin typeface="Arial"/>
              <a:cs typeface="Arial"/>
            </a:endParaRPr>
          </a:p>
          <a:p>
            <a:pPr marL="194945" marR="222885" indent="-182880">
              <a:lnSpc>
                <a:spcPct val="90000"/>
              </a:lnSpc>
              <a:spcBef>
                <a:spcPts val="530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Customers are</a:t>
            </a:r>
            <a:r>
              <a:rPr sz="2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more  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likely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to trust and  complete purchases  from sites that use  </a:t>
            </a:r>
            <a:r>
              <a:rPr sz="2200" spc="-10" dirty="0">
                <a:solidFill>
                  <a:srgbClr val="292934"/>
                </a:solidFill>
                <a:latin typeface="Arial"/>
                <a:cs typeface="Arial"/>
              </a:rPr>
              <a:t>HPPPS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" y="1600200"/>
            <a:ext cx="4820412" cy="4619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40" y="6461861"/>
            <a:ext cx="47517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https://www.instantssl.com/ssl-certificate-products/https.html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2866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JavaScript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23240" y="1553228"/>
            <a:ext cx="6943090" cy="42087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08279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Cross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site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Scripting</a:t>
            </a:r>
            <a:r>
              <a:rPr sz="24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(XSS)</a:t>
            </a:r>
            <a:endParaRPr sz="2400">
              <a:latin typeface="Arial"/>
              <a:cs typeface="Arial"/>
            </a:endParaRPr>
          </a:p>
          <a:p>
            <a:pPr marL="482600" marR="215900" lvl="1" indent="-183515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832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Uses unreliable data and passes to the browser</a:t>
            </a:r>
            <a:r>
              <a:rPr sz="2000" spc="-1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without  appropriate</a:t>
            </a:r>
            <a:r>
              <a:rPr sz="20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validation</a:t>
            </a:r>
            <a:endParaRPr sz="2000">
              <a:latin typeface="Arial"/>
              <a:cs typeface="Arial"/>
            </a:endParaRPr>
          </a:p>
          <a:p>
            <a:pPr marL="4826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832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Common exploited web</a:t>
            </a:r>
            <a:r>
              <a:rPr sz="20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vulnerabilities</a:t>
            </a:r>
            <a:endParaRPr sz="2000">
              <a:latin typeface="Arial"/>
              <a:cs typeface="Arial"/>
            </a:endParaRPr>
          </a:p>
          <a:p>
            <a:pPr marL="482600" lvl="1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832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Allows attackers to inject client side script into web</a:t>
            </a:r>
            <a:r>
              <a:rPr sz="2000" spc="-1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pages</a:t>
            </a:r>
            <a:endParaRPr sz="2000">
              <a:latin typeface="Arial"/>
              <a:cs typeface="Arial"/>
            </a:endParaRPr>
          </a:p>
          <a:p>
            <a:pPr marL="208279" indent="-182880">
              <a:lnSpc>
                <a:spcPct val="100000"/>
              </a:lnSpc>
              <a:spcBef>
                <a:spcPts val="570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Developers</a:t>
            </a:r>
            <a:endParaRPr sz="2400">
              <a:latin typeface="Arial"/>
              <a:cs typeface="Arial"/>
            </a:endParaRPr>
          </a:p>
          <a:p>
            <a:pPr marL="482600" lvl="1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832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Using </a:t>
            </a:r>
            <a:r>
              <a:rPr sz="2000" spc="10" dirty="0">
                <a:solidFill>
                  <a:srgbClr val="292934"/>
                </a:solidFill>
                <a:latin typeface="Arial"/>
                <a:cs typeface="Arial"/>
              </a:rPr>
              <a:t>3</a:t>
            </a:r>
            <a:r>
              <a:rPr sz="1950" spc="15" baseline="25641" dirty="0">
                <a:solidFill>
                  <a:srgbClr val="292934"/>
                </a:solidFill>
                <a:latin typeface="Arial"/>
                <a:cs typeface="Arial"/>
              </a:rPr>
              <a:t>rd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party</a:t>
            </a:r>
            <a:r>
              <a:rPr sz="2000" spc="-2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libraries</a:t>
            </a:r>
            <a:endParaRPr sz="2000">
              <a:latin typeface="Arial"/>
              <a:cs typeface="Arial"/>
            </a:endParaRPr>
          </a:p>
          <a:p>
            <a:pPr marL="482600" lvl="1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832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Developer</a:t>
            </a:r>
            <a:r>
              <a:rPr sz="20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tools</a:t>
            </a:r>
            <a:endParaRPr sz="2000">
              <a:latin typeface="Arial"/>
              <a:cs typeface="Arial"/>
            </a:endParaRPr>
          </a:p>
          <a:p>
            <a:pPr marL="208279" indent="-182880">
              <a:lnSpc>
                <a:spcPct val="100000"/>
              </a:lnSpc>
              <a:spcBef>
                <a:spcPts val="570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  <a:p>
            <a:pPr marL="482600" lvl="1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83234" algn="l"/>
              </a:tabLst>
            </a:pP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Track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user</a:t>
            </a:r>
            <a:r>
              <a:rPr sz="20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activity</a:t>
            </a:r>
            <a:endParaRPr sz="2000">
              <a:latin typeface="Arial"/>
              <a:cs typeface="Arial"/>
            </a:endParaRPr>
          </a:p>
          <a:p>
            <a:pPr marL="4826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832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Log</a:t>
            </a:r>
            <a:r>
              <a:rPr sz="20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actions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835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Lab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89659"/>
            <a:ext cx="8003540" cy="414972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4945" marR="141605" indent="-182880">
              <a:lnSpc>
                <a:spcPts val="2590"/>
              </a:lnSpc>
              <a:spcBef>
                <a:spcPts val="42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There is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 new lab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this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week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but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check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you have  completed all earlier</a:t>
            </a:r>
            <a:r>
              <a:rPr sz="2400" spc="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labs.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2A199"/>
              </a:buClr>
              <a:buFont typeface="Arial"/>
              <a:buChar char="•"/>
            </a:pPr>
            <a:endParaRPr sz="2950" dirty="0">
              <a:latin typeface="Arial"/>
              <a:cs typeface="Arial"/>
            </a:endParaRPr>
          </a:p>
          <a:p>
            <a:pPr marL="195580" indent="-182880">
              <a:lnSpc>
                <a:spcPts val="2735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Assessment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1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due to be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uploaded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lang="en-US" sz="2400" spc="-5" dirty="0">
                <a:solidFill>
                  <a:srgbClr val="292934"/>
                </a:solidFill>
                <a:latin typeface="Arial"/>
                <a:cs typeface="Arial"/>
              </a:rPr>
              <a:t>Moodle account on 25</a:t>
            </a:r>
            <a:r>
              <a:rPr lang="en-US" sz="2400" spc="-5" baseline="30000" dirty="0">
                <a:solidFill>
                  <a:srgbClr val="292934"/>
                </a:solidFill>
                <a:latin typeface="Arial"/>
                <a:cs typeface="Arial"/>
              </a:rPr>
              <a:t>th</a:t>
            </a:r>
            <a:r>
              <a:rPr lang="en-US" sz="2400" spc="-5" dirty="0">
                <a:solidFill>
                  <a:srgbClr val="292934"/>
                </a:solidFill>
                <a:latin typeface="Arial"/>
                <a:cs typeface="Arial"/>
              </a:rPr>
              <a:t> October 2021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50" dirty="0">
              <a:latin typeface="Arial"/>
              <a:cs typeface="Arial"/>
            </a:endParaRPr>
          </a:p>
          <a:p>
            <a:pPr marL="194945" marR="255904" indent="-182880">
              <a:lnSpc>
                <a:spcPct val="90100"/>
              </a:lnSpc>
              <a:spcBef>
                <a:spcPts val="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Make sure that you have </a:t>
            </a:r>
            <a:r>
              <a:rPr lang="en-US" sz="2400" dirty="0">
                <a:solidFill>
                  <a:srgbClr val="292934"/>
                </a:solidFill>
                <a:latin typeface="Arial"/>
                <a:cs typeface="Arial"/>
              </a:rPr>
              <a:t>ZIP all the files/folders and uploaded to Moodle assessment submission option. </a:t>
            </a:r>
          </a:p>
          <a:p>
            <a:pPr marL="194945" marR="255904" indent="-182880">
              <a:lnSpc>
                <a:spcPct val="90100"/>
              </a:lnSpc>
              <a:spcBef>
                <a:spcPts val="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endParaRPr sz="3250" dirty="0">
              <a:latin typeface="Arial"/>
              <a:cs typeface="Arial"/>
            </a:endParaRPr>
          </a:p>
          <a:p>
            <a:pPr marL="194945" marR="5080" indent="-182880">
              <a:lnSpc>
                <a:spcPts val="2590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you have any problems </a:t>
            </a:r>
            <a:r>
              <a:rPr lang="en-US" sz="2400" spc="-5" dirty="0">
                <a:solidFill>
                  <a:srgbClr val="292934"/>
                </a:solidFill>
                <a:latin typeface="Arial"/>
                <a:cs typeface="Arial"/>
              </a:rPr>
              <a:t>, Feel free to contact at </a:t>
            </a:r>
            <a:r>
              <a:rPr lang="en-US" sz="2400" spc="-5" dirty="0" err="1">
                <a:solidFill>
                  <a:srgbClr val="292934"/>
                </a:solidFill>
                <a:latin typeface="Arial"/>
                <a:cs typeface="Arial"/>
              </a:rPr>
              <a:t>mazhar.</a:t>
            </a:r>
            <a:r>
              <a:rPr lang="en-US" sz="2400" spc="-5" err="1">
                <a:solidFill>
                  <a:srgbClr val="292934"/>
                </a:solidFill>
                <a:latin typeface="Arial"/>
                <a:cs typeface="Arial"/>
              </a:rPr>
              <a:t>malik</a:t>
            </a:r>
            <a:r>
              <a:rPr lang="en-US" sz="2400" spc="-5">
                <a:solidFill>
                  <a:srgbClr val="292934"/>
                </a:solidFill>
                <a:latin typeface="Arial"/>
                <a:cs typeface="Arial"/>
              </a:rPr>
              <a:t>@uws.ac.uk</a:t>
            </a:r>
            <a:r>
              <a:rPr sz="2400" spc="-5">
                <a:solidFill>
                  <a:srgbClr val="292934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94106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0" dirty="0"/>
              <a:t>W</a:t>
            </a:r>
            <a:r>
              <a:rPr sz="4000" spc="-105" dirty="0"/>
              <a:t>A</a:t>
            </a:r>
            <a:r>
              <a:rPr sz="4000" spc="-5" dirty="0"/>
              <a:t>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8020684" cy="41960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Web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Accessibility</a:t>
            </a:r>
            <a:r>
              <a:rPr sz="2400" spc="-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Initiative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Created by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W3C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</a:t>
            </a:r>
            <a:r>
              <a:rPr sz="24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1997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Intended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web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designers,</a:t>
            </a:r>
            <a:r>
              <a:rPr sz="2400" spc="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developers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Purpose is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make web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content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accessible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people with  disabilities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Main aim is about</a:t>
            </a:r>
            <a:r>
              <a:rPr sz="24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accessibility</a:t>
            </a:r>
            <a:endParaRPr sz="2400">
              <a:latin typeface="Arial"/>
              <a:cs typeface="Arial"/>
            </a:endParaRPr>
          </a:p>
          <a:p>
            <a:pPr marL="194945" marR="478155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Also helps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make web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content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available in more web  browsers (eg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smart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phones, other hand-held</a:t>
            </a:r>
            <a:r>
              <a:rPr sz="2400" spc="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devices)</a:t>
            </a:r>
            <a:endParaRPr sz="2400">
              <a:latin typeface="Arial"/>
              <a:cs typeface="Arial"/>
            </a:endParaRPr>
          </a:p>
          <a:p>
            <a:pPr marL="194945" marR="33020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Also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enable more users in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different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environments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(eg  strong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light, bad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sight,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loud</a:t>
            </a:r>
            <a:r>
              <a:rPr sz="24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noise)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168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/>
              <a:t>Is </a:t>
            </a:r>
            <a:r>
              <a:rPr sz="4000" spc="-55" dirty="0"/>
              <a:t>it</a:t>
            </a:r>
            <a:r>
              <a:rPr sz="4000" spc="-420" dirty="0"/>
              <a:t> </a:t>
            </a:r>
            <a:r>
              <a:rPr sz="4000" spc="-95" dirty="0"/>
              <a:t>important?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8037830" cy="46348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Improve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your reputation and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image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Improve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your customer</a:t>
            </a:r>
            <a:r>
              <a:rPr sz="24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satisfaction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Increase your number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24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visitors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Let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your visitors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stay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longer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your</a:t>
            </a:r>
            <a:r>
              <a:rPr sz="24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site</a:t>
            </a:r>
            <a:endParaRPr sz="2400">
              <a:latin typeface="Arial"/>
              <a:cs typeface="Arial"/>
            </a:endParaRPr>
          </a:p>
          <a:p>
            <a:pPr marL="194945" marR="95250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Make your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site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more usable also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people with no  disabilities</a:t>
            </a:r>
            <a:endParaRPr sz="2400">
              <a:latin typeface="Arial"/>
              <a:cs typeface="Arial"/>
            </a:endParaRPr>
          </a:p>
          <a:p>
            <a:pPr marL="194945" marR="174625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Make your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site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more usable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users with images turned  </a:t>
            </a: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off</a:t>
            </a:r>
            <a:endParaRPr sz="2400">
              <a:latin typeface="Arial"/>
              <a:cs typeface="Arial"/>
            </a:endParaRPr>
          </a:p>
          <a:p>
            <a:pPr marL="194945" marR="1259205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Make your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site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more usable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people with older  equipment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Let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you reach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fastest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growing population: older</a:t>
            </a:r>
            <a:r>
              <a:rPr sz="2400" spc="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people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041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Accessibility</a:t>
            </a:r>
            <a:r>
              <a:rPr sz="4000" spc="-285" dirty="0"/>
              <a:t> </a:t>
            </a:r>
            <a:r>
              <a:rPr sz="4000" spc="-95" dirty="0"/>
              <a:t>Guidelines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5"/>
            <a:ext cx="8059420" cy="4752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http://www.w3.org/TR/WAI-WEBCONTENT/#Guidelines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2A199"/>
              </a:buClr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2A199"/>
              </a:buClr>
              <a:buFont typeface="Arial"/>
              <a:buChar char="•"/>
            </a:pPr>
            <a:endParaRPr sz="2550">
              <a:latin typeface="Arial"/>
              <a:cs typeface="Arial"/>
            </a:endParaRPr>
          </a:p>
          <a:p>
            <a:pPr marL="637540" marR="1284605" lvl="1" indent="-515620">
              <a:lnSpc>
                <a:spcPct val="100000"/>
              </a:lnSpc>
              <a:buAutoNum type="arabicPeriod"/>
              <a:tabLst>
                <a:tab pos="589280" algn="l"/>
              </a:tabLst>
            </a:pP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Provide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equivalent alternatives</a:t>
            </a:r>
            <a:r>
              <a:rPr sz="33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300" spc="-10" dirty="0">
                <a:solidFill>
                  <a:srgbClr val="292934"/>
                </a:solidFill>
                <a:latin typeface="Arial"/>
                <a:cs typeface="Arial"/>
              </a:rPr>
              <a:t>to 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auditory and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visual content.</a:t>
            </a:r>
            <a:endParaRPr sz="3300">
              <a:latin typeface="Arial"/>
              <a:cs typeface="Arial"/>
            </a:endParaRPr>
          </a:p>
          <a:p>
            <a:pPr marL="637540" marR="5080" indent="-515620">
              <a:lnSpc>
                <a:spcPct val="100000"/>
              </a:lnSpc>
              <a:spcBef>
                <a:spcPts val="795"/>
              </a:spcBef>
              <a:buClr>
                <a:srgbClr val="92A199"/>
              </a:buClr>
              <a:buSzPct val="84848"/>
              <a:buChar char="•"/>
              <a:tabLst>
                <a:tab pos="637540" algn="l"/>
                <a:tab pos="638175" algn="l"/>
              </a:tabLst>
            </a:pP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Provide content that, when presented</a:t>
            </a:r>
            <a:r>
              <a:rPr sz="3300" spc="-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to 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3300" spc="-40" dirty="0">
                <a:solidFill>
                  <a:srgbClr val="292934"/>
                </a:solidFill>
                <a:latin typeface="Arial"/>
                <a:cs typeface="Arial"/>
              </a:rPr>
              <a:t>user,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conveys essentially the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same 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function or purpose as auditory or  visual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content.</a:t>
            </a:r>
            <a:endParaRPr sz="3300">
              <a:latin typeface="Arial"/>
              <a:cs typeface="Arial"/>
            </a:endParaRPr>
          </a:p>
          <a:p>
            <a:pPr marL="637540" indent="-516255">
              <a:lnSpc>
                <a:spcPct val="100000"/>
              </a:lnSpc>
              <a:spcBef>
                <a:spcPts val="795"/>
              </a:spcBef>
              <a:buClr>
                <a:srgbClr val="92A199"/>
              </a:buClr>
              <a:buSzPct val="84848"/>
              <a:buChar char="•"/>
              <a:tabLst>
                <a:tab pos="637540" algn="l"/>
                <a:tab pos="638175" algn="l"/>
              </a:tabLst>
            </a:pPr>
            <a:r>
              <a:rPr sz="3300" spc="-10" dirty="0">
                <a:solidFill>
                  <a:srgbClr val="292934"/>
                </a:solidFill>
                <a:latin typeface="Arial"/>
                <a:cs typeface="Arial"/>
              </a:rPr>
              <a:t>Eg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use alt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attribute for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&lt;img&gt;</a:t>
            </a:r>
            <a:r>
              <a:rPr sz="33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element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041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Accessibility</a:t>
            </a:r>
            <a:r>
              <a:rPr sz="4000" spc="-285" dirty="0"/>
              <a:t> </a:t>
            </a:r>
            <a:r>
              <a:rPr sz="4000" spc="-95" dirty="0"/>
              <a:t>Guidelines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45668" y="1831974"/>
            <a:ext cx="503301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292934"/>
                </a:solidFill>
                <a:latin typeface="Arial"/>
                <a:cs typeface="Arial"/>
              </a:rPr>
              <a:t>2. </a:t>
            </a:r>
            <a:r>
              <a:rPr sz="3100" spc="-10" dirty="0">
                <a:solidFill>
                  <a:srgbClr val="292934"/>
                </a:solidFill>
                <a:latin typeface="Arial"/>
                <a:cs typeface="Arial"/>
              </a:rPr>
              <a:t>Don’t </a:t>
            </a:r>
            <a:r>
              <a:rPr sz="3100" spc="-5" dirty="0">
                <a:solidFill>
                  <a:srgbClr val="292934"/>
                </a:solidFill>
                <a:latin typeface="Arial"/>
                <a:cs typeface="Arial"/>
              </a:rPr>
              <a:t>rely on </a:t>
            </a:r>
            <a:r>
              <a:rPr sz="3100" spc="-10" dirty="0">
                <a:solidFill>
                  <a:srgbClr val="292934"/>
                </a:solidFill>
                <a:latin typeface="Arial"/>
                <a:cs typeface="Arial"/>
              </a:rPr>
              <a:t>colour</a:t>
            </a:r>
            <a:r>
              <a:rPr sz="31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100" spc="-10" dirty="0">
                <a:solidFill>
                  <a:srgbClr val="292934"/>
                </a:solidFill>
                <a:latin typeface="Arial"/>
                <a:cs typeface="Arial"/>
              </a:rPr>
              <a:t>alone.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2486990"/>
            <a:ext cx="671449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4848"/>
              <a:buChar char="•"/>
              <a:tabLst>
                <a:tab pos="527685" algn="l"/>
                <a:tab pos="528320" algn="l"/>
              </a:tabLst>
            </a:pP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Ensure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that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text and graphics</a:t>
            </a:r>
            <a:r>
              <a:rPr sz="3300" spc="-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are</a:t>
            </a:r>
            <a:endParaRPr sz="3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1084" y="2789301"/>
            <a:ext cx="69018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understandable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when 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viewed</a:t>
            </a:r>
            <a:r>
              <a:rPr sz="33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without</a:t>
            </a:r>
            <a:endParaRPr sz="3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1084" y="3091053"/>
            <a:ext cx="12623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solidFill>
                  <a:srgbClr val="292934"/>
                </a:solidFill>
                <a:latin typeface="Arial"/>
                <a:cs typeface="Arial"/>
              </a:rPr>
              <a:t>colou</a:t>
            </a:r>
            <a:r>
              <a:rPr sz="3300" spc="-165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sz="3300" dirty="0">
                <a:solidFill>
                  <a:srgbClr val="292934"/>
                </a:solidFill>
                <a:latin typeface="Arial"/>
                <a:cs typeface="Arial"/>
              </a:rPr>
              <a:t>.</a:t>
            </a:r>
            <a:endParaRPr sz="3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668" y="3901516"/>
            <a:ext cx="7503159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Clr>
                <a:srgbClr val="92A199"/>
              </a:buClr>
              <a:buSzPct val="85483"/>
              <a:buChar char="•"/>
              <a:tabLst>
                <a:tab pos="527685" algn="l"/>
                <a:tab pos="528320" algn="l"/>
              </a:tabLst>
            </a:pPr>
            <a:r>
              <a:rPr sz="3100" spc="-5" dirty="0">
                <a:solidFill>
                  <a:srgbClr val="292934"/>
                </a:solidFill>
                <a:latin typeface="Arial"/>
                <a:cs typeface="Arial"/>
              </a:rPr>
              <a:t>Provide </a:t>
            </a:r>
            <a:r>
              <a:rPr sz="3100" spc="-10" dirty="0">
                <a:solidFill>
                  <a:srgbClr val="292934"/>
                </a:solidFill>
                <a:latin typeface="Arial"/>
                <a:cs typeface="Arial"/>
              </a:rPr>
              <a:t>content </a:t>
            </a:r>
            <a:r>
              <a:rPr sz="3100" spc="-5" dirty="0">
                <a:solidFill>
                  <a:srgbClr val="292934"/>
                </a:solidFill>
                <a:latin typeface="Arial"/>
                <a:cs typeface="Arial"/>
              </a:rPr>
              <a:t>that, </a:t>
            </a:r>
            <a:r>
              <a:rPr sz="3100" spc="-10" dirty="0">
                <a:solidFill>
                  <a:srgbClr val="292934"/>
                </a:solidFill>
                <a:latin typeface="Arial"/>
                <a:cs typeface="Arial"/>
              </a:rPr>
              <a:t>when </a:t>
            </a:r>
            <a:r>
              <a:rPr sz="3100" spc="-5" dirty="0">
                <a:solidFill>
                  <a:srgbClr val="292934"/>
                </a:solidFill>
                <a:latin typeface="Arial"/>
                <a:cs typeface="Arial"/>
              </a:rPr>
              <a:t>presented</a:t>
            </a:r>
            <a:r>
              <a:rPr sz="3100" spc="1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100" spc="-5" dirty="0">
                <a:solidFill>
                  <a:srgbClr val="292934"/>
                </a:solidFill>
                <a:latin typeface="Arial"/>
                <a:cs typeface="Arial"/>
              </a:rPr>
              <a:t>to</a:t>
            </a:r>
            <a:endParaRPr sz="3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1084" y="4185665"/>
            <a:ext cx="676592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3100" spc="-40" dirty="0">
                <a:solidFill>
                  <a:srgbClr val="292934"/>
                </a:solidFill>
                <a:latin typeface="Arial"/>
                <a:cs typeface="Arial"/>
              </a:rPr>
              <a:t>user, </a:t>
            </a:r>
            <a:r>
              <a:rPr sz="3100" spc="-5" dirty="0">
                <a:solidFill>
                  <a:srgbClr val="292934"/>
                </a:solidFill>
                <a:latin typeface="Arial"/>
                <a:cs typeface="Arial"/>
              </a:rPr>
              <a:t>conveys essentially the</a:t>
            </a:r>
            <a:r>
              <a:rPr sz="3100" spc="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100" spc="-5" dirty="0">
                <a:solidFill>
                  <a:srgbClr val="292934"/>
                </a:solidFill>
                <a:latin typeface="Arial"/>
                <a:cs typeface="Arial"/>
              </a:rPr>
              <a:t>same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1084" y="4469129"/>
            <a:ext cx="7007859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292934"/>
                </a:solidFill>
                <a:latin typeface="Arial"/>
                <a:cs typeface="Arial"/>
              </a:rPr>
              <a:t>function or </a:t>
            </a:r>
            <a:r>
              <a:rPr sz="3100" spc="-10" dirty="0">
                <a:solidFill>
                  <a:srgbClr val="292934"/>
                </a:solidFill>
                <a:latin typeface="Arial"/>
                <a:cs typeface="Arial"/>
              </a:rPr>
              <a:t>purpose </a:t>
            </a:r>
            <a:r>
              <a:rPr sz="3100" spc="-5" dirty="0">
                <a:solidFill>
                  <a:srgbClr val="292934"/>
                </a:solidFill>
                <a:latin typeface="Arial"/>
                <a:cs typeface="Arial"/>
              </a:rPr>
              <a:t>as auditory or</a:t>
            </a:r>
            <a:r>
              <a:rPr sz="3100" spc="1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100" spc="-10" dirty="0">
                <a:solidFill>
                  <a:srgbClr val="292934"/>
                </a:solidFill>
                <a:latin typeface="Arial"/>
                <a:cs typeface="Arial"/>
              </a:rPr>
              <a:t>visual</a:t>
            </a:r>
            <a:endParaRPr sz="3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1084" y="4752594"/>
            <a:ext cx="142367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292934"/>
                </a:solidFill>
                <a:latin typeface="Arial"/>
                <a:cs typeface="Arial"/>
              </a:rPr>
              <a:t>co</a:t>
            </a:r>
            <a:r>
              <a:rPr sz="3100" spc="-15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3100" spc="-5" dirty="0">
                <a:solidFill>
                  <a:srgbClr val="292934"/>
                </a:solidFill>
                <a:latin typeface="Arial"/>
                <a:cs typeface="Arial"/>
              </a:rPr>
              <a:t>tent.</a:t>
            </a:r>
            <a:endParaRPr sz="3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5668" y="5414264"/>
            <a:ext cx="747522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Clr>
                <a:srgbClr val="92A199"/>
              </a:buClr>
              <a:buSzPct val="85483"/>
              <a:buChar char="•"/>
              <a:tabLst>
                <a:tab pos="527685" algn="l"/>
                <a:tab pos="528320" algn="l"/>
              </a:tabLst>
            </a:pPr>
            <a:r>
              <a:rPr sz="3100" spc="-10" dirty="0">
                <a:solidFill>
                  <a:srgbClr val="292934"/>
                </a:solidFill>
                <a:latin typeface="Arial"/>
                <a:cs typeface="Arial"/>
              </a:rPr>
              <a:t>Eg </a:t>
            </a:r>
            <a:r>
              <a:rPr sz="3100" spc="-5" dirty="0">
                <a:solidFill>
                  <a:srgbClr val="292934"/>
                </a:solidFill>
                <a:latin typeface="Arial"/>
                <a:cs typeface="Arial"/>
              </a:rPr>
              <a:t>ability to distinguish with and</a:t>
            </a:r>
            <a:r>
              <a:rPr sz="3100" spc="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100" spc="-5" dirty="0">
                <a:solidFill>
                  <a:srgbClr val="292934"/>
                </a:solidFill>
                <a:latin typeface="Arial"/>
                <a:cs typeface="Arial"/>
              </a:rPr>
              <a:t>without</a:t>
            </a:r>
            <a:endParaRPr sz="3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1084" y="5697727"/>
            <a:ext cx="109410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292934"/>
                </a:solidFill>
                <a:latin typeface="Arial"/>
                <a:cs typeface="Arial"/>
              </a:rPr>
              <a:t>col</a:t>
            </a:r>
            <a:r>
              <a:rPr sz="3100" spc="-25" dirty="0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sz="3100" spc="-5" dirty="0">
                <a:solidFill>
                  <a:srgbClr val="292934"/>
                </a:solidFill>
                <a:latin typeface="Arial"/>
                <a:cs typeface="Arial"/>
              </a:rPr>
              <a:t>ur</a:t>
            </a:r>
            <a:endParaRPr sz="3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041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Accessibility</a:t>
            </a:r>
            <a:r>
              <a:rPr sz="4000" spc="-285" dirty="0"/>
              <a:t> </a:t>
            </a:r>
            <a:r>
              <a:rPr sz="4000" spc="-95" dirty="0"/>
              <a:t>Guidelines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45668" y="1988946"/>
            <a:ext cx="7712075" cy="39585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527685" marR="581660" indent="-515620">
              <a:lnSpc>
                <a:spcPts val="2880"/>
              </a:lnSpc>
              <a:spcBef>
                <a:spcPts val="795"/>
              </a:spcBef>
            </a:pPr>
            <a:r>
              <a:rPr sz="3000" dirty="0">
                <a:solidFill>
                  <a:srgbClr val="292934"/>
                </a:solidFill>
                <a:latin typeface="Arial"/>
                <a:cs typeface="Arial"/>
              </a:rPr>
              <a:t>3. </a:t>
            </a:r>
            <a:r>
              <a:rPr sz="3000" spc="-5" dirty="0">
                <a:solidFill>
                  <a:srgbClr val="292934"/>
                </a:solidFill>
                <a:latin typeface="Arial"/>
                <a:cs typeface="Arial"/>
              </a:rPr>
              <a:t>Use markup and </a:t>
            </a:r>
            <a:r>
              <a:rPr sz="3000" dirty="0">
                <a:solidFill>
                  <a:srgbClr val="292934"/>
                </a:solidFill>
                <a:latin typeface="Arial"/>
                <a:cs typeface="Arial"/>
              </a:rPr>
              <a:t>style sheets </a:t>
            </a:r>
            <a:r>
              <a:rPr sz="3000" spc="-5" dirty="0">
                <a:solidFill>
                  <a:srgbClr val="292934"/>
                </a:solidFill>
                <a:latin typeface="Arial"/>
                <a:cs typeface="Arial"/>
              </a:rPr>
              <a:t>and do</a:t>
            </a:r>
            <a:r>
              <a:rPr sz="30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92934"/>
                </a:solidFill>
                <a:latin typeface="Arial"/>
                <a:cs typeface="Arial"/>
              </a:rPr>
              <a:t>so  </a:t>
            </a:r>
            <a:r>
              <a:rPr sz="3000" spc="-30" dirty="0">
                <a:solidFill>
                  <a:srgbClr val="292934"/>
                </a:solidFill>
                <a:latin typeface="Arial"/>
                <a:cs typeface="Arial"/>
              </a:rPr>
              <a:t>properly.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50">
              <a:latin typeface="Arial"/>
              <a:cs typeface="Arial"/>
            </a:endParaRPr>
          </a:p>
          <a:p>
            <a:pPr marL="527685" marR="321310" indent="-515620">
              <a:lnSpc>
                <a:spcPct val="80000"/>
              </a:lnSpc>
              <a:spcBef>
                <a:spcPts val="5"/>
              </a:spcBef>
              <a:buClr>
                <a:srgbClr val="92A199"/>
              </a:buClr>
              <a:buSzPct val="85000"/>
              <a:buChar char="•"/>
              <a:tabLst>
                <a:tab pos="527685" algn="l"/>
                <a:tab pos="528320" algn="l"/>
              </a:tabLst>
            </a:pPr>
            <a:r>
              <a:rPr sz="3000" dirty="0">
                <a:solidFill>
                  <a:srgbClr val="292934"/>
                </a:solidFill>
                <a:latin typeface="Arial"/>
                <a:cs typeface="Arial"/>
              </a:rPr>
              <a:t>Mark </a:t>
            </a:r>
            <a:r>
              <a:rPr sz="3000" spc="-5" dirty="0">
                <a:solidFill>
                  <a:srgbClr val="292934"/>
                </a:solidFill>
                <a:latin typeface="Arial"/>
                <a:cs typeface="Arial"/>
              </a:rPr>
              <a:t>up documents </a:t>
            </a:r>
            <a:r>
              <a:rPr sz="3000" dirty="0">
                <a:solidFill>
                  <a:srgbClr val="292934"/>
                </a:solidFill>
                <a:latin typeface="Arial"/>
                <a:cs typeface="Arial"/>
              </a:rPr>
              <a:t>with </a:t>
            </a:r>
            <a:r>
              <a:rPr sz="3000" spc="-5" dirty="0">
                <a:solidFill>
                  <a:srgbClr val="292934"/>
                </a:solidFill>
                <a:latin typeface="Arial"/>
                <a:cs typeface="Arial"/>
              </a:rPr>
              <a:t>the proper  structural elements. Control presentation  </a:t>
            </a:r>
            <a:r>
              <a:rPr sz="3000" dirty="0">
                <a:solidFill>
                  <a:srgbClr val="292934"/>
                </a:solidFill>
                <a:latin typeface="Arial"/>
                <a:cs typeface="Arial"/>
              </a:rPr>
              <a:t>with </a:t>
            </a:r>
            <a:r>
              <a:rPr sz="3000" spc="-5" dirty="0">
                <a:solidFill>
                  <a:srgbClr val="292934"/>
                </a:solidFill>
                <a:latin typeface="Arial"/>
                <a:cs typeface="Arial"/>
              </a:rPr>
              <a:t>style sheets rather than </a:t>
            </a:r>
            <a:r>
              <a:rPr sz="3000" dirty="0">
                <a:solidFill>
                  <a:srgbClr val="292934"/>
                </a:solidFill>
                <a:latin typeface="Arial"/>
                <a:cs typeface="Arial"/>
              </a:rPr>
              <a:t>with  </a:t>
            </a:r>
            <a:r>
              <a:rPr sz="3000" spc="-5" dirty="0">
                <a:solidFill>
                  <a:srgbClr val="292934"/>
                </a:solidFill>
                <a:latin typeface="Arial"/>
                <a:cs typeface="Arial"/>
              </a:rPr>
              <a:t>presentation elements and</a:t>
            </a:r>
            <a:r>
              <a:rPr sz="30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92934"/>
                </a:solidFill>
                <a:latin typeface="Arial"/>
                <a:cs typeface="Arial"/>
              </a:rPr>
              <a:t>attributes.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Font typeface="Arial"/>
              <a:buChar char="•"/>
            </a:pPr>
            <a:endParaRPr sz="3100">
              <a:latin typeface="Arial"/>
              <a:cs typeface="Arial"/>
            </a:endParaRPr>
          </a:p>
          <a:p>
            <a:pPr marL="527685" marR="5080" indent="-515620">
              <a:lnSpc>
                <a:spcPts val="2880"/>
              </a:lnSpc>
              <a:buClr>
                <a:srgbClr val="92A199"/>
              </a:buClr>
              <a:buSzPct val="85000"/>
              <a:buChar char="•"/>
              <a:tabLst>
                <a:tab pos="527685" algn="l"/>
                <a:tab pos="528320" algn="l"/>
              </a:tabLst>
            </a:pPr>
            <a:r>
              <a:rPr sz="3000" dirty="0">
                <a:solidFill>
                  <a:srgbClr val="292934"/>
                </a:solidFill>
                <a:latin typeface="Arial"/>
                <a:cs typeface="Arial"/>
              </a:rPr>
              <a:t>Eg </a:t>
            </a:r>
            <a:r>
              <a:rPr sz="3000" spc="-5" dirty="0">
                <a:solidFill>
                  <a:srgbClr val="292934"/>
                </a:solidFill>
                <a:latin typeface="Arial"/>
                <a:cs typeface="Arial"/>
              </a:rPr>
              <a:t>don’t use tables for layout, use CSS </a:t>
            </a:r>
            <a:r>
              <a:rPr sz="3000" spc="-10" dirty="0">
                <a:solidFill>
                  <a:srgbClr val="292934"/>
                </a:solidFill>
                <a:latin typeface="Arial"/>
                <a:cs typeface="Arial"/>
              </a:rPr>
              <a:t>for  </a:t>
            </a:r>
            <a:r>
              <a:rPr sz="3000" spc="-5" dirty="0">
                <a:solidFill>
                  <a:srgbClr val="292934"/>
                </a:solidFill>
                <a:latin typeface="Arial"/>
                <a:cs typeface="Arial"/>
              </a:rPr>
              <a:t>presentation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041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Accessibility</a:t>
            </a:r>
            <a:r>
              <a:rPr sz="4000" spc="-285" dirty="0"/>
              <a:t> </a:t>
            </a:r>
            <a:r>
              <a:rPr sz="4000" spc="-95" dirty="0"/>
              <a:t>Guidelines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45668" y="1966086"/>
            <a:ext cx="789241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4. Clarify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natural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language</a:t>
            </a:r>
            <a:r>
              <a:rPr sz="2800" spc="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usage.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Arial"/>
              <a:cs typeface="Arial"/>
            </a:endParaRPr>
          </a:p>
          <a:p>
            <a:pPr marL="527685" marR="511175" indent="-515620">
              <a:lnSpc>
                <a:spcPts val="2690"/>
              </a:lnSpc>
              <a:spcBef>
                <a:spcPts val="5"/>
              </a:spcBef>
              <a:buClr>
                <a:srgbClr val="92A199"/>
              </a:buClr>
              <a:buSzPct val="83928"/>
              <a:buChar char="•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Use markup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that facilitates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pronunciation or 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interpretation of abbreviated or foreign</a:t>
            </a:r>
            <a:r>
              <a:rPr sz="2800" spc="-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text.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2A199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527685" marR="5080" indent="-515620">
              <a:lnSpc>
                <a:spcPct val="80000"/>
              </a:lnSpc>
              <a:buClr>
                <a:srgbClr val="92A199"/>
              </a:buClr>
              <a:buSzPct val="83928"/>
              <a:buChar char="•"/>
              <a:tabLst>
                <a:tab pos="527685" algn="l"/>
                <a:tab pos="528320" algn="l"/>
              </a:tabLst>
            </a:pPr>
            <a:r>
              <a:rPr sz="2800" spc="-10" dirty="0">
                <a:solidFill>
                  <a:srgbClr val="292934"/>
                </a:solidFill>
                <a:latin typeface="Arial"/>
                <a:cs typeface="Arial"/>
              </a:rPr>
              <a:t>Eg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in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lang attribute in </a:t>
            </a:r>
            <a:r>
              <a:rPr sz="2800" spc="-10" dirty="0">
                <a:solidFill>
                  <a:srgbClr val="292934"/>
                </a:solidFill>
                <a:latin typeface="Arial"/>
                <a:cs typeface="Arial"/>
              </a:rPr>
              <a:t>HTML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be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used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to  declare the language of a </a:t>
            </a:r>
            <a:r>
              <a:rPr sz="2800" spc="-20" dirty="0">
                <a:solidFill>
                  <a:srgbClr val="292934"/>
                </a:solidFill>
                <a:latin typeface="Arial"/>
                <a:cs typeface="Arial"/>
              </a:rPr>
              <a:t>Web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page or a  portion of a </a:t>
            </a:r>
            <a:r>
              <a:rPr sz="2800" spc="-20" dirty="0">
                <a:solidFill>
                  <a:srgbClr val="292934"/>
                </a:solidFill>
                <a:latin typeface="Arial"/>
                <a:cs typeface="Arial"/>
              </a:rPr>
              <a:t>Web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page which is meant to assist 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search engines and browsers.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041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Accessibility</a:t>
            </a:r>
            <a:r>
              <a:rPr sz="4000" spc="-285" dirty="0"/>
              <a:t> </a:t>
            </a:r>
            <a:r>
              <a:rPr sz="4000" spc="-95" dirty="0"/>
              <a:t>Guidelines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45668" y="2011807"/>
            <a:ext cx="7738109" cy="34563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92934"/>
                </a:solidFill>
                <a:latin typeface="Arial"/>
                <a:cs typeface="Arial"/>
              </a:rPr>
              <a:t>5. Create </a:t>
            </a:r>
            <a:r>
              <a:rPr sz="3200" spc="-5" dirty="0">
                <a:solidFill>
                  <a:srgbClr val="292934"/>
                </a:solidFill>
                <a:latin typeface="Arial"/>
                <a:cs typeface="Arial"/>
              </a:rPr>
              <a:t>tables that </a:t>
            </a:r>
            <a:r>
              <a:rPr sz="3200" dirty="0">
                <a:solidFill>
                  <a:srgbClr val="292934"/>
                </a:solidFill>
                <a:latin typeface="Arial"/>
                <a:cs typeface="Arial"/>
              </a:rPr>
              <a:t>transform</a:t>
            </a:r>
            <a:r>
              <a:rPr sz="3200" spc="-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292934"/>
                </a:solidFill>
                <a:latin typeface="Arial"/>
                <a:cs typeface="Arial"/>
              </a:rPr>
              <a:t>gracefully.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Arial"/>
              <a:cs typeface="Arial"/>
            </a:endParaRPr>
          </a:p>
          <a:p>
            <a:pPr marL="527685" marR="5080" indent="-515620">
              <a:lnSpc>
                <a:spcPts val="3070"/>
              </a:lnSpc>
              <a:buClr>
                <a:srgbClr val="92A199"/>
              </a:buClr>
              <a:buSzPct val="84375"/>
              <a:buChar char="•"/>
              <a:tabLst>
                <a:tab pos="527685" algn="l"/>
                <a:tab pos="528320" algn="l"/>
              </a:tabLst>
            </a:pPr>
            <a:r>
              <a:rPr sz="3200" dirty="0">
                <a:solidFill>
                  <a:srgbClr val="292934"/>
                </a:solidFill>
                <a:latin typeface="Arial"/>
                <a:cs typeface="Arial"/>
              </a:rPr>
              <a:t>Ensure </a:t>
            </a:r>
            <a:r>
              <a:rPr sz="3200" spc="-5" dirty="0">
                <a:solidFill>
                  <a:srgbClr val="292934"/>
                </a:solidFill>
                <a:latin typeface="Arial"/>
                <a:cs typeface="Arial"/>
              </a:rPr>
              <a:t>that tables have </a:t>
            </a:r>
            <a:r>
              <a:rPr sz="3200" dirty="0">
                <a:solidFill>
                  <a:srgbClr val="292934"/>
                </a:solidFill>
                <a:latin typeface="Arial"/>
                <a:cs typeface="Arial"/>
              </a:rPr>
              <a:t>necessary  markup to be </a:t>
            </a:r>
            <a:r>
              <a:rPr sz="3200" spc="-5" dirty="0">
                <a:solidFill>
                  <a:srgbClr val="292934"/>
                </a:solidFill>
                <a:latin typeface="Arial"/>
                <a:cs typeface="Arial"/>
              </a:rPr>
              <a:t>transformed </a:t>
            </a:r>
            <a:r>
              <a:rPr sz="3200" dirty="0">
                <a:solidFill>
                  <a:srgbClr val="292934"/>
                </a:solidFill>
                <a:latin typeface="Arial"/>
                <a:cs typeface="Arial"/>
              </a:rPr>
              <a:t>by</a:t>
            </a:r>
            <a:r>
              <a:rPr sz="3200" spc="-1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34"/>
                </a:solidFill>
                <a:latin typeface="Arial"/>
                <a:cs typeface="Arial"/>
              </a:rPr>
              <a:t>accessible  browsers </a:t>
            </a:r>
            <a:r>
              <a:rPr sz="3200" spc="-5" dirty="0">
                <a:solidFill>
                  <a:srgbClr val="292934"/>
                </a:solidFill>
                <a:latin typeface="Arial"/>
                <a:cs typeface="Arial"/>
              </a:rPr>
              <a:t>and other </a:t>
            </a:r>
            <a:r>
              <a:rPr sz="3200" dirty="0">
                <a:solidFill>
                  <a:srgbClr val="292934"/>
                </a:solidFill>
                <a:latin typeface="Arial"/>
                <a:cs typeface="Arial"/>
              </a:rPr>
              <a:t>user</a:t>
            </a:r>
            <a:r>
              <a:rPr sz="3200" spc="-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292934"/>
                </a:solidFill>
                <a:latin typeface="Arial"/>
                <a:cs typeface="Arial"/>
              </a:rPr>
              <a:t>agents.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3350">
              <a:latin typeface="Arial"/>
              <a:cs typeface="Arial"/>
            </a:endParaRPr>
          </a:p>
          <a:p>
            <a:pPr marL="527685" marR="505459" indent="-515620">
              <a:lnSpc>
                <a:spcPct val="80200"/>
              </a:lnSpc>
              <a:buClr>
                <a:srgbClr val="92A199"/>
              </a:buClr>
              <a:buSzPct val="84848"/>
              <a:buChar char="•"/>
              <a:tabLst>
                <a:tab pos="527685" algn="l"/>
                <a:tab pos="528320" algn="l"/>
              </a:tabLst>
            </a:pPr>
            <a:r>
              <a:rPr sz="3300" spc="-10" dirty="0">
                <a:solidFill>
                  <a:srgbClr val="292934"/>
                </a:solidFill>
                <a:latin typeface="Arial"/>
                <a:cs typeface="Arial"/>
              </a:rPr>
              <a:t>Eg </a:t>
            </a:r>
            <a:r>
              <a:rPr sz="3200" spc="-65" dirty="0">
                <a:solidFill>
                  <a:srgbClr val="292934"/>
                </a:solidFill>
                <a:latin typeface="Arial"/>
                <a:cs typeface="Arial"/>
              </a:rPr>
              <a:t>Tables </a:t>
            </a:r>
            <a:r>
              <a:rPr sz="3200" spc="-5" dirty="0">
                <a:solidFill>
                  <a:srgbClr val="292934"/>
                </a:solidFill>
                <a:latin typeface="Arial"/>
                <a:cs typeface="Arial"/>
              </a:rPr>
              <a:t>should </a:t>
            </a:r>
            <a:r>
              <a:rPr sz="3200" dirty="0">
                <a:solidFill>
                  <a:srgbClr val="292934"/>
                </a:solidFill>
                <a:latin typeface="Arial"/>
                <a:cs typeface="Arial"/>
              </a:rPr>
              <a:t>be used to </a:t>
            </a:r>
            <a:r>
              <a:rPr sz="3200" spc="-5" dirty="0">
                <a:solidFill>
                  <a:srgbClr val="292934"/>
                </a:solidFill>
                <a:latin typeface="Arial"/>
                <a:cs typeface="Arial"/>
              </a:rPr>
              <a:t>mark </a:t>
            </a:r>
            <a:r>
              <a:rPr sz="3200" spc="-10" dirty="0">
                <a:solidFill>
                  <a:srgbClr val="292934"/>
                </a:solidFill>
                <a:latin typeface="Arial"/>
                <a:cs typeface="Arial"/>
              </a:rPr>
              <a:t>up  </a:t>
            </a:r>
            <a:r>
              <a:rPr sz="3200" dirty="0">
                <a:solidFill>
                  <a:srgbClr val="292934"/>
                </a:solidFill>
                <a:latin typeface="Arial"/>
                <a:cs typeface="Arial"/>
              </a:rPr>
              <a:t>truly </a:t>
            </a:r>
            <a:r>
              <a:rPr sz="3200" spc="-5" dirty="0">
                <a:solidFill>
                  <a:srgbClr val="292934"/>
                </a:solidFill>
                <a:latin typeface="Arial"/>
                <a:cs typeface="Arial"/>
              </a:rPr>
              <a:t>tabular</a:t>
            </a:r>
            <a:r>
              <a:rPr sz="32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292934"/>
                </a:solidFill>
                <a:latin typeface="Arial"/>
                <a:cs typeface="Arial"/>
              </a:rPr>
              <a:t>information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1461</Words>
  <Application>Microsoft Office PowerPoint</Application>
  <PresentationFormat>On-screen Show (4:3)</PresentationFormat>
  <Paragraphs>233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INTRODUCTION TO  WEB DEVELOPMENT</vt:lpstr>
      <vt:lpstr>WEB ACCESSIBILITY</vt:lpstr>
      <vt:lpstr>WAI</vt:lpstr>
      <vt:lpstr>Is it important?</vt:lpstr>
      <vt:lpstr>Accessibility Guidelines</vt:lpstr>
      <vt:lpstr>Accessibility Guidelines</vt:lpstr>
      <vt:lpstr>Accessibility Guidelines</vt:lpstr>
      <vt:lpstr>Accessibility Guidelines</vt:lpstr>
      <vt:lpstr>Accessibility Guidelines</vt:lpstr>
      <vt:lpstr>Accessibility Guidelines</vt:lpstr>
      <vt:lpstr>Accessibility Guidelines</vt:lpstr>
      <vt:lpstr>Accessibility Guidelines</vt:lpstr>
      <vt:lpstr>Accessibility Guidelines</vt:lpstr>
      <vt:lpstr>Accessibility Guidelines</vt:lpstr>
      <vt:lpstr>Accessibility Guidelines</vt:lpstr>
      <vt:lpstr>Accessibility Guidelines</vt:lpstr>
      <vt:lpstr>Accessibility Guidelines</vt:lpstr>
      <vt:lpstr>Accessibility Guidelines</vt:lpstr>
      <vt:lpstr>Examples</vt:lpstr>
      <vt:lpstr>Checking Tools</vt:lpstr>
      <vt:lpstr>Recommendations</vt:lpstr>
      <vt:lpstr>PowerPoint Presentation</vt:lpstr>
      <vt:lpstr>Web Security</vt:lpstr>
      <vt:lpstr>Security Considerations</vt:lpstr>
      <vt:lpstr>Security Considerations</vt:lpstr>
      <vt:lpstr>Protocols</vt:lpstr>
      <vt:lpstr>Protocols</vt:lpstr>
      <vt:lpstr>JavaScript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Authoring and Design</dc:title>
  <dc:creator>UWS</dc:creator>
  <cp:lastModifiedBy> </cp:lastModifiedBy>
  <cp:revision>1</cp:revision>
  <dcterms:created xsi:type="dcterms:W3CDTF">2021-10-14T05:17:51Z</dcterms:created>
  <dcterms:modified xsi:type="dcterms:W3CDTF">2021-10-14T05:21:32Z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2021-10-14T00:00:00Z</vt:filetime>
  </property>
</Properties>
</file>