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2" r:id="rId2"/>
    <p:sldId id="262" r:id="rId3"/>
    <p:sldId id="434" r:id="rId4"/>
    <p:sldId id="428" r:id="rId5"/>
    <p:sldId id="429" r:id="rId6"/>
    <p:sldId id="430" r:id="rId7"/>
    <p:sldId id="431" r:id="rId8"/>
    <p:sldId id="367" r:id="rId9"/>
    <p:sldId id="370" r:id="rId10"/>
    <p:sldId id="432" r:id="rId11"/>
    <p:sldId id="438" r:id="rId12"/>
    <p:sldId id="436" r:id="rId13"/>
    <p:sldId id="437" r:id="rId14"/>
    <p:sldId id="439" r:id="rId15"/>
    <p:sldId id="440" r:id="rId16"/>
    <p:sldId id="441" r:id="rId17"/>
    <p:sldId id="442" r:id="rId18"/>
    <p:sldId id="443" r:id="rId19"/>
    <p:sldId id="444" r:id="rId20"/>
    <p:sldId id="445" r:id="rId21"/>
    <p:sldId id="447" r:id="rId22"/>
    <p:sldId id="446" r:id="rId23"/>
    <p:sldId id="448" r:id="rId24"/>
    <p:sldId id="449" r:id="rId25"/>
    <p:sldId id="450" r:id="rId26"/>
    <p:sldId id="451" r:id="rId27"/>
    <p:sldId id="26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FAD7-0F54-4B83-8A4F-29F4D3EF5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73C8B-3CBF-4BC5-96D4-A7897E15C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711F5-FC66-4D63-97CC-69F9F258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E287-E3CC-4FBB-9AB4-E1BB3E20C2C6}" type="datetimeFigureOut">
              <a:rPr lang="en-AU" smtClean="0"/>
              <a:t>28/09/2021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4AA99-3526-482A-932B-4A7CF452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CE477-5F0C-490F-940C-F00384C2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0B59-B7ED-43EF-8D80-257B41B5F1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382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15871-5D39-4B42-BF9A-2DDD6B4E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402299-E515-4EFD-A07C-7950730A3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AEA59-0B78-42C9-B97B-A6287610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E287-E3CC-4FBB-9AB4-E1BB3E20C2C6}" type="datetimeFigureOut">
              <a:rPr lang="en-AU" smtClean="0"/>
              <a:t>28/09/2021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D6F08-FDD4-45AF-AC3B-3ADAFB9F5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1AD90-2E74-41C1-8723-B55C7EC05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0B59-B7ED-43EF-8D80-257B41B5F1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142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4E8DF-A7D5-45FC-BBA1-A2240EAD8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449C3-B584-4202-8A4E-E9486B668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E80FC-3A0A-4286-84D1-C4947888E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E287-E3CC-4FBB-9AB4-E1BB3E20C2C6}" type="datetimeFigureOut">
              <a:rPr lang="en-AU" smtClean="0"/>
              <a:t>28/09/2021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4ED82-17D4-439E-9096-8916A6F9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2FF7E-5247-4881-9C60-D7C729EF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0B59-B7ED-43EF-8D80-257B41B5F1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5779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1897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0522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770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8854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267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1C85-01E6-4C87-8D49-BB776B946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2FD16-F7BA-4650-8747-80173AEC0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0606C-BC62-4260-B1A5-99E62A0C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E287-E3CC-4FBB-9AB4-E1BB3E20C2C6}" type="datetimeFigureOut">
              <a:rPr lang="en-AU" smtClean="0"/>
              <a:t>28/09/2021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318F7-58A6-4640-8B86-4A4F4DC82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7BEA7-9EC3-41B7-B21E-419C6CBD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0B59-B7ED-43EF-8D80-257B41B5F1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388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43F7-617D-4BEC-B088-5F4CF112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4C336-888F-4F50-859E-5804B7EB1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86919-022B-4065-86A7-FB90ADDF1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E287-E3CC-4FBB-9AB4-E1BB3E20C2C6}" type="datetimeFigureOut">
              <a:rPr lang="en-AU" smtClean="0"/>
              <a:t>28/09/2021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98D3E-D0B7-44C4-8E47-A3C7DE7A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81131-BF49-46E7-9E3E-06CBF4953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0B59-B7ED-43EF-8D80-257B41B5F1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073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AE2C-D59A-4A21-BE07-DB1C4BF8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8E070-C0E7-49C4-9DFB-CADADCEFE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04C0A-A095-4418-9373-DD6ACFB1D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AE448-F842-46CC-AF85-C583AE262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E287-E3CC-4FBB-9AB4-E1BB3E20C2C6}" type="datetimeFigureOut">
              <a:rPr lang="en-AU" smtClean="0"/>
              <a:t>28/09/2021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7711E-411B-4859-930A-3E9C863D9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02791-B21B-4FB4-AE66-A536008B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0B59-B7ED-43EF-8D80-257B41B5F1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850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8355-0FC5-41B7-A1D1-16EA42102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1CC6F-1B30-4106-A82D-5B391E3B6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838CD-34F3-409C-97EB-87DF195A7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C5F31-FA84-4DE4-A582-2EE5BFB38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CCB711-3ACB-4F49-A958-9F8EDF1A7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CC6602-AFCF-4532-AC71-BEFB638F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E287-E3CC-4FBB-9AB4-E1BB3E20C2C6}" type="datetimeFigureOut">
              <a:rPr lang="en-AU" smtClean="0"/>
              <a:t>28/09/2021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CF8C2-B10D-43D1-817E-A0A7906D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24837A-D46B-4043-B4FF-52A4C9FA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0B59-B7ED-43EF-8D80-257B41B5F1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637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D8FC-C487-4A1D-96BD-E26946CA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47508-196B-4AEC-8E92-418F7579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E287-E3CC-4FBB-9AB4-E1BB3E20C2C6}" type="datetimeFigureOut">
              <a:rPr lang="en-AU" smtClean="0"/>
              <a:t>28/09/2021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D3C4E-B3E5-418D-998E-F86F82B3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F0C3B-BCBE-4FA5-8288-8EEE9CED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0B59-B7ED-43EF-8D80-257B41B5F1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096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7EF047-8DF5-454A-876E-56F1A72F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E287-E3CC-4FBB-9AB4-E1BB3E20C2C6}" type="datetimeFigureOut">
              <a:rPr lang="en-AU" smtClean="0"/>
              <a:t>28/09/2021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FE8B80-AADC-492C-B111-3991DDD44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04D7F-6187-4DBA-8BDD-82F537FC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0B59-B7ED-43EF-8D80-257B41B5F1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730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4FB7-9171-445E-8C1E-C790A7BC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19309-4B45-4042-A6FC-6335D6A0F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6B594-9383-4696-8D09-59C370B29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9B277-00D8-4491-9574-7D2D7834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E287-E3CC-4FBB-9AB4-E1BB3E20C2C6}" type="datetimeFigureOut">
              <a:rPr lang="en-AU" smtClean="0"/>
              <a:t>28/09/2021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33085-096F-4F32-AC4A-3AE9B108C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2C41B-994C-49DE-AC68-E2F2AB32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0B59-B7ED-43EF-8D80-257B41B5F1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164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77A8-74C2-4CE9-9AF1-F8A3FCCFB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FD6A3-3836-49A8-ABF5-6A90A5B2D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F1A58-BAF9-49F2-80F2-8A845DF9D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BBE39-B7B5-4A38-9D06-60D1DAFB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E287-E3CC-4FBB-9AB4-E1BB3E20C2C6}" type="datetimeFigureOut">
              <a:rPr lang="en-AU" smtClean="0"/>
              <a:t>28/09/2021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469AA-EE6A-4C8D-BE76-726DFD73E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A3EFD-44E8-4677-BC64-9387BF63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0B59-B7ED-43EF-8D80-257B41B5F1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606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4816DB-988D-4850-9087-FB691D2F4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8A7A4-D019-4E94-88FB-65E102D50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89265-3F12-4BB1-9F47-A2223CCF1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9E287-E3CC-4FBB-9AB4-E1BB3E20C2C6}" type="datetimeFigureOut">
              <a:rPr lang="en-AU" smtClean="0"/>
              <a:t>28/09/2021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65285-1442-45F6-A6B0-DE33FE694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D42AD-5F07-4022-9CE0-32C74F3BC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90B59-B7ED-43EF-8D80-257B41B5F1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082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B9CA9A-F494-40FC-9630-AA91FCF30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8" b="4908"/>
          <a:stretch/>
        </p:blipFill>
        <p:spPr>
          <a:xfrm>
            <a:off x="0" y="0"/>
            <a:ext cx="12191852" cy="68719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124287" y="310719"/>
            <a:ext cx="10309435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AU" sz="4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COMP07027 Introduction to Programming</a:t>
            </a:r>
          </a:p>
          <a:p>
            <a:r>
              <a:rPr lang="en-AU" sz="4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Computing, Engineering and Physical Sciences Scotland Academy Wuxi </a:t>
            </a:r>
          </a:p>
          <a:p>
            <a:endParaRPr lang="en-US" altLang="ko-KR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0" y="5473005"/>
            <a:ext cx="5470215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Dr Muhammad Aslam</a:t>
            </a:r>
          </a:p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Lecturer UWS Wuxi</a:t>
            </a:r>
          </a:p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Muhammad.Aslam@uws.ac.uk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C06A1E-1E06-4F28-8799-E051F0B1BD49}"/>
              </a:ext>
            </a:extLst>
          </p:cNvPr>
          <p:cNvSpPr txBox="1"/>
          <p:nvPr/>
        </p:nvSpPr>
        <p:spPr>
          <a:xfrm>
            <a:off x="1269507" y="3241803"/>
            <a:ext cx="1126576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Lecture 4: Set, Dictionary, If…Else</a:t>
            </a: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696AAB-74A2-444D-826E-F30B1C9DE9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Join Two Sets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08B94-488D-4A15-A919-340BF2C1127B}"/>
              </a:ext>
            </a:extLst>
          </p:cNvPr>
          <p:cNvSpPr txBox="1"/>
          <p:nvPr/>
        </p:nvSpPr>
        <p:spPr>
          <a:xfrm>
            <a:off x="631637" y="1063756"/>
            <a:ext cx="102892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AU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use the union() function to create a new set that has all of the items from both sets:</a:t>
            </a:r>
          </a:p>
          <a:p>
            <a:pPr lvl="5"/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set1 = {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set2 = {</a:t>
            </a:r>
            <a:r>
              <a:rPr lang="en-AU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set3 = set1.union(set2)</a:t>
            </a:r>
            <a:br>
              <a:rPr lang="en-AU" sz="2000" dirty="0"/>
            </a:br>
            <a:r>
              <a:rPr lang="en-AU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(set3)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use the update() method to insert all of the things from one set into another:</a:t>
            </a:r>
            <a:endParaRPr lang="en-A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5"/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set1 = {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set2 = {</a:t>
            </a:r>
            <a:r>
              <a:rPr lang="en-AU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set1.update(set2)</a:t>
            </a:r>
            <a:br>
              <a:rPr lang="en-AU" sz="2000" dirty="0"/>
            </a:br>
            <a:r>
              <a:rPr lang="en-AU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(set1)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AU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intersection_update</a:t>
            </a:r>
            <a:r>
              <a:rPr lang="en-AU" sz="2000" dirty="0">
                <a:solidFill>
                  <a:srgbClr val="000000"/>
                </a:solidFill>
                <a:latin typeface="Verdana" panose="020B0604030504040204" pitchFamily="34" charset="0"/>
              </a:rPr>
              <a:t>() method will keep only the items that are present in both sets.</a:t>
            </a:r>
          </a:p>
          <a:p>
            <a:pPr lvl="5"/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{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{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"google"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microsoft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AU" sz="2000" dirty="0"/>
            </a:b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x.intersection_update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</a:t>
            </a:r>
            <a:br>
              <a:rPr lang="en-AU" sz="2000" dirty="0"/>
            </a:br>
            <a:r>
              <a:rPr lang="en-AU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A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204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5207975" y="257307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376381" y="2962819"/>
            <a:ext cx="634409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cs typeface="Arial" pitchFamily="34" charset="0"/>
              </a:rPr>
              <a:t>1-Python Dictionaries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37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696AAB-74A2-444D-826E-F30B1C9DE9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</a:t>
            </a:r>
            <a:r>
              <a:rPr lang="en-AU" dirty="0">
                <a:solidFill>
                  <a:srgbClr val="000000"/>
                </a:solidFill>
                <a:latin typeface="Segoe UI" panose="020B0502040204020203" pitchFamily="34" charset="0"/>
              </a:rPr>
              <a:t>ython </a:t>
            </a:r>
            <a:r>
              <a:rPr lang="en-AU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Dictionaries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08B94-488D-4A15-A919-340BF2C1127B}"/>
              </a:ext>
            </a:extLst>
          </p:cNvPr>
          <p:cNvSpPr txBox="1"/>
          <p:nvPr/>
        </p:nvSpPr>
        <p:spPr>
          <a:xfrm>
            <a:off x="436328" y="1063756"/>
            <a:ext cx="102892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 values are stored in 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key:value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pairs using dictionaries.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000" b="0" i="0" dirty="0">
                <a:solidFill>
                  <a:srgbClr val="5000B9"/>
                </a:solidFill>
                <a:effectLst/>
                <a:latin typeface="Open Sans" panose="020B0606030504020204" pitchFamily="34" charset="0"/>
              </a:rPr>
              <a:t>Curly </a:t>
            </a:r>
            <a:r>
              <a:rPr lang="en-AU" sz="2000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brackets are </a:t>
            </a:r>
            <a:r>
              <a:rPr lang="en-AU" sz="2000" b="0" i="0" dirty="0">
                <a:solidFill>
                  <a:srgbClr val="E36B00"/>
                </a:solidFill>
                <a:effectLst/>
                <a:latin typeface="Open Sans" panose="020B0606030504020204" pitchFamily="34" charset="0"/>
              </a:rPr>
              <a:t>used to write </a:t>
            </a:r>
            <a:r>
              <a:rPr lang="en-AU" sz="2000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dictionaries, </a:t>
            </a:r>
            <a:r>
              <a:rPr lang="en-AU" sz="2000" b="0" i="0" dirty="0">
                <a:solidFill>
                  <a:srgbClr val="E36B00"/>
                </a:solidFill>
                <a:effectLst/>
                <a:latin typeface="Open Sans" panose="020B0606030504020204" pitchFamily="34" charset="0"/>
              </a:rPr>
              <a:t>which </a:t>
            </a:r>
            <a:r>
              <a:rPr lang="en-AU" sz="2000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have keys and values: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en-AU" sz="2000" dirty="0">
              <a:solidFill>
                <a:srgbClr val="333333"/>
              </a:solidFill>
              <a:latin typeface="+mj-lt"/>
            </a:endParaRPr>
          </a:p>
          <a:p>
            <a:pPr lvl="4"/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AU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“class"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“CS"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AU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suject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“Programming"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AU" sz="2000" dirty="0">
                <a:solidFill>
                  <a:srgbClr val="FF0000"/>
                </a:solidFill>
                <a:latin typeface="Consolas" panose="020B0609020204030204" pitchFamily="49" charset="0"/>
              </a:rPr>
              <a:t>2021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AU" sz="2000" dirty="0"/>
            </a:br>
            <a:r>
              <a:rPr lang="en-AU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Dictionary items are ordered, changeable, and does not allow duplicates.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000000"/>
                </a:solidFill>
                <a:latin typeface="Verdana" panose="020B0604030504040204" pitchFamily="34" charset="0"/>
              </a:rPr>
              <a:t>The key name can be used to refer to dictionary elements, which are given in </a:t>
            </a:r>
            <a:r>
              <a:rPr lang="en-AU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key:value</a:t>
            </a:r>
            <a:r>
              <a:rPr lang="en-AU" sz="2000" dirty="0">
                <a:solidFill>
                  <a:srgbClr val="000000"/>
                </a:solidFill>
                <a:latin typeface="Verdana" panose="020B0604030504040204" pitchFamily="34" charset="0"/>
              </a:rPr>
              <a:t> pairs.</a:t>
            </a:r>
          </a:p>
          <a:p>
            <a:pPr lvl="4"/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AU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“class"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“CS"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AU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suject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“Programming"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AU" sz="2000" dirty="0">
                <a:solidFill>
                  <a:srgbClr val="FF0000"/>
                </a:solidFill>
                <a:latin typeface="Consolas" panose="020B0609020204030204" pitchFamily="49" charset="0"/>
              </a:rPr>
              <a:t>2021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AU" sz="2000" dirty="0"/>
            </a:br>
            <a:r>
              <a:rPr lang="en-AU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[“class”])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108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696AAB-74A2-444D-826E-F30B1C9DE9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</a:t>
            </a:r>
            <a:r>
              <a:rPr lang="en-AU" dirty="0">
                <a:solidFill>
                  <a:srgbClr val="000000"/>
                </a:solidFill>
                <a:latin typeface="Segoe UI" panose="020B0502040204020203" pitchFamily="34" charset="0"/>
              </a:rPr>
              <a:t>ython </a:t>
            </a:r>
            <a:r>
              <a:rPr lang="en-AU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Dictionaries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08B94-488D-4A15-A919-340BF2C1127B}"/>
              </a:ext>
            </a:extLst>
          </p:cNvPr>
          <p:cNvSpPr txBox="1"/>
          <p:nvPr/>
        </p:nvSpPr>
        <p:spPr>
          <a:xfrm>
            <a:off x="436328" y="1063756"/>
            <a:ext cx="102892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Dictionaries cannot have two items with the same key</a:t>
            </a:r>
            <a:r>
              <a:rPr lang="en-AU" sz="2000" dirty="0">
                <a:solidFill>
                  <a:srgbClr val="333333"/>
                </a:solidFill>
                <a:latin typeface="+mj-lt"/>
              </a:rPr>
              <a:t>:</a:t>
            </a:r>
          </a:p>
          <a:p>
            <a:pPr lvl="4"/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AU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“class"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“CS"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AU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suject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“Programming"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AU" sz="2000" dirty="0">
                <a:solidFill>
                  <a:srgbClr val="FF0000"/>
                </a:solidFill>
                <a:latin typeface="Consolas" panose="020B0609020204030204" pitchFamily="49" charset="0"/>
              </a:rPr>
              <a:t>2021,</a:t>
            </a:r>
          </a:p>
          <a:p>
            <a:pPr lvl="4"/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 "year"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AU" sz="2000" dirty="0">
                <a:solidFill>
                  <a:srgbClr val="FF0000"/>
                </a:solidFill>
                <a:latin typeface="Consolas" panose="020B0609020204030204" pitchFamily="49" charset="0"/>
              </a:rPr>
              <a:t>2020,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AU" sz="2000" dirty="0"/>
            </a:br>
            <a:r>
              <a:rPr lang="en-AU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2"/>
            <a:endParaRPr lang="en-A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 the number of items in the dictionary:</a:t>
            </a:r>
          </a:p>
          <a:p>
            <a:pPr lvl="4"/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AU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“class"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“CS"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AU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suject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“Programming"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AU" sz="2000" dirty="0">
                <a:solidFill>
                  <a:srgbClr val="FF0000"/>
                </a:solidFill>
                <a:latin typeface="Consolas" panose="020B0609020204030204" pitchFamily="49" charset="0"/>
              </a:rPr>
              <a:t>2021</a:t>
            </a:r>
          </a:p>
          <a:p>
            <a:pPr lvl="4"/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AU" sz="2000" dirty="0"/>
            </a:br>
            <a:r>
              <a:rPr lang="en-AU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 sz="2000" dirty="0">
              <a:solidFill>
                <a:srgbClr val="3333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6146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696AAB-74A2-444D-826E-F30B1C9DE9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Dictionary Items - Data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08B94-488D-4A15-A919-340BF2C1127B}"/>
              </a:ext>
            </a:extLst>
          </p:cNvPr>
          <p:cNvSpPr txBox="1"/>
          <p:nvPr/>
        </p:nvSpPr>
        <p:spPr>
          <a:xfrm>
            <a:off x="436328" y="1063756"/>
            <a:ext cx="1028922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String, int, 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boolean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and list data types</a:t>
            </a:r>
            <a:r>
              <a:rPr lang="en-AU" sz="2000" dirty="0">
                <a:solidFill>
                  <a:srgbClr val="333333"/>
                </a:solidFill>
                <a:latin typeface="+mj-lt"/>
              </a:rPr>
              <a:t>:</a:t>
            </a:r>
          </a:p>
          <a:p>
            <a:pPr lvl="4"/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AU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“class"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“CS"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AU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suject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“Programming"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AU" sz="2000" dirty="0">
                <a:solidFill>
                  <a:srgbClr val="FF0000"/>
                </a:solidFill>
                <a:latin typeface="Consolas" panose="020B0609020204030204" pitchFamily="49" charset="0"/>
              </a:rPr>
              <a:t>2021</a:t>
            </a:r>
          </a:p>
          <a:p>
            <a:pPr lvl="4"/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AU" sz="2000" dirty="0"/>
            </a:br>
            <a:r>
              <a:rPr lang="en-AU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2"/>
            <a:endParaRPr lang="en-A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 the data type of a dictionary:</a:t>
            </a:r>
            <a:endParaRPr lang="en-AU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4"/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AU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“class"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“CS"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AU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suject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“Programming"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AU" sz="2000" dirty="0">
                <a:solidFill>
                  <a:srgbClr val="FF0000"/>
                </a:solidFill>
                <a:latin typeface="Consolas" panose="020B0609020204030204" pitchFamily="49" charset="0"/>
              </a:rPr>
              <a:t>2021</a:t>
            </a:r>
          </a:p>
          <a:p>
            <a:pPr lvl="4"/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AU" sz="2000" dirty="0"/>
            </a:br>
            <a:r>
              <a:rPr lang="en-AU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(type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186174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696AAB-74A2-444D-826E-F30B1C9DE9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AU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 - Access Dictionary Items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08B94-488D-4A15-A919-340BF2C1127B}"/>
              </a:ext>
            </a:extLst>
          </p:cNvPr>
          <p:cNvSpPr txBox="1"/>
          <p:nvPr/>
        </p:nvSpPr>
        <p:spPr>
          <a:xfrm>
            <a:off x="436328" y="1063756"/>
            <a:ext cx="1028922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items in a dictionary can be accessed by referring to the key name, which is enclosed in square brackets:</a:t>
            </a:r>
          </a:p>
          <a:p>
            <a:pPr lvl="4"/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AU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“class"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“CS"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AU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suject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“Programming"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AU" sz="2000" dirty="0">
                <a:solidFill>
                  <a:srgbClr val="FF0000"/>
                </a:solidFill>
                <a:latin typeface="Consolas" panose="020B0609020204030204" pitchFamily="49" charset="0"/>
              </a:rPr>
              <a:t>2021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AU" sz="2000" dirty="0"/>
            </a:br>
            <a:r>
              <a:rPr lang="en-AU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[“class”])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000000"/>
                </a:solidFill>
                <a:latin typeface="Verdana" panose="020B0604030504040204" pitchFamily="34" charset="0"/>
              </a:rPr>
              <a:t>Get the different part of </a:t>
            </a:r>
            <a:r>
              <a:rPr lang="en-AU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doctionary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lvl="3"/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dict.get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AU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</a:rPr>
              <a:t>x)</a:t>
            </a:r>
            <a:endParaRPr lang="en-AU" sz="2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3"/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dict.keys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lvl="3"/>
            <a:r>
              <a:rPr lang="en-AU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AU" sz="2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   z =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dict.values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AU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   print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(z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AU" sz="2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   u =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dict.items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AU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   print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AU" sz="2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AU" sz="2000" dirty="0"/>
            </a:br>
            <a:endParaRPr lang="en-A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1ED091-053A-4471-97DD-C3174F371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is also a method called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get()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that will give you the same result: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287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696AAB-74A2-444D-826E-F30B1C9DE9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AU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 - Change Dictionary Items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08B94-488D-4A15-A919-340BF2C1127B}"/>
              </a:ext>
            </a:extLst>
          </p:cNvPr>
          <p:cNvSpPr txBox="1"/>
          <p:nvPr/>
        </p:nvSpPr>
        <p:spPr>
          <a:xfrm>
            <a:off x="436328" y="1063756"/>
            <a:ext cx="1028922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change the value of a specific item by referring to its key name: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AU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“class"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“CS"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AU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suject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“Programming"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AU" sz="2000" dirty="0">
                <a:solidFill>
                  <a:srgbClr val="FF0000"/>
                </a:solidFill>
                <a:latin typeface="Consolas" panose="020B0609020204030204" pitchFamily="49" charset="0"/>
              </a:rPr>
              <a:t>2021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AU" sz="2000" dirty="0"/>
            </a:b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[“class”] = 2022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AU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000" dirty="0"/>
              <a:t>Update the "year" of the car by using the update() method:</a:t>
            </a:r>
          </a:p>
          <a:p>
            <a:pPr lvl="2"/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AU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“class"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“CS"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AU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suject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“Programming"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AU" sz="2000" dirty="0">
                <a:solidFill>
                  <a:srgbClr val="FF0000"/>
                </a:solidFill>
                <a:latin typeface="Consolas" panose="020B0609020204030204" pitchFamily="49" charset="0"/>
              </a:rPr>
              <a:t>2021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AU" sz="2000" dirty="0"/>
            </a:b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dict.update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AU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2022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  <a:br>
              <a:rPr lang="en-AU" sz="2000" dirty="0"/>
            </a:br>
            <a:endParaRPr lang="en-A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176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696AAB-74A2-444D-826E-F30B1C9DE9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AU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 - Add Dictionary Items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08B94-488D-4A15-A919-340BF2C1127B}"/>
              </a:ext>
            </a:extLst>
          </p:cNvPr>
          <p:cNvSpPr txBox="1"/>
          <p:nvPr/>
        </p:nvSpPr>
        <p:spPr>
          <a:xfrm>
            <a:off x="436328" y="1063756"/>
            <a:ext cx="1028922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Adding an item to the dictionary is done by using a new index key and assigning a value to it:</a:t>
            </a:r>
          </a:p>
          <a:p>
            <a:pPr lvl="3"/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AU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“class"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“CS"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AU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suject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“Programming"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AU" sz="2000" dirty="0">
                <a:solidFill>
                  <a:srgbClr val="FF0000"/>
                </a:solidFill>
                <a:latin typeface="Consolas" panose="020B0609020204030204" pitchFamily="49" charset="0"/>
              </a:rPr>
              <a:t>2021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“room"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 </a:t>
            </a:r>
            <a:r>
              <a:rPr lang="en-AU" sz="2000" dirty="0">
                <a:solidFill>
                  <a:srgbClr val="A52A2A"/>
                </a:solidFill>
                <a:latin typeface="Consolas" panose="020B0609020204030204" pitchFamily="49" charset="0"/>
              </a:rPr>
              <a:t>230</a:t>
            </a:r>
            <a:br>
              <a:rPr lang="en-AU" sz="2000" dirty="0"/>
            </a:br>
            <a:r>
              <a:rPr lang="en-AU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mydict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Add a month item to the dictionary by using the update() method:</a:t>
            </a:r>
          </a:p>
          <a:p>
            <a:pPr lvl="3"/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AU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“class"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“CS"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AU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suject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“Programming"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AU" sz="2000" dirty="0">
                <a:solidFill>
                  <a:srgbClr val="FF0000"/>
                </a:solidFill>
                <a:latin typeface="Consolas" panose="020B0609020204030204" pitchFamily="49" charset="0"/>
              </a:rPr>
              <a:t>2021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mydict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.update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</a:rPr>
              <a:t>({“month”: “Sep”})</a:t>
            </a:r>
            <a:br>
              <a:rPr lang="en-AU" sz="2000" dirty="0"/>
            </a:br>
            <a:r>
              <a:rPr lang="en-AU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mydict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263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696AAB-74A2-444D-826E-F30B1C9DE9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AU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 - Remove Dictionary Items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08B94-488D-4A15-A919-340BF2C1127B}"/>
              </a:ext>
            </a:extLst>
          </p:cNvPr>
          <p:cNvSpPr txBox="1"/>
          <p:nvPr/>
        </p:nvSpPr>
        <p:spPr>
          <a:xfrm>
            <a:off x="436328" y="1063756"/>
            <a:ext cx="102892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pop() method removes the item with the specified key name:</a:t>
            </a:r>
          </a:p>
          <a:p>
            <a:pPr lvl="4"/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AU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“class"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“CS"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AU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suject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“Programming"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AU" sz="2000" dirty="0">
                <a:solidFill>
                  <a:srgbClr val="FF0000"/>
                </a:solidFill>
                <a:latin typeface="Consolas" panose="020B0609020204030204" pitchFamily="49" charset="0"/>
              </a:rPr>
              <a:t>2021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4"/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mydict.pop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</a:rPr>
              <a:t>(“year”)</a:t>
            </a:r>
            <a:br>
              <a:rPr lang="en-AU" sz="2000" dirty="0"/>
            </a:br>
            <a:r>
              <a:rPr lang="en-AU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The clear() method empties the dictionary::</a:t>
            </a:r>
          </a:p>
          <a:p>
            <a:pPr lvl="4"/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AU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“class"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“CS"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AU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suject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“Programming"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AU" sz="2000" dirty="0">
                <a:solidFill>
                  <a:srgbClr val="FF0000"/>
                </a:solidFill>
                <a:latin typeface="Consolas" panose="020B0609020204030204" pitchFamily="49" charset="0"/>
              </a:rPr>
              <a:t>2021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4"/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mydict.clear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AU" sz="2000" dirty="0"/>
            </a:br>
            <a:r>
              <a:rPr lang="en-AU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3"/>
            <a:br>
              <a:rPr lang="en-AU" sz="2000" dirty="0"/>
            </a:br>
            <a:endParaRPr lang="en-A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706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696AAB-74A2-444D-826E-F30B1C9DE9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AU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  Loop Through a Dictionary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08B94-488D-4A15-A919-340BF2C1127B}"/>
              </a:ext>
            </a:extLst>
          </p:cNvPr>
          <p:cNvSpPr txBox="1"/>
          <p:nvPr/>
        </p:nvSpPr>
        <p:spPr>
          <a:xfrm>
            <a:off x="436328" y="1063756"/>
            <a:ext cx="102892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 all key names in the dictionary, one by one:</a:t>
            </a:r>
          </a:p>
          <a:p>
            <a:pPr lvl="4"/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AU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“class"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“CS"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AU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suject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“Programming"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AU" sz="2000" dirty="0">
                <a:solidFill>
                  <a:srgbClr val="FF0000"/>
                </a:solidFill>
                <a:latin typeface="Consolas" panose="020B0609020204030204" pitchFamily="49" charset="0"/>
              </a:rPr>
              <a:t>2021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4"/>
            <a:r>
              <a:rPr lang="en-AU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AU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AU" sz="2000" dirty="0"/>
            </a:br>
            <a:r>
              <a:rPr lang="en-AU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AU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mydict.values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 lvl="4"/>
            <a:r>
              <a:rPr lang="en-AU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AU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dict.keys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 lvl="4"/>
            <a:r>
              <a:rPr lang="en-AU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x, y </a:t>
            </a:r>
            <a:r>
              <a:rPr lang="en-AU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thisdict.items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y)</a:t>
            </a:r>
            <a:endParaRPr lang="en-A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35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2D7251-4B39-427F-842D-01C8272FFCCA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0313" y="398357"/>
            <a:ext cx="569721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cs typeface="Arial" pitchFamily="34" charset="0"/>
              </a:rPr>
              <a:t>Agenda of the lecture 4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95277" y="1759666"/>
            <a:ext cx="4507692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CCAEFD-940F-43AD-B138-7AC7983A258D}"/>
              </a:ext>
            </a:extLst>
          </p:cNvPr>
          <p:cNvGrpSpPr/>
          <p:nvPr/>
        </p:nvGrpSpPr>
        <p:grpSpPr>
          <a:xfrm>
            <a:off x="6305063" y="752300"/>
            <a:ext cx="5385045" cy="646331"/>
            <a:chOff x="5819650" y="1666120"/>
            <a:chExt cx="5385045" cy="6463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876439-7B60-4359-8451-3F9EFA3D510C}"/>
                </a:ext>
              </a:extLst>
            </p:cNvPr>
            <p:cNvSpPr txBox="1"/>
            <p:nvPr/>
          </p:nvSpPr>
          <p:spPr>
            <a:xfrm>
              <a:off x="6697003" y="1755726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Python Set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C5A42A5-241B-4616-801A-0591A81C946B}"/>
                </a:ext>
              </a:extLst>
            </p:cNvPr>
            <p:cNvSpPr txBox="1"/>
            <p:nvPr/>
          </p:nvSpPr>
          <p:spPr>
            <a:xfrm>
              <a:off x="5819650" y="1666120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D7D4E5-2768-4E39-8C90-948E62182A8A}"/>
              </a:ext>
            </a:extLst>
          </p:cNvPr>
          <p:cNvGrpSpPr/>
          <p:nvPr/>
        </p:nvGrpSpPr>
        <p:grpSpPr>
          <a:xfrm>
            <a:off x="6305063" y="1868477"/>
            <a:ext cx="5385045" cy="646331"/>
            <a:chOff x="5819650" y="1666120"/>
            <a:chExt cx="5385045" cy="6463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C72F77-3643-44D4-8B2F-EC04AC3B3F58}"/>
                </a:ext>
              </a:extLst>
            </p:cNvPr>
            <p:cNvSpPr txBox="1"/>
            <p:nvPr/>
          </p:nvSpPr>
          <p:spPr>
            <a:xfrm>
              <a:off x="6697003" y="1755726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Python Dictionary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110DD0E-47C6-4AF1-A6FC-5A1B46F80E78}"/>
                </a:ext>
              </a:extLst>
            </p:cNvPr>
            <p:cNvSpPr txBox="1"/>
            <p:nvPr/>
          </p:nvSpPr>
          <p:spPr>
            <a:xfrm>
              <a:off x="5819650" y="1666120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3445A1A-5FCF-47E9-BA4B-C3E22F900B82}"/>
              </a:ext>
            </a:extLst>
          </p:cNvPr>
          <p:cNvSpPr txBox="1"/>
          <p:nvPr/>
        </p:nvSpPr>
        <p:spPr>
          <a:xfrm>
            <a:off x="6514042" y="2921169"/>
            <a:ext cx="4507692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03    Python If…Else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5D5D16-CEC4-4085-9C71-098143621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 - Copy Dictionaries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27FB2F-333B-49EA-8B6E-81AB1832D53F}"/>
              </a:ext>
            </a:extLst>
          </p:cNvPr>
          <p:cNvSpPr txBox="1"/>
          <p:nvPr/>
        </p:nvSpPr>
        <p:spPr>
          <a:xfrm>
            <a:off x="639192" y="1455938"/>
            <a:ext cx="98098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Make a copy of a dictionary with the copy() method: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</a:t>
            </a:r>
            <a:r>
              <a:rPr lang="en-AU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AU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AU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AU" sz="1800" dirty="0"/>
            </a:br>
            <a:r>
              <a:rPr lang="en-AU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“class"</a:t>
            </a:r>
            <a:r>
              <a:rPr lang="en-AU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AU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“CS"</a:t>
            </a:r>
            <a:r>
              <a:rPr lang="en-AU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AU" sz="1800" dirty="0"/>
            </a:br>
            <a:r>
              <a:rPr lang="en-AU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AU" sz="18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suject</a:t>
            </a:r>
            <a:r>
              <a:rPr lang="en-AU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AU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“Programming"</a:t>
            </a:r>
            <a:r>
              <a:rPr lang="en-AU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AU" sz="1800" dirty="0"/>
            </a:br>
            <a:r>
              <a:rPr lang="en-AU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AU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AU" sz="1800" dirty="0">
                <a:solidFill>
                  <a:srgbClr val="FF0000"/>
                </a:solidFill>
                <a:latin typeface="Consolas" panose="020B0609020204030204" pitchFamily="49" charset="0"/>
              </a:rPr>
              <a:t>2021</a:t>
            </a:r>
            <a:br>
              <a:rPr lang="en-AU" sz="1800" dirty="0"/>
            </a:br>
            <a:r>
              <a:rPr lang="en-AU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en-AU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</a:rPr>
              <a:t>my</a:t>
            </a:r>
            <a:r>
              <a:rPr lang="en-AU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dict.copy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AU" dirty="0"/>
            </a:br>
            <a:r>
              <a:rPr lang="en-AU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mydict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en-AU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3356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5207975" y="257307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376381" y="2962819"/>
            <a:ext cx="634409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cs typeface="Arial" pitchFamily="34" charset="0"/>
              </a:rPr>
              <a:t>1-Python if…else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201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5D5D16-CEC4-4085-9C71-098143621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 If ... Else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27FB2F-333B-49EA-8B6E-81AB1832D53F}"/>
              </a:ext>
            </a:extLst>
          </p:cNvPr>
          <p:cNvSpPr txBox="1"/>
          <p:nvPr/>
        </p:nvSpPr>
        <p:spPr>
          <a:xfrm>
            <a:off x="612559" y="1136342"/>
            <a:ext cx="980982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Python supports the following standard mathematical logical conditions:</a:t>
            </a:r>
          </a:p>
          <a:p>
            <a:pPr marL="1257186" lvl="2" indent="-342900">
              <a:buFont typeface="+mj-lt"/>
              <a:buAutoNum type="arabicPeriod"/>
            </a:pPr>
            <a:r>
              <a:rPr lang="en-A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Equals: </a:t>
            </a:r>
            <a:r>
              <a:rPr lang="en-AU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== b</a:t>
            </a:r>
            <a:endParaRPr lang="en-AU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1257186" lvl="2" indent="-342900">
              <a:buFont typeface="+mj-lt"/>
              <a:buAutoNum type="arabicPeriod"/>
            </a:pPr>
            <a:r>
              <a:rPr lang="en-A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 Equals: </a:t>
            </a:r>
            <a:r>
              <a:rPr lang="en-AU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!= b</a:t>
            </a:r>
            <a:endParaRPr lang="en-AU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1257186" lvl="2" indent="-342900">
              <a:buFont typeface="+mj-lt"/>
              <a:buAutoNum type="arabicPeriod"/>
            </a:pPr>
            <a:r>
              <a:rPr lang="en-A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Less than: </a:t>
            </a:r>
            <a:r>
              <a:rPr lang="en-AU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&lt; b</a:t>
            </a:r>
            <a:endParaRPr lang="en-AU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1257186" lvl="2" indent="-342900">
              <a:buFont typeface="+mj-lt"/>
              <a:buAutoNum type="arabicPeriod"/>
            </a:pPr>
            <a:r>
              <a:rPr lang="en-A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Less than or equal to: </a:t>
            </a:r>
            <a:r>
              <a:rPr lang="en-AU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&lt;= b</a:t>
            </a:r>
            <a:endParaRPr lang="en-AU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1257186" lvl="2" indent="-342900">
              <a:buFont typeface="+mj-lt"/>
              <a:buAutoNum type="arabicPeriod"/>
            </a:pPr>
            <a:r>
              <a:rPr lang="en-A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Greater than: </a:t>
            </a:r>
            <a:r>
              <a:rPr lang="en-AU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&gt; b</a:t>
            </a:r>
            <a:endParaRPr lang="en-AU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1257186" lvl="2" indent="-342900">
              <a:buFont typeface="+mj-lt"/>
              <a:buAutoNum type="arabicPeriod"/>
            </a:pPr>
            <a:r>
              <a:rPr lang="en-A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Greater than or equal to: </a:t>
            </a:r>
            <a:r>
              <a:rPr lang="en-AU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&gt;=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These conditions can be employed in a variety of situations, the most popular of which being "if statements" and loops.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if keyword is used to create a "if statement.“</a:t>
            </a:r>
          </a:p>
          <a:p>
            <a:pPr lvl="3"/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AU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88</a:t>
            </a:r>
            <a:br>
              <a:rPr lang="en-AU" dirty="0"/>
            </a:b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76</a:t>
            </a:r>
            <a:br>
              <a:rPr lang="en-AU" dirty="0"/>
            </a:br>
            <a:r>
              <a:rPr lang="en-AU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&gt; y:</a:t>
            </a:r>
            <a:br>
              <a:rPr lang="en-AU" dirty="0"/>
            </a:b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“x is greater than y"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Indentation: We have to follow basic python syntax to follow the line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AU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88</a:t>
            </a:r>
            <a:br>
              <a:rPr lang="en-AU" dirty="0"/>
            </a:b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76</a:t>
            </a:r>
            <a:br>
              <a:rPr lang="en-AU" dirty="0"/>
            </a:br>
            <a:r>
              <a:rPr lang="en-AU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&gt; y:</a:t>
            </a:r>
            <a:br>
              <a:rPr lang="en-AU" dirty="0"/>
            </a:br>
            <a:r>
              <a:rPr lang="en-AU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“x is greater than y"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# this 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will show us an error of indentation </a:t>
            </a:r>
            <a:endParaRPr lang="en-AU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AU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654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5D5D16-CEC4-4085-9C71-098143621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 </a:t>
            </a:r>
            <a:r>
              <a:rPr lang="en-AU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Elif</a:t>
            </a:r>
            <a:endParaRPr lang="en-AU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27FB2F-333B-49EA-8B6E-81AB1832D53F}"/>
              </a:ext>
            </a:extLst>
          </p:cNvPr>
          <p:cNvSpPr txBox="1"/>
          <p:nvPr/>
        </p:nvSpPr>
        <p:spPr>
          <a:xfrm>
            <a:off x="612559" y="1136342"/>
            <a:ext cx="98098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 </a:t>
            </a:r>
            <a:r>
              <a:rPr lang="en-AU" dirty="0" err="1"/>
              <a:t>elif</a:t>
            </a:r>
            <a:r>
              <a:rPr lang="en-AU" dirty="0"/>
              <a:t> keyword in Python means "attempt this condition if the previous conditions were not true:</a:t>
            </a:r>
          </a:p>
          <a:p>
            <a:pPr lvl="3"/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AU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88</a:t>
            </a:r>
            <a:br>
              <a:rPr lang="en-AU" dirty="0"/>
            </a:b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76</a:t>
            </a:r>
            <a:br>
              <a:rPr lang="en-AU" dirty="0"/>
            </a:br>
            <a:r>
              <a:rPr lang="en-AU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&gt; y:</a:t>
            </a:r>
            <a:br>
              <a:rPr lang="en-AU" dirty="0"/>
            </a:b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“x is greater than y"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</a:rPr>
              <a:t>elif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 x &lt; y:</a:t>
            </a:r>
          </a:p>
          <a:p>
            <a:pPr lvl="3"/>
            <a:r>
              <a:rPr lang="en-AU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print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“y is greater than x"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3"/>
            <a:endParaRPr lang="en-AU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Indentation: We have to follow basic python syntax to follow the line rules</a:t>
            </a:r>
          </a:p>
          <a:p>
            <a:pPr lvl="4"/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AU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88</a:t>
            </a:r>
            <a:br>
              <a:rPr lang="en-AU" dirty="0"/>
            </a:b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76</a:t>
            </a:r>
            <a:br>
              <a:rPr lang="en-AU" dirty="0"/>
            </a:br>
            <a:r>
              <a:rPr lang="en-AU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&gt; y:</a:t>
            </a:r>
            <a:br>
              <a:rPr lang="en-AU" dirty="0"/>
            </a:br>
            <a:r>
              <a:rPr lang="en-AU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“x is greater than y"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# this 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will show us an error of indentation </a:t>
            </a:r>
            <a:endParaRPr lang="en-AU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AU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102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5D5D16-CEC4-4085-9C71-098143621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 </a:t>
            </a:r>
            <a:r>
              <a:rPr lang="en-AU" dirty="0">
                <a:solidFill>
                  <a:srgbClr val="000000"/>
                </a:solidFill>
                <a:latin typeface="Segoe UI" panose="020B0502040204020203" pitchFamily="34" charset="0"/>
              </a:rPr>
              <a:t>else</a:t>
            </a:r>
            <a:endParaRPr lang="en-AU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27FB2F-333B-49EA-8B6E-81AB1832D53F}"/>
              </a:ext>
            </a:extLst>
          </p:cNvPr>
          <p:cNvSpPr txBox="1"/>
          <p:nvPr/>
        </p:nvSpPr>
        <p:spPr>
          <a:xfrm>
            <a:off x="612559" y="1136342"/>
            <a:ext cx="980982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Anything </a:t>
            </a:r>
            <a:r>
              <a:rPr lang="en-AU" dirty="0">
                <a:solidFill>
                  <a:srgbClr val="E36B00"/>
                </a:solidFill>
                <a:latin typeface="Open Sans" panose="020B0606030504020204" pitchFamily="34" charset="0"/>
              </a:rPr>
              <a:t>that</a:t>
            </a:r>
            <a:r>
              <a:rPr lang="en-AU" b="0" i="0" dirty="0">
                <a:solidFill>
                  <a:srgbClr val="E36B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AU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isn't </a:t>
            </a:r>
            <a:r>
              <a:rPr lang="en-AU" b="0" i="0" dirty="0">
                <a:solidFill>
                  <a:srgbClr val="E36B00"/>
                </a:solidFill>
                <a:effectLst/>
                <a:latin typeface="Open Sans" panose="020B0606030504020204" pitchFamily="34" charset="0"/>
              </a:rPr>
              <a:t>covered </a:t>
            </a:r>
            <a:r>
              <a:rPr lang="en-AU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by the preceding conditions is caught by the else</a:t>
            </a:r>
            <a:r>
              <a:rPr lang="en-AU" b="0" i="0" dirty="0">
                <a:solidFill>
                  <a:srgbClr val="E36B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AU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keyword.</a:t>
            </a:r>
            <a:endParaRPr lang="en-AU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lvl="3"/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AU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88</a:t>
            </a:r>
            <a:br>
              <a:rPr lang="en-AU" dirty="0"/>
            </a:b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76</a:t>
            </a:r>
            <a:br>
              <a:rPr lang="en-AU" dirty="0"/>
            </a:br>
            <a:r>
              <a:rPr lang="en-AU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&gt; y:</a:t>
            </a:r>
            <a:br>
              <a:rPr lang="en-AU" dirty="0"/>
            </a:b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“x is greater than y"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</a:rPr>
              <a:t>elif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 x == y:</a:t>
            </a:r>
          </a:p>
          <a:p>
            <a:pPr lvl="3"/>
            <a:r>
              <a:rPr lang="en-AU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print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“Both values are equal"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Else: </a:t>
            </a:r>
          </a:p>
          <a:p>
            <a:pPr lvl="3"/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AU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“y is greater than x "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3"/>
            <a:endParaRPr lang="en-AU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3"/>
            <a:endParaRPr lang="en-AU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also have an else without the </a:t>
            </a:r>
            <a:r>
              <a:rPr lang="en-A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elif</a:t>
            </a:r>
            <a:r>
              <a:rPr lang="en-A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lvl="3"/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AU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88</a:t>
            </a:r>
            <a:br>
              <a:rPr lang="en-AU" dirty="0"/>
            </a:b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76</a:t>
            </a:r>
            <a:br>
              <a:rPr lang="en-AU" dirty="0"/>
            </a:br>
            <a:r>
              <a:rPr lang="en-AU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&gt; y:</a:t>
            </a:r>
            <a:br>
              <a:rPr lang="en-AU" dirty="0"/>
            </a:b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“x is greater than y"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Else: </a:t>
            </a:r>
          </a:p>
          <a:p>
            <a:pPr lvl="3"/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AU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“y is greater than x "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284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5D5D16-CEC4-4085-9C71-098143621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 </a:t>
            </a:r>
            <a:r>
              <a:rPr lang="en-AU" dirty="0">
                <a:solidFill>
                  <a:srgbClr val="000000"/>
                </a:solidFill>
                <a:latin typeface="Segoe UI" panose="020B0502040204020203" pitchFamily="34" charset="0"/>
              </a:rPr>
              <a:t>else</a:t>
            </a:r>
            <a:endParaRPr lang="en-AU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27FB2F-333B-49EA-8B6E-81AB1832D53F}"/>
              </a:ext>
            </a:extLst>
          </p:cNvPr>
          <p:cNvSpPr txBox="1"/>
          <p:nvPr/>
        </p:nvSpPr>
        <p:spPr>
          <a:xfrm>
            <a:off x="612559" y="1136342"/>
            <a:ext cx="980982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Anything </a:t>
            </a:r>
            <a:r>
              <a:rPr lang="en-AU" dirty="0">
                <a:solidFill>
                  <a:srgbClr val="E36B00"/>
                </a:solidFill>
                <a:latin typeface="Open Sans" panose="020B0606030504020204" pitchFamily="34" charset="0"/>
              </a:rPr>
              <a:t>that</a:t>
            </a:r>
            <a:r>
              <a:rPr lang="en-AU" b="0" i="0" dirty="0">
                <a:solidFill>
                  <a:srgbClr val="E36B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AU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isn't </a:t>
            </a:r>
            <a:r>
              <a:rPr lang="en-AU" b="0" i="0" dirty="0">
                <a:solidFill>
                  <a:srgbClr val="E36B00"/>
                </a:solidFill>
                <a:effectLst/>
                <a:latin typeface="Open Sans" panose="020B0606030504020204" pitchFamily="34" charset="0"/>
              </a:rPr>
              <a:t>covered </a:t>
            </a:r>
            <a:r>
              <a:rPr lang="en-AU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by the preceding conditions is caught by the else</a:t>
            </a:r>
            <a:r>
              <a:rPr lang="en-AU" b="0" i="0" dirty="0">
                <a:solidFill>
                  <a:srgbClr val="E36B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AU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keyword.</a:t>
            </a:r>
            <a:endParaRPr lang="en-AU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lvl="3"/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AU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88</a:t>
            </a:r>
            <a:br>
              <a:rPr lang="en-AU" dirty="0"/>
            </a:b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76</a:t>
            </a:r>
            <a:br>
              <a:rPr lang="en-AU" dirty="0"/>
            </a:br>
            <a:r>
              <a:rPr lang="en-AU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&gt; y:</a:t>
            </a:r>
            <a:br>
              <a:rPr lang="en-AU" dirty="0"/>
            </a:b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“x is greater than y"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</a:rPr>
              <a:t>elif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 x == y:</a:t>
            </a:r>
          </a:p>
          <a:p>
            <a:pPr lvl="3"/>
            <a:r>
              <a:rPr lang="en-AU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print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“Both values are equal"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Else: </a:t>
            </a:r>
          </a:p>
          <a:p>
            <a:pPr lvl="3"/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AU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“y is greater than x "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3"/>
            <a:endParaRPr lang="en-AU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3"/>
            <a:endParaRPr lang="en-AU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also have an else without the </a:t>
            </a:r>
            <a:r>
              <a:rPr lang="en-A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elif</a:t>
            </a:r>
            <a:r>
              <a:rPr lang="en-A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lvl="3"/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AU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88</a:t>
            </a:r>
            <a:br>
              <a:rPr lang="en-AU" dirty="0"/>
            </a:b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76</a:t>
            </a:r>
            <a:br>
              <a:rPr lang="en-AU" dirty="0"/>
            </a:br>
            <a:r>
              <a:rPr lang="en-AU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&gt; y:</a:t>
            </a:r>
            <a:br>
              <a:rPr lang="en-AU" dirty="0"/>
            </a:b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“x is greater than y"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Else: </a:t>
            </a:r>
          </a:p>
          <a:p>
            <a:pPr lvl="3"/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AU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“y is greater than x "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327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5D5D16-CEC4-4085-9C71-098143621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 with And</a:t>
            </a:r>
            <a:r>
              <a:rPr lang="en-AU" dirty="0">
                <a:solidFill>
                  <a:srgbClr val="000000"/>
                </a:solidFill>
                <a:latin typeface="Segoe UI" panose="020B0502040204020203" pitchFamily="34" charset="0"/>
              </a:rPr>
              <a:t> condition</a:t>
            </a:r>
            <a:endParaRPr lang="en-AU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27FB2F-333B-49EA-8B6E-81AB1832D53F}"/>
              </a:ext>
            </a:extLst>
          </p:cNvPr>
          <p:cNvSpPr txBox="1"/>
          <p:nvPr/>
        </p:nvSpPr>
        <p:spPr>
          <a:xfrm>
            <a:off x="612559" y="1136342"/>
            <a:ext cx="980982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The </a:t>
            </a:r>
            <a:r>
              <a:rPr lang="en-AU" b="0" i="0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and</a:t>
            </a:r>
            <a:r>
              <a:rPr lang="en-AU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 keyword is a logical operator that joins conditional expressions together:</a:t>
            </a:r>
            <a:endParaRPr lang="en-AU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lvl="3"/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AU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88</a:t>
            </a:r>
            <a:br>
              <a:rPr lang="en-AU" dirty="0"/>
            </a:b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76</a:t>
            </a:r>
          </a:p>
          <a:p>
            <a:pPr lvl="3"/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Z = 30</a:t>
            </a:r>
            <a:br>
              <a:rPr lang="en-AU" dirty="0"/>
            </a:br>
            <a:r>
              <a:rPr lang="en-AU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&gt; y and y &gt; z:</a:t>
            </a:r>
            <a:br>
              <a:rPr lang="en-AU" dirty="0"/>
            </a:b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“x is greater than y and z"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</a:rPr>
              <a:t>elif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&lt; y and y &gt; z 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3"/>
            <a:r>
              <a:rPr lang="en-AU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print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AU" dirty="0">
                <a:solidFill>
                  <a:srgbClr val="A52A2A"/>
                </a:solidFill>
                <a:latin typeface="Consolas" panose="020B0609020204030204" pitchFamily="49" charset="0"/>
              </a:rPr>
              <a:t>y is greatest value</a:t>
            </a:r>
            <a:r>
              <a:rPr lang="en-AU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</a:rPr>
              <a:t>elif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&lt; y and y &lt; z 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3"/>
            <a:r>
              <a:rPr lang="en-AU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print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“z</a:t>
            </a:r>
            <a:r>
              <a:rPr lang="en-AU" dirty="0">
                <a:solidFill>
                  <a:srgbClr val="A52A2A"/>
                </a:solidFill>
                <a:latin typeface="Consolas" panose="020B0609020204030204" pitchFamily="49" charset="0"/>
              </a:rPr>
              <a:t> is greatest value</a:t>
            </a:r>
            <a:r>
              <a:rPr lang="en-AU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Else: </a:t>
            </a:r>
          </a:p>
          <a:p>
            <a:pPr lvl="3"/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AU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A52A2A"/>
                </a:solidFill>
                <a:latin typeface="Consolas" panose="020B0609020204030204" pitchFamily="49" charset="0"/>
              </a:rPr>
              <a:t>“ Other possible situation can be true</a:t>
            </a:r>
            <a:r>
              <a:rPr lang="en-AU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lang="en-AU" b="0" i="0" dirty="0">
                <a:solidFill>
                  <a:srgbClr val="00B050"/>
                </a:solidFill>
                <a:effectLst/>
                <a:latin typeface="Verdana" panose="020B0604030504040204" pitchFamily="34" charset="0"/>
              </a:rPr>
              <a:t>or</a:t>
            </a:r>
            <a:r>
              <a:rPr lang="en-A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keyword is a logical operator:</a:t>
            </a:r>
          </a:p>
          <a:p>
            <a:pPr lvl="3"/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AU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88</a:t>
            </a:r>
            <a:br>
              <a:rPr lang="en-AU" dirty="0"/>
            </a:b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76</a:t>
            </a:r>
          </a:p>
          <a:p>
            <a:pPr lvl="3"/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Z = 30</a:t>
            </a:r>
            <a:br>
              <a:rPr lang="en-AU" dirty="0"/>
            </a:br>
            <a:r>
              <a:rPr lang="en-AU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&gt; y or z &lt; y:</a:t>
            </a:r>
            <a:br>
              <a:rPr lang="en-AU" dirty="0"/>
            </a:b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AU" dirty="0">
                <a:solidFill>
                  <a:srgbClr val="A52A2A"/>
                </a:solidFill>
                <a:latin typeface="Consolas" panose="020B0609020204030204" pitchFamily="49" charset="0"/>
              </a:rPr>
              <a:t>Both statements are true</a:t>
            </a:r>
            <a:r>
              <a:rPr lang="en-AU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429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084E4B-5F7E-4B0D-9538-D7ABEB183593}"/>
              </a:ext>
            </a:extLst>
          </p:cNvPr>
          <p:cNvSpPr/>
          <p:nvPr/>
        </p:nvSpPr>
        <p:spPr>
          <a:xfrm>
            <a:off x="7857460" y="1"/>
            <a:ext cx="4334539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7857460" y="2629120"/>
            <a:ext cx="433453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5207975" y="257307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376381" y="2962819"/>
            <a:ext cx="634409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cs typeface="Arial" pitchFamily="34" charset="0"/>
              </a:rPr>
              <a:t>1-Python Sets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90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696AAB-74A2-444D-826E-F30B1C9DE9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</a:t>
            </a:r>
            <a:r>
              <a:rPr lang="en-AU" dirty="0">
                <a:solidFill>
                  <a:srgbClr val="000000"/>
                </a:solidFill>
                <a:latin typeface="Segoe UI" panose="020B0502040204020203" pitchFamily="34" charset="0"/>
              </a:rPr>
              <a:t>ython Sets</a:t>
            </a:r>
            <a:endParaRPr lang="en-AU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08B94-488D-4A15-A919-340BF2C1127B}"/>
              </a:ext>
            </a:extLst>
          </p:cNvPr>
          <p:cNvSpPr txBox="1"/>
          <p:nvPr/>
        </p:nvSpPr>
        <p:spPr>
          <a:xfrm>
            <a:off x="436328" y="1063756"/>
            <a:ext cx="102892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Sets are used to store multiple items in a single variable</a:t>
            </a:r>
            <a:r>
              <a:rPr lang="en-AU" sz="2000" dirty="0">
                <a:solidFill>
                  <a:srgbClr val="333333"/>
                </a:solidFill>
                <a:latin typeface="+mj-lt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set is a collection which is both </a:t>
            </a:r>
            <a:r>
              <a:rPr lang="en-AU" sz="20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unordered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lang="en-AU" sz="20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unindexed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en-AU" sz="2000" dirty="0">
              <a:solidFill>
                <a:srgbClr val="333333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333333"/>
                </a:solidFill>
                <a:latin typeface="+mj-lt"/>
              </a:rPr>
              <a:t>Round brackets are used to make lists:</a:t>
            </a:r>
          </a:p>
          <a:p>
            <a:pPr lvl="2"/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myset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“Football"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“Hockey"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“Tennis”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AU" sz="2000" dirty="0"/>
            </a:br>
            <a:r>
              <a:rPr lang="en-AU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myset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2000" dirty="0">
              <a:solidFill>
                <a:srgbClr val="333333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000" b="1" dirty="0">
                <a:solidFill>
                  <a:srgbClr val="333333"/>
                </a:solidFill>
                <a:latin typeface="+mj-lt"/>
              </a:rPr>
              <a:t>Tuples items are unordered and unindexed:  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 items are unordered, unchangeable, and do not allow duplicate values.</a:t>
            </a:r>
            <a:endParaRPr lang="en-AU" sz="2000" dirty="0">
              <a:solidFill>
                <a:srgbClr val="333333"/>
              </a:solidFill>
              <a:latin typeface="+mj-lt"/>
            </a:endParaRPr>
          </a:p>
          <a:p>
            <a:pPr lvl="2"/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myset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“Football"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“Hockey"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“Tennis”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AU" sz="2000" dirty="0"/>
            </a:br>
            <a:r>
              <a:rPr lang="en-AU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myset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Duplicate values will be ignored:</a:t>
            </a:r>
          </a:p>
          <a:p>
            <a:pPr lvl="2"/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AU" sz="2000" dirty="0"/>
            </a:br>
            <a:r>
              <a:rPr lang="en-AU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895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696AAB-74A2-444D-826E-F30B1C9DE9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</a:t>
            </a:r>
            <a:r>
              <a:rPr lang="en-AU" dirty="0">
                <a:solidFill>
                  <a:srgbClr val="000000"/>
                </a:solidFill>
                <a:latin typeface="Segoe UI" panose="020B0502040204020203" pitchFamily="34" charset="0"/>
              </a:rPr>
              <a:t>ython Sets length and datatypes</a:t>
            </a:r>
            <a:endParaRPr lang="en-AU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08B94-488D-4A15-A919-340BF2C1127B}"/>
              </a:ext>
            </a:extLst>
          </p:cNvPr>
          <p:cNvSpPr txBox="1"/>
          <p:nvPr/>
        </p:nvSpPr>
        <p:spPr>
          <a:xfrm>
            <a:off x="436328" y="1063756"/>
            <a:ext cx="102892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333333"/>
                </a:solidFill>
                <a:latin typeface="+mj-lt"/>
              </a:rPr>
              <a:t>Use the </a:t>
            </a:r>
            <a:r>
              <a:rPr lang="en-AU" sz="2000" dirty="0" err="1">
                <a:solidFill>
                  <a:srgbClr val="333333"/>
                </a:solidFill>
                <a:latin typeface="+mj-lt"/>
              </a:rPr>
              <a:t>len</a:t>
            </a:r>
            <a:r>
              <a:rPr lang="en-AU" sz="2000" dirty="0">
                <a:solidFill>
                  <a:srgbClr val="333333"/>
                </a:solidFill>
                <a:latin typeface="+mj-lt"/>
              </a:rPr>
              <a:t>() method to find out how many items are in a se:</a:t>
            </a:r>
          </a:p>
          <a:p>
            <a:pPr lvl="2"/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myset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“Football"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“Hockey"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“Tennis“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AU" sz="2000" dirty="0"/>
            </a:br>
            <a:r>
              <a:rPr lang="en-AU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myset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333333"/>
                </a:solidFill>
                <a:latin typeface="+mj-lt"/>
              </a:rPr>
              <a:t>Any data type can be used as a list item: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 sz="2000" dirty="0">
              <a:solidFill>
                <a:srgbClr val="333333"/>
              </a:solidFill>
              <a:latin typeface="+mj-lt"/>
            </a:endParaRPr>
          </a:p>
          <a:p>
            <a:pPr lvl="2"/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s1 = {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“Football"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“Hockey"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“Tennis“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AU" sz="2000" dirty="0"/>
            </a:b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 = {</a:t>
            </a:r>
            <a:r>
              <a:rPr lang="en-AU" sz="2000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76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6, </a:t>
            </a:r>
            <a:r>
              <a:rPr lang="en-AU" sz="20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AU" sz="2000" dirty="0"/>
            </a:b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 = {</a:t>
            </a:r>
            <a:r>
              <a:rPr lang="en-AU" sz="2000" dirty="0">
                <a:solidFill>
                  <a:srgbClr val="0000CD"/>
                </a:solidFill>
                <a:latin typeface="Consolas" panose="020B0609020204030204" pitchFamily="49" charset="0"/>
              </a:rPr>
              <a:t>9.5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dirty="0">
                <a:solidFill>
                  <a:srgbClr val="0000CD"/>
                </a:solidFill>
                <a:latin typeface="Consolas" panose="020B0609020204030204" pitchFamily="49" charset="0"/>
              </a:rPr>
              <a:t>5.3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dirty="0">
                <a:solidFill>
                  <a:srgbClr val="0000CD"/>
                </a:solidFill>
                <a:latin typeface="Consolas" panose="020B0609020204030204" pitchFamily="49" charset="0"/>
              </a:rPr>
              <a:t>4.5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AU" sz="2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333333"/>
                </a:solidFill>
                <a:latin typeface="+mj-lt"/>
              </a:rPr>
              <a:t>Different data types can be found in a single set:</a:t>
            </a:r>
          </a:p>
          <a:p>
            <a:pPr algn="l"/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myset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AU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Jin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dirty="0">
                <a:solidFill>
                  <a:srgbClr val="FF0000"/>
                </a:solidFill>
                <a:latin typeface="Consolas" panose="020B0609020204030204" pitchFamily="49" charset="0"/>
              </a:rPr>
              <a:t>32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dirty="0">
                <a:solidFill>
                  <a:srgbClr val="0000CD"/>
                </a:solidFill>
                <a:latin typeface="Consolas" panose="020B0609020204030204" pitchFamily="49" charset="0"/>
              </a:rPr>
              <a:t>False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dirty="0">
                <a:solidFill>
                  <a:srgbClr val="FF0000"/>
                </a:solidFill>
                <a:latin typeface="Consolas" panose="020B0609020204030204" pitchFamily="49" charset="0"/>
              </a:rPr>
              <a:t>22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“Hi”, 22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AU" sz="2000" dirty="0">
              <a:solidFill>
                <a:srgbClr val="333333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333333"/>
                </a:solidFill>
                <a:latin typeface="+mj-lt"/>
              </a:rPr>
              <a:t>tuple are defined as objects of the data type ‘set' from the Python perspective:</a:t>
            </a:r>
          </a:p>
          <a:p>
            <a:pPr lvl="2"/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myset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“Football"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“Hockey"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“Tennis“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AU" sz="2000" dirty="0"/>
            </a:br>
            <a:r>
              <a:rPr lang="en-AU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myset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333333"/>
                </a:solidFill>
                <a:latin typeface="+mj-lt"/>
              </a:rPr>
              <a:t>In building a new set, we can also use the set() constructor.</a:t>
            </a:r>
          </a:p>
          <a:p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myset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set((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“Football"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“Hockey"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“Tennis“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AU" sz="2000" dirty="0"/>
            </a:br>
            <a:r>
              <a:rPr lang="en-AU" sz="2000" dirty="0"/>
              <a:t>	</a:t>
            </a:r>
            <a:r>
              <a:rPr lang="en-AU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myset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 sz="2000" dirty="0">
              <a:solidFill>
                <a:srgbClr val="333333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 sz="2000" dirty="0">
              <a:solidFill>
                <a:srgbClr val="3333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436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696AAB-74A2-444D-826E-F30B1C9DE9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 - Access set Items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08B94-488D-4A15-A919-340BF2C1127B}"/>
              </a:ext>
            </a:extLst>
          </p:cNvPr>
          <p:cNvSpPr txBox="1"/>
          <p:nvPr/>
        </p:nvSpPr>
        <p:spPr>
          <a:xfrm>
            <a:off x="436328" y="1063756"/>
            <a:ext cx="102892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333333"/>
                </a:solidFill>
                <a:latin typeface="+mj-lt"/>
              </a:rPr>
              <a:t>The items in the set are unindexed, that’s why we can not access the item od set with indexing.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Loop through the set, and print the values:</a:t>
            </a:r>
            <a:endParaRPr lang="en-AU" sz="2000" b="0" i="0" dirty="0">
              <a:solidFill>
                <a:srgbClr val="333333"/>
              </a:solidFill>
              <a:effectLst/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mytset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“Football"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“Hockey"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“Tennis</a:t>
            </a:r>
            <a:r>
              <a:rPr lang="en-AU" sz="2000" dirty="0">
                <a:solidFill>
                  <a:srgbClr val="A52A2A"/>
                </a:solidFill>
                <a:latin typeface="Consolas" panose="020B0609020204030204" pitchFamily="49" charset="0"/>
              </a:rPr>
              <a:t>”}</a:t>
            </a:r>
            <a:br>
              <a:rPr lang="en-AU" sz="2000" dirty="0"/>
            </a:br>
            <a:r>
              <a:rPr lang="en-AU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AU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myset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AU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Check if "banana" is present in the set:</a:t>
            </a:r>
            <a:endParaRPr lang="en-AU" sz="2000" b="0" i="0" dirty="0">
              <a:solidFill>
                <a:srgbClr val="333333"/>
              </a:solidFill>
              <a:effectLst/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mytset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“Football"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“Hockey"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“Tennis</a:t>
            </a:r>
            <a:r>
              <a:rPr lang="en-AU" sz="2000" dirty="0">
                <a:solidFill>
                  <a:srgbClr val="A52A2A"/>
                </a:solidFill>
                <a:latin typeface="Consolas" panose="020B0609020204030204" pitchFamily="49" charset="0"/>
              </a:rPr>
              <a:t>”}</a:t>
            </a:r>
            <a:br>
              <a:rPr lang="en-AU" sz="2000" dirty="0"/>
            </a:br>
            <a:r>
              <a:rPr lang="en-AU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“Hockey"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myset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Once a set is created, you cannot change its items, but you can add new items.</a:t>
            </a:r>
            <a:endParaRPr lang="en-A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83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696AAB-74A2-444D-826E-F30B1C9DE9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 - Add sets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08B94-488D-4A15-A919-340BF2C1127B}"/>
              </a:ext>
            </a:extLst>
          </p:cNvPr>
          <p:cNvSpPr txBox="1"/>
          <p:nvPr/>
        </p:nvSpPr>
        <p:spPr>
          <a:xfrm>
            <a:off x="436328" y="1063756"/>
            <a:ext cx="102892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add one item to a set use the add() method</a:t>
            </a:r>
          </a:p>
          <a:p>
            <a:pPr lvl="3"/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mys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“Football"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“Hockey"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“Tennis</a:t>
            </a:r>
            <a:r>
              <a:rPr lang="en-AU" sz="2000" dirty="0">
                <a:solidFill>
                  <a:srgbClr val="A52A2A"/>
                </a:solidFill>
                <a:latin typeface="Consolas" panose="020B0609020204030204" pitchFamily="49" charset="0"/>
              </a:rPr>
              <a:t>”}</a:t>
            </a:r>
            <a:br>
              <a:rPr lang="en-AU" sz="2000" dirty="0"/>
            </a:b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myset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“cricket"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AU" sz="2000" dirty="0"/>
            </a:br>
            <a:r>
              <a:rPr lang="en-AU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3"/>
            <a:endParaRPr lang="en-A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333333"/>
                </a:solidFill>
                <a:latin typeface="+mj-lt"/>
              </a:rPr>
              <a:t>Add elements from tropical into </a:t>
            </a:r>
            <a:r>
              <a:rPr lang="en-AU" sz="2000" dirty="0" err="1">
                <a:solidFill>
                  <a:srgbClr val="333333"/>
                </a:solidFill>
                <a:latin typeface="+mj-lt"/>
              </a:rPr>
              <a:t>myset</a:t>
            </a:r>
            <a:r>
              <a:rPr lang="en-AU" sz="2000" dirty="0">
                <a:solidFill>
                  <a:srgbClr val="333333"/>
                </a:solidFill>
                <a:latin typeface="+mj-lt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>
              <a:solidFill>
                <a:srgbClr val="333333"/>
              </a:solidFill>
              <a:latin typeface="+mj-lt"/>
            </a:endParaRPr>
          </a:p>
          <a:p>
            <a:pPr lvl="3"/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AU" sz="2000" dirty="0"/>
            </a:b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tropical = {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"pineapple"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"papaya"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AU" sz="2000" dirty="0"/>
            </a:b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thisset.update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(tropical)</a:t>
            </a:r>
            <a:br>
              <a:rPr lang="en-AU" sz="2000" dirty="0"/>
            </a:br>
            <a:r>
              <a:rPr lang="en-AU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3"/>
            <a:endParaRPr lang="en-A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Add Any 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Iterable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:</a:t>
            </a:r>
          </a:p>
          <a:p>
            <a:pPr lvl="4"/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AU" sz="2000" dirty="0"/>
            </a:b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"kiwi"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AU" sz="2000" dirty="0"/>
            </a:b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thisset.update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AU" sz="2000" dirty="0"/>
            </a:br>
            <a:r>
              <a:rPr lang="en-AU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lvl="3"/>
            <a:endParaRPr lang="en-AU" sz="20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920B0-FD91-42D3-A70A-08CA27750376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0693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696AAB-74A2-444D-826E-F30B1C9DE9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 - Remove Set Items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08B94-488D-4A15-A919-340BF2C1127B}"/>
              </a:ext>
            </a:extLst>
          </p:cNvPr>
          <p:cNvSpPr txBox="1"/>
          <p:nvPr/>
        </p:nvSpPr>
        <p:spPr>
          <a:xfrm>
            <a:off x="507349" y="1357339"/>
            <a:ext cx="102892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 can specify the data type, although we do not need particularly.</a:t>
            </a:r>
          </a:p>
          <a:p>
            <a:pPr lvl="4"/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mys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“Football"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“Hockey"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“Tennis</a:t>
            </a:r>
            <a:r>
              <a:rPr lang="en-AU" sz="2000" dirty="0">
                <a:solidFill>
                  <a:srgbClr val="A52A2A"/>
                </a:solidFill>
                <a:latin typeface="Consolas" panose="020B0609020204030204" pitchFamily="49" charset="0"/>
              </a:rPr>
              <a:t>”}</a:t>
            </a:r>
            <a:br>
              <a:rPr lang="en-AU" sz="2000" dirty="0"/>
            </a:b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myset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“Hockey"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AU" sz="2000" dirty="0"/>
            </a:br>
            <a:r>
              <a:rPr lang="en-AU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myset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algn="l"/>
            <a:endParaRPr lang="en-AU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</a:rPr>
              <a:t>Remove the last item by using the pop() method:</a:t>
            </a:r>
          </a:p>
          <a:p>
            <a:pPr lvl="4"/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mys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“Football"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“Hockey"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“Tennis</a:t>
            </a:r>
            <a:r>
              <a:rPr lang="en-AU" sz="2000" dirty="0">
                <a:solidFill>
                  <a:srgbClr val="A52A2A"/>
                </a:solidFill>
                <a:latin typeface="Consolas" panose="020B0609020204030204" pitchFamily="49" charset="0"/>
              </a:rPr>
              <a:t>”}</a:t>
            </a:r>
            <a:br>
              <a:rPr lang="en-AU" sz="2000" dirty="0"/>
            </a:b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myset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pop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AU" sz="2000" dirty="0"/>
            </a:br>
            <a:r>
              <a:rPr lang="en-AU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myset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clear() method empties the set: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4"/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mys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“Football"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“Hockey"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“Tennis</a:t>
            </a:r>
            <a:r>
              <a:rPr lang="en-AU" sz="2000" dirty="0">
                <a:solidFill>
                  <a:srgbClr val="A52A2A"/>
                </a:solidFill>
                <a:latin typeface="Consolas" panose="020B0609020204030204" pitchFamily="49" charset="0"/>
              </a:rPr>
              <a:t>”}</a:t>
            </a:r>
            <a:br>
              <a:rPr lang="en-AU" sz="2000" dirty="0"/>
            </a:b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myset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.clear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AU" sz="2000" dirty="0"/>
            </a:br>
            <a:r>
              <a:rPr lang="en-AU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myset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A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>
              <a:solidFill>
                <a:srgbClr val="3333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5806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696AAB-74A2-444D-826E-F30B1C9DE9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 - Loop Sets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08B94-488D-4A15-A919-340BF2C1127B}"/>
              </a:ext>
            </a:extLst>
          </p:cNvPr>
          <p:cNvSpPr txBox="1"/>
          <p:nvPr/>
        </p:nvSpPr>
        <p:spPr>
          <a:xfrm>
            <a:off x="631637" y="1321829"/>
            <a:ext cx="102892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AU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Loop through the set, and print the values:</a:t>
            </a:r>
          </a:p>
          <a:p>
            <a:pPr lvl="4"/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mys</a:t>
            </a:r>
            <a:r>
              <a:rPr lang="en-AU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“Football"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“Hockey"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“Tennis</a:t>
            </a:r>
            <a:r>
              <a:rPr lang="en-AU" sz="2000" dirty="0">
                <a:solidFill>
                  <a:srgbClr val="A52A2A"/>
                </a:solidFill>
                <a:latin typeface="Consolas" panose="020B0609020204030204" pitchFamily="49" charset="0"/>
              </a:rPr>
              <a:t>”}</a:t>
            </a:r>
            <a:br>
              <a:rPr lang="en-AU" sz="2000" dirty="0"/>
            </a:b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</a:rPr>
              <a:t>for x in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myset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AU" sz="2000" dirty="0"/>
            </a:br>
            <a:r>
              <a:rPr lang="en-AU" sz="2000" dirty="0"/>
              <a:t>   </a:t>
            </a:r>
            <a:r>
              <a:rPr lang="en-AU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A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097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2492</Words>
  <Application>Microsoft Office PowerPoint</Application>
  <PresentationFormat>Widescreen</PresentationFormat>
  <Paragraphs>206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Open Sans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Aslam</dc:creator>
  <cp:lastModifiedBy>Muhammad Aslam</cp:lastModifiedBy>
  <cp:revision>1</cp:revision>
  <dcterms:created xsi:type="dcterms:W3CDTF">2021-09-28T13:17:41Z</dcterms:created>
  <dcterms:modified xsi:type="dcterms:W3CDTF">2021-09-28T13:22:16Z</dcterms:modified>
</cp:coreProperties>
</file>