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9" r:id="rId2"/>
    <p:sldId id="312" r:id="rId3"/>
    <p:sldId id="380" r:id="rId4"/>
    <p:sldId id="395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389" r:id="rId13"/>
    <p:sldId id="390" r:id="rId14"/>
    <p:sldId id="424" r:id="rId15"/>
    <p:sldId id="425" r:id="rId16"/>
    <p:sldId id="426" r:id="rId17"/>
    <p:sldId id="427" r:id="rId18"/>
    <p:sldId id="428" r:id="rId19"/>
    <p:sldId id="391" r:id="rId20"/>
    <p:sldId id="422" r:id="rId21"/>
    <p:sldId id="392" r:id="rId22"/>
    <p:sldId id="414" r:id="rId23"/>
    <p:sldId id="416" r:id="rId24"/>
    <p:sldId id="419" r:id="rId25"/>
    <p:sldId id="420" r:id="rId26"/>
    <p:sldId id="421" r:id="rId27"/>
    <p:sldId id="423" r:id="rId28"/>
    <p:sldId id="387" r:id="rId29"/>
    <p:sldId id="303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4" y="9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F52D-D89B-47BE-95B6-CECAC6667165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EAECE-86C8-4A72-87DE-D6BD8E257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0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583140"/>
            <a:ext cx="11527436" cy="45938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658" y="103336"/>
            <a:ext cx="12130370" cy="1191982"/>
            <a:chOff x="32658" y="24245"/>
            <a:chExt cx="12130370" cy="7623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32658" y="24245"/>
              <a:ext cx="4020503" cy="7623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4087598" y="24245"/>
              <a:ext cx="4020503" cy="7623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8142525" y="24245"/>
              <a:ext cx="4020503" cy="7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6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6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3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9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8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94110"/>
            <a:ext cx="9144000" cy="1534206"/>
          </a:xfrm>
        </p:spPr>
        <p:txBody>
          <a:bodyPr/>
          <a:lstStyle/>
          <a:p>
            <a:r>
              <a:rPr lang="en-GB" sz="9600" b="1" dirty="0"/>
              <a:t>Python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8767"/>
            <a:ext cx="9144000" cy="2308889"/>
          </a:xfrm>
        </p:spPr>
        <p:txBody>
          <a:bodyPr>
            <a:noAutofit/>
          </a:bodyPr>
          <a:lstStyle/>
          <a:p>
            <a:r>
              <a:rPr lang="en-GB" sz="4000" dirty="0"/>
              <a:t>Introduction to Programming</a:t>
            </a:r>
          </a:p>
          <a:p>
            <a:r>
              <a:rPr lang="en-GB" sz="4000" dirty="0"/>
              <a:t>Comp07027</a:t>
            </a:r>
          </a:p>
          <a:p>
            <a:endParaRPr lang="en-GB" sz="1600" dirty="0"/>
          </a:p>
          <a:p>
            <a:r>
              <a:rPr lang="en-GB" sz="4000" dirty="0"/>
              <a:t>Lecture 10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658" y="103336"/>
            <a:ext cx="12130370" cy="1191982"/>
            <a:chOff x="32658" y="24245"/>
            <a:chExt cx="12130370" cy="7623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32658" y="24245"/>
              <a:ext cx="4020503" cy="76231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4087598" y="24245"/>
              <a:ext cx="4020503" cy="7623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8142525" y="24245"/>
              <a:ext cx="4020503" cy="762318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6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</a:t>
            </a:r>
          </a:p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185254"/>
            <a:ext cx="10324786" cy="60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10665" y="1538311"/>
            <a:ext cx="3765894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output from the print() function is </a:t>
            </a:r>
            <a:r>
              <a:rPr lang="en-GB" b="1" dirty="0"/>
              <a:t>one</a:t>
            </a:r>
            <a:r>
              <a:rPr lang="en-GB" dirty="0"/>
              <a:t> string of text corresponding to the </a:t>
            </a:r>
            <a:r>
              <a:rPr lang="en-GB" b="1" dirty="0"/>
              <a:t>six</a:t>
            </a:r>
            <a:r>
              <a:rPr lang="en-GB" dirty="0"/>
              <a:t> strings written to the file earlier. Notice that they are concatenated with no space between.</a:t>
            </a:r>
          </a:p>
        </p:txBody>
      </p:sp>
    </p:spTree>
    <p:extLst>
      <p:ext uri="{BB962C8B-B14F-4D97-AF65-F5344CB8AC3E}">
        <p14:creationId xmlns:p14="http://schemas.microsoft.com/office/powerpoint/2010/main" val="90397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</a:t>
            </a:r>
          </a:p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185254"/>
            <a:ext cx="10324786" cy="60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034" y="2795318"/>
            <a:ext cx="39433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80945" y="4325418"/>
            <a:ext cx="3765894" cy="92333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text file can be viewed in notebook (for instance). Notice that the strings are concatenated here too.</a:t>
            </a:r>
          </a:p>
        </p:txBody>
      </p:sp>
    </p:spTree>
    <p:extLst>
      <p:ext uri="{BB962C8B-B14F-4D97-AF65-F5344CB8AC3E}">
        <p14:creationId xmlns:p14="http://schemas.microsoft.com/office/powerpoint/2010/main" val="298192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 Files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3600" dirty="0"/>
              <a:t>This way of saving data </a:t>
            </a:r>
            <a:r>
              <a:rPr lang="en-GB" sz="3600" u="sng" dirty="0"/>
              <a:t>is</a:t>
            </a:r>
            <a:r>
              <a:rPr lang="en-GB" sz="3600" dirty="0"/>
              <a:t> effective (we can store &amp; retrieve) but is decidedly limiting. We can only store strings!!</a:t>
            </a:r>
          </a:p>
          <a:p>
            <a:pPr marL="0" indent="0">
              <a:buNone/>
            </a:pPr>
            <a:r>
              <a:rPr lang="en-GB" sz="3600" dirty="0"/>
              <a:t>Therefore anything we want to store has to be converted to a string (in the last example we stored “4” not 4)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There is a more useful way – one which </a:t>
            </a:r>
            <a:r>
              <a:rPr lang="en-GB" sz="3600" b="1" i="1" dirty="0"/>
              <a:t>preserves</a:t>
            </a:r>
            <a:r>
              <a:rPr lang="en-GB" sz="3600" dirty="0"/>
              <a:t> data types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4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Pickling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53" y="132827"/>
            <a:ext cx="8628264" cy="609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8074" y="1840012"/>
            <a:ext cx="5650053" cy="224676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The basic procedure for saving to a pickle file is the same (with some slightly different commands).</a:t>
            </a:r>
          </a:p>
          <a:p>
            <a:r>
              <a:rPr lang="en-GB" sz="2800" dirty="0"/>
              <a:t>However, the big difference is that the original data types are preserved. </a:t>
            </a:r>
          </a:p>
        </p:txBody>
      </p:sp>
    </p:spTree>
    <p:extLst>
      <p:ext uri="{BB962C8B-B14F-4D97-AF65-F5344CB8AC3E}">
        <p14:creationId xmlns:p14="http://schemas.microsoft.com/office/powerpoint/2010/main" val="21936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Pickling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53" y="132827"/>
            <a:ext cx="8628264" cy="609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28780" y="537423"/>
            <a:ext cx="2955243" cy="70788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Create three variables, a string, a number and a list </a:t>
            </a:r>
          </a:p>
        </p:txBody>
      </p:sp>
    </p:spTree>
    <p:extLst>
      <p:ext uri="{BB962C8B-B14F-4D97-AF65-F5344CB8AC3E}">
        <p14:creationId xmlns:p14="http://schemas.microsoft.com/office/powerpoint/2010/main" val="131025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Pickling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53" y="132827"/>
            <a:ext cx="8628264" cy="609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28780" y="537423"/>
            <a:ext cx="2955243" cy="70788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Create three variables, a string, a number and a list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8777" y="1285850"/>
            <a:ext cx="2955246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Open a pickle file </a:t>
            </a:r>
            <a:r>
              <a:rPr lang="en-GB" sz="2000" b="1" dirty="0"/>
              <a:t>“</a:t>
            </a:r>
            <a:r>
              <a:rPr lang="en-GB" sz="2000" b="1" dirty="0" err="1"/>
              <a:t>pck_file.pck</a:t>
            </a:r>
            <a:r>
              <a:rPr lang="en-GB" sz="2000" b="1" dirty="0"/>
              <a:t>” </a:t>
            </a:r>
            <a:r>
              <a:rPr lang="en-GB" sz="2000" dirty="0"/>
              <a:t>and use </a:t>
            </a:r>
            <a:r>
              <a:rPr lang="en-GB" sz="2000" b="1" dirty="0"/>
              <a:t>“</a:t>
            </a:r>
            <a:r>
              <a:rPr lang="en-GB" sz="2000" b="1" dirty="0" err="1"/>
              <a:t>wb</a:t>
            </a:r>
            <a:r>
              <a:rPr lang="en-GB" sz="2000" b="1" dirty="0"/>
              <a:t>” </a:t>
            </a:r>
            <a:r>
              <a:rPr lang="en-GB" sz="2000" dirty="0"/>
              <a:t>to write to the file </a:t>
            </a:r>
          </a:p>
        </p:txBody>
      </p:sp>
    </p:spTree>
    <p:extLst>
      <p:ext uri="{BB962C8B-B14F-4D97-AF65-F5344CB8AC3E}">
        <p14:creationId xmlns:p14="http://schemas.microsoft.com/office/powerpoint/2010/main" val="365157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Pickling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53" y="132827"/>
            <a:ext cx="8628264" cy="609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28780" y="537423"/>
            <a:ext cx="2955243" cy="70788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Create three variables, a string, a number and a list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8777" y="1285850"/>
            <a:ext cx="2955246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Open a pickle file </a:t>
            </a:r>
            <a:r>
              <a:rPr lang="en-GB" sz="2000" b="1" dirty="0"/>
              <a:t>“</a:t>
            </a:r>
            <a:r>
              <a:rPr lang="en-GB" sz="2000" b="1" dirty="0" err="1"/>
              <a:t>pck_file.pck</a:t>
            </a:r>
            <a:r>
              <a:rPr lang="en-GB" sz="2000" b="1" dirty="0"/>
              <a:t>” </a:t>
            </a:r>
            <a:r>
              <a:rPr lang="en-GB" sz="2000" dirty="0"/>
              <a:t>and use </a:t>
            </a:r>
            <a:r>
              <a:rPr lang="en-GB" sz="2000" b="1" dirty="0"/>
              <a:t>“</a:t>
            </a:r>
            <a:r>
              <a:rPr lang="en-GB" sz="2000" b="1" dirty="0" err="1"/>
              <a:t>wb</a:t>
            </a:r>
            <a:r>
              <a:rPr lang="en-GB" sz="2000" b="1" dirty="0"/>
              <a:t>” </a:t>
            </a:r>
            <a:r>
              <a:rPr lang="en-GB" sz="2000" dirty="0"/>
              <a:t>to write to the file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9129" y="2343806"/>
            <a:ext cx="2955246" cy="70788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dump </a:t>
            </a:r>
            <a:r>
              <a:rPr lang="en-GB" sz="2000" dirty="0"/>
              <a:t>each of the variables into the file</a:t>
            </a:r>
          </a:p>
        </p:txBody>
      </p:sp>
    </p:spTree>
    <p:extLst>
      <p:ext uri="{BB962C8B-B14F-4D97-AF65-F5344CB8AC3E}">
        <p14:creationId xmlns:p14="http://schemas.microsoft.com/office/powerpoint/2010/main" val="365157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Pickling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53" y="132827"/>
            <a:ext cx="8628264" cy="609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28780" y="537423"/>
            <a:ext cx="2955243" cy="70788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Create three variables, a string, a number and a list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8777" y="1285850"/>
            <a:ext cx="2955246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Open a pickle file </a:t>
            </a:r>
            <a:r>
              <a:rPr lang="en-GB" sz="2000" b="1" dirty="0"/>
              <a:t>“</a:t>
            </a:r>
            <a:r>
              <a:rPr lang="en-GB" sz="2000" b="1" dirty="0" err="1"/>
              <a:t>pck_file.pck</a:t>
            </a:r>
            <a:r>
              <a:rPr lang="en-GB" sz="2000" b="1" dirty="0"/>
              <a:t>” </a:t>
            </a:r>
            <a:r>
              <a:rPr lang="en-GB" sz="2000" dirty="0"/>
              <a:t>and use </a:t>
            </a:r>
            <a:r>
              <a:rPr lang="en-GB" sz="2000" b="1" dirty="0"/>
              <a:t>“</a:t>
            </a:r>
            <a:r>
              <a:rPr lang="en-GB" sz="2000" b="1" dirty="0" err="1"/>
              <a:t>wb</a:t>
            </a:r>
            <a:r>
              <a:rPr lang="en-GB" sz="2000" b="1" dirty="0"/>
              <a:t>” </a:t>
            </a:r>
            <a:r>
              <a:rPr lang="en-GB" sz="2000" dirty="0"/>
              <a:t>to write to the file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9129" y="2343806"/>
            <a:ext cx="2955246" cy="70788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dump </a:t>
            </a:r>
            <a:r>
              <a:rPr lang="en-GB" sz="2000" dirty="0"/>
              <a:t>each of the variables into the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9129" y="3105027"/>
            <a:ext cx="2955246" cy="40011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close </a:t>
            </a:r>
            <a:r>
              <a:rPr lang="en-GB" sz="2000" dirty="0"/>
              <a:t>the file </a:t>
            </a:r>
          </a:p>
        </p:txBody>
      </p:sp>
    </p:spTree>
    <p:extLst>
      <p:ext uri="{BB962C8B-B14F-4D97-AF65-F5344CB8AC3E}">
        <p14:creationId xmlns:p14="http://schemas.microsoft.com/office/powerpoint/2010/main" val="365157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Pickling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53" y="132827"/>
            <a:ext cx="8628264" cy="609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28777" y="3558618"/>
            <a:ext cx="2955246" cy="255454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We can then </a:t>
            </a:r>
            <a:r>
              <a:rPr lang="en-GB" sz="2000" b="1" dirty="0"/>
              <a:t>open</a:t>
            </a:r>
            <a:r>
              <a:rPr lang="en-GB" sz="2000" dirty="0"/>
              <a:t> the pickled file </a:t>
            </a:r>
            <a:r>
              <a:rPr lang="en-GB" sz="2000" b="1" dirty="0"/>
              <a:t>“</a:t>
            </a:r>
            <a:r>
              <a:rPr lang="en-GB" sz="2000" b="1" dirty="0" err="1"/>
              <a:t>pck_file.pck</a:t>
            </a:r>
            <a:r>
              <a:rPr lang="en-GB" sz="2000" b="1" dirty="0"/>
              <a:t>” </a:t>
            </a:r>
            <a:r>
              <a:rPr lang="en-GB" sz="2000" dirty="0"/>
              <a:t>again</a:t>
            </a:r>
            <a:r>
              <a:rPr lang="en-GB" sz="2000" b="1" dirty="0"/>
              <a:t> </a:t>
            </a:r>
            <a:r>
              <a:rPr lang="en-GB" sz="2000" dirty="0"/>
              <a:t>and use </a:t>
            </a:r>
            <a:r>
              <a:rPr lang="en-GB" sz="2000" b="1" dirty="0"/>
              <a:t>“</a:t>
            </a:r>
            <a:r>
              <a:rPr lang="en-GB" sz="2000" b="1" dirty="0" err="1"/>
              <a:t>rb</a:t>
            </a:r>
            <a:r>
              <a:rPr lang="en-GB" sz="2000" b="1" dirty="0"/>
              <a:t>” </a:t>
            </a:r>
            <a:r>
              <a:rPr lang="en-GB" sz="2000" dirty="0"/>
              <a:t>to </a:t>
            </a:r>
            <a:r>
              <a:rPr lang="en-GB" sz="2000" b="1" dirty="0"/>
              <a:t>load</a:t>
            </a:r>
            <a:r>
              <a:rPr lang="en-GB" sz="2000" dirty="0"/>
              <a:t> from it.</a:t>
            </a:r>
          </a:p>
          <a:p>
            <a:r>
              <a:rPr lang="en-GB" sz="2000" dirty="0"/>
              <a:t>We need a separate load for each element (in order). Now we can use them e.g. print them.</a:t>
            </a:r>
          </a:p>
        </p:txBody>
      </p:sp>
    </p:spTree>
    <p:extLst>
      <p:ext uri="{BB962C8B-B14F-4D97-AF65-F5344CB8AC3E}">
        <p14:creationId xmlns:p14="http://schemas.microsoft.com/office/powerpoint/2010/main" val="365157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r>
              <a:rPr lang="en-GB" dirty="0"/>
              <a:t>Text files </a:t>
            </a:r>
          </a:p>
          <a:p>
            <a:pPr lvl="1"/>
            <a:r>
              <a:rPr lang="en-GB" dirty="0"/>
              <a:t>are human readable</a:t>
            </a:r>
          </a:p>
          <a:p>
            <a:pPr lvl="1"/>
            <a:r>
              <a:rPr lang="en-GB" dirty="0"/>
              <a:t>only handle strings</a:t>
            </a:r>
          </a:p>
          <a:p>
            <a:pPr lvl="1"/>
            <a:r>
              <a:rPr lang="en-GB" dirty="0"/>
              <a:t>easily parsed by many other programming languages </a:t>
            </a:r>
          </a:p>
          <a:p>
            <a:r>
              <a:rPr lang="en-GB" dirty="0"/>
              <a:t>Pickled files </a:t>
            </a:r>
          </a:p>
          <a:p>
            <a:pPr lvl="1"/>
            <a:r>
              <a:rPr lang="en-GB" dirty="0"/>
              <a:t>are NOT human readable</a:t>
            </a:r>
          </a:p>
          <a:p>
            <a:pPr lvl="1"/>
            <a:r>
              <a:rPr lang="en-GB" dirty="0"/>
              <a:t>preserve data structures and types (with some limitations)</a:t>
            </a:r>
          </a:p>
          <a:p>
            <a:pPr lvl="1"/>
            <a:r>
              <a:rPr lang="en-GB" dirty="0"/>
              <a:t>Data can only be reconstructed by Python applications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1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GB" sz="9600" b="1" dirty="0"/>
          </a:p>
          <a:p>
            <a:pPr marL="0" indent="0" algn="ctr">
              <a:buNone/>
            </a:pPr>
            <a:r>
              <a:rPr lang="en-GB" sz="9600" b="1" dirty="0"/>
              <a:t>Files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9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Pickled Files</a:t>
            </a:r>
          </a:p>
          <a:p>
            <a:pPr marL="0" indent="0">
              <a:buNone/>
            </a:pPr>
            <a:r>
              <a:rPr lang="en-GB" sz="3600" dirty="0"/>
              <a:t>Files are external to, and independent of, the program.</a:t>
            </a:r>
          </a:p>
          <a:p>
            <a:pPr marL="0" indent="0">
              <a:buNone/>
            </a:pPr>
            <a:r>
              <a:rPr lang="en-GB" sz="3600" dirty="0"/>
              <a:t>Therefore we can’t manipulate them directly.</a:t>
            </a:r>
          </a:p>
          <a:p>
            <a:pPr marL="0" indent="0">
              <a:buNone/>
            </a:pPr>
            <a:r>
              <a:rPr lang="en-GB" sz="3600" dirty="0"/>
              <a:t>We need to bring the contents of the file into the program.</a:t>
            </a:r>
          </a:p>
          <a:p>
            <a:pPr marL="0" indent="0">
              <a:buNone/>
            </a:pPr>
            <a:r>
              <a:rPr lang="en-GB" sz="3600" dirty="0"/>
              <a:t>It makes sense to store data in a useful structure, like a </a:t>
            </a:r>
            <a:r>
              <a:rPr lang="en-GB" sz="3600" b="1" dirty="0"/>
              <a:t>list</a:t>
            </a:r>
            <a:r>
              <a:rPr lang="en-GB" sz="3600" dirty="0"/>
              <a:t>, because Python provides us with methods to manipulate a list when we bring it into the program.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9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186477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Lists</a:t>
            </a:r>
          </a:p>
          <a:p>
            <a:pPr marL="0" indent="0">
              <a:buNone/>
            </a:pPr>
            <a:r>
              <a:rPr lang="en-GB" sz="3600" b="1" u="sng" dirty="0" err="1"/>
              <a:t>Revisted</a:t>
            </a:r>
            <a:endParaRPr lang="en-GB" sz="3600" b="1" u="sng" dirty="0"/>
          </a:p>
          <a:p>
            <a:pPr marL="0" indent="0">
              <a:buNone/>
            </a:pPr>
            <a:r>
              <a:rPr lang="en-GB" sz="2600" dirty="0"/>
              <a:t>Recall from the last lecture:</a:t>
            </a:r>
          </a:p>
          <a:p>
            <a:pPr marL="0" indent="0">
              <a:buNone/>
            </a:pPr>
            <a:r>
              <a:rPr lang="en-GB" sz="2600" dirty="0"/>
              <a:t>insert</a:t>
            </a:r>
          </a:p>
          <a:p>
            <a:pPr marL="0" indent="0">
              <a:buNone/>
            </a:pPr>
            <a:r>
              <a:rPr lang="en-GB" sz="2600" dirty="0"/>
              <a:t>append</a:t>
            </a:r>
          </a:p>
          <a:p>
            <a:pPr marL="0" indent="0">
              <a:buNone/>
            </a:pPr>
            <a:r>
              <a:rPr lang="en-GB" sz="2600" dirty="0"/>
              <a:t>delete</a:t>
            </a:r>
          </a:p>
          <a:p>
            <a:pPr marL="0" indent="0">
              <a:buNone/>
            </a:pPr>
            <a:r>
              <a:rPr lang="en-GB" sz="2600" dirty="0"/>
              <a:t>find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45" y="99754"/>
            <a:ext cx="9898998" cy="6679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0172" y="2447770"/>
            <a:ext cx="3943662" cy="175432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/>
              <a:t>We looked at this in a bit of detail in the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29917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Pickled Files and Lists</a:t>
            </a:r>
          </a:p>
          <a:p>
            <a:pPr marL="0" indent="0">
              <a:buNone/>
            </a:pPr>
            <a:r>
              <a:rPr lang="en-GB" sz="3600" dirty="0"/>
              <a:t>We have seen that</a:t>
            </a:r>
          </a:p>
          <a:p>
            <a:pPr marL="0" indent="0">
              <a:buNone/>
            </a:pPr>
            <a:r>
              <a:rPr lang="en-GB" sz="3600" dirty="0"/>
              <a:t>lists are very handy</a:t>
            </a:r>
          </a:p>
          <a:p>
            <a:pPr marL="0" indent="0">
              <a:buNone/>
            </a:pPr>
            <a:r>
              <a:rPr lang="en-GB" sz="3600" dirty="0"/>
              <a:t>for storing different</a:t>
            </a:r>
          </a:p>
          <a:p>
            <a:pPr marL="0" indent="0">
              <a:buNone/>
            </a:pPr>
            <a:r>
              <a:rPr lang="en-GB" sz="3600" dirty="0"/>
              <a:t>types of data.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We can create a list, and pickle it.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499" y="2124378"/>
            <a:ext cx="7365670" cy="3189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26935" y="3261781"/>
            <a:ext cx="2623820" cy="286232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This program creates our list in a python program and finishes by “dumping” the list into an external pickled file called, in this case, </a:t>
            </a:r>
            <a:r>
              <a:rPr lang="en-GB" sz="2000" b="1" dirty="0" err="1"/>
              <a:t>pickle_demo</a:t>
            </a:r>
            <a:r>
              <a:rPr lang="en-GB" sz="2000" dirty="0"/>
              <a:t>.</a:t>
            </a:r>
          </a:p>
          <a:p>
            <a:r>
              <a:rPr lang="en-GB" sz="2000" dirty="0"/>
              <a:t>This only needs to be done once.</a:t>
            </a:r>
          </a:p>
        </p:txBody>
      </p:sp>
    </p:spTree>
    <p:extLst>
      <p:ext uri="{BB962C8B-B14F-4D97-AF65-F5344CB8AC3E}">
        <p14:creationId xmlns:p14="http://schemas.microsoft.com/office/powerpoint/2010/main" val="123566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Pickles</a:t>
            </a:r>
          </a:p>
          <a:p>
            <a:pPr marL="0" indent="0">
              <a:buNone/>
            </a:pPr>
            <a:r>
              <a:rPr lang="en-GB" sz="3600" b="1" u="sng" dirty="0"/>
              <a:t>and</a:t>
            </a:r>
          </a:p>
          <a:p>
            <a:pPr marL="0" indent="0">
              <a:buNone/>
            </a:pPr>
            <a:r>
              <a:rPr lang="en-GB" sz="3600" b="1" u="sng" dirty="0"/>
              <a:t>Lists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93" b="24054"/>
          <a:stretch/>
        </p:blipFill>
        <p:spPr>
          <a:xfrm>
            <a:off x="1811546" y="1220506"/>
            <a:ext cx="10038719" cy="5016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38668" y="2115446"/>
            <a:ext cx="2968914" cy="347787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This second program makes use of the pickled file </a:t>
            </a:r>
            <a:r>
              <a:rPr lang="en-GB" sz="2000" b="1" dirty="0" err="1"/>
              <a:t>pickle_demo</a:t>
            </a:r>
            <a:r>
              <a:rPr lang="en-GB" sz="2000" dirty="0"/>
              <a:t> that we created previously in another program.</a:t>
            </a:r>
          </a:p>
          <a:p>
            <a:r>
              <a:rPr lang="en-GB" sz="2000" dirty="0"/>
              <a:t>This program begins by “loading” the list in the pickled file into the local list called </a:t>
            </a:r>
            <a:r>
              <a:rPr lang="en-GB" sz="2000" b="1" dirty="0" err="1"/>
              <a:t>my_list</a:t>
            </a:r>
            <a:r>
              <a:rPr lang="en-GB" sz="2000" dirty="0"/>
              <a:t>.</a:t>
            </a:r>
          </a:p>
          <a:p>
            <a:r>
              <a:rPr lang="en-GB" sz="2000" dirty="0"/>
              <a:t>We can then treat </a:t>
            </a:r>
            <a:r>
              <a:rPr lang="en-GB" sz="2000" b="1" dirty="0" err="1"/>
              <a:t>my_list</a:t>
            </a:r>
            <a:r>
              <a:rPr lang="en-GB" sz="2000" dirty="0"/>
              <a:t> as we would any other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938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393" b="24054"/>
          <a:stretch/>
        </p:blipFill>
        <p:spPr>
          <a:xfrm>
            <a:off x="1811546" y="1220506"/>
            <a:ext cx="10038719" cy="5016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Pickles</a:t>
            </a:r>
          </a:p>
          <a:p>
            <a:pPr marL="0" indent="0">
              <a:buNone/>
            </a:pPr>
            <a:r>
              <a:rPr lang="en-GB" sz="3600" b="1" u="sng" dirty="0"/>
              <a:t>and</a:t>
            </a:r>
          </a:p>
          <a:p>
            <a:pPr marL="0" indent="0">
              <a:buNone/>
            </a:pPr>
            <a:r>
              <a:rPr lang="en-GB" sz="3600" b="1" u="sng" dirty="0"/>
              <a:t>Lists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838705" y="1872895"/>
            <a:ext cx="2218365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now load the list we had pickled.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7070" y="2846717"/>
            <a:ext cx="31141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57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Pickles</a:t>
            </a:r>
          </a:p>
          <a:p>
            <a:pPr marL="0" indent="0">
              <a:buNone/>
            </a:pPr>
            <a:r>
              <a:rPr lang="en-GB" sz="3600" b="1" u="sng" dirty="0"/>
              <a:t>and</a:t>
            </a:r>
          </a:p>
          <a:p>
            <a:pPr marL="0" indent="0">
              <a:buNone/>
            </a:pPr>
            <a:r>
              <a:rPr lang="en-GB" sz="3600" b="1" u="sng" dirty="0"/>
              <a:t>Lists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93" b="24054"/>
          <a:stretch/>
        </p:blipFill>
        <p:spPr>
          <a:xfrm>
            <a:off x="1811546" y="1220506"/>
            <a:ext cx="10038719" cy="5016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38705" y="1872895"/>
            <a:ext cx="2218365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now load the list we had pickled.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7070" y="2846717"/>
            <a:ext cx="31141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38705" y="3125604"/>
            <a:ext cx="2218365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we have the list back in the program we can use all the functions and methods of lists.</a:t>
            </a:r>
          </a:p>
        </p:txBody>
      </p:sp>
    </p:spTree>
    <p:extLst>
      <p:ext uri="{BB962C8B-B14F-4D97-AF65-F5344CB8AC3E}">
        <p14:creationId xmlns:p14="http://schemas.microsoft.com/office/powerpoint/2010/main" val="323069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Pickles</a:t>
            </a:r>
          </a:p>
          <a:p>
            <a:pPr marL="0" indent="0">
              <a:buNone/>
            </a:pPr>
            <a:r>
              <a:rPr lang="en-GB" sz="3600" b="1" u="sng" dirty="0"/>
              <a:t>and</a:t>
            </a:r>
          </a:p>
          <a:p>
            <a:pPr marL="0" indent="0">
              <a:buNone/>
            </a:pPr>
            <a:r>
              <a:rPr lang="en-GB" sz="3600" b="1" u="sng" dirty="0"/>
              <a:t>Lists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93" b="24054"/>
          <a:stretch/>
        </p:blipFill>
        <p:spPr>
          <a:xfrm>
            <a:off x="1811546" y="1220506"/>
            <a:ext cx="10038719" cy="5016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38705" y="1872895"/>
            <a:ext cx="2218365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now load the list we had pickled.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7220" y="4913369"/>
            <a:ext cx="2219851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we have finished manipulating the list we can pickle it again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7070" y="2846717"/>
            <a:ext cx="31141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38705" y="3125604"/>
            <a:ext cx="2218365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we have the list back in the program we can use all the functions and methods of lists.</a:t>
            </a:r>
          </a:p>
        </p:txBody>
      </p:sp>
    </p:spTree>
    <p:extLst>
      <p:ext uri="{BB962C8B-B14F-4D97-AF65-F5344CB8AC3E}">
        <p14:creationId xmlns:p14="http://schemas.microsoft.com/office/powerpoint/2010/main" val="323069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Exercise 1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dirty="0"/>
              <a:t>Create two programs </a:t>
            </a:r>
          </a:p>
          <a:p>
            <a:r>
              <a:rPr lang="en-GB" dirty="0"/>
              <a:t>The first should create an empty list (which will contain strings representing Scottish cities or towns) and save it to a pickled file.</a:t>
            </a:r>
          </a:p>
          <a:p>
            <a:r>
              <a:rPr lang="en-GB" dirty="0"/>
              <a:t>The second should </a:t>
            </a:r>
          </a:p>
          <a:p>
            <a:pPr lvl="1"/>
            <a:r>
              <a:rPr lang="en-GB" dirty="0"/>
              <a:t>retrieve the list.</a:t>
            </a:r>
          </a:p>
          <a:p>
            <a:pPr lvl="1"/>
            <a:r>
              <a:rPr lang="en-GB" dirty="0"/>
              <a:t>allow the user to change the data (add, delete, view, find)</a:t>
            </a:r>
          </a:p>
          <a:p>
            <a:pPr lvl="1"/>
            <a:r>
              <a:rPr lang="en-GB" dirty="0"/>
              <a:t>save it.</a:t>
            </a:r>
          </a:p>
          <a:p>
            <a:r>
              <a:rPr lang="en-GB" dirty="0"/>
              <a:t>Run program 1 once.</a:t>
            </a:r>
          </a:p>
          <a:p>
            <a:r>
              <a:rPr lang="en-GB" dirty="0"/>
              <a:t>Run program 2 multiple times, editing the list each time.</a:t>
            </a:r>
          </a:p>
          <a:p>
            <a:endParaRPr lang="en-GB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36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Exercise 2</a:t>
            </a:r>
            <a:endParaRPr lang="en-GB" sz="1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3200" dirty="0"/>
              <a:t>Edit Exercise 1 to allow the name of the town/city and its population to be stored/edited/retrieved.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3200" dirty="0"/>
              <a:t>Hint:</a:t>
            </a:r>
            <a:endParaRPr lang="en-GB" sz="9600" dirty="0"/>
          </a:p>
          <a:p>
            <a:pPr marL="0" indent="0">
              <a:buNone/>
            </a:pPr>
            <a:r>
              <a:rPr lang="en-GB" sz="3200" dirty="0"/>
              <a:t>You could create a list of lists, each of the nested lists have two elements – name and population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47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sz="16600" b="1" dirty="0"/>
              <a:t>Questions??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3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3600" dirty="0"/>
              <a:t>While a program is running, its data is in memory.</a:t>
            </a:r>
          </a:p>
          <a:p>
            <a:pPr marL="0" indent="0">
              <a:buNone/>
            </a:pPr>
            <a:r>
              <a:rPr lang="en-GB" sz="3600" dirty="0"/>
              <a:t>When programs stop running, data in memory disappears.</a:t>
            </a:r>
          </a:p>
          <a:p>
            <a:pPr marL="0" indent="0">
              <a:buNone/>
            </a:pPr>
            <a:r>
              <a:rPr lang="en-GB" sz="3600" dirty="0"/>
              <a:t>If we want to store data permanently then we have to put it somewhere else, outside of the program.</a:t>
            </a:r>
          </a:p>
          <a:p>
            <a:pPr marL="0" indent="0">
              <a:buNone/>
            </a:pPr>
            <a:r>
              <a:rPr lang="en-GB" sz="3600" dirty="0"/>
              <a:t>Python can store data in external files or databases (files are simpler, but not as flexible as databases). We’ll look at files.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</a:t>
            </a:r>
          </a:p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185254"/>
            <a:ext cx="10324786" cy="60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0557" y="1307332"/>
            <a:ext cx="3765894" cy="203132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we open a file (</a:t>
            </a:r>
            <a:r>
              <a:rPr lang="en-GB" b="1" dirty="0"/>
              <a:t>“</a:t>
            </a:r>
            <a:r>
              <a:rPr lang="en-GB" b="1" i="1" dirty="0"/>
              <a:t>demo.txt”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we create a file object and assign it to </a:t>
            </a:r>
            <a:r>
              <a:rPr lang="en-GB" i="1" dirty="0" err="1"/>
              <a:t>demo_file</a:t>
            </a:r>
            <a:r>
              <a:rPr lang="en-GB" dirty="0"/>
              <a:t>. </a:t>
            </a:r>
            <a:r>
              <a:rPr lang="en-GB" b="1" dirty="0"/>
              <a:t>Notice the quotes “”</a:t>
            </a:r>
          </a:p>
          <a:p>
            <a:r>
              <a:rPr lang="en-GB" dirty="0"/>
              <a:t>The </a:t>
            </a:r>
            <a:r>
              <a:rPr lang="en-GB" b="1" dirty="0"/>
              <a:t>open() </a:t>
            </a:r>
            <a:r>
              <a:rPr lang="en-GB" dirty="0"/>
              <a:t>function has two parameters – the name (and maybe the path) of the file, and a “</a:t>
            </a:r>
            <a:r>
              <a:rPr lang="en-GB" b="1" dirty="0"/>
              <a:t>w</a:t>
            </a:r>
            <a:r>
              <a:rPr lang="en-GB" dirty="0"/>
              <a:t>” because we plan to write to the file.</a:t>
            </a:r>
          </a:p>
        </p:txBody>
      </p:sp>
    </p:spTree>
    <p:extLst>
      <p:ext uri="{BB962C8B-B14F-4D97-AF65-F5344CB8AC3E}">
        <p14:creationId xmlns:p14="http://schemas.microsoft.com/office/powerpoint/2010/main" val="252975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</a:t>
            </a:r>
          </a:p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185254"/>
            <a:ext cx="10324786" cy="60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7948" y="1393614"/>
            <a:ext cx="3765894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</a:t>
            </a:r>
            <a:r>
              <a:rPr lang="en-GB" b="1" i="1" dirty="0"/>
              <a:t>demo.txt</a:t>
            </a:r>
            <a:r>
              <a:rPr lang="en-GB" dirty="0"/>
              <a:t> does not already exist it will be created. </a:t>
            </a:r>
          </a:p>
          <a:p>
            <a:r>
              <a:rPr lang="en-GB" dirty="0"/>
              <a:t>If it does exist then it will be overwritten by the new version we create.</a:t>
            </a:r>
          </a:p>
        </p:txBody>
      </p:sp>
    </p:spTree>
    <p:extLst>
      <p:ext uri="{BB962C8B-B14F-4D97-AF65-F5344CB8AC3E}">
        <p14:creationId xmlns:p14="http://schemas.microsoft.com/office/powerpoint/2010/main" val="90397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</a:t>
            </a:r>
          </a:p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185254"/>
            <a:ext cx="10324786" cy="60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0" y="2725246"/>
            <a:ext cx="3765894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To put data in the file we use the file object’s </a:t>
            </a:r>
            <a:r>
              <a:rPr lang="en-GB" b="1" dirty="0"/>
              <a:t>write</a:t>
            </a:r>
            <a:r>
              <a:rPr lang="en-GB" dirty="0"/>
              <a:t> method. We can write variables (as long as they contain strings) or we can write values directly (again, only if they are strings)</a:t>
            </a:r>
          </a:p>
        </p:txBody>
      </p:sp>
    </p:spTree>
    <p:extLst>
      <p:ext uri="{BB962C8B-B14F-4D97-AF65-F5344CB8AC3E}">
        <p14:creationId xmlns:p14="http://schemas.microsoft.com/office/powerpoint/2010/main" val="90397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</a:t>
            </a:r>
          </a:p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185254"/>
            <a:ext cx="10324786" cy="60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0" y="4013818"/>
            <a:ext cx="3765894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we have finished writing to the file we call its </a:t>
            </a:r>
            <a:r>
              <a:rPr lang="en-GB" b="1" dirty="0"/>
              <a:t>close() </a:t>
            </a:r>
            <a:r>
              <a:rPr lang="en-GB" dirty="0"/>
              <a:t>method.</a:t>
            </a:r>
          </a:p>
          <a:p>
            <a:r>
              <a:rPr lang="en-GB" dirty="0"/>
              <a:t>This closes and saves the text file and makes it available for reading later.</a:t>
            </a:r>
          </a:p>
        </p:txBody>
      </p:sp>
    </p:spTree>
    <p:extLst>
      <p:ext uri="{BB962C8B-B14F-4D97-AF65-F5344CB8AC3E}">
        <p14:creationId xmlns:p14="http://schemas.microsoft.com/office/powerpoint/2010/main" val="90397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</a:t>
            </a:r>
          </a:p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185254"/>
            <a:ext cx="10324786" cy="60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9289" y="4624426"/>
            <a:ext cx="3765894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To </a:t>
            </a:r>
            <a:r>
              <a:rPr lang="en-GB" b="1" dirty="0"/>
              <a:t>read</a:t>
            </a:r>
            <a:r>
              <a:rPr lang="en-GB" dirty="0"/>
              <a:t> the file we open and assign it exactly as before except that instead of “</a:t>
            </a:r>
            <a:r>
              <a:rPr lang="en-GB" b="1" dirty="0"/>
              <a:t>w</a:t>
            </a:r>
            <a:r>
              <a:rPr lang="en-GB" dirty="0"/>
              <a:t>” the second parameter is “</a:t>
            </a:r>
            <a:r>
              <a:rPr lang="en-GB" b="1" dirty="0"/>
              <a:t>r</a:t>
            </a:r>
            <a:r>
              <a:rPr lang="en-GB" dirty="0"/>
              <a:t>”, indicating that we want to read it.</a:t>
            </a:r>
          </a:p>
        </p:txBody>
      </p:sp>
    </p:spTree>
    <p:extLst>
      <p:ext uri="{BB962C8B-B14F-4D97-AF65-F5344CB8AC3E}">
        <p14:creationId xmlns:p14="http://schemas.microsoft.com/office/powerpoint/2010/main" val="90397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Text</a:t>
            </a:r>
          </a:p>
          <a:p>
            <a:pPr marL="0" indent="0">
              <a:buNone/>
            </a:pPr>
            <a:r>
              <a:rPr lang="en-GB" sz="3600" b="1" u="sng" dirty="0"/>
              <a:t>Files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7" y="185254"/>
            <a:ext cx="10324786" cy="60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9289" y="5201603"/>
            <a:ext cx="3765894" cy="92333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contents of </a:t>
            </a:r>
            <a:r>
              <a:rPr lang="en-GB" i="1" dirty="0"/>
              <a:t>demo.txt</a:t>
            </a:r>
            <a:r>
              <a:rPr lang="en-GB" dirty="0"/>
              <a:t> are assigned to </a:t>
            </a:r>
            <a:r>
              <a:rPr lang="en-GB" i="1" dirty="0" err="1"/>
              <a:t>contents_of_file</a:t>
            </a:r>
            <a:r>
              <a:rPr lang="en-GB" dirty="0"/>
              <a:t> and this string variable can be used e.g. printed</a:t>
            </a:r>
          </a:p>
        </p:txBody>
      </p:sp>
    </p:spTree>
    <p:extLst>
      <p:ext uri="{BB962C8B-B14F-4D97-AF65-F5344CB8AC3E}">
        <p14:creationId xmlns:p14="http://schemas.microsoft.com/office/powerpoint/2010/main" val="9039793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98fcca7-88e8-44c3-88f8-cdb4dc0c901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15755</TotalTime>
  <Words>1125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Creechan</dc:creator>
  <cp:lastModifiedBy>Muhammad Aslam</cp:lastModifiedBy>
  <cp:revision>208</cp:revision>
  <dcterms:created xsi:type="dcterms:W3CDTF">2019-08-19T10:20:17Z</dcterms:created>
  <dcterms:modified xsi:type="dcterms:W3CDTF">2021-12-11T03:38:17Z</dcterms:modified>
</cp:coreProperties>
</file>