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99" r:id="rId2"/>
    <p:sldId id="312" r:id="rId3"/>
    <p:sldId id="262" r:id="rId4"/>
    <p:sldId id="377" r:id="rId5"/>
    <p:sldId id="378" r:id="rId6"/>
    <p:sldId id="379" r:id="rId7"/>
    <p:sldId id="380" r:id="rId8"/>
    <p:sldId id="381" r:id="rId9"/>
    <p:sldId id="382" r:id="rId10"/>
    <p:sldId id="400" r:id="rId11"/>
    <p:sldId id="417" r:id="rId12"/>
    <p:sldId id="418" r:id="rId13"/>
    <p:sldId id="419" r:id="rId14"/>
    <p:sldId id="401" r:id="rId15"/>
    <p:sldId id="402" r:id="rId16"/>
    <p:sldId id="403" r:id="rId17"/>
    <p:sldId id="404" r:id="rId18"/>
    <p:sldId id="405" r:id="rId19"/>
    <p:sldId id="406" r:id="rId20"/>
    <p:sldId id="407" r:id="rId21"/>
    <p:sldId id="408" r:id="rId22"/>
    <p:sldId id="383" r:id="rId23"/>
    <p:sldId id="397" r:id="rId24"/>
    <p:sldId id="409" r:id="rId25"/>
    <p:sldId id="410" r:id="rId26"/>
    <p:sldId id="411" r:id="rId27"/>
    <p:sldId id="412" r:id="rId28"/>
    <p:sldId id="413" r:id="rId29"/>
    <p:sldId id="414" r:id="rId30"/>
    <p:sldId id="415" r:id="rId31"/>
    <p:sldId id="416" r:id="rId32"/>
    <p:sldId id="303"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2183"/>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9F52D-D89B-47BE-95B6-CECAC6667165}" type="datetimeFigureOut">
              <a:rPr lang="en-GB" smtClean="0"/>
              <a:t>11/12/2021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EAECE-86C8-4A72-87DE-D6BD8E2573DB}" type="slidenum">
              <a:rPr lang="en-GB" smtClean="0"/>
              <a:t>‹#›</a:t>
            </a:fld>
            <a:endParaRPr lang="en-GB"/>
          </a:p>
        </p:txBody>
      </p:sp>
    </p:spTree>
    <p:extLst>
      <p:ext uri="{BB962C8B-B14F-4D97-AF65-F5344CB8AC3E}">
        <p14:creationId xmlns:p14="http://schemas.microsoft.com/office/powerpoint/2010/main" val="263360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48946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68549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12480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4" y="1583140"/>
            <a:ext cx="11527436" cy="4593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381569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399766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47496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414634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31719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323218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281873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595FDB-1377-49CA-B218-F47F271478EF}" type="slidenum">
              <a:rPr lang="en-GB" smtClean="0"/>
              <a:t>‹#›</a:t>
            </a:fld>
            <a:endParaRPr lang="en-GB"/>
          </a:p>
        </p:txBody>
      </p:sp>
    </p:spTree>
    <p:extLst>
      <p:ext uri="{BB962C8B-B14F-4D97-AF65-F5344CB8AC3E}">
        <p14:creationId xmlns:p14="http://schemas.microsoft.com/office/powerpoint/2010/main" val="19046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95FDB-1377-49CA-B218-F47F271478EF}" type="slidenum">
              <a:rPr lang="en-GB" smtClean="0"/>
              <a:t>‹#›</a:t>
            </a:fld>
            <a:endParaRPr lang="en-GB"/>
          </a:p>
        </p:txBody>
      </p:sp>
    </p:spTree>
    <p:extLst>
      <p:ext uri="{BB962C8B-B14F-4D97-AF65-F5344CB8AC3E}">
        <p14:creationId xmlns:p14="http://schemas.microsoft.com/office/powerpoint/2010/main" val="1133256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pynative.com/python-instance-methods/" TargetMode="External"/><Relationship Id="rId2" Type="http://schemas.openxmlformats.org/officeDocument/2006/relationships/hyperlink" Target="https://en.wikipedia.org/wiki/Encapsulation_(computer_programming)"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pynative.com/python-instance-variables/" TargetMode="External"/><Relationship Id="rId4" Type="http://schemas.openxmlformats.org/officeDocument/2006/relationships/hyperlink" Target="https://pynative.com/python-classes-and-objec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ynative.com/python-classes-and-objec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native.com/python-classes-and-objects/" TargetMode="External"/><Relationship Id="rId2" Type="http://schemas.openxmlformats.org/officeDocument/2006/relationships/hyperlink" Target="https://pynative.com/python/object-oriented-programm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ynative.com/python-class-variables/" TargetMode="External"/><Relationship Id="rId2" Type="http://schemas.openxmlformats.org/officeDocument/2006/relationships/hyperlink" Target="https://pynative.com/python-instance-variables/" TargetMode="External"/><Relationship Id="rId1" Type="http://schemas.openxmlformats.org/officeDocument/2006/relationships/slideLayout" Target="../slideLayouts/slideLayout2.xml"/><Relationship Id="rId5" Type="http://schemas.openxmlformats.org/officeDocument/2006/relationships/hyperlink" Target="https://pynative.com/python-class-method/" TargetMode="External"/><Relationship Id="rId4" Type="http://schemas.openxmlformats.org/officeDocument/2006/relationships/hyperlink" Target="https://pynative.com/python-instance-method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dureka.co/blog/python-class/" TargetMode="External"/><Relationship Id="rId2" Type="http://schemas.openxmlformats.org/officeDocument/2006/relationships/hyperlink" Target="https://www.edureka.co/blog/isinstance-in-pyth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ynative.com/python-constructor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94110"/>
            <a:ext cx="9144000" cy="1534206"/>
          </a:xfrm>
        </p:spPr>
        <p:txBody>
          <a:bodyPr/>
          <a:lstStyle/>
          <a:p>
            <a:r>
              <a:rPr lang="en-GB" sz="9600" b="1" dirty="0"/>
              <a:t>Python</a:t>
            </a:r>
            <a:endParaRPr lang="en-GB" b="1" dirty="0"/>
          </a:p>
        </p:txBody>
      </p:sp>
      <p:sp>
        <p:nvSpPr>
          <p:cNvPr id="3" name="Subtitle 2"/>
          <p:cNvSpPr>
            <a:spLocks noGrp="1"/>
          </p:cNvSpPr>
          <p:nvPr>
            <p:ph type="subTitle" idx="1"/>
          </p:nvPr>
        </p:nvSpPr>
        <p:spPr>
          <a:xfrm>
            <a:off x="1524000" y="3438767"/>
            <a:ext cx="9144000" cy="2308889"/>
          </a:xfrm>
        </p:spPr>
        <p:txBody>
          <a:bodyPr>
            <a:noAutofit/>
          </a:bodyPr>
          <a:lstStyle/>
          <a:p>
            <a:r>
              <a:rPr lang="en-GB" sz="4000" dirty="0"/>
              <a:t>Introduction to Programming</a:t>
            </a:r>
          </a:p>
          <a:p>
            <a:r>
              <a:rPr lang="en-GB" sz="4000" dirty="0"/>
              <a:t>Comp07027</a:t>
            </a:r>
          </a:p>
          <a:p>
            <a:endParaRPr lang="en-GB" sz="1600" dirty="0"/>
          </a:p>
          <a:p>
            <a:r>
              <a:rPr lang="en-GB" sz="4000" dirty="0"/>
              <a:t>Lecture 11</a:t>
            </a:r>
          </a:p>
        </p:txBody>
      </p:sp>
      <p:grpSp>
        <p:nvGrpSpPr>
          <p:cNvPr id="10" name="Group 9"/>
          <p:cNvGrpSpPr/>
          <p:nvPr/>
        </p:nvGrpSpPr>
        <p:grpSpPr>
          <a:xfrm>
            <a:off x="32658" y="103336"/>
            <a:ext cx="12130370" cy="1191982"/>
            <a:chOff x="32658" y="24245"/>
            <a:chExt cx="12130370" cy="762318"/>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32658" y="24245"/>
              <a:ext cx="4020503" cy="76231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4087598" y="24245"/>
              <a:ext cx="4020503" cy="762318"/>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8142525" y="24245"/>
              <a:ext cx="4020503" cy="762318"/>
            </a:xfrm>
            <a:prstGeom prst="rect">
              <a:avLst/>
            </a:prstGeom>
          </p:spPr>
        </p:pic>
      </p:grpSp>
      <p:cxnSp>
        <p:nvCxnSpPr>
          <p:cNvPr id="9" name="Straight Connector 8"/>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11"/>
          <p:cNvSpPr>
            <a:spLocks noGrp="1"/>
          </p:cNvSpPr>
          <p:nvPr>
            <p:ph type="ftr" sz="quarter" idx="4294967295"/>
          </p:nvPr>
        </p:nvSpPr>
        <p:spPr>
          <a:xfrm>
            <a:off x="4038600" y="6356350"/>
            <a:ext cx="4114800" cy="365125"/>
          </a:xfrm>
        </p:spPr>
        <p:txBody>
          <a:bodyPr/>
          <a:lstStyle/>
          <a:p>
            <a:endParaRPr lang="en-GB"/>
          </a:p>
        </p:txBody>
      </p:sp>
    </p:spTree>
    <p:extLst>
      <p:ext uri="{BB962C8B-B14F-4D97-AF65-F5344CB8AC3E}">
        <p14:creationId xmlns:p14="http://schemas.microsoft.com/office/powerpoint/2010/main" val="386119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sz="3600" b="1" u="sng" dirty="0"/>
              <a:t>OOP Basic </a:t>
            </a:r>
          </a:p>
          <a:p>
            <a:pPr algn="l"/>
            <a:r>
              <a:rPr lang="en-US" sz="2000" b="1" i="0" dirty="0">
                <a:solidFill>
                  <a:srgbClr val="222222"/>
                </a:solidFill>
                <a:effectLst/>
                <a:latin typeface="Inter-Regular"/>
              </a:rPr>
              <a:t>Object-oriented programming</a:t>
            </a:r>
            <a:r>
              <a:rPr lang="en-US" sz="2000" b="0" i="0" dirty="0">
                <a:solidFill>
                  <a:srgbClr val="222222"/>
                </a:solidFill>
                <a:effectLst/>
                <a:latin typeface="Inter-Regular"/>
              </a:rPr>
              <a:t> (OOP) is a programming paradigm based </a:t>
            </a:r>
          </a:p>
          <a:p>
            <a:pPr marL="0" indent="0" algn="l">
              <a:buNone/>
            </a:pPr>
            <a:r>
              <a:rPr lang="en-US" sz="2000" b="0" i="0" dirty="0">
                <a:solidFill>
                  <a:srgbClr val="222222"/>
                </a:solidFill>
                <a:effectLst/>
                <a:latin typeface="Inter-Regular"/>
              </a:rPr>
              <a:t>on the concept of "</a:t>
            </a:r>
            <a:r>
              <a:rPr lang="en-US" sz="2000" b="1" i="0" dirty="0">
                <a:solidFill>
                  <a:srgbClr val="222222"/>
                </a:solidFill>
                <a:effectLst/>
                <a:latin typeface="Inter-Regular"/>
              </a:rPr>
              <a:t>objects</a:t>
            </a:r>
            <a:r>
              <a:rPr lang="en-US" sz="2000" b="0" i="0" dirty="0">
                <a:solidFill>
                  <a:srgbClr val="222222"/>
                </a:solidFill>
                <a:effectLst/>
                <a:latin typeface="Inter-Regular"/>
              </a:rPr>
              <a:t>". The object contains both data and code: Data </a:t>
            </a:r>
          </a:p>
          <a:p>
            <a:pPr marL="0" indent="0" algn="l">
              <a:buNone/>
            </a:pPr>
            <a:r>
              <a:rPr lang="en-US" sz="2000" b="0" i="0" dirty="0">
                <a:solidFill>
                  <a:srgbClr val="222222"/>
                </a:solidFill>
                <a:effectLst/>
                <a:latin typeface="Inter-Regular"/>
              </a:rPr>
              <a:t>in the form of properties (often known as attributes), and code, </a:t>
            </a:r>
          </a:p>
          <a:p>
            <a:pPr marL="0" indent="0" algn="l">
              <a:buNone/>
            </a:pPr>
            <a:r>
              <a:rPr lang="en-US" sz="2000" b="0" i="0" dirty="0">
                <a:solidFill>
                  <a:srgbClr val="222222"/>
                </a:solidFill>
                <a:effectLst/>
                <a:latin typeface="Inter-Regular"/>
              </a:rPr>
              <a:t>in the form of methods (actions object can perform).</a:t>
            </a:r>
          </a:p>
          <a:p>
            <a:pPr algn="l"/>
            <a:r>
              <a:rPr lang="en-US" sz="2000" b="0" i="0" dirty="0">
                <a:solidFill>
                  <a:srgbClr val="222222"/>
                </a:solidFill>
                <a:effectLst/>
                <a:latin typeface="Inter-Regular"/>
              </a:rPr>
              <a:t>An object-oriented paradigm is to design the program </a:t>
            </a:r>
          </a:p>
          <a:p>
            <a:pPr marL="0" indent="0" algn="l">
              <a:buNone/>
            </a:pPr>
            <a:r>
              <a:rPr lang="en-US" sz="2000" b="0" i="0" dirty="0">
                <a:solidFill>
                  <a:srgbClr val="222222"/>
                </a:solidFill>
                <a:effectLst/>
                <a:latin typeface="Inter-Regular"/>
              </a:rPr>
              <a:t>using classes and objects.</a:t>
            </a:r>
          </a:p>
          <a:p>
            <a:pPr marL="0" indent="0">
              <a:buNone/>
            </a:pPr>
            <a:endParaRPr lang="en-GB" sz="3600" b="1" u="sng" dirty="0"/>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8" name="Picture 7">
            <a:extLst>
              <a:ext uri="{FF2B5EF4-FFF2-40B4-BE49-F238E27FC236}">
                <a16:creationId xmlns:a16="http://schemas.microsoft.com/office/drawing/2014/main" id="{5FD37AE0-19B4-48D9-92D9-14EA0895543B}"/>
              </a:ext>
            </a:extLst>
          </p:cNvPr>
          <p:cNvPicPr>
            <a:picLocks noChangeAspect="1"/>
          </p:cNvPicPr>
          <p:nvPr/>
        </p:nvPicPr>
        <p:blipFill>
          <a:blip r:embed="rId2"/>
          <a:stretch>
            <a:fillRect/>
          </a:stretch>
        </p:blipFill>
        <p:spPr>
          <a:xfrm>
            <a:off x="7961745" y="3716987"/>
            <a:ext cx="3465611" cy="2356326"/>
          </a:xfrm>
          <a:prstGeom prst="rect">
            <a:avLst/>
          </a:prstGeom>
        </p:spPr>
      </p:pic>
      <p:pic>
        <p:nvPicPr>
          <p:cNvPr id="10" name="Picture 9">
            <a:extLst>
              <a:ext uri="{FF2B5EF4-FFF2-40B4-BE49-F238E27FC236}">
                <a16:creationId xmlns:a16="http://schemas.microsoft.com/office/drawing/2014/main" id="{B391E382-BC9D-402E-B25C-11D092D02925}"/>
              </a:ext>
            </a:extLst>
          </p:cNvPr>
          <p:cNvPicPr>
            <a:picLocks noChangeAspect="1"/>
          </p:cNvPicPr>
          <p:nvPr/>
        </p:nvPicPr>
        <p:blipFill>
          <a:blip r:embed="rId3"/>
          <a:stretch>
            <a:fillRect/>
          </a:stretch>
        </p:blipFill>
        <p:spPr>
          <a:xfrm>
            <a:off x="8148846" y="1743574"/>
            <a:ext cx="2558473" cy="2036346"/>
          </a:xfrm>
          <a:prstGeom prst="rect">
            <a:avLst/>
          </a:prstGeom>
        </p:spPr>
      </p:pic>
      <p:pic>
        <p:nvPicPr>
          <p:cNvPr id="12" name="Picture 11">
            <a:extLst>
              <a:ext uri="{FF2B5EF4-FFF2-40B4-BE49-F238E27FC236}">
                <a16:creationId xmlns:a16="http://schemas.microsoft.com/office/drawing/2014/main" id="{BA84F42B-38B2-4CE7-9FD4-1F581212A917}"/>
              </a:ext>
            </a:extLst>
          </p:cNvPr>
          <p:cNvPicPr>
            <a:picLocks noChangeAspect="1"/>
          </p:cNvPicPr>
          <p:nvPr/>
        </p:nvPicPr>
        <p:blipFill>
          <a:blip r:embed="rId4"/>
          <a:stretch>
            <a:fillRect/>
          </a:stretch>
        </p:blipFill>
        <p:spPr>
          <a:xfrm>
            <a:off x="10587315" y="1743574"/>
            <a:ext cx="1484837" cy="2036347"/>
          </a:xfrm>
          <a:prstGeom prst="rect">
            <a:avLst/>
          </a:prstGeom>
        </p:spPr>
      </p:pic>
    </p:spTree>
    <p:extLst>
      <p:ext uri="{BB962C8B-B14F-4D97-AF65-F5344CB8AC3E}">
        <p14:creationId xmlns:p14="http://schemas.microsoft.com/office/powerpoint/2010/main" val="323053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400" b="1" i="0" dirty="0">
                <a:solidFill>
                  <a:srgbClr val="1C2B41"/>
                </a:solidFill>
                <a:effectLst/>
                <a:latin typeface="Inter-Bold"/>
              </a:rPr>
              <a:t>What is Encapsulation in Python?</a:t>
            </a:r>
          </a:p>
          <a:p>
            <a:pPr marL="0" indent="0">
              <a:buNone/>
            </a:pPr>
            <a:r>
              <a:rPr lang="en-US" sz="2400" b="0" i="0" u="sng" dirty="0">
                <a:solidFill>
                  <a:srgbClr val="C3720B"/>
                </a:solidFill>
                <a:effectLst/>
                <a:latin typeface="Inter-Regular"/>
                <a:hlinkClick r:id="rId2"/>
              </a:rPr>
              <a:t>Encapsulation</a:t>
            </a:r>
            <a:r>
              <a:rPr lang="en-US" sz="2400" b="0" i="0" dirty="0">
                <a:solidFill>
                  <a:srgbClr val="222222"/>
                </a:solidFill>
                <a:effectLst/>
                <a:latin typeface="Inter-Regular"/>
              </a:rPr>
              <a:t> in Python describes the concept of </a:t>
            </a:r>
            <a:r>
              <a:rPr lang="en-US" sz="2400" b="1" i="0" dirty="0">
                <a:solidFill>
                  <a:srgbClr val="222222"/>
                </a:solidFill>
                <a:effectLst/>
                <a:latin typeface="Inter-Regular"/>
              </a:rPr>
              <a:t>bundling data and </a:t>
            </a:r>
            <a:r>
              <a:rPr lang="en-US" sz="2400" b="1" i="0" u="sng" dirty="0">
                <a:solidFill>
                  <a:srgbClr val="1E69DE"/>
                </a:solidFill>
                <a:effectLst/>
                <a:latin typeface="Inter-Regular"/>
                <a:hlinkClick r:id="rId3"/>
              </a:rPr>
              <a:t>methods</a:t>
            </a:r>
            <a:r>
              <a:rPr lang="en-US" sz="2400" b="1" i="0" dirty="0">
                <a:solidFill>
                  <a:srgbClr val="222222"/>
                </a:solidFill>
                <a:effectLst/>
                <a:latin typeface="Inter-Regular"/>
              </a:rPr>
              <a:t> within a single unit</a:t>
            </a:r>
            <a:r>
              <a:rPr lang="en-US" sz="2400" b="0" i="0" dirty="0">
                <a:solidFill>
                  <a:srgbClr val="222222"/>
                </a:solidFill>
                <a:effectLst/>
                <a:latin typeface="Inter-Regular"/>
              </a:rPr>
              <a:t>. So, for example, when you create a </a:t>
            </a:r>
            <a:r>
              <a:rPr lang="en-US" sz="2400" b="0" i="0" u="sng" dirty="0">
                <a:solidFill>
                  <a:srgbClr val="1E69DE"/>
                </a:solidFill>
                <a:effectLst/>
                <a:latin typeface="Inter-Regular"/>
                <a:hlinkClick r:id="rId4"/>
              </a:rPr>
              <a:t>class</a:t>
            </a:r>
            <a:r>
              <a:rPr lang="en-US" sz="2400" b="0" i="0" dirty="0">
                <a:solidFill>
                  <a:srgbClr val="222222"/>
                </a:solidFill>
                <a:effectLst/>
                <a:latin typeface="Inter-Regular"/>
              </a:rPr>
              <a:t>, it means you are implementing encapsulation. A class is an example of encapsulation as it binds all the data members (</a:t>
            </a:r>
            <a:r>
              <a:rPr lang="en-US" sz="2400" b="0" i="0" u="sng" dirty="0">
                <a:solidFill>
                  <a:srgbClr val="1E69DE"/>
                </a:solidFill>
                <a:effectLst/>
                <a:latin typeface="Inter-Regular"/>
                <a:hlinkClick r:id="rId5"/>
              </a:rPr>
              <a:t>instance variables</a:t>
            </a:r>
            <a:r>
              <a:rPr lang="en-US" sz="2400" b="0" i="0" dirty="0">
                <a:solidFill>
                  <a:srgbClr val="222222"/>
                </a:solidFill>
                <a:effectLst/>
                <a:latin typeface="Inter-Regular"/>
              </a:rPr>
              <a:t>) and methods into a single unit.</a:t>
            </a:r>
            <a:endParaRPr lang="en-GB" sz="3600" b="1" u="sng" dirty="0"/>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6" name="Picture 5">
            <a:extLst>
              <a:ext uri="{FF2B5EF4-FFF2-40B4-BE49-F238E27FC236}">
                <a16:creationId xmlns:a16="http://schemas.microsoft.com/office/drawing/2014/main" id="{24907A2F-F824-4FFC-98DD-465805F90669}"/>
              </a:ext>
            </a:extLst>
          </p:cNvPr>
          <p:cNvPicPr>
            <a:picLocks noChangeAspect="1"/>
          </p:cNvPicPr>
          <p:nvPr/>
        </p:nvPicPr>
        <p:blipFill>
          <a:blip r:embed="rId6"/>
          <a:stretch>
            <a:fillRect/>
          </a:stretch>
        </p:blipFill>
        <p:spPr>
          <a:xfrm>
            <a:off x="2303303" y="3566544"/>
            <a:ext cx="7048500" cy="2476500"/>
          </a:xfrm>
          <a:prstGeom prst="rect">
            <a:avLst/>
          </a:prstGeom>
        </p:spPr>
      </p:pic>
    </p:spTree>
    <p:extLst>
      <p:ext uri="{BB962C8B-B14F-4D97-AF65-F5344CB8AC3E}">
        <p14:creationId xmlns:p14="http://schemas.microsoft.com/office/powerpoint/2010/main" val="181512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939570"/>
            <a:ext cx="11527436" cy="5237394"/>
          </a:xfrm>
        </p:spPr>
        <p:txBody>
          <a:bodyPr>
            <a:normAutofit/>
          </a:bodyPr>
          <a:lstStyle/>
          <a:p>
            <a:pPr marL="0" indent="0">
              <a:buNone/>
            </a:pPr>
            <a:r>
              <a:rPr lang="en-US" sz="1800" b="1" i="0" dirty="0">
                <a:solidFill>
                  <a:srgbClr val="1C2B41"/>
                </a:solidFill>
                <a:effectLst/>
                <a:latin typeface="Inter-Bold"/>
              </a:rPr>
              <a:t>What is Polymorphism in Python?</a:t>
            </a:r>
          </a:p>
          <a:p>
            <a:pPr algn="l"/>
            <a:r>
              <a:rPr lang="en-US" sz="2400" b="0" i="0" dirty="0">
                <a:solidFill>
                  <a:srgbClr val="222222"/>
                </a:solidFill>
                <a:effectLst/>
                <a:latin typeface="Inter-Regular"/>
              </a:rPr>
              <a:t>Polymorphism in Python is the ability of an </a:t>
            </a:r>
            <a:r>
              <a:rPr lang="en-US" sz="2400" b="0" i="0" u="sng" dirty="0">
                <a:solidFill>
                  <a:srgbClr val="1E69DE"/>
                </a:solidFill>
                <a:effectLst/>
                <a:latin typeface="Inter-Regular"/>
                <a:hlinkClick r:id="rId2"/>
              </a:rPr>
              <a:t>object</a:t>
            </a:r>
            <a:r>
              <a:rPr lang="en-US" sz="2400" b="0" i="0" dirty="0">
                <a:solidFill>
                  <a:srgbClr val="222222"/>
                </a:solidFill>
                <a:effectLst/>
                <a:latin typeface="Inter-Regular"/>
              </a:rPr>
              <a:t> to take many forms. In simple words, polymorphism allows us to perform the same action in many different ways.</a:t>
            </a:r>
          </a:p>
          <a:p>
            <a:pPr algn="l"/>
            <a:r>
              <a:rPr lang="en-US" sz="2400" b="0" i="0" dirty="0">
                <a:solidFill>
                  <a:srgbClr val="222222"/>
                </a:solidFill>
                <a:effectLst/>
                <a:latin typeface="Inter-Regular"/>
              </a:rPr>
              <a:t>For example, Jessa acts as an employee when she is at the office. However, when she is at home, she acts like a wife. Also, she represents herself differently in different places. Therefore, the same person takes different forms as per the situation.</a:t>
            </a:r>
          </a:p>
          <a:p>
            <a:pPr algn="l"/>
            <a:endParaRPr lang="en-US" sz="2400" dirty="0">
              <a:solidFill>
                <a:srgbClr val="222222"/>
              </a:solidFill>
              <a:latin typeface="Inter-Regular"/>
            </a:endParaRPr>
          </a:p>
          <a:p>
            <a:pPr algn="l"/>
            <a:endParaRPr lang="en-US" sz="2400" b="0" i="0" dirty="0">
              <a:solidFill>
                <a:srgbClr val="222222"/>
              </a:solidFill>
              <a:effectLst/>
              <a:latin typeface="Inter-Regular"/>
            </a:endParaRPr>
          </a:p>
          <a:p>
            <a:pPr algn="l"/>
            <a:endParaRPr lang="en-US" sz="2400" b="0" i="0" dirty="0">
              <a:solidFill>
                <a:srgbClr val="222222"/>
              </a:solidFill>
              <a:effectLst/>
              <a:latin typeface="Inter-Regular"/>
            </a:endParaRPr>
          </a:p>
          <a:p>
            <a:pPr algn="l"/>
            <a:endParaRPr lang="en-US" sz="2400" b="0" i="0" dirty="0">
              <a:solidFill>
                <a:srgbClr val="222222"/>
              </a:solidFill>
              <a:effectLst/>
              <a:latin typeface="Inter-Regular"/>
            </a:endParaRPr>
          </a:p>
          <a:p>
            <a:r>
              <a:rPr lang="en-US" sz="2400" b="0" i="0" dirty="0">
                <a:solidFill>
                  <a:srgbClr val="222222"/>
                </a:solidFill>
                <a:effectLst/>
                <a:latin typeface="Inter-Regular"/>
              </a:rPr>
              <a:t>In polymorphism, a method can </a:t>
            </a:r>
            <a:r>
              <a:rPr lang="en-US" sz="2400" b="1" i="0" dirty="0">
                <a:solidFill>
                  <a:srgbClr val="222222"/>
                </a:solidFill>
                <a:effectLst/>
                <a:latin typeface="Inter-Regular"/>
              </a:rPr>
              <a:t>process objects differently depending on the class type or data type</a:t>
            </a:r>
            <a:r>
              <a:rPr lang="en-US" sz="2400" b="0" i="0" dirty="0">
                <a:solidFill>
                  <a:srgbClr val="222222"/>
                </a:solidFill>
                <a:effectLst/>
                <a:latin typeface="Inter-Regular"/>
              </a:rPr>
              <a:t>.</a:t>
            </a: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7" name="Picture 6">
            <a:extLst>
              <a:ext uri="{FF2B5EF4-FFF2-40B4-BE49-F238E27FC236}">
                <a16:creationId xmlns:a16="http://schemas.microsoft.com/office/drawing/2014/main" id="{3A4D8899-5B3D-41AE-BFC8-8E8CA8370A99}"/>
              </a:ext>
            </a:extLst>
          </p:cNvPr>
          <p:cNvPicPr>
            <a:picLocks noChangeAspect="1"/>
          </p:cNvPicPr>
          <p:nvPr/>
        </p:nvPicPr>
        <p:blipFill>
          <a:blip r:embed="rId3"/>
          <a:stretch>
            <a:fillRect/>
          </a:stretch>
        </p:blipFill>
        <p:spPr>
          <a:xfrm>
            <a:off x="7656353" y="3230918"/>
            <a:ext cx="3086100" cy="1733550"/>
          </a:xfrm>
          <a:prstGeom prst="rect">
            <a:avLst/>
          </a:prstGeom>
        </p:spPr>
      </p:pic>
    </p:spTree>
    <p:extLst>
      <p:ext uri="{BB962C8B-B14F-4D97-AF65-F5344CB8AC3E}">
        <p14:creationId xmlns:p14="http://schemas.microsoft.com/office/powerpoint/2010/main" val="192764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939570"/>
            <a:ext cx="11527436" cy="5237394"/>
          </a:xfrm>
        </p:spPr>
        <p:txBody>
          <a:bodyPr>
            <a:normAutofit/>
          </a:bodyPr>
          <a:lstStyle/>
          <a:p>
            <a:pPr algn="l"/>
            <a:r>
              <a:rPr lang="en-US" sz="2000" b="1" i="0" dirty="0">
                <a:solidFill>
                  <a:srgbClr val="333333"/>
                </a:solidFill>
                <a:effectLst/>
                <a:latin typeface="Inter-Bold"/>
              </a:rPr>
              <a:t>What is Inheritance in Python?</a:t>
            </a:r>
          </a:p>
          <a:p>
            <a:pPr algn="l"/>
            <a:endParaRPr lang="en-US" sz="2000" b="1" i="0" dirty="0">
              <a:solidFill>
                <a:srgbClr val="333333"/>
              </a:solidFill>
              <a:effectLst/>
              <a:latin typeface="Inter-Bold"/>
            </a:endParaRPr>
          </a:p>
          <a:p>
            <a:pPr algn="l"/>
            <a:r>
              <a:rPr lang="en-US" sz="2000" b="0" i="0" dirty="0">
                <a:solidFill>
                  <a:srgbClr val="222222"/>
                </a:solidFill>
                <a:effectLst/>
                <a:latin typeface="Inter-Regular"/>
              </a:rPr>
              <a:t>The </a:t>
            </a:r>
            <a:r>
              <a:rPr lang="en-US" sz="2000" b="1" i="0" dirty="0">
                <a:solidFill>
                  <a:srgbClr val="222222"/>
                </a:solidFill>
                <a:effectLst/>
                <a:latin typeface="Inter-Regular"/>
              </a:rPr>
              <a:t>process of inheriting the properties of the parent class into a child class is called inheritance</a:t>
            </a:r>
            <a:r>
              <a:rPr lang="en-US" sz="2000" b="0" i="0" dirty="0">
                <a:solidFill>
                  <a:srgbClr val="222222"/>
                </a:solidFill>
                <a:effectLst/>
                <a:latin typeface="Inter-Regular"/>
              </a:rPr>
              <a:t>. The existing class is called a base class or parent class and the new class is called a subclass or child class or derived class.</a:t>
            </a:r>
            <a:endParaRPr lang="en-US" sz="2000" dirty="0">
              <a:solidFill>
                <a:srgbClr val="222222"/>
              </a:solidFill>
              <a:latin typeface="Inter-Regular"/>
            </a:endParaRPr>
          </a:p>
          <a:p>
            <a:pPr algn="l"/>
            <a:endParaRPr lang="en-US" sz="2000" b="0" i="0" dirty="0">
              <a:solidFill>
                <a:srgbClr val="222222"/>
              </a:solidFill>
              <a:effectLst/>
              <a:latin typeface="Inter-Regular"/>
            </a:endParaRPr>
          </a:p>
          <a:p>
            <a:r>
              <a:rPr lang="en-US" sz="2000" b="0" i="0" dirty="0">
                <a:solidFill>
                  <a:srgbClr val="222222"/>
                </a:solidFill>
                <a:effectLst/>
                <a:latin typeface="Inter-Regular"/>
              </a:rPr>
              <a:t>In </a:t>
            </a:r>
            <a:r>
              <a:rPr lang="en-US" sz="2000" b="0" i="0" u="sng" dirty="0">
                <a:solidFill>
                  <a:srgbClr val="1E69DE"/>
                </a:solidFill>
                <a:effectLst/>
                <a:latin typeface="Inter-Regular"/>
                <a:hlinkClick r:id="rId2"/>
              </a:rPr>
              <a:t>Object-oriented programming</a:t>
            </a:r>
            <a:r>
              <a:rPr lang="en-US" sz="2000" b="0" i="0" dirty="0">
                <a:solidFill>
                  <a:srgbClr val="222222"/>
                </a:solidFill>
                <a:effectLst/>
                <a:latin typeface="Inter-Regular"/>
              </a:rPr>
              <a:t>, inheritance is an important aspect. The main purpose of inheritance is the </a:t>
            </a:r>
            <a:r>
              <a:rPr lang="en-US" sz="2000" b="1" i="0" dirty="0">
                <a:solidFill>
                  <a:srgbClr val="222222"/>
                </a:solidFill>
                <a:effectLst/>
                <a:latin typeface="Inter-Regular"/>
              </a:rPr>
              <a:t>reusability</a:t>
            </a:r>
            <a:r>
              <a:rPr lang="en-US" sz="2000" b="0" i="0" dirty="0">
                <a:solidFill>
                  <a:srgbClr val="222222"/>
                </a:solidFill>
                <a:effectLst/>
                <a:latin typeface="Inter-Regular"/>
              </a:rPr>
              <a:t> of code because we can use the existing </a:t>
            </a:r>
            <a:r>
              <a:rPr lang="en-US" sz="2000" b="0" i="0" u="sng" dirty="0">
                <a:solidFill>
                  <a:srgbClr val="1E69DE"/>
                </a:solidFill>
                <a:effectLst/>
                <a:latin typeface="Inter-Regular"/>
                <a:hlinkClick r:id="rId3"/>
              </a:rPr>
              <a:t>class</a:t>
            </a:r>
            <a:r>
              <a:rPr lang="en-US" sz="2000" b="0" i="0" dirty="0">
                <a:solidFill>
                  <a:srgbClr val="222222"/>
                </a:solidFill>
                <a:effectLst/>
                <a:latin typeface="Inter-Regular"/>
              </a:rPr>
              <a:t> to create a new class instead of creating it from scratch.</a:t>
            </a:r>
          </a:p>
          <a:p>
            <a:pPr marL="0" indent="0" algn="l">
              <a:buNone/>
            </a:pPr>
            <a:endParaRPr lang="en-US" sz="2400" b="0" i="0" dirty="0">
              <a:solidFill>
                <a:srgbClr val="222222"/>
              </a:solidFill>
              <a:effectLst/>
              <a:latin typeface="Inter-Regular"/>
            </a:endParaRP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62153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7211" y="400293"/>
            <a:ext cx="11527436" cy="4593823"/>
          </a:xfrm>
        </p:spPr>
        <p:txBody>
          <a:bodyPr>
            <a:normAutofit/>
          </a:bodyPr>
          <a:lstStyle/>
          <a:p>
            <a:pPr marL="0" indent="0" algn="ctr">
              <a:buNone/>
            </a:pPr>
            <a:r>
              <a:rPr lang="en-GB" sz="3600" b="1" u="sng" dirty="0"/>
              <a:t>Benefits of the OOP </a:t>
            </a:r>
          </a:p>
          <a:p>
            <a:pPr marL="0" indent="0">
              <a:buNone/>
            </a:pPr>
            <a:endParaRPr lang="en-GB" sz="3600" b="1" u="sng" dirty="0"/>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9" name="Picture 8">
            <a:extLst>
              <a:ext uri="{FF2B5EF4-FFF2-40B4-BE49-F238E27FC236}">
                <a16:creationId xmlns:a16="http://schemas.microsoft.com/office/drawing/2014/main" id="{CE8EBEFC-CEE9-450A-84CC-9CFDFC13F462}"/>
              </a:ext>
            </a:extLst>
          </p:cNvPr>
          <p:cNvPicPr>
            <a:picLocks noChangeAspect="1"/>
          </p:cNvPicPr>
          <p:nvPr/>
        </p:nvPicPr>
        <p:blipFill>
          <a:blip r:embed="rId2"/>
          <a:stretch>
            <a:fillRect/>
          </a:stretch>
        </p:blipFill>
        <p:spPr>
          <a:xfrm>
            <a:off x="2239955" y="1162379"/>
            <a:ext cx="7841949" cy="4043293"/>
          </a:xfrm>
          <a:prstGeom prst="rect">
            <a:avLst/>
          </a:prstGeom>
        </p:spPr>
      </p:pic>
    </p:spTree>
    <p:extLst>
      <p:ext uri="{BB962C8B-B14F-4D97-AF65-F5344CB8AC3E}">
        <p14:creationId xmlns:p14="http://schemas.microsoft.com/office/powerpoint/2010/main" val="196150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89526"/>
            <a:ext cx="11527436" cy="4593823"/>
          </a:xfrm>
        </p:spPr>
        <p:txBody>
          <a:bodyPr>
            <a:normAutofit lnSpcReduction="10000"/>
          </a:bodyPr>
          <a:lstStyle/>
          <a:p>
            <a:pPr marL="0" indent="0">
              <a:buNone/>
            </a:pPr>
            <a:r>
              <a:rPr lang="en-GB" sz="3600" b="1" u="sng" dirty="0"/>
              <a:t>Relationship between class and object </a:t>
            </a:r>
          </a:p>
          <a:p>
            <a:r>
              <a:rPr lang="en-US" sz="2400" b="0" i="0" dirty="0">
                <a:solidFill>
                  <a:srgbClr val="222222"/>
                </a:solidFill>
                <a:effectLst/>
                <a:latin typeface="Inter-Regular"/>
              </a:rPr>
              <a:t>In Python, everything is an object. A </a:t>
            </a:r>
            <a:r>
              <a:rPr lang="en-US" sz="2400" b="1" i="0" dirty="0">
                <a:solidFill>
                  <a:srgbClr val="222222"/>
                </a:solidFill>
                <a:effectLst/>
                <a:latin typeface="Inter-Regular"/>
              </a:rPr>
              <a:t>class is a blueprint for the object</a:t>
            </a:r>
            <a:r>
              <a:rPr lang="en-US" sz="2400" b="0" i="0" dirty="0">
                <a:solidFill>
                  <a:srgbClr val="222222"/>
                </a:solidFill>
                <a:effectLst/>
                <a:latin typeface="Inter-Regular"/>
              </a:rPr>
              <a:t>. To create an object, we require a model or plan or blueprint which is nothing but class.</a:t>
            </a:r>
          </a:p>
          <a:p>
            <a:r>
              <a:rPr lang="en-US" sz="2400" b="0" i="0" dirty="0">
                <a:solidFill>
                  <a:srgbClr val="222222"/>
                </a:solidFill>
                <a:effectLst/>
                <a:latin typeface="Inter-Regular"/>
              </a:rPr>
              <a:t>For example, you are creating a vehicle according to the Vehicle blueprint (template). The plan contains all dimensions and structure. Based on these descriptions, we can construct a car, truck, bus, or any vehicle. Here, a car, truck, bus are objects of Vehicle class.</a:t>
            </a:r>
          </a:p>
          <a:p>
            <a:r>
              <a:rPr lang="en-US" sz="2400" b="0" i="0" dirty="0">
                <a:solidFill>
                  <a:srgbClr val="000000"/>
                </a:solidFill>
                <a:effectLst/>
                <a:latin typeface="Inter-Regular"/>
              </a:rPr>
              <a:t>A class contains the properties (attribute) and action (behavior) of the object. Properties represent variables, and the methods represent actions. Hence class includes both variables and methods.</a:t>
            </a:r>
            <a:endParaRPr lang="en-GB" sz="3600" b="1" u="sng" dirty="0"/>
          </a:p>
          <a:p>
            <a:r>
              <a:rPr lang="en-US" sz="2400" b="1" i="0" dirty="0">
                <a:solidFill>
                  <a:srgbClr val="222222"/>
                </a:solidFill>
                <a:effectLst/>
                <a:latin typeface="Inter-Regular"/>
              </a:rPr>
              <a:t>Object is an instance of a class</a:t>
            </a:r>
            <a:r>
              <a:rPr lang="en-US" sz="2400" b="0" i="0" dirty="0">
                <a:solidFill>
                  <a:srgbClr val="222222"/>
                </a:solidFill>
                <a:effectLst/>
                <a:latin typeface="Inter-Regular"/>
              </a:rPr>
              <a:t>. The physical existence of a class is nothing but an object. In other words, the object is an entity that has a state and behavior. It may be any real-world object like the mouse, keyboard, laptop, etc.</a:t>
            </a:r>
            <a:endParaRPr lang="en-GB" sz="3600" dirty="0"/>
          </a:p>
        </p:txBody>
      </p:sp>
      <p:pic>
        <p:nvPicPr>
          <p:cNvPr id="8" name="Picture 7">
            <a:extLst>
              <a:ext uri="{FF2B5EF4-FFF2-40B4-BE49-F238E27FC236}">
                <a16:creationId xmlns:a16="http://schemas.microsoft.com/office/drawing/2014/main" id="{09C0A466-203B-4B36-B4B0-BEF75C5DEB9A}"/>
              </a:ext>
            </a:extLst>
          </p:cNvPr>
          <p:cNvPicPr>
            <a:picLocks noChangeAspect="1"/>
          </p:cNvPicPr>
          <p:nvPr/>
        </p:nvPicPr>
        <p:blipFill>
          <a:blip r:embed="rId2"/>
          <a:stretch>
            <a:fillRect/>
          </a:stretch>
        </p:blipFill>
        <p:spPr>
          <a:xfrm>
            <a:off x="6996418" y="5242574"/>
            <a:ext cx="2790344" cy="1281549"/>
          </a:xfrm>
          <a:prstGeom prst="rect">
            <a:avLst/>
          </a:prstGeom>
        </p:spPr>
      </p:pic>
    </p:spTree>
    <p:extLst>
      <p:ext uri="{BB962C8B-B14F-4D97-AF65-F5344CB8AC3E}">
        <p14:creationId xmlns:p14="http://schemas.microsoft.com/office/powerpoint/2010/main" val="17688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89526"/>
            <a:ext cx="11527436" cy="4593823"/>
          </a:xfrm>
        </p:spPr>
        <p:txBody>
          <a:bodyPr>
            <a:normAutofit fontScale="62500" lnSpcReduction="20000"/>
          </a:bodyPr>
          <a:lstStyle/>
          <a:p>
            <a:pPr marL="0" indent="0">
              <a:buNone/>
            </a:pPr>
            <a:r>
              <a:rPr lang="en-GB" sz="3600" b="1" u="sng" dirty="0"/>
              <a:t>Class attributes and method </a:t>
            </a:r>
          </a:p>
          <a:p>
            <a:r>
              <a:rPr lang="en-US" sz="3400" b="0" i="0" dirty="0">
                <a:solidFill>
                  <a:srgbClr val="222222"/>
                </a:solidFill>
                <a:effectLst/>
                <a:latin typeface="Inter-Regular"/>
              </a:rPr>
              <a:t>When we design a class, we use instance variables and class variables.</a:t>
            </a:r>
          </a:p>
          <a:p>
            <a:endParaRPr lang="en-US" sz="3400" b="0" i="0" dirty="0">
              <a:solidFill>
                <a:srgbClr val="222222"/>
              </a:solidFill>
              <a:effectLst/>
              <a:latin typeface="Inter-Regular"/>
            </a:endParaRPr>
          </a:p>
          <a:p>
            <a:r>
              <a:rPr lang="en-US" sz="3400" b="0" i="0" dirty="0">
                <a:solidFill>
                  <a:srgbClr val="222222"/>
                </a:solidFill>
                <a:effectLst/>
                <a:latin typeface="Inter-Regular"/>
              </a:rPr>
              <a:t>In Class, </a:t>
            </a:r>
            <a:r>
              <a:rPr lang="en-US" sz="3400" b="0" i="0" dirty="0">
                <a:solidFill>
                  <a:srgbClr val="FF0000"/>
                </a:solidFill>
                <a:effectLst/>
                <a:latin typeface="Inter-Regular"/>
              </a:rPr>
              <a:t>attributes</a:t>
            </a:r>
            <a:r>
              <a:rPr lang="en-US" sz="3400" b="0" i="0" dirty="0">
                <a:solidFill>
                  <a:srgbClr val="222222"/>
                </a:solidFill>
                <a:effectLst/>
                <a:latin typeface="Inter-Regular"/>
              </a:rPr>
              <a:t> can be defined into two parts:</a:t>
            </a:r>
            <a:endParaRPr lang="en-US" sz="3400" dirty="0">
              <a:solidFill>
                <a:srgbClr val="222222"/>
              </a:solidFill>
              <a:latin typeface="Inter-Regular"/>
            </a:endParaRPr>
          </a:p>
          <a:p>
            <a:pPr eaLnBrk="0" fontAlgn="base" hangingPunct="0">
              <a:lnSpc>
                <a:spcPct val="100000"/>
              </a:lnSpc>
              <a:spcBef>
                <a:spcPct val="0"/>
              </a:spcBef>
              <a:spcAft>
                <a:spcPct val="0"/>
              </a:spcAft>
            </a:pPr>
            <a:r>
              <a:rPr kumimoji="0" lang="en-US" altLang="en-US" sz="3400" b="0" i="0" u="sng" strike="noStrike" cap="none" normalizeH="0" baseline="0" dirty="0">
                <a:ln>
                  <a:noFill/>
                </a:ln>
                <a:solidFill>
                  <a:srgbClr val="1E69DE"/>
                </a:solidFill>
                <a:effectLst/>
                <a:latin typeface="Inter-Regular"/>
                <a:hlinkClick r:id="rId2"/>
              </a:rPr>
              <a:t>Instance variables</a:t>
            </a:r>
            <a:r>
              <a:rPr kumimoji="0" lang="en-US" altLang="en-US" sz="3400" b="0" i="0" u="none" strike="noStrike" cap="none" normalizeH="0" baseline="0" dirty="0">
                <a:ln>
                  <a:noFill/>
                </a:ln>
                <a:solidFill>
                  <a:srgbClr val="222222"/>
                </a:solidFill>
                <a:effectLst/>
                <a:latin typeface="Inter-Regular"/>
              </a:rPr>
              <a:t>: The instance variables are attributes attached to an instance of a class. We define instance variables in the constructor ( the </a:t>
            </a:r>
            <a:r>
              <a:rPr kumimoji="0" lang="en-US" altLang="en-US" sz="3400" b="0" i="0" u="none" strike="noStrike" cap="none" normalizeH="0" baseline="0" dirty="0">
                <a:ln>
                  <a:noFill/>
                </a:ln>
                <a:solidFill>
                  <a:srgbClr val="6C0B24"/>
                </a:solidFill>
                <a:effectLst/>
                <a:latin typeface="Consolas" panose="020B0609020204030204" pitchFamily="49" charset="0"/>
              </a:rPr>
              <a:t>__</a:t>
            </a:r>
            <a:r>
              <a:rPr kumimoji="0" lang="en-US" altLang="en-US" sz="3400" b="0" i="0" u="none" strike="noStrike" cap="none" normalizeH="0" baseline="0" dirty="0" err="1">
                <a:ln>
                  <a:noFill/>
                </a:ln>
                <a:solidFill>
                  <a:srgbClr val="6C0B24"/>
                </a:solidFill>
                <a:effectLst/>
                <a:latin typeface="Consolas" panose="020B0609020204030204" pitchFamily="49" charset="0"/>
              </a:rPr>
              <a:t>init</a:t>
            </a:r>
            <a:r>
              <a:rPr kumimoji="0" lang="en-US" altLang="en-US" sz="3400" b="0" i="0" u="none" strike="noStrike" cap="none" normalizeH="0" baseline="0" dirty="0">
                <a:ln>
                  <a:noFill/>
                </a:ln>
                <a:solidFill>
                  <a:srgbClr val="6C0B24"/>
                </a:solidFill>
                <a:effectLst/>
                <a:latin typeface="Consolas" panose="020B0609020204030204" pitchFamily="49" charset="0"/>
              </a:rPr>
              <a:t>__()</a:t>
            </a:r>
            <a:r>
              <a:rPr kumimoji="0" lang="en-US" altLang="en-US" sz="3400" b="0" i="0" u="none" strike="noStrike" cap="none" normalizeH="0" baseline="0" dirty="0">
                <a:ln>
                  <a:noFill/>
                </a:ln>
                <a:solidFill>
                  <a:srgbClr val="222222"/>
                </a:solidFill>
                <a:effectLst/>
                <a:latin typeface="Inter-Regular"/>
              </a:rPr>
              <a:t> method of a class).</a:t>
            </a:r>
          </a:p>
          <a:p>
            <a:pPr eaLnBrk="0" fontAlgn="base" hangingPunct="0">
              <a:lnSpc>
                <a:spcPct val="100000"/>
              </a:lnSpc>
              <a:spcBef>
                <a:spcPct val="0"/>
              </a:spcBef>
              <a:spcAft>
                <a:spcPct val="0"/>
              </a:spcAft>
            </a:pPr>
            <a:r>
              <a:rPr kumimoji="0" lang="en-US" altLang="en-US" sz="3400" b="0" i="0" u="sng" strike="noStrike" cap="none" normalizeH="0" baseline="0" dirty="0">
                <a:ln>
                  <a:noFill/>
                </a:ln>
                <a:solidFill>
                  <a:srgbClr val="1E69DE"/>
                </a:solidFill>
                <a:effectLst/>
                <a:latin typeface="Inter-Regular"/>
                <a:hlinkClick r:id="rId3"/>
              </a:rPr>
              <a:t>Class Variables</a:t>
            </a:r>
            <a:r>
              <a:rPr kumimoji="0" lang="en-US" altLang="en-US" sz="3400" b="0" i="0" u="none" strike="noStrike" cap="none" normalizeH="0" baseline="0" dirty="0">
                <a:ln>
                  <a:noFill/>
                </a:ln>
                <a:solidFill>
                  <a:srgbClr val="222222"/>
                </a:solidFill>
                <a:effectLst/>
                <a:latin typeface="Inter-Regular"/>
              </a:rPr>
              <a:t>: A class variable is a variable that is declared inside of class, but outside of any instance method or </a:t>
            </a:r>
            <a:r>
              <a:rPr kumimoji="0" lang="en-US" altLang="en-US" sz="3400" b="0" i="0" u="none" strike="noStrike" cap="none" normalizeH="0" baseline="0" dirty="0">
                <a:ln>
                  <a:noFill/>
                </a:ln>
                <a:solidFill>
                  <a:srgbClr val="6C0B24"/>
                </a:solidFill>
                <a:effectLst/>
                <a:latin typeface="Consolas" panose="020B0609020204030204" pitchFamily="49" charset="0"/>
              </a:rPr>
              <a:t>__</a:t>
            </a:r>
            <a:r>
              <a:rPr kumimoji="0" lang="en-US" altLang="en-US" sz="3400" b="0" i="0" u="none" strike="noStrike" cap="none" normalizeH="0" baseline="0" dirty="0" err="1">
                <a:ln>
                  <a:noFill/>
                </a:ln>
                <a:solidFill>
                  <a:srgbClr val="6C0B24"/>
                </a:solidFill>
                <a:effectLst/>
                <a:latin typeface="Consolas" panose="020B0609020204030204" pitchFamily="49" charset="0"/>
              </a:rPr>
              <a:t>init</a:t>
            </a:r>
            <a:r>
              <a:rPr kumimoji="0" lang="en-US" altLang="en-US" sz="3400" b="0" i="0" u="none" strike="noStrike" cap="none" normalizeH="0" baseline="0" dirty="0">
                <a:ln>
                  <a:noFill/>
                </a:ln>
                <a:solidFill>
                  <a:srgbClr val="6C0B24"/>
                </a:solidFill>
                <a:effectLst/>
                <a:latin typeface="Consolas" panose="020B0609020204030204" pitchFamily="49" charset="0"/>
              </a:rPr>
              <a:t>()__</a:t>
            </a:r>
            <a:r>
              <a:rPr kumimoji="0" lang="en-US" altLang="en-US" sz="3400" b="0" i="0" u="none" strike="noStrike" cap="none" normalizeH="0" baseline="0" dirty="0">
                <a:ln>
                  <a:noFill/>
                </a:ln>
                <a:solidFill>
                  <a:srgbClr val="222222"/>
                </a:solidFill>
                <a:effectLst/>
                <a:latin typeface="Inter-Regular"/>
              </a:rPr>
              <a:t> method.</a:t>
            </a:r>
          </a:p>
          <a:p>
            <a:pPr eaLnBrk="0" fontAlgn="base" hangingPunct="0">
              <a:lnSpc>
                <a:spcPct val="100000"/>
              </a:lnSpc>
              <a:spcBef>
                <a:spcPct val="0"/>
              </a:spcBef>
              <a:spcAft>
                <a:spcPct val="0"/>
              </a:spcAft>
            </a:pPr>
            <a:endParaRPr lang="en-US" sz="3400" b="0" i="0" dirty="0">
              <a:solidFill>
                <a:srgbClr val="222222"/>
              </a:solidFill>
              <a:effectLst/>
              <a:latin typeface="Inter-Regular"/>
            </a:endParaRPr>
          </a:p>
          <a:p>
            <a:r>
              <a:rPr lang="en-US" sz="3400" dirty="0">
                <a:solidFill>
                  <a:srgbClr val="222222"/>
                </a:solidFill>
                <a:latin typeface="Inter-Regular"/>
              </a:rPr>
              <a:t>I</a:t>
            </a:r>
            <a:r>
              <a:rPr lang="en-US" sz="3400" b="0" i="0" dirty="0">
                <a:solidFill>
                  <a:srgbClr val="222222"/>
                </a:solidFill>
                <a:effectLst/>
                <a:latin typeface="Inter-Regular"/>
              </a:rPr>
              <a:t>nside a Class, we can define the following </a:t>
            </a:r>
            <a:r>
              <a:rPr lang="en-US" sz="3400" b="0" i="0" dirty="0">
                <a:solidFill>
                  <a:srgbClr val="FF0000"/>
                </a:solidFill>
                <a:effectLst/>
                <a:latin typeface="Inter-Regular"/>
              </a:rPr>
              <a:t>two major types of methods</a:t>
            </a:r>
            <a:r>
              <a:rPr lang="en-US" sz="3400" b="0" i="0" dirty="0">
                <a:solidFill>
                  <a:srgbClr val="222222"/>
                </a:solidFill>
                <a:effectLst/>
                <a:latin typeface="Inter-Regular"/>
              </a:rPr>
              <a:t>:</a:t>
            </a:r>
            <a:endParaRPr lang="en-US" altLang="en-US" sz="3400" dirty="0">
              <a:solidFill>
                <a:srgbClr val="222222"/>
              </a:solidFill>
              <a:latin typeface="Inter-Regular"/>
            </a:endParaRPr>
          </a:p>
          <a:p>
            <a:r>
              <a:rPr lang="en-US" sz="3400" b="1" i="0" u="sng" dirty="0">
                <a:solidFill>
                  <a:srgbClr val="1E69DE"/>
                </a:solidFill>
                <a:effectLst/>
                <a:latin typeface="Inter-Regular"/>
                <a:hlinkClick r:id="rId4"/>
              </a:rPr>
              <a:t>Instance method</a:t>
            </a:r>
            <a:r>
              <a:rPr lang="en-US" sz="3400" b="0" i="0" dirty="0">
                <a:solidFill>
                  <a:srgbClr val="222222"/>
                </a:solidFill>
                <a:effectLst/>
                <a:latin typeface="Inter-Regular"/>
              </a:rPr>
              <a:t>: Used to access or modify the object attributes. If we use instance variables inside a method, such </a:t>
            </a:r>
            <a:r>
              <a:rPr lang="en-US" sz="3400" dirty="0">
                <a:solidFill>
                  <a:srgbClr val="222222"/>
                </a:solidFill>
                <a:latin typeface="Inter-Regular"/>
              </a:rPr>
              <a:t>methods</a:t>
            </a:r>
            <a:r>
              <a:rPr lang="en-US" sz="3400" b="0" i="0" dirty="0">
                <a:solidFill>
                  <a:srgbClr val="222222"/>
                </a:solidFill>
                <a:effectLst/>
                <a:latin typeface="Inter-Regular"/>
              </a:rPr>
              <a:t> are called instance methods.</a:t>
            </a:r>
          </a:p>
          <a:p>
            <a:r>
              <a:rPr lang="en-US" sz="3400" b="1" i="0" u="sng" dirty="0">
                <a:solidFill>
                  <a:srgbClr val="1E69DE"/>
                </a:solidFill>
                <a:effectLst/>
                <a:latin typeface="Inter-Regular"/>
                <a:hlinkClick r:id="rId5"/>
              </a:rPr>
              <a:t>Class method</a:t>
            </a:r>
            <a:r>
              <a:rPr lang="en-US" sz="3400" b="0" i="0" dirty="0">
                <a:solidFill>
                  <a:srgbClr val="222222"/>
                </a:solidFill>
                <a:effectLst/>
                <a:latin typeface="Inter-Regular"/>
              </a:rPr>
              <a:t>: Used to access or modify the class state. In method implementation, if we use only class variables, then such type of methods we should declare as a class method.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400" b="0" i="0" u="none" strike="noStrike" cap="none" normalizeH="0" baseline="0" dirty="0">
              <a:ln>
                <a:noFill/>
              </a:ln>
              <a:solidFill>
                <a:srgbClr val="222222"/>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GB" sz="3600" b="1" u="sng" dirty="0"/>
          </a:p>
        </p:txBody>
      </p:sp>
      <p:sp>
        <p:nvSpPr>
          <p:cNvPr id="3" name="Rectangle 1">
            <a:extLst>
              <a:ext uri="{FF2B5EF4-FFF2-40B4-BE49-F238E27FC236}">
                <a16:creationId xmlns:a16="http://schemas.microsoft.com/office/drawing/2014/main" id="{B3609958-9F5A-4680-B88C-23984DA76E39}"/>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757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89526"/>
            <a:ext cx="11527436" cy="4593823"/>
          </a:xfrm>
        </p:spPr>
        <p:txBody>
          <a:bodyPr>
            <a:normAutofit fontScale="55000" lnSpcReduction="20000"/>
          </a:bodyPr>
          <a:lstStyle/>
          <a:p>
            <a:pPr marL="0" indent="0">
              <a:buNone/>
            </a:pPr>
            <a:r>
              <a:rPr lang="en-US" sz="4400" b="1" i="0" u="sng" dirty="0">
                <a:solidFill>
                  <a:srgbClr val="FF0000"/>
                </a:solidFill>
                <a:effectLst/>
                <a:latin typeface="Inter-Bold"/>
              </a:rPr>
              <a:t>Creating Class and Objects</a:t>
            </a:r>
            <a:r>
              <a:rPr lang="en-GB" sz="4400" b="1" u="sng" dirty="0">
                <a:solidFill>
                  <a:srgbClr val="FF0000"/>
                </a:solidFill>
              </a:rPr>
              <a:t> </a:t>
            </a:r>
          </a:p>
          <a:p>
            <a:pPr marL="0" indent="0">
              <a:buNone/>
            </a:pPr>
            <a:endParaRPr lang="en-GB" sz="4400" b="1" u="sng" dirty="0">
              <a:solidFill>
                <a:srgbClr val="FF0000"/>
              </a:solidFill>
            </a:endParaRPr>
          </a:p>
          <a:p>
            <a:pPr marL="0" indent="0" eaLnBrk="0" fontAlgn="base" hangingPunct="0">
              <a:lnSpc>
                <a:spcPct val="100000"/>
              </a:lnSpc>
              <a:spcBef>
                <a:spcPct val="0"/>
              </a:spcBef>
              <a:spcAft>
                <a:spcPct val="0"/>
              </a:spcAft>
              <a:buFontTx/>
              <a:buChar char="•"/>
            </a:pPr>
            <a:r>
              <a:rPr kumimoji="0" lang="en-US" altLang="en-US" sz="3600" b="0" i="0" u="none" strike="noStrike" cap="none" normalizeH="0" baseline="0" dirty="0">
                <a:ln>
                  <a:noFill/>
                </a:ln>
                <a:solidFill>
                  <a:srgbClr val="222222"/>
                </a:solidFill>
                <a:effectLst/>
                <a:latin typeface="Inter-Regular"/>
              </a:rPr>
              <a:t>In Python, Use the keyword </a:t>
            </a:r>
            <a:r>
              <a:rPr kumimoji="0" lang="en-US" altLang="en-US" sz="2400" b="0" i="0" u="none" strike="noStrike" cap="none" normalizeH="0" baseline="0" dirty="0">
                <a:ln>
                  <a:noFill/>
                </a:ln>
                <a:solidFill>
                  <a:srgbClr val="6C0B24"/>
                </a:solidFill>
                <a:effectLst/>
                <a:latin typeface="Consolas" panose="020B0609020204030204" pitchFamily="49" charset="0"/>
              </a:rPr>
              <a:t>class</a:t>
            </a:r>
            <a:r>
              <a:rPr kumimoji="0" lang="en-US" altLang="en-US" sz="3600" b="0" i="0" u="none" strike="noStrike" cap="none" normalizeH="0" baseline="0" dirty="0">
                <a:ln>
                  <a:noFill/>
                </a:ln>
                <a:solidFill>
                  <a:srgbClr val="222222"/>
                </a:solidFill>
                <a:effectLst/>
                <a:latin typeface="Inter-Regular"/>
              </a:rPr>
              <a:t> to define a Class. In the class definition, the first string is docstring which, is a brief description of the class.</a:t>
            </a:r>
            <a:r>
              <a:rPr kumimoji="0" lang="en-US" altLang="en-US" sz="1800" b="0" i="0" u="none" strike="noStrike" cap="none" normalizeH="0" baseline="0" dirty="0">
                <a:ln>
                  <a:noFill/>
                </a:ln>
                <a:solidFill>
                  <a:schemeClr val="tx1"/>
                </a:solidFill>
                <a:effectLst/>
              </a:rPr>
              <a:t> </a:t>
            </a:r>
          </a:p>
          <a:p>
            <a:pPr marL="0" indent="0" eaLnBrk="0" fontAlgn="base" hangingPunct="0">
              <a:lnSpc>
                <a:spcPct val="100000"/>
              </a:lnSpc>
              <a:spcBef>
                <a:spcPct val="0"/>
              </a:spcBef>
              <a:spcAft>
                <a:spcPct val="0"/>
              </a:spcAft>
              <a:buFontTx/>
              <a:buChar char="•"/>
            </a:pPr>
            <a:r>
              <a:rPr kumimoji="0" lang="en-US" altLang="en-US" sz="4800" b="0" i="0" u="none" strike="noStrike" cap="none" normalizeH="0" baseline="0" dirty="0">
                <a:ln>
                  <a:noFill/>
                </a:ln>
                <a:solidFill>
                  <a:srgbClr val="CC7832"/>
                </a:solidFill>
                <a:effectLst/>
                <a:latin typeface="JetBrains Mono"/>
              </a:rPr>
              <a:t>class </a:t>
            </a:r>
            <a:r>
              <a:rPr kumimoji="0" lang="en-US" altLang="en-US" sz="4800" b="0" i="0" u="none" strike="noStrike" cap="none" normalizeH="0" baseline="0" dirty="0" err="1">
                <a:ln>
                  <a:noFill/>
                </a:ln>
                <a:solidFill>
                  <a:srgbClr val="FF0000"/>
                </a:solidFill>
                <a:effectLst/>
                <a:latin typeface="JetBrains Mono"/>
              </a:rPr>
              <a:t>classname</a:t>
            </a:r>
            <a:r>
              <a:rPr kumimoji="0" lang="en-US" altLang="en-US" sz="4800" b="0" i="0" u="none" strike="noStrike" cap="none" normalizeH="0" baseline="0" dirty="0">
                <a:ln>
                  <a:noFill/>
                </a:ln>
                <a:solidFill>
                  <a:srgbClr val="A9B7C6"/>
                </a:solidFill>
                <a:effectLst/>
                <a:latin typeface="JetBrains Mono"/>
              </a:rPr>
              <a:t>:</a:t>
            </a:r>
            <a:br>
              <a:rPr kumimoji="0" lang="en-US" altLang="en-US" sz="4800" b="0" i="0" u="none" strike="noStrike" cap="none" normalizeH="0" baseline="0" dirty="0">
                <a:ln>
                  <a:noFill/>
                </a:ln>
                <a:solidFill>
                  <a:srgbClr val="A9B7C6"/>
                </a:solidFill>
                <a:effectLst/>
                <a:latin typeface="JetBrains Mono"/>
              </a:rPr>
            </a:br>
            <a:r>
              <a:rPr kumimoji="0" lang="en-US" altLang="en-US" sz="4800" b="0" i="0" u="none" strike="noStrike" cap="none" normalizeH="0" baseline="0" dirty="0">
                <a:ln>
                  <a:noFill/>
                </a:ln>
                <a:solidFill>
                  <a:srgbClr val="A9B7C6"/>
                </a:solidFill>
                <a:effectLst/>
                <a:latin typeface="JetBrains Mono"/>
              </a:rPr>
              <a:t>    </a:t>
            </a:r>
            <a:r>
              <a:rPr kumimoji="0" lang="en-US" altLang="en-US" sz="4800" b="0" i="1" u="none" strike="noStrike" cap="none" normalizeH="0" baseline="0" dirty="0">
                <a:ln>
                  <a:noFill/>
                </a:ln>
                <a:solidFill>
                  <a:srgbClr val="629755"/>
                </a:solidFill>
                <a:effectLst/>
                <a:latin typeface="JetBrains Mono"/>
              </a:rPr>
              <a:t>'''documentation string'''</a:t>
            </a:r>
            <a:br>
              <a:rPr kumimoji="0" lang="en-US" altLang="en-US" sz="4800" b="0" i="1" u="none" strike="noStrike" cap="none" normalizeH="0" baseline="0" dirty="0">
                <a:ln>
                  <a:noFill/>
                </a:ln>
                <a:solidFill>
                  <a:srgbClr val="629755"/>
                </a:solidFill>
                <a:effectLst/>
                <a:latin typeface="JetBrains Mono"/>
              </a:rPr>
            </a:br>
            <a:r>
              <a:rPr kumimoji="0" lang="en-US" altLang="en-US" sz="4800" b="0" i="1" u="none" strike="noStrike" cap="none" normalizeH="0" baseline="0" dirty="0">
                <a:ln>
                  <a:noFill/>
                </a:ln>
                <a:solidFill>
                  <a:srgbClr val="629755"/>
                </a:solidFill>
                <a:effectLst/>
                <a:latin typeface="JetBrains Mono"/>
              </a:rPr>
              <a:t>   </a:t>
            </a:r>
            <a:r>
              <a:rPr kumimoji="0" lang="en-US" altLang="en-US" sz="4800" b="0" i="0" u="none" strike="noStrike" cap="none" normalizeH="0" baseline="0" dirty="0" err="1">
                <a:ln>
                  <a:noFill/>
                </a:ln>
                <a:solidFill>
                  <a:srgbClr val="FF0000"/>
                </a:solidFill>
                <a:effectLst/>
                <a:latin typeface="JetBrains Mono"/>
              </a:rPr>
              <a:t>class_suite</a:t>
            </a:r>
            <a:endParaRPr kumimoji="0" lang="en-US" altLang="en-US" sz="96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rgbClr val="222222"/>
                </a:solidFill>
                <a:effectLst/>
                <a:latin typeface="Inter-Regular"/>
              </a:rPr>
              <a:t>Documentation string</a:t>
            </a:r>
            <a:r>
              <a:rPr kumimoji="0" lang="en-US" altLang="en-US" sz="4800" b="0" i="0" u="none" strike="noStrike" cap="none" normalizeH="0" baseline="0" dirty="0">
                <a:ln>
                  <a:noFill/>
                </a:ln>
                <a:solidFill>
                  <a:srgbClr val="222222"/>
                </a:solidFill>
                <a:effectLst/>
                <a:latin typeface="Inter-Regular"/>
              </a:rPr>
              <a:t>: represent a description of the </a:t>
            </a:r>
            <a:r>
              <a:rPr kumimoji="0" lang="en-US" altLang="en-US" sz="3600" b="0" i="0" u="none" strike="noStrike" cap="none" normalizeH="0" baseline="0" dirty="0">
                <a:ln>
                  <a:noFill/>
                </a:ln>
                <a:solidFill>
                  <a:srgbClr val="6C0B24"/>
                </a:solidFill>
                <a:effectLst/>
                <a:latin typeface="Consolas" panose="020B0609020204030204" pitchFamily="49" charset="0"/>
              </a:rPr>
              <a:t>class</a:t>
            </a:r>
            <a:r>
              <a:rPr kumimoji="0" lang="en-US" altLang="en-US" sz="4800" b="0" i="0" u="none" strike="noStrike" cap="none" normalizeH="0" baseline="0" dirty="0">
                <a:ln>
                  <a:noFill/>
                </a:ln>
                <a:solidFill>
                  <a:srgbClr val="222222"/>
                </a:solidFill>
                <a:effectLst/>
                <a:latin typeface="Inter-Regular"/>
              </a:rPr>
              <a:t>. It is optional.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err="1">
                <a:ln>
                  <a:noFill/>
                </a:ln>
                <a:solidFill>
                  <a:srgbClr val="222222"/>
                </a:solidFill>
                <a:effectLst/>
                <a:latin typeface="Inter-Regular"/>
              </a:rPr>
              <a:t>class_suite</a:t>
            </a:r>
            <a:r>
              <a:rPr kumimoji="0" lang="en-US" altLang="en-US" sz="4800" b="0" i="0" u="none" strike="noStrike" cap="none" normalizeH="0" baseline="0" dirty="0">
                <a:ln>
                  <a:noFill/>
                </a:ln>
                <a:solidFill>
                  <a:srgbClr val="222222"/>
                </a:solidFill>
                <a:effectLst/>
                <a:latin typeface="Inter-Regular"/>
              </a:rPr>
              <a:t>: </a:t>
            </a:r>
            <a:r>
              <a:rPr kumimoji="0" lang="en-US" altLang="en-US" sz="3600" b="0" i="0" u="none" strike="noStrike" cap="none" normalizeH="0" baseline="0" dirty="0">
                <a:ln>
                  <a:noFill/>
                </a:ln>
                <a:solidFill>
                  <a:srgbClr val="6C0B24"/>
                </a:solidFill>
                <a:effectLst/>
                <a:latin typeface="Consolas" panose="020B0609020204030204" pitchFamily="49" charset="0"/>
              </a:rPr>
              <a:t>class</a:t>
            </a:r>
            <a:r>
              <a:rPr kumimoji="0" lang="en-US" altLang="en-US" sz="4800" b="0" i="0" u="none" strike="noStrike" cap="none" normalizeH="0" baseline="0" dirty="0">
                <a:ln>
                  <a:noFill/>
                </a:ln>
                <a:solidFill>
                  <a:srgbClr val="222222"/>
                </a:solidFill>
                <a:effectLst/>
                <a:latin typeface="Inter-Regular"/>
              </a:rPr>
              <a:t> suite contains class attributes and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sz="3600" b="0" i="0" dirty="0">
                <a:solidFill>
                  <a:srgbClr val="222222"/>
                </a:solidFill>
                <a:effectLst/>
                <a:latin typeface="Inter-Regular"/>
              </a:rPr>
              <a:t>We can create any number of objects of a class. use the following syntax to create an object of a class.</a:t>
            </a:r>
          </a:p>
          <a:p>
            <a:pPr marL="0" indent="0" eaLnBrk="0" fontAlgn="base" hangingPunct="0">
              <a:lnSpc>
                <a:spcPct val="100000"/>
              </a:lnSpc>
              <a:spcBef>
                <a:spcPct val="0"/>
              </a:spcBef>
              <a:spcAft>
                <a:spcPct val="0"/>
              </a:spcAft>
              <a:buFontTx/>
              <a:buChar char="•"/>
            </a:pPr>
            <a:r>
              <a:rPr lang="en-US" sz="3600" b="0" i="0" dirty="0" err="1">
                <a:solidFill>
                  <a:srgbClr val="FF0000"/>
                </a:solidFill>
                <a:effectLst/>
                <a:latin typeface="Consolas" panose="020B0609020204030204" pitchFamily="49" charset="0"/>
              </a:rPr>
              <a:t>reference_variable</a:t>
            </a:r>
            <a:r>
              <a:rPr lang="en-US" sz="3600" b="0" i="0" dirty="0">
                <a:solidFill>
                  <a:srgbClr val="FF0000"/>
                </a:solidFill>
                <a:effectLst/>
                <a:latin typeface="Consolas" panose="020B0609020204030204" pitchFamily="49" charset="0"/>
              </a:rPr>
              <a:t> = </a:t>
            </a:r>
            <a:r>
              <a:rPr lang="en-US" sz="3600" b="0" i="0" dirty="0" err="1">
                <a:solidFill>
                  <a:srgbClr val="FF0000"/>
                </a:solidFill>
                <a:effectLst/>
                <a:latin typeface="Consolas" panose="020B0609020204030204" pitchFamily="49" charset="0"/>
              </a:rPr>
              <a:t>classname</a:t>
            </a:r>
            <a:r>
              <a:rPr lang="en-US" sz="3600" b="0" i="0" dirty="0">
                <a:solidFill>
                  <a:srgbClr val="FF0000"/>
                </a:solidFill>
                <a:effectLst/>
                <a:latin typeface="Consolas" panose="020B0609020204030204" pitchFamily="49" charset="0"/>
              </a:rPr>
              <a:t>()</a:t>
            </a:r>
            <a:endParaRPr kumimoji="0" lang="en-US" altLang="en-US" sz="48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400" b="0" i="0" u="none" strike="noStrike" cap="none" normalizeH="0" baseline="0" dirty="0">
              <a:ln>
                <a:noFill/>
              </a:ln>
              <a:solidFill>
                <a:srgbClr val="222222"/>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GB" sz="3600" b="1" u="sng" dirty="0"/>
          </a:p>
        </p:txBody>
      </p:sp>
      <p:sp>
        <p:nvSpPr>
          <p:cNvPr id="3" name="Rectangle 1">
            <a:extLst>
              <a:ext uri="{FF2B5EF4-FFF2-40B4-BE49-F238E27FC236}">
                <a16:creationId xmlns:a16="http://schemas.microsoft.com/office/drawing/2014/main" id="{B3609958-9F5A-4680-B88C-23984DA76E39}"/>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88105442-8CBD-40B3-A25D-16CCB8707DBB}"/>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572AFD8-282D-4777-86DE-33B8D502B3F1}"/>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313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77506"/>
            <a:ext cx="11527436" cy="5505844"/>
          </a:xfrm>
        </p:spPr>
        <p:txBody>
          <a:bodyPr>
            <a:normAutofit fontScale="32500" lnSpcReduction="20000"/>
          </a:bodyPr>
          <a:lstStyle/>
          <a:p>
            <a:pPr eaLnBrk="0" fontAlgn="base" hangingPunct="0">
              <a:lnSpc>
                <a:spcPct val="100000"/>
              </a:lnSpc>
              <a:spcBef>
                <a:spcPct val="0"/>
              </a:spcBef>
              <a:spcAft>
                <a:spcPct val="0"/>
              </a:spcAft>
            </a:pPr>
            <a:r>
              <a:rPr lang="en-US" sz="5000" b="1" i="0" dirty="0">
                <a:solidFill>
                  <a:srgbClr val="1C2B41"/>
                </a:solidFill>
                <a:effectLst/>
                <a:latin typeface="Inter-Bold"/>
              </a:rPr>
              <a:t>OOP Example: Creating Class and Object in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400" b="0" i="0" u="none" strike="noStrike" cap="none" normalizeH="0" baseline="0" dirty="0">
              <a:ln>
                <a:noFill/>
              </a:ln>
              <a:solidFill>
                <a:srgbClr val="222222"/>
              </a:solidFill>
              <a:effectLst/>
              <a:latin typeface="Inter-Regular"/>
            </a:endParaRPr>
          </a:p>
          <a:p>
            <a:pPr marL="0" indent="0" eaLnBrk="0" fontAlgn="base" hangingPunct="0">
              <a:lnSpc>
                <a:spcPct val="100000"/>
              </a:lnSpc>
              <a:spcBef>
                <a:spcPct val="0"/>
              </a:spcBef>
              <a:spcAft>
                <a:spcPct val="0"/>
              </a:spcAft>
              <a:buNone/>
            </a:pPr>
            <a:endParaRPr kumimoji="0" lang="en-US" altLang="en-US" sz="3600" b="0" i="0" u="none" strike="noStrike" cap="none" normalizeH="0" baseline="0" dirty="0">
              <a:ln>
                <a:noFill/>
              </a:ln>
              <a:solidFill>
                <a:srgbClr val="CC7832"/>
              </a:solidFill>
              <a:effectLst/>
              <a:latin typeface="JetBrains Mono"/>
            </a:endParaRPr>
          </a:p>
          <a:p>
            <a:pPr marL="0" indent="0" eaLnBrk="0" fontAlgn="base" hangingPunct="0">
              <a:lnSpc>
                <a:spcPct val="100000"/>
              </a:lnSpc>
              <a:spcBef>
                <a:spcPct val="0"/>
              </a:spcBef>
              <a:spcAft>
                <a:spcPct val="0"/>
              </a:spcAft>
              <a:buNone/>
            </a:pPr>
            <a:endParaRPr lang="en-US" altLang="en-US" sz="3600" dirty="0">
              <a:solidFill>
                <a:srgbClr val="CC7832"/>
              </a:solidFill>
              <a:latin typeface="JetBrains Mono"/>
            </a:endParaRPr>
          </a:p>
          <a:p>
            <a:pPr marL="0" indent="0" eaLnBrk="0" fontAlgn="base" hangingPunct="0">
              <a:lnSpc>
                <a:spcPct val="100000"/>
              </a:lnSpc>
              <a:spcBef>
                <a:spcPct val="0"/>
              </a:spcBef>
              <a:spcAft>
                <a:spcPct val="0"/>
              </a:spcAft>
              <a:buNone/>
            </a:pPr>
            <a:r>
              <a:rPr kumimoji="0" lang="en-US" altLang="en-US" sz="3600" b="0" i="0" u="none" strike="noStrike" cap="none" normalizeH="0" baseline="0" dirty="0">
                <a:ln>
                  <a:noFill/>
                </a:ln>
                <a:solidFill>
                  <a:srgbClr val="CC7832"/>
                </a:solidFill>
                <a:effectLst/>
                <a:latin typeface="JetBrains Mono"/>
              </a:rPr>
              <a:t>class </a:t>
            </a:r>
            <a:r>
              <a:rPr kumimoji="0" lang="en-US" altLang="en-US" sz="3600" b="0" i="0" u="none" strike="noStrike" cap="none" normalizeH="0" baseline="0" dirty="0">
                <a:ln>
                  <a:noFill/>
                </a:ln>
                <a:solidFill>
                  <a:srgbClr val="A9B7C6"/>
                </a:solidFill>
                <a:effectLst/>
                <a:latin typeface="JetBrains Mono"/>
              </a:rPr>
              <a:t>Employee:</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a:ln>
                  <a:noFill/>
                </a:ln>
                <a:solidFill>
                  <a:srgbClr val="808080"/>
                </a:solidFill>
                <a:effectLst/>
                <a:latin typeface="JetBrains Mono"/>
              </a:rPr>
              <a:t># class variables</a:t>
            </a:r>
            <a:br>
              <a:rPr kumimoji="0" lang="en-US" altLang="en-US" sz="3600" b="0" i="0" u="none" strike="noStrike" cap="none" normalizeH="0" baseline="0" dirty="0">
                <a:ln>
                  <a:noFill/>
                </a:ln>
                <a:solidFill>
                  <a:srgbClr val="808080"/>
                </a:solidFill>
                <a:effectLst/>
                <a:latin typeface="JetBrains Mono"/>
              </a:rPr>
            </a:br>
            <a:r>
              <a:rPr kumimoji="0" lang="en-US" altLang="en-US" sz="3600" b="0" i="0" u="none" strike="noStrike" cap="none" normalizeH="0" baseline="0" dirty="0">
                <a:ln>
                  <a:noFill/>
                </a:ln>
                <a:solidFill>
                  <a:srgbClr val="808080"/>
                </a:solidFill>
                <a:effectLst/>
                <a:latin typeface="JetBrains Mono"/>
              </a:rPr>
              <a:t>    </a:t>
            </a:r>
            <a:r>
              <a:rPr kumimoji="0" lang="en-US" altLang="en-US" sz="3600" b="0" i="0" u="none" strike="noStrike" cap="none" normalizeH="0" baseline="0" dirty="0" err="1">
                <a:ln>
                  <a:noFill/>
                </a:ln>
                <a:solidFill>
                  <a:srgbClr val="A9B7C6"/>
                </a:solidFill>
                <a:effectLst/>
                <a:latin typeface="JetBrains Mono"/>
              </a:rPr>
              <a:t>company_name</a:t>
            </a:r>
            <a:r>
              <a:rPr kumimoji="0" lang="en-US" altLang="en-US" sz="3600" b="0" i="0" u="none" strike="noStrike" cap="none" normalizeH="0" baseline="0" dirty="0">
                <a:ln>
                  <a:noFill/>
                </a:ln>
                <a:solidFill>
                  <a:srgbClr val="A9B7C6"/>
                </a:solidFill>
                <a:effectLst/>
                <a:latin typeface="JetBrains Mono"/>
              </a:rPr>
              <a:t> = </a:t>
            </a:r>
            <a:r>
              <a:rPr kumimoji="0" lang="en-US" altLang="en-US" sz="3600" b="0" i="0" u="none" strike="noStrike" cap="none" normalizeH="0" baseline="0" dirty="0">
                <a:ln>
                  <a:noFill/>
                </a:ln>
                <a:solidFill>
                  <a:srgbClr val="6A8759"/>
                </a:solidFill>
                <a:effectLst/>
                <a:latin typeface="JetBrains Mono"/>
              </a:rPr>
              <a:t>'ABC Company'</a:t>
            </a:r>
            <a:br>
              <a:rPr kumimoji="0" lang="en-US" altLang="en-US" sz="3600" b="0" i="0" u="none" strike="noStrike" cap="none" normalizeH="0" baseline="0" dirty="0">
                <a:ln>
                  <a:noFill/>
                </a:ln>
                <a:solidFill>
                  <a:srgbClr val="6A8759"/>
                </a:solidFill>
                <a:effectLst/>
                <a:latin typeface="JetBrains Mono"/>
              </a:rPr>
            </a:br>
            <a:br>
              <a:rPr kumimoji="0" lang="en-US" altLang="en-US" sz="3600" b="0" i="0" u="none" strike="noStrike" cap="none" normalizeH="0" baseline="0" dirty="0">
                <a:ln>
                  <a:noFill/>
                </a:ln>
                <a:solidFill>
                  <a:srgbClr val="6A8759"/>
                </a:solidFill>
                <a:effectLst/>
                <a:latin typeface="JetBrains Mono"/>
              </a:rPr>
            </a:br>
            <a:r>
              <a:rPr kumimoji="0" lang="en-US" altLang="en-US" sz="3600" b="0" i="0" u="none" strike="noStrike" cap="none" normalizeH="0" baseline="0" dirty="0">
                <a:ln>
                  <a:noFill/>
                </a:ln>
                <a:solidFill>
                  <a:srgbClr val="6A8759"/>
                </a:solidFill>
                <a:effectLst/>
                <a:latin typeface="JetBrains Mono"/>
              </a:rPr>
              <a:t>    </a:t>
            </a:r>
            <a:r>
              <a:rPr kumimoji="0" lang="en-US" altLang="en-US" sz="3600" b="0" i="0" u="none" strike="noStrike" cap="none" normalizeH="0" baseline="0" dirty="0">
                <a:ln>
                  <a:noFill/>
                </a:ln>
                <a:solidFill>
                  <a:srgbClr val="808080"/>
                </a:solidFill>
                <a:effectLst/>
                <a:latin typeface="JetBrains Mono"/>
              </a:rPr>
              <a:t># constructor to initialize the object</a:t>
            </a:r>
            <a:br>
              <a:rPr kumimoji="0" lang="en-US" altLang="en-US" sz="3600" b="0" i="0" u="none" strike="noStrike" cap="none" normalizeH="0" baseline="0" dirty="0">
                <a:ln>
                  <a:noFill/>
                </a:ln>
                <a:solidFill>
                  <a:srgbClr val="808080"/>
                </a:solidFill>
                <a:effectLst/>
                <a:latin typeface="JetBrains Mono"/>
              </a:rPr>
            </a:br>
            <a:r>
              <a:rPr kumimoji="0" lang="en-US" altLang="en-US" sz="3600" b="0" i="0" u="none" strike="noStrike" cap="none" normalizeH="0" baseline="0" dirty="0">
                <a:ln>
                  <a:noFill/>
                </a:ln>
                <a:solidFill>
                  <a:srgbClr val="808080"/>
                </a:solidFill>
                <a:effectLst/>
                <a:latin typeface="JetBrains Mono"/>
              </a:rPr>
              <a:t>    </a:t>
            </a:r>
            <a:r>
              <a:rPr kumimoji="0" lang="en-US" altLang="en-US" sz="3600" b="0" i="0" u="none" strike="noStrike" cap="none" normalizeH="0" baseline="0" dirty="0">
                <a:ln>
                  <a:noFill/>
                </a:ln>
                <a:solidFill>
                  <a:srgbClr val="CC7832"/>
                </a:solidFill>
                <a:effectLst/>
                <a:latin typeface="JetBrains Mono"/>
              </a:rPr>
              <a:t>def </a:t>
            </a:r>
            <a:r>
              <a:rPr kumimoji="0" lang="en-US" altLang="en-US" sz="3600" b="0" i="0" u="none" strike="noStrike" cap="none" normalizeH="0" baseline="0" dirty="0">
                <a:ln>
                  <a:noFill/>
                </a:ln>
                <a:solidFill>
                  <a:srgbClr val="B200B2"/>
                </a:solidFill>
                <a:effectLst/>
                <a:latin typeface="JetBrains Mono"/>
              </a:rPr>
              <a:t>__</a:t>
            </a:r>
            <a:r>
              <a:rPr kumimoji="0" lang="en-US" altLang="en-US" sz="3600" b="0" i="0" u="none" strike="noStrike" cap="none" normalizeH="0" baseline="0" dirty="0" err="1">
                <a:ln>
                  <a:noFill/>
                </a:ln>
                <a:solidFill>
                  <a:srgbClr val="B200B2"/>
                </a:solidFill>
                <a:effectLst/>
                <a:latin typeface="JetBrains Mono"/>
              </a:rPr>
              <a:t>init</a:t>
            </a:r>
            <a:r>
              <a:rPr kumimoji="0" lang="en-US" altLang="en-US" sz="3600" b="0" i="0" u="none" strike="noStrike" cap="none" normalizeH="0" baseline="0" dirty="0">
                <a:ln>
                  <a:noFill/>
                </a:ln>
                <a:solidFill>
                  <a:srgbClr val="B200B2"/>
                </a:solidFill>
                <a:effectLst/>
                <a:latin typeface="JetBrains Mono"/>
              </a:rPr>
              <a:t>__</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94558D"/>
                </a:solidFill>
                <a:effectLst/>
                <a:latin typeface="JetBrains Mono"/>
              </a:rPr>
              <a:t>self</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A9B7C6"/>
                </a:solidFill>
                <a:effectLst/>
                <a:latin typeface="JetBrains Mono"/>
              </a:rPr>
              <a:t>name</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A9B7C6"/>
                </a:solidFill>
                <a:effectLst/>
                <a:latin typeface="JetBrains Mono"/>
              </a:rPr>
              <a:t>salary):</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a:ln>
                  <a:noFill/>
                </a:ln>
                <a:solidFill>
                  <a:srgbClr val="808080"/>
                </a:solidFill>
                <a:effectLst/>
                <a:latin typeface="JetBrains Mono"/>
              </a:rPr>
              <a:t># instance variables</a:t>
            </a:r>
            <a:br>
              <a:rPr kumimoji="0" lang="en-US" altLang="en-US" sz="3600" b="0" i="0" u="none" strike="noStrike" cap="none" normalizeH="0" baseline="0" dirty="0">
                <a:ln>
                  <a:noFill/>
                </a:ln>
                <a:solidFill>
                  <a:srgbClr val="808080"/>
                </a:solidFill>
                <a:effectLst/>
                <a:latin typeface="JetBrains Mono"/>
              </a:rPr>
            </a:br>
            <a:r>
              <a:rPr kumimoji="0" lang="en-US" altLang="en-US" sz="3600" b="0" i="0" u="none" strike="noStrike" cap="none" normalizeH="0" baseline="0" dirty="0">
                <a:ln>
                  <a:noFill/>
                </a:ln>
                <a:solidFill>
                  <a:srgbClr val="808080"/>
                </a:solidFill>
                <a:effectLst/>
                <a:latin typeface="JetBrains Mono"/>
              </a:rPr>
              <a:t>        </a:t>
            </a:r>
            <a:r>
              <a:rPr kumimoji="0" lang="en-US" altLang="en-US" sz="3600" b="0" i="0" u="none" strike="noStrike" cap="none" normalizeH="0" baseline="0" dirty="0">
                <a:ln>
                  <a:noFill/>
                </a:ln>
                <a:solidFill>
                  <a:srgbClr val="94558D"/>
                </a:solidFill>
                <a:effectLst/>
                <a:latin typeface="JetBrains Mono"/>
              </a:rPr>
              <a:t>self</a:t>
            </a:r>
            <a:r>
              <a:rPr kumimoji="0" lang="en-US" altLang="en-US" sz="3600" b="0" i="0" u="none" strike="noStrike" cap="none" normalizeH="0" baseline="0" dirty="0">
                <a:ln>
                  <a:noFill/>
                </a:ln>
                <a:solidFill>
                  <a:srgbClr val="A9B7C6"/>
                </a:solidFill>
                <a:effectLst/>
                <a:latin typeface="JetBrains Mono"/>
              </a:rPr>
              <a:t>.name = name</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err="1">
                <a:ln>
                  <a:noFill/>
                </a:ln>
                <a:solidFill>
                  <a:srgbClr val="94558D"/>
                </a:solidFill>
                <a:effectLst/>
                <a:latin typeface="JetBrains Mono"/>
              </a:rPr>
              <a:t>self</a:t>
            </a:r>
            <a:r>
              <a:rPr kumimoji="0" lang="en-US" altLang="en-US" sz="3600" b="0" i="0" u="none" strike="noStrike" cap="none" normalizeH="0" baseline="0" dirty="0" err="1">
                <a:ln>
                  <a:noFill/>
                </a:ln>
                <a:solidFill>
                  <a:srgbClr val="A9B7C6"/>
                </a:solidFill>
                <a:effectLst/>
                <a:latin typeface="JetBrains Mono"/>
              </a:rPr>
              <a:t>.salary</a:t>
            </a:r>
            <a:r>
              <a:rPr kumimoji="0" lang="en-US" altLang="en-US" sz="3600" b="0" i="0" u="none" strike="noStrike" cap="none" normalizeH="0" baseline="0" dirty="0">
                <a:ln>
                  <a:noFill/>
                </a:ln>
                <a:solidFill>
                  <a:srgbClr val="A9B7C6"/>
                </a:solidFill>
                <a:effectLst/>
                <a:latin typeface="JetBrains Mono"/>
              </a:rPr>
              <a:t> = salary</a:t>
            </a:r>
            <a:br>
              <a:rPr kumimoji="0" lang="en-US" altLang="en-US" sz="3600" b="0" i="0" u="none" strike="noStrike" cap="none" normalizeH="0" baseline="0" dirty="0">
                <a:ln>
                  <a:noFill/>
                </a:ln>
                <a:solidFill>
                  <a:srgbClr val="A9B7C6"/>
                </a:solidFill>
                <a:effectLst/>
                <a:latin typeface="JetBrains Mono"/>
              </a:rPr>
            </a:b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a:ln>
                  <a:noFill/>
                </a:ln>
                <a:solidFill>
                  <a:srgbClr val="808080"/>
                </a:solidFill>
                <a:effectLst/>
                <a:latin typeface="JetBrains Mono"/>
              </a:rPr>
              <a:t># instance method</a:t>
            </a:r>
            <a:br>
              <a:rPr kumimoji="0" lang="en-US" altLang="en-US" sz="3600" b="0" i="0" u="none" strike="noStrike" cap="none" normalizeH="0" baseline="0" dirty="0">
                <a:ln>
                  <a:noFill/>
                </a:ln>
                <a:solidFill>
                  <a:srgbClr val="808080"/>
                </a:solidFill>
                <a:effectLst/>
                <a:latin typeface="JetBrains Mono"/>
              </a:rPr>
            </a:br>
            <a:r>
              <a:rPr kumimoji="0" lang="en-US" altLang="en-US" sz="3600" b="0" i="0" u="none" strike="noStrike" cap="none" normalizeH="0" baseline="0" dirty="0">
                <a:ln>
                  <a:noFill/>
                </a:ln>
                <a:solidFill>
                  <a:srgbClr val="808080"/>
                </a:solidFill>
                <a:effectLst/>
                <a:latin typeface="JetBrains Mono"/>
              </a:rPr>
              <a:t>    </a:t>
            </a:r>
            <a:r>
              <a:rPr kumimoji="0" lang="en-US" altLang="en-US" sz="3600" b="0" i="0" u="none" strike="noStrike" cap="none" normalizeH="0" baseline="0" dirty="0">
                <a:ln>
                  <a:noFill/>
                </a:ln>
                <a:solidFill>
                  <a:srgbClr val="CC7832"/>
                </a:solidFill>
                <a:effectLst/>
                <a:latin typeface="JetBrains Mono"/>
              </a:rPr>
              <a:t>def </a:t>
            </a:r>
            <a:r>
              <a:rPr kumimoji="0" lang="en-US" altLang="en-US" sz="3600" b="0" i="0" u="none" strike="noStrike" cap="none" normalizeH="0" baseline="0" dirty="0">
                <a:ln>
                  <a:noFill/>
                </a:ln>
                <a:solidFill>
                  <a:srgbClr val="FFC66D"/>
                </a:solidFill>
                <a:effectLst/>
                <a:latin typeface="JetBrains Mono"/>
              </a:rPr>
              <a:t>show</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94558D"/>
                </a:solidFill>
                <a:effectLst/>
                <a:latin typeface="JetBrains Mono"/>
              </a:rPr>
              <a:t>self</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a:ln>
                  <a:noFill/>
                </a:ln>
                <a:solidFill>
                  <a:srgbClr val="8888C6"/>
                </a:solidFill>
                <a:effectLst/>
                <a:latin typeface="JetBrains Mono"/>
              </a:rPr>
              <a:t>print</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A8759"/>
                </a:solidFill>
                <a:effectLst/>
                <a:latin typeface="JetBrains Mono"/>
              </a:rPr>
              <a:t>'Employee:'</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94558D"/>
                </a:solidFill>
                <a:effectLst/>
                <a:latin typeface="JetBrains Mono"/>
              </a:rPr>
              <a:t>self</a:t>
            </a:r>
            <a:r>
              <a:rPr kumimoji="0" lang="en-US" altLang="en-US" sz="3600" b="0" i="0" u="none" strike="noStrike" cap="none" normalizeH="0" baseline="0" dirty="0">
                <a:ln>
                  <a:noFill/>
                </a:ln>
                <a:solidFill>
                  <a:srgbClr val="A9B7C6"/>
                </a:solidFill>
                <a:effectLst/>
                <a:latin typeface="JetBrains Mono"/>
              </a:rPr>
              <a:t>.name</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err="1">
                <a:ln>
                  <a:noFill/>
                </a:ln>
                <a:solidFill>
                  <a:srgbClr val="94558D"/>
                </a:solidFill>
                <a:effectLst/>
                <a:latin typeface="JetBrains Mono"/>
              </a:rPr>
              <a:t>self</a:t>
            </a:r>
            <a:r>
              <a:rPr kumimoji="0" lang="en-US" altLang="en-US" sz="3600" b="0" i="0" u="none" strike="noStrike" cap="none" normalizeH="0" baseline="0" dirty="0" err="1">
                <a:ln>
                  <a:noFill/>
                </a:ln>
                <a:solidFill>
                  <a:srgbClr val="A9B7C6"/>
                </a:solidFill>
                <a:effectLst/>
                <a:latin typeface="JetBrains Mono"/>
              </a:rPr>
              <a:t>.salary</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err="1">
                <a:ln>
                  <a:noFill/>
                </a:ln>
                <a:solidFill>
                  <a:srgbClr val="94558D"/>
                </a:solidFill>
                <a:effectLst/>
                <a:latin typeface="JetBrains Mono"/>
              </a:rPr>
              <a:t>self</a:t>
            </a:r>
            <a:r>
              <a:rPr kumimoji="0" lang="en-US" altLang="en-US" sz="3600" b="0" i="0" u="none" strike="noStrike" cap="none" normalizeH="0" baseline="0" dirty="0" err="1">
                <a:ln>
                  <a:noFill/>
                </a:ln>
                <a:solidFill>
                  <a:srgbClr val="A9B7C6"/>
                </a:solidFill>
                <a:effectLst/>
                <a:latin typeface="JetBrains Mono"/>
              </a:rPr>
              <a:t>.company_name</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808080"/>
                </a:solidFill>
                <a:effectLst/>
                <a:latin typeface="JetBrains Mono"/>
              </a:rPr>
              <a:t># create first object</a:t>
            </a:r>
            <a:br>
              <a:rPr kumimoji="0" lang="en-US" altLang="en-US" sz="3600" b="0" i="0" u="none" strike="noStrike" cap="none" normalizeH="0" baseline="0" dirty="0">
                <a:ln>
                  <a:noFill/>
                </a:ln>
                <a:solidFill>
                  <a:srgbClr val="808080"/>
                </a:solidFill>
                <a:effectLst/>
                <a:latin typeface="JetBrains Mono"/>
              </a:rPr>
            </a:br>
            <a:r>
              <a:rPr kumimoji="0" lang="en-US" altLang="en-US" sz="3600" b="0" i="0" u="none" strike="noStrike" cap="none" normalizeH="0" baseline="0" dirty="0">
                <a:ln>
                  <a:noFill/>
                </a:ln>
                <a:solidFill>
                  <a:srgbClr val="A9B7C6"/>
                </a:solidFill>
                <a:effectLst/>
                <a:latin typeface="JetBrains Mono"/>
              </a:rPr>
              <a:t>emp1 = Employee(</a:t>
            </a:r>
            <a:r>
              <a:rPr kumimoji="0" lang="en-US" altLang="en-US" sz="3600" b="0" i="0" u="none" strike="noStrike" cap="none" normalizeH="0" baseline="0" dirty="0">
                <a:ln>
                  <a:noFill/>
                </a:ln>
                <a:solidFill>
                  <a:srgbClr val="6A8759"/>
                </a:solidFill>
                <a:effectLst/>
                <a:latin typeface="JetBrains Mono"/>
              </a:rPr>
              <a:t>"Harry"</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6897BB"/>
                </a:solidFill>
                <a:effectLst/>
                <a:latin typeface="JetBrains Mono"/>
              </a:rPr>
              <a:t>12000</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emp1.show()</a:t>
            </a:r>
            <a:br>
              <a:rPr kumimoji="0" lang="en-US" altLang="en-US" sz="3600" b="0" i="0" u="none" strike="noStrike" cap="none" normalizeH="0" baseline="0" dirty="0">
                <a:ln>
                  <a:noFill/>
                </a:ln>
                <a:solidFill>
                  <a:srgbClr val="A9B7C6"/>
                </a:solidFill>
                <a:effectLst/>
                <a:latin typeface="JetBrains Mono"/>
              </a:rPr>
            </a:b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808080"/>
                </a:solidFill>
                <a:effectLst/>
                <a:latin typeface="JetBrains Mono"/>
              </a:rPr>
              <a:t># create second object</a:t>
            </a:r>
            <a:br>
              <a:rPr kumimoji="0" lang="en-US" altLang="en-US" sz="3600" b="0" i="0" u="none" strike="noStrike" cap="none" normalizeH="0" baseline="0" dirty="0">
                <a:ln>
                  <a:noFill/>
                </a:ln>
                <a:solidFill>
                  <a:srgbClr val="808080"/>
                </a:solidFill>
                <a:effectLst/>
                <a:latin typeface="JetBrains Mono"/>
              </a:rPr>
            </a:br>
            <a:r>
              <a:rPr kumimoji="0" lang="en-US" altLang="en-US" sz="3600" b="0" i="0" u="none" strike="noStrike" cap="none" normalizeH="0" baseline="0" dirty="0">
                <a:ln>
                  <a:noFill/>
                </a:ln>
                <a:solidFill>
                  <a:srgbClr val="A9B7C6"/>
                </a:solidFill>
                <a:effectLst/>
                <a:latin typeface="JetBrains Mono"/>
              </a:rPr>
              <a:t>emp2 = Employee(</a:t>
            </a:r>
            <a:r>
              <a:rPr kumimoji="0" lang="en-US" altLang="en-US" sz="3600" b="0" i="0" u="none" strike="noStrike" cap="none" normalizeH="0" baseline="0" dirty="0">
                <a:ln>
                  <a:noFill/>
                </a:ln>
                <a:solidFill>
                  <a:srgbClr val="6A8759"/>
                </a:solidFill>
                <a:effectLst/>
                <a:latin typeface="JetBrains Mono"/>
              </a:rPr>
              <a:t>"Emma"</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6897BB"/>
                </a:solidFill>
                <a:effectLst/>
                <a:latin typeface="JetBrains Mono"/>
              </a:rPr>
              <a:t>10000</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emp2.show()</a:t>
            </a:r>
            <a:endParaRPr kumimoji="0" lang="en-US" altLang="en-US" sz="7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400" b="0" i="0" u="none" strike="noStrike" cap="none" normalizeH="0" baseline="0" dirty="0">
              <a:ln>
                <a:noFill/>
              </a:ln>
              <a:solidFill>
                <a:srgbClr val="222222"/>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3400" dirty="0">
              <a:solidFill>
                <a:srgbClr val="222222"/>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400" b="0" i="0" u="none" strike="noStrike" cap="none" normalizeH="0" baseline="0" dirty="0">
              <a:ln>
                <a:noFill/>
              </a:ln>
              <a:solidFill>
                <a:srgbClr val="222222"/>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3400" dirty="0">
              <a:solidFill>
                <a:srgbClr val="222222"/>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400" b="0" i="0" u="none" strike="noStrike" cap="none" normalizeH="0" baseline="0" dirty="0">
              <a:ln>
                <a:noFill/>
              </a:ln>
              <a:solidFill>
                <a:srgbClr val="222222"/>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400" b="0" i="0" u="none" strike="noStrike" cap="none" normalizeH="0" baseline="0" dirty="0">
              <a:ln>
                <a:noFill/>
              </a:ln>
              <a:solidFill>
                <a:srgbClr val="222222"/>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5500" dirty="0">
                <a:solidFill>
                  <a:srgbClr val="4A4A4A"/>
                </a:solidFill>
                <a:latin typeface="Open Sans" panose="020B0604020202020204" pitchFamily="34" charset="0"/>
              </a:rPr>
              <a:t>Constructors are used for initializing the objects . If you don't mention the constructor, it will use default constructor.</a:t>
            </a:r>
            <a:endParaRPr lang="en-US" altLang="en-US" sz="5500" dirty="0">
              <a:solidFill>
                <a:srgbClr val="4A4A4A"/>
              </a:solidFill>
              <a:latin typeface="Open Sans"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5500" b="0" i="0" dirty="0">
                <a:solidFill>
                  <a:srgbClr val="4A4A4A"/>
                </a:solidFill>
                <a:effectLst/>
                <a:latin typeface="Open Sans" panose="020B0604020202020204" pitchFamily="34" charset="0"/>
              </a:rPr>
              <a:t>The self is used to represent the </a:t>
            </a:r>
            <a:r>
              <a:rPr lang="en-US" sz="5500" b="0" i="0" u="none" strike="noStrike" dirty="0">
                <a:solidFill>
                  <a:srgbClr val="007BFF"/>
                </a:solidFill>
                <a:effectLst/>
                <a:latin typeface="Open Sans" panose="020B0604020202020204" pitchFamily="34" charset="0"/>
                <a:hlinkClick r:id="rId2"/>
              </a:rPr>
              <a:t>instance</a:t>
            </a:r>
            <a:r>
              <a:rPr lang="en-US" sz="5500" b="0" i="0" dirty="0">
                <a:solidFill>
                  <a:srgbClr val="4A4A4A"/>
                </a:solidFill>
                <a:effectLst/>
                <a:latin typeface="Open Sans" panose="020B0604020202020204" pitchFamily="34" charset="0"/>
              </a:rPr>
              <a:t> of the class. With this keyword, you can access the attributes and methods of the </a:t>
            </a:r>
            <a:r>
              <a:rPr lang="en-US" sz="5500" b="0" i="0" u="none" strike="noStrike" dirty="0">
                <a:solidFill>
                  <a:srgbClr val="007BFF"/>
                </a:solidFill>
                <a:effectLst/>
                <a:latin typeface="Open Sans" panose="020B0604020202020204" pitchFamily="34" charset="0"/>
                <a:hlinkClick r:id="rId3"/>
              </a:rPr>
              <a:t>class in python</a:t>
            </a:r>
            <a:r>
              <a:rPr lang="en-US" sz="5500" b="0" i="0" dirty="0">
                <a:solidFill>
                  <a:srgbClr val="4A4A4A"/>
                </a:solidFill>
                <a:effectLst/>
                <a:latin typeface="Open Sans" panose="020B0604020202020204" pitchFamily="34" charset="0"/>
              </a:rPr>
              <a:t>. It binds the attributes with the given arguments.</a:t>
            </a:r>
            <a:endParaRPr kumimoji="0" lang="en-US" altLang="en-US" sz="5500" b="0" i="0" u="none" strike="noStrike" cap="none" normalizeH="0" baseline="0" dirty="0">
              <a:ln>
                <a:noFill/>
              </a:ln>
              <a:solidFill>
                <a:srgbClr val="222222"/>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500" b="0" i="0" u="none" strike="noStrike" cap="none" normalizeH="0" baseline="0" dirty="0">
              <a:ln>
                <a:noFill/>
              </a:ln>
              <a:solidFill>
                <a:schemeClr val="tx1"/>
              </a:solidFill>
              <a:effectLst/>
              <a:latin typeface="Arial" panose="020B0604020202020204" pitchFamily="34" charset="0"/>
            </a:endParaRPr>
          </a:p>
          <a:p>
            <a:pPr marL="0" indent="0">
              <a:buNone/>
            </a:pPr>
            <a:endParaRPr lang="en-GB" sz="3600" b="1" u="sng" dirty="0"/>
          </a:p>
        </p:txBody>
      </p:sp>
    </p:spTree>
    <p:extLst>
      <p:ext uri="{BB962C8B-B14F-4D97-AF65-F5344CB8AC3E}">
        <p14:creationId xmlns:p14="http://schemas.microsoft.com/office/powerpoint/2010/main" val="363373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89526"/>
            <a:ext cx="11527436" cy="5568474"/>
          </a:xfrm>
        </p:spPr>
        <p:txBody>
          <a:bodyPr>
            <a:normAutofit fontScale="25000" lnSpcReduction="20000"/>
          </a:bodyPr>
          <a:lstStyle/>
          <a:p>
            <a:pPr eaLnBrk="0" fontAlgn="base" hangingPunct="0">
              <a:lnSpc>
                <a:spcPct val="100000"/>
              </a:lnSpc>
              <a:spcBef>
                <a:spcPct val="0"/>
              </a:spcBef>
              <a:spcAft>
                <a:spcPct val="0"/>
              </a:spcAft>
            </a:pPr>
            <a:r>
              <a:rPr lang="en-US" sz="5000" b="1" i="0" dirty="0">
                <a:solidFill>
                  <a:srgbClr val="1C2B41"/>
                </a:solidFill>
                <a:effectLst/>
                <a:latin typeface="Inter-Bold"/>
              </a:rPr>
              <a:t>Explanation of OOP Example: Creating Class and Object in Python</a:t>
            </a:r>
          </a:p>
          <a:p>
            <a:pPr marL="0" indent="0" eaLnBrk="0" fontAlgn="base" hangingPunct="0">
              <a:lnSpc>
                <a:spcPct val="100000"/>
              </a:lnSpc>
              <a:spcBef>
                <a:spcPct val="0"/>
              </a:spcBef>
              <a:spcAft>
                <a:spcPct val="0"/>
              </a:spcAft>
              <a:buNone/>
            </a:pPr>
            <a:endParaRPr kumimoji="0" lang="en-US" altLang="en-US" sz="3600" b="0" i="0" u="none" strike="noStrike" cap="none" normalizeH="0" baseline="0" dirty="0">
              <a:ln>
                <a:noFill/>
              </a:ln>
              <a:solidFill>
                <a:srgbClr val="CC7832"/>
              </a:solidFill>
              <a:effectLst/>
              <a:latin typeface="JetBrains Mono"/>
            </a:endParaRPr>
          </a:p>
          <a:p>
            <a:pPr marL="0" indent="0" eaLnBrk="0" fontAlgn="base" hangingPunct="0">
              <a:lnSpc>
                <a:spcPct val="100000"/>
              </a:lnSpc>
              <a:spcBef>
                <a:spcPct val="0"/>
              </a:spcBef>
              <a:spcAft>
                <a:spcPct val="0"/>
              </a:spcAft>
              <a:buNone/>
            </a:pPr>
            <a:endParaRPr lang="en-US" altLang="en-US" sz="3600" dirty="0">
              <a:solidFill>
                <a:srgbClr val="CC7832"/>
              </a:solidFill>
              <a:latin typeface="JetBrains Mono"/>
            </a:endParaRPr>
          </a:p>
          <a:p>
            <a:pPr marL="0" indent="0" eaLnBrk="0" fontAlgn="base" hangingPunct="0">
              <a:lnSpc>
                <a:spcPct val="100000"/>
              </a:lnSpc>
              <a:spcBef>
                <a:spcPct val="0"/>
              </a:spcBef>
              <a:spcAft>
                <a:spcPct val="0"/>
              </a:spcAft>
              <a:buNone/>
            </a:pPr>
            <a:r>
              <a:rPr kumimoji="0" lang="en-US" altLang="en-US" sz="5600" b="0" i="0" u="none" strike="noStrike" cap="none" normalizeH="0" baseline="0" dirty="0">
                <a:ln>
                  <a:noFill/>
                </a:ln>
                <a:solidFill>
                  <a:srgbClr val="CC7832"/>
                </a:solidFill>
                <a:effectLst/>
                <a:latin typeface="JetBrains Mono"/>
              </a:rPr>
              <a:t>class </a:t>
            </a:r>
            <a:r>
              <a:rPr kumimoji="0" lang="en-US" altLang="en-US" sz="5600" b="0" i="0" u="none" strike="noStrike" cap="none" normalizeH="0" baseline="0" dirty="0">
                <a:ln>
                  <a:noFill/>
                </a:ln>
                <a:solidFill>
                  <a:srgbClr val="A9B7C6"/>
                </a:solidFill>
                <a:effectLst/>
                <a:latin typeface="JetBrains Mono"/>
              </a:rPr>
              <a:t>Employee:</a:t>
            </a: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A9B7C6"/>
                </a:solidFill>
                <a:effectLst/>
                <a:latin typeface="JetBrains Mono"/>
              </a:rPr>
              <a:t>    </a:t>
            </a:r>
            <a:r>
              <a:rPr kumimoji="0" lang="en-US" altLang="en-US" sz="5600" b="0" i="0" u="none" strike="noStrike" cap="none" normalizeH="0" baseline="0" dirty="0">
                <a:ln>
                  <a:noFill/>
                </a:ln>
                <a:solidFill>
                  <a:srgbClr val="808080"/>
                </a:solidFill>
                <a:effectLst/>
                <a:latin typeface="JetBrains Mono"/>
              </a:rPr>
              <a:t># class variables</a:t>
            </a:r>
            <a:br>
              <a:rPr kumimoji="0" lang="en-US" altLang="en-US" sz="5600" b="0" i="0" u="none" strike="noStrike" cap="none" normalizeH="0" baseline="0" dirty="0">
                <a:ln>
                  <a:noFill/>
                </a:ln>
                <a:solidFill>
                  <a:srgbClr val="808080"/>
                </a:solidFill>
                <a:effectLst/>
                <a:latin typeface="JetBrains Mono"/>
              </a:rPr>
            </a:br>
            <a:r>
              <a:rPr kumimoji="0" lang="en-US" altLang="en-US" sz="5600" b="0" i="0" u="none" strike="noStrike" cap="none" normalizeH="0" baseline="0" dirty="0">
                <a:ln>
                  <a:noFill/>
                </a:ln>
                <a:solidFill>
                  <a:srgbClr val="808080"/>
                </a:solidFill>
                <a:effectLst/>
                <a:latin typeface="JetBrains Mono"/>
              </a:rPr>
              <a:t>    </a:t>
            </a:r>
            <a:r>
              <a:rPr kumimoji="0" lang="en-US" altLang="en-US" sz="5600" b="0" i="0" u="none" strike="noStrike" cap="none" normalizeH="0" baseline="0" dirty="0" err="1">
                <a:ln>
                  <a:noFill/>
                </a:ln>
                <a:solidFill>
                  <a:srgbClr val="A9B7C6"/>
                </a:solidFill>
                <a:effectLst/>
                <a:latin typeface="JetBrains Mono"/>
              </a:rPr>
              <a:t>company_name</a:t>
            </a:r>
            <a:r>
              <a:rPr kumimoji="0" lang="en-US" altLang="en-US" sz="5600" b="0" i="0" u="none" strike="noStrike" cap="none" normalizeH="0" baseline="0" dirty="0">
                <a:ln>
                  <a:noFill/>
                </a:ln>
                <a:solidFill>
                  <a:srgbClr val="A9B7C6"/>
                </a:solidFill>
                <a:effectLst/>
                <a:latin typeface="JetBrains Mono"/>
              </a:rPr>
              <a:t> = </a:t>
            </a:r>
            <a:r>
              <a:rPr kumimoji="0" lang="en-US" altLang="en-US" sz="5600" b="0" i="0" u="none" strike="noStrike" cap="none" normalizeH="0" baseline="0" dirty="0">
                <a:ln>
                  <a:noFill/>
                </a:ln>
                <a:solidFill>
                  <a:srgbClr val="6A8759"/>
                </a:solidFill>
                <a:effectLst/>
                <a:latin typeface="JetBrains Mono"/>
              </a:rPr>
              <a:t>'ABC Company'</a:t>
            </a:r>
            <a:br>
              <a:rPr kumimoji="0" lang="en-US" altLang="en-US" sz="5600" b="0" i="0" u="none" strike="noStrike" cap="none" normalizeH="0" baseline="0" dirty="0">
                <a:ln>
                  <a:noFill/>
                </a:ln>
                <a:solidFill>
                  <a:srgbClr val="6A8759"/>
                </a:solidFill>
                <a:effectLst/>
                <a:latin typeface="JetBrains Mono"/>
              </a:rPr>
            </a:br>
            <a:br>
              <a:rPr kumimoji="0" lang="en-US" altLang="en-US" sz="5600" b="0" i="0" u="none" strike="noStrike" cap="none" normalizeH="0" baseline="0" dirty="0">
                <a:ln>
                  <a:noFill/>
                </a:ln>
                <a:solidFill>
                  <a:srgbClr val="6A8759"/>
                </a:solidFill>
                <a:effectLst/>
                <a:latin typeface="JetBrains Mono"/>
              </a:rPr>
            </a:br>
            <a:r>
              <a:rPr kumimoji="0" lang="en-US" altLang="en-US" sz="5600" b="0" i="0" u="none" strike="noStrike" cap="none" normalizeH="0" baseline="0" dirty="0">
                <a:ln>
                  <a:noFill/>
                </a:ln>
                <a:solidFill>
                  <a:srgbClr val="6A8759"/>
                </a:solidFill>
                <a:effectLst/>
                <a:latin typeface="JetBrains Mono"/>
              </a:rPr>
              <a:t>    </a:t>
            </a:r>
            <a:r>
              <a:rPr kumimoji="0" lang="en-US" altLang="en-US" sz="5600" b="0" i="0" u="none" strike="noStrike" cap="none" normalizeH="0" baseline="0" dirty="0">
                <a:ln>
                  <a:noFill/>
                </a:ln>
                <a:solidFill>
                  <a:srgbClr val="808080"/>
                </a:solidFill>
                <a:effectLst/>
                <a:latin typeface="JetBrains Mono"/>
              </a:rPr>
              <a:t># constructor to initialize the object</a:t>
            </a:r>
            <a:br>
              <a:rPr kumimoji="0" lang="en-US" altLang="en-US" sz="5600" b="0" i="0" u="none" strike="noStrike" cap="none" normalizeH="0" baseline="0" dirty="0">
                <a:ln>
                  <a:noFill/>
                </a:ln>
                <a:solidFill>
                  <a:srgbClr val="808080"/>
                </a:solidFill>
                <a:effectLst/>
                <a:latin typeface="JetBrains Mono"/>
              </a:rPr>
            </a:br>
            <a:r>
              <a:rPr kumimoji="0" lang="en-US" altLang="en-US" sz="5600" b="0" i="0" u="none" strike="noStrike" cap="none" normalizeH="0" baseline="0" dirty="0">
                <a:ln>
                  <a:noFill/>
                </a:ln>
                <a:solidFill>
                  <a:srgbClr val="808080"/>
                </a:solidFill>
                <a:effectLst/>
                <a:latin typeface="JetBrains Mono"/>
              </a:rPr>
              <a:t>    </a:t>
            </a:r>
            <a:r>
              <a:rPr kumimoji="0" lang="en-US" altLang="en-US" sz="5600" b="0" i="0" u="none" strike="noStrike" cap="none" normalizeH="0" baseline="0" dirty="0">
                <a:ln>
                  <a:noFill/>
                </a:ln>
                <a:solidFill>
                  <a:srgbClr val="CC7832"/>
                </a:solidFill>
                <a:effectLst/>
                <a:latin typeface="JetBrains Mono"/>
              </a:rPr>
              <a:t>def </a:t>
            </a:r>
            <a:r>
              <a:rPr kumimoji="0" lang="en-US" altLang="en-US" sz="5600" b="0" i="0" u="none" strike="noStrike" cap="none" normalizeH="0" baseline="0" dirty="0">
                <a:ln>
                  <a:noFill/>
                </a:ln>
                <a:solidFill>
                  <a:srgbClr val="B200B2"/>
                </a:solidFill>
                <a:effectLst/>
                <a:latin typeface="JetBrains Mono"/>
              </a:rPr>
              <a:t>__</a:t>
            </a:r>
            <a:r>
              <a:rPr kumimoji="0" lang="en-US" altLang="en-US" sz="5600" b="0" i="0" u="none" strike="noStrike" cap="none" normalizeH="0" baseline="0" dirty="0" err="1">
                <a:ln>
                  <a:noFill/>
                </a:ln>
                <a:solidFill>
                  <a:srgbClr val="B200B2"/>
                </a:solidFill>
                <a:effectLst/>
                <a:latin typeface="JetBrains Mono"/>
              </a:rPr>
              <a:t>init</a:t>
            </a:r>
            <a:r>
              <a:rPr kumimoji="0" lang="en-US" altLang="en-US" sz="5600" b="0" i="0" u="none" strike="noStrike" cap="none" normalizeH="0" baseline="0" dirty="0">
                <a:ln>
                  <a:noFill/>
                </a:ln>
                <a:solidFill>
                  <a:srgbClr val="B200B2"/>
                </a:solidFill>
                <a:effectLst/>
                <a:latin typeface="JetBrains Mono"/>
              </a:rPr>
              <a:t>__</a:t>
            </a:r>
            <a:r>
              <a:rPr kumimoji="0" lang="en-US" altLang="en-US" sz="5600" b="0" i="0" u="none" strike="noStrike" cap="none" normalizeH="0" baseline="0" dirty="0">
                <a:ln>
                  <a:noFill/>
                </a:ln>
                <a:solidFill>
                  <a:srgbClr val="A9B7C6"/>
                </a:solidFill>
                <a:effectLst/>
                <a:latin typeface="JetBrains Mono"/>
              </a:rPr>
              <a:t>(</a:t>
            </a:r>
            <a:r>
              <a:rPr kumimoji="0" lang="en-US" altLang="en-US" sz="5600" b="0" i="0" u="none" strike="noStrike" cap="none" normalizeH="0" baseline="0" dirty="0">
                <a:ln>
                  <a:noFill/>
                </a:ln>
                <a:solidFill>
                  <a:srgbClr val="94558D"/>
                </a:solidFill>
                <a:effectLst/>
                <a:latin typeface="JetBrains Mono"/>
              </a:rPr>
              <a:t>self</a:t>
            </a:r>
            <a:r>
              <a:rPr kumimoji="0" lang="en-US" altLang="en-US" sz="5600" b="0" i="0" u="none" strike="noStrike" cap="none" normalizeH="0" baseline="0" dirty="0">
                <a:ln>
                  <a:noFill/>
                </a:ln>
                <a:solidFill>
                  <a:srgbClr val="CC7832"/>
                </a:solidFill>
                <a:effectLst/>
                <a:latin typeface="JetBrains Mono"/>
              </a:rPr>
              <a:t>, </a:t>
            </a:r>
            <a:r>
              <a:rPr kumimoji="0" lang="en-US" altLang="en-US" sz="5600" b="0" i="0" u="none" strike="noStrike" cap="none" normalizeH="0" baseline="0" dirty="0">
                <a:ln>
                  <a:noFill/>
                </a:ln>
                <a:solidFill>
                  <a:srgbClr val="A9B7C6"/>
                </a:solidFill>
                <a:effectLst/>
                <a:latin typeface="JetBrains Mono"/>
              </a:rPr>
              <a:t>name</a:t>
            </a:r>
            <a:r>
              <a:rPr kumimoji="0" lang="en-US" altLang="en-US" sz="5600" b="0" i="0" u="none" strike="noStrike" cap="none" normalizeH="0" baseline="0" dirty="0">
                <a:ln>
                  <a:noFill/>
                </a:ln>
                <a:solidFill>
                  <a:srgbClr val="CC7832"/>
                </a:solidFill>
                <a:effectLst/>
                <a:latin typeface="JetBrains Mono"/>
              </a:rPr>
              <a:t>, </a:t>
            </a:r>
            <a:r>
              <a:rPr kumimoji="0" lang="en-US" altLang="en-US" sz="5600" b="0" i="0" u="none" strike="noStrike" cap="none" normalizeH="0" baseline="0" dirty="0">
                <a:ln>
                  <a:noFill/>
                </a:ln>
                <a:solidFill>
                  <a:srgbClr val="A9B7C6"/>
                </a:solidFill>
                <a:effectLst/>
                <a:latin typeface="JetBrains Mono"/>
              </a:rPr>
              <a:t>salary):</a:t>
            </a: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A9B7C6"/>
                </a:solidFill>
                <a:effectLst/>
                <a:latin typeface="JetBrains Mono"/>
              </a:rPr>
              <a:t>        </a:t>
            </a:r>
            <a:r>
              <a:rPr kumimoji="0" lang="en-US" altLang="en-US" sz="5600" b="0" i="0" u="none" strike="noStrike" cap="none" normalizeH="0" baseline="0" dirty="0">
                <a:ln>
                  <a:noFill/>
                </a:ln>
                <a:solidFill>
                  <a:srgbClr val="808080"/>
                </a:solidFill>
                <a:effectLst/>
                <a:latin typeface="JetBrains Mono"/>
              </a:rPr>
              <a:t># instance variables</a:t>
            </a:r>
            <a:br>
              <a:rPr kumimoji="0" lang="en-US" altLang="en-US" sz="5600" b="0" i="0" u="none" strike="noStrike" cap="none" normalizeH="0" baseline="0" dirty="0">
                <a:ln>
                  <a:noFill/>
                </a:ln>
                <a:solidFill>
                  <a:srgbClr val="808080"/>
                </a:solidFill>
                <a:effectLst/>
                <a:latin typeface="JetBrains Mono"/>
              </a:rPr>
            </a:br>
            <a:r>
              <a:rPr kumimoji="0" lang="en-US" altLang="en-US" sz="5600" b="0" i="0" u="none" strike="noStrike" cap="none" normalizeH="0" baseline="0" dirty="0">
                <a:ln>
                  <a:noFill/>
                </a:ln>
                <a:solidFill>
                  <a:srgbClr val="808080"/>
                </a:solidFill>
                <a:effectLst/>
                <a:latin typeface="JetBrains Mono"/>
              </a:rPr>
              <a:t>        </a:t>
            </a:r>
            <a:r>
              <a:rPr kumimoji="0" lang="en-US" altLang="en-US" sz="5600" b="0" i="0" u="none" strike="noStrike" cap="none" normalizeH="0" baseline="0" dirty="0">
                <a:ln>
                  <a:noFill/>
                </a:ln>
                <a:solidFill>
                  <a:srgbClr val="94558D"/>
                </a:solidFill>
                <a:effectLst/>
                <a:latin typeface="JetBrains Mono"/>
              </a:rPr>
              <a:t>self</a:t>
            </a:r>
            <a:r>
              <a:rPr kumimoji="0" lang="en-US" altLang="en-US" sz="5600" b="0" i="0" u="none" strike="noStrike" cap="none" normalizeH="0" baseline="0" dirty="0">
                <a:ln>
                  <a:noFill/>
                </a:ln>
                <a:solidFill>
                  <a:srgbClr val="A9B7C6"/>
                </a:solidFill>
                <a:effectLst/>
                <a:latin typeface="JetBrains Mono"/>
              </a:rPr>
              <a:t>.name = name</a:t>
            </a: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A9B7C6"/>
                </a:solidFill>
                <a:effectLst/>
                <a:latin typeface="JetBrains Mono"/>
              </a:rPr>
              <a:t>        </a:t>
            </a:r>
            <a:r>
              <a:rPr kumimoji="0" lang="en-US" altLang="en-US" sz="5600" b="0" i="0" u="none" strike="noStrike" cap="none" normalizeH="0" baseline="0" dirty="0" err="1">
                <a:ln>
                  <a:noFill/>
                </a:ln>
                <a:solidFill>
                  <a:srgbClr val="94558D"/>
                </a:solidFill>
                <a:effectLst/>
                <a:latin typeface="JetBrains Mono"/>
              </a:rPr>
              <a:t>self</a:t>
            </a:r>
            <a:r>
              <a:rPr kumimoji="0" lang="en-US" altLang="en-US" sz="5600" b="0" i="0" u="none" strike="noStrike" cap="none" normalizeH="0" baseline="0" dirty="0" err="1">
                <a:ln>
                  <a:noFill/>
                </a:ln>
                <a:solidFill>
                  <a:srgbClr val="A9B7C6"/>
                </a:solidFill>
                <a:effectLst/>
                <a:latin typeface="JetBrains Mono"/>
              </a:rPr>
              <a:t>.salary</a:t>
            </a:r>
            <a:r>
              <a:rPr kumimoji="0" lang="en-US" altLang="en-US" sz="5600" b="0" i="0" u="none" strike="noStrike" cap="none" normalizeH="0" baseline="0" dirty="0">
                <a:ln>
                  <a:noFill/>
                </a:ln>
                <a:solidFill>
                  <a:srgbClr val="A9B7C6"/>
                </a:solidFill>
                <a:effectLst/>
                <a:latin typeface="JetBrains Mono"/>
              </a:rPr>
              <a:t> = salary</a:t>
            </a:r>
            <a:br>
              <a:rPr kumimoji="0" lang="en-US" altLang="en-US" sz="5600" b="0" i="0" u="none" strike="noStrike" cap="none" normalizeH="0" baseline="0" dirty="0">
                <a:ln>
                  <a:noFill/>
                </a:ln>
                <a:solidFill>
                  <a:srgbClr val="A9B7C6"/>
                </a:solidFill>
                <a:effectLst/>
                <a:latin typeface="JetBrains Mono"/>
              </a:rPr>
            </a:b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A9B7C6"/>
                </a:solidFill>
                <a:effectLst/>
                <a:latin typeface="JetBrains Mono"/>
              </a:rPr>
              <a:t>    </a:t>
            </a:r>
            <a:r>
              <a:rPr kumimoji="0" lang="en-US" altLang="en-US" sz="5600" b="0" i="0" u="none" strike="noStrike" cap="none" normalizeH="0" baseline="0" dirty="0">
                <a:ln>
                  <a:noFill/>
                </a:ln>
                <a:solidFill>
                  <a:srgbClr val="808080"/>
                </a:solidFill>
                <a:effectLst/>
                <a:latin typeface="JetBrains Mono"/>
              </a:rPr>
              <a:t># instance method</a:t>
            </a:r>
            <a:br>
              <a:rPr kumimoji="0" lang="en-US" altLang="en-US" sz="5600" b="0" i="0" u="none" strike="noStrike" cap="none" normalizeH="0" baseline="0" dirty="0">
                <a:ln>
                  <a:noFill/>
                </a:ln>
                <a:solidFill>
                  <a:srgbClr val="808080"/>
                </a:solidFill>
                <a:effectLst/>
                <a:latin typeface="JetBrains Mono"/>
              </a:rPr>
            </a:br>
            <a:r>
              <a:rPr kumimoji="0" lang="en-US" altLang="en-US" sz="5600" b="0" i="0" u="none" strike="noStrike" cap="none" normalizeH="0" baseline="0" dirty="0">
                <a:ln>
                  <a:noFill/>
                </a:ln>
                <a:solidFill>
                  <a:srgbClr val="808080"/>
                </a:solidFill>
                <a:effectLst/>
                <a:latin typeface="JetBrains Mono"/>
              </a:rPr>
              <a:t>    </a:t>
            </a:r>
            <a:r>
              <a:rPr kumimoji="0" lang="en-US" altLang="en-US" sz="5600" b="0" i="0" u="none" strike="noStrike" cap="none" normalizeH="0" baseline="0" dirty="0">
                <a:ln>
                  <a:noFill/>
                </a:ln>
                <a:solidFill>
                  <a:srgbClr val="CC7832"/>
                </a:solidFill>
                <a:effectLst/>
                <a:latin typeface="JetBrains Mono"/>
              </a:rPr>
              <a:t>def </a:t>
            </a:r>
            <a:r>
              <a:rPr kumimoji="0" lang="en-US" altLang="en-US" sz="5600" b="0" i="0" u="none" strike="noStrike" cap="none" normalizeH="0" baseline="0" dirty="0">
                <a:ln>
                  <a:noFill/>
                </a:ln>
                <a:solidFill>
                  <a:srgbClr val="FFC66D"/>
                </a:solidFill>
                <a:effectLst/>
                <a:latin typeface="JetBrains Mono"/>
              </a:rPr>
              <a:t>show</a:t>
            </a:r>
            <a:r>
              <a:rPr kumimoji="0" lang="en-US" altLang="en-US" sz="5600" b="0" i="0" u="none" strike="noStrike" cap="none" normalizeH="0" baseline="0" dirty="0">
                <a:ln>
                  <a:noFill/>
                </a:ln>
                <a:solidFill>
                  <a:srgbClr val="A9B7C6"/>
                </a:solidFill>
                <a:effectLst/>
                <a:latin typeface="JetBrains Mono"/>
              </a:rPr>
              <a:t>(</a:t>
            </a:r>
            <a:r>
              <a:rPr kumimoji="0" lang="en-US" altLang="en-US" sz="5600" b="0" i="0" u="none" strike="noStrike" cap="none" normalizeH="0" baseline="0" dirty="0">
                <a:ln>
                  <a:noFill/>
                </a:ln>
                <a:solidFill>
                  <a:srgbClr val="94558D"/>
                </a:solidFill>
                <a:effectLst/>
                <a:latin typeface="JetBrains Mono"/>
              </a:rPr>
              <a:t>self</a:t>
            </a:r>
            <a:r>
              <a:rPr kumimoji="0" lang="en-US" altLang="en-US" sz="5600" b="0" i="0" u="none" strike="noStrike" cap="none" normalizeH="0" baseline="0" dirty="0">
                <a:ln>
                  <a:noFill/>
                </a:ln>
                <a:solidFill>
                  <a:srgbClr val="A9B7C6"/>
                </a:solidFill>
                <a:effectLst/>
                <a:latin typeface="JetBrains Mono"/>
              </a:rPr>
              <a:t>):</a:t>
            </a: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A9B7C6"/>
                </a:solidFill>
                <a:effectLst/>
                <a:latin typeface="JetBrains Mono"/>
              </a:rPr>
              <a:t>        </a:t>
            </a:r>
            <a:r>
              <a:rPr kumimoji="0" lang="en-US" altLang="en-US" sz="5600" b="0" i="0" u="none" strike="noStrike" cap="none" normalizeH="0" baseline="0" dirty="0">
                <a:ln>
                  <a:noFill/>
                </a:ln>
                <a:solidFill>
                  <a:srgbClr val="8888C6"/>
                </a:solidFill>
                <a:effectLst/>
                <a:latin typeface="JetBrains Mono"/>
              </a:rPr>
              <a:t>print</a:t>
            </a:r>
            <a:r>
              <a:rPr kumimoji="0" lang="en-US" altLang="en-US" sz="5600" b="0" i="0" u="none" strike="noStrike" cap="none" normalizeH="0" baseline="0" dirty="0">
                <a:ln>
                  <a:noFill/>
                </a:ln>
                <a:solidFill>
                  <a:srgbClr val="A9B7C6"/>
                </a:solidFill>
                <a:effectLst/>
                <a:latin typeface="JetBrains Mono"/>
              </a:rPr>
              <a:t>(</a:t>
            </a:r>
            <a:r>
              <a:rPr kumimoji="0" lang="en-US" altLang="en-US" sz="5600" b="0" i="0" u="none" strike="noStrike" cap="none" normalizeH="0" baseline="0" dirty="0">
                <a:ln>
                  <a:noFill/>
                </a:ln>
                <a:solidFill>
                  <a:srgbClr val="6A8759"/>
                </a:solidFill>
                <a:effectLst/>
                <a:latin typeface="JetBrains Mono"/>
              </a:rPr>
              <a:t>'Employee:'</a:t>
            </a:r>
            <a:r>
              <a:rPr kumimoji="0" lang="en-US" altLang="en-US" sz="5600" b="0" i="0" u="none" strike="noStrike" cap="none" normalizeH="0" baseline="0" dirty="0">
                <a:ln>
                  <a:noFill/>
                </a:ln>
                <a:solidFill>
                  <a:srgbClr val="CC7832"/>
                </a:solidFill>
                <a:effectLst/>
                <a:latin typeface="JetBrains Mono"/>
              </a:rPr>
              <a:t>, </a:t>
            </a:r>
            <a:r>
              <a:rPr kumimoji="0" lang="en-US" altLang="en-US" sz="5600" b="0" i="0" u="none" strike="noStrike" cap="none" normalizeH="0" baseline="0" dirty="0">
                <a:ln>
                  <a:noFill/>
                </a:ln>
                <a:solidFill>
                  <a:srgbClr val="94558D"/>
                </a:solidFill>
                <a:effectLst/>
                <a:latin typeface="JetBrains Mono"/>
              </a:rPr>
              <a:t>self</a:t>
            </a:r>
            <a:r>
              <a:rPr kumimoji="0" lang="en-US" altLang="en-US" sz="5600" b="0" i="0" u="none" strike="noStrike" cap="none" normalizeH="0" baseline="0" dirty="0">
                <a:ln>
                  <a:noFill/>
                </a:ln>
                <a:solidFill>
                  <a:srgbClr val="A9B7C6"/>
                </a:solidFill>
                <a:effectLst/>
                <a:latin typeface="JetBrains Mono"/>
              </a:rPr>
              <a:t>.name</a:t>
            </a:r>
            <a:r>
              <a:rPr kumimoji="0" lang="en-US" altLang="en-US" sz="5600" b="0" i="0" u="none" strike="noStrike" cap="none" normalizeH="0" baseline="0" dirty="0">
                <a:ln>
                  <a:noFill/>
                </a:ln>
                <a:solidFill>
                  <a:srgbClr val="CC7832"/>
                </a:solidFill>
                <a:effectLst/>
                <a:latin typeface="JetBrains Mono"/>
              </a:rPr>
              <a:t>, </a:t>
            </a:r>
            <a:r>
              <a:rPr kumimoji="0" lang="en-US" altLang="en-US" sz="5600" b="0" i="0" u="none" strike="noStrike" cap="none" normalizeH="0" baseline="0" dirty="0" err="1">
                <a:ln>
                  <a:noFill/>
                </a:ln>
                <a:solidFill>
                  <a:srgbClr val="94558D"/>
                </a:solidFill>
                <a:effectLst/>
                <a:latin typeface="JetBrains Mono"/>
              </a:rPr>
              <a:t>self</a:t>
            </a:r>
            <a:r>
              <a:rPr kumimoji="0" lang="en-US" altLang="en-US" sz="5600" b="0" i="0" u="none" strike="noStrike" cap="none" normalizeH="0" baseline="0" dirty="0" err="1">
                <a:ln>
                  <a:noFill/>
                </a:ln>
                <a:solidFill>
                  <a:srgbClr val="A9B7C6"/>
                </a:solidFill>
                <a:effectLst/>
                <a:latin typeface="JetBrains Mono"/>
              </a:rPr>
              <a:t>.salary</a:t>
            </a:r>
            <a:r>
              <a:rPr kumimoji="0" lang="en-US" altLang="en-US" sz="5600" b="0" i="0" u="none" strike="noStrike" cap="none" normalizeH="0" baseline="0" dirty="0">
                <a:ln>
                  <a:noFill/>
                </a:ln>
                <a:solidFill>
                  <a:srgbClr val="CC7832"/>
                </a:solidFill>
                <a:effectLst/>
                <a:latin typeface="JetBrains Mono"/>
              </a:rPr>
              <a:t>, </a:t>
            </a:r>
            <a:r>
              <a:rPr kumimoji="0" lang="en-US" altLang="en-US" sz="5600" b="0" i="0" u="none" strike="noStrike" cap="none" normalizeH="0" baseline="0" dirty="0" err="1">
                <a:ln>
                  <a:noFill/>
                </a:ln>
                <a:solidFill>
                  <a:srgbClr val="94558D"/>
                </a:solidFill>
                <a:effectLst/>
                <a:latin typeface="JetBrains Mono"/>
              </a:rPr>
              <a:t>self</a:t>
            </a:r>
            <a:r>
              <a:rPr kumimoji="0" lang="en-US" altLang="en-US" sz="5600" b="0" i="0" u="none" strike="noStrike" cap="none" normalizeH="0" baseline="0" dirty="0" err="1">
                <a:ln>
                  <a:noFill/>
                </a:ln>
                <a:solidFill>
                  <a:srgbClr val="A9B7C6"/>
                </a:solidFill>
                <a:effectLst/>
                <a:latin typeface="JetBrains Mono"/>
              </a:rPr>
              <a:t>.company_name</a:t>
            </a:r>
            <a:r>
              <a:rPr kumimoji="0" lang="en-US" altLang="en-US" sz="5600" b="0" i="0" u="none" strike="noStrike" cap="none" normalizeH="0" baseline="0" dirty="0">
                <a:ln>
                  <a:noFill/>
                </a:ln>
                <a:solidFill>
                  <a:srgbClr val="A9B7C6"/>
                </a:solidFill>
                <a:effectLst/>
                <a:latin typeface="JetBrains Mono"/>
              </a:rPr>
              <a:t>)</a:t>
            </a:r>
            <a:br>
              <a:rPr kumimoji="0" lang="en-US" altLang="en-US" sz="5600" b="0" i="0" u="none" strike="noStrike" cap="none" normalizeH="0" baseline="0" dirty="0">
                <a:ln>
                  <a:noFill/>
                </a:ln>
                <a:solidFill>
                  <a:srgbClr val="A9B7C6"/>
                </a:solidFill>
                <a:effectLst/>
                <a:latin typeface="JetBrains Mono"/>
              </a:rPr>
            </a:b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808080"/>
                </a:solidFill>
                <a:effectLst/>
                <a:latin typeface="JetBrains Mono"/>
              </a:rPr>
              <a:t># create first object</a:t>
            </a:r>
            <a:br>
              <a:rPr kumimoji="0" lang="en-US" altLang="en-US" sz="5600" b="0" i="0" u="none" strike="noStrike" cap="none" normalizeH="0" baseline="0" dirty="0">
                <a:ln>
                  <a:noFill/>
                </a:ln>
                <a:solidFill>
                  <a:srgbClr val="808080"/>
                </a:solidFill>
                <a:effectLst/>
                <a:latin typeface="JetBrains Mono"/>
              </a:rPr>
            </a:br>
            <a:r>
              <a:rPr kumimoji="0" lang="en-US" altLang="en-US" sz="5600" b="0" i="0" u="none" strike="noStrike" cap="none" normalizeH="0" baseline="0" dirty="0">
                <a:ln>
                  <a:noFill/>
                </a:ln>
                <a:solidFill>
                  <a:srgbClr val="A9B7C6"/>
                </a:solidFill>
                <a:effectLst/>
                <a:latin typeface="JetBrains Mono"/>
              </a:rPr>
              <a:t>emp1 = Employee(</a:t>
            </a:r>
            <a:r>
              <a:rPr kumimoji="0" lang="en-US" altLang="en-US" sz="5600" b="0" i="0" u="none" strike="noStrike" cap="none" normalizeH="0" baseline="0" dirty="0">
                <a:ln>
                  <a:noFill/>
                </a:ln>
                <a:solidFill>
                  <a:srgbClr val="6A8759"/>
                </a:solidFill>
                <a:effectLst/>
                <a:latin typeface="JetBrains Mono"/>
              </a:rPr>
              <a:t>"Harry"</a:t>
            </a:r>
            <a:r>
              <a:rPr kumimoji="0" lang="en-US" altLang="en-US" sz="5600" b="0" i="0" u="none" strike="noStrike" cap="none" normalizeH="0" baseline="0" dirty="0">
                <a:ln>
                  <a:noFill/>
                </a:ln>
                <a:solidFill>
                  <a:srgbClr val="CC7832"/>
                </a:solidFill>
                <a:effectLst/>
                <a:latin typeface="JetBrains Mono"/>
              </a:rPr>
              <a:t>, </a:t>
            </a:r>
            <a:r>
              <a:rPr kumimoji="0" lang="en-US" altLang="en-US" sz="5600" b="0" i="0" u="none" strike="noStrike" cap="none" normalizeH="0" baseline="0" dirty="0">
                <a:ln>
                  <a:noFill/>
                </a:ln>
                <a:solidFill>
                  <a:srgbClr val="6897BB"/>
                </a:solidFill>
                <a:effectLst/>
                <a:latin typeface="JetBrains Mono"/>
              </a:rPr>
              <a:t>12000</a:t>
            </a:r>
            <a:r>
              <a:rPr kumimoji="0" lang="en-US" altLang="en-US" sz="5600" b="0" i="0" u="none" strike="noStrike" cap="none" normalizeH="0" baseline="0" dirty="0">
                <a:ln>
                  <a:noFill/>
                </a:ln>
                <a:solidFill>
                  <a:srgbClr val="A9B7C6"/>
                </a:solidFill>
                <a:effectLst/>
                <a:latin typeface="JetBrains Mono"/>
              </a:rPr>
              <a:t>)</a:t>
            </a: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A9B7C6"/>
                </a:solidFill>
                <a:effectLst/>
                <a:latin typeface="JetBrains Mono"/>
              </a:rPr>
              <a:t>emp1.show()</a:t>
            </a:r>
            <a:br>
              <a:rPr kumimoji="0" lang="en-US" altLang="en-US" sz="5600" b="0" i="0" u="none" strike="noStrike" cap="none" normalizeH="0" baseline="0" dirty="0">
                <a:ln>
                  <a:noFill/>
                </a:ln>
                <a:solidFill>
                  <a:srgbClr val="A9B7C6"/>
                </a:solidFill>
                <a:effectLst/>
                <a:latin typeface="JetBrains Mono"/>
              </a:rPr>
            </a:b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808080"/>
                </a:solidFill>
                <a:effectLst/>
                <a:latin typeface="JetBrains Mono"/>
              </a:rPr>
              <a:t># create second object</a:t>
            </a:r>
            <a:br>
              <a:rPr kumimoji="0" lang="en-US" altLang="en-US" sz="5600" b="0" i="0" u="none" strike="noStrike" cap="none" normalizeH="0" baseline="0" dirty="0">
                <a:ln>
                  <a:noFill/>
                </a:ln>
                <a:solidFill>
                  <a:srgbClr val="808080"/>
                </a:solidFill>
                <a:effectLst/>
                <a:latin typeface="JetBrains Mono"/>
              </a:rPr>
            </a:br>
            <a:r>
              <a:rPr kumimoji="0" lang="en-US" altLang="en-US" sz="5600" b="0" i="0" u="none" strike="noStrike" cap="none" normalizeH="0" baseline="0" dirty="0">
                <a:ln>
                  <a:noFill/>
                </a:ln>
                <a:solidFill>
                  <a:srgbClr val="A9B7C6"/>
                </a:solidFill>
                <a:effectLst/>
                <a:latin typeface="JetBrains Mono"/>
              </a:rPr>
              <a:t>emp2 = Employee(</a:t>
            </a:r>
            <a:r>
              <a:rPr kumimoji="0" lang="en-US" altLang="en-US" sz="5600" b="0" i="0" u="none" strike="noStrike" cap="none" normalizeH="0" baseline="0" dirty="0">
                <a:ln>
                  <a:noFill/>
                </a:ln>
                <a:solidFill>
                  <a:srgbClr val="6A8759"/>
                </a:solidFill>
                <a:effectLst/>
                <a:latin typeface="JetBrains Mono"/>
              </a:rPr>
              <a:t>"Emma"</a:t>
            </a:r>
            <a:r>
              <a:rPr kumimoji="0" lang="en-US" altLang="en-US" sz="5600" b="0" i="0" u="none" strike="noStrike" cap="none" normalizeH="0" baseline="0" dirty="0">
                <a:ln>
                  <a:noFill/>
                </a:ln>
                <a:solidFill>
                  <a:srgbClr val="CC7832"/>
                </a:solidFill>
                <a:effectLst/>
                <a:latin typeface="JetBrains Mono"/>
              </a:rPr>
              <a:t>, </a:t>
            </a:r>
            <a:r>
              <a:rPr kumimoji="0" lang="en-US" altLang="en-US" sz="5600" b="0" i="0" u="none" strike="noStrike" cap="none" normalizeH="0" baseline="0" dirty="0">
                <a:ln>
                  <a:noFill/>
                </a:ln>
                <a:solidFill>
                  <a:srgbClr val="6897BB"/>
                </a:solidFill>
                <a:effectLst/>
                <a:latin typeface="JetBrains Mono"/>
              </a:rPr>
              <a:t>10000</a:t>
            </a:r>
            <a:r>
              <a:rPr kumimoji="0" lang="en-US" altLang="en-US" sz="5600" b="0" i="0" u="none" strike="noStrike" cap="none" normalizeH="0" baseline="0" dirty="0">
                <a:ln>
                  <a:noFill/>
                </a:ln>
                <a:solidFill>
                  <a:srgbClr val="A9B7C6"/>
                </a:solidFill>
                <a:effectLst/>
                <a:latin typeface="JetBrains Mono"/>
              </a:rPr>
              <a:t>)</a:t>
            </a:r>
            <a:br>
              <a:rPr kumimoji="0" lang="en-US" altLang="en-US" sz="5600" b="0" i="0" u="none" strike="noStrike" cap="none" normalizeH="0" baseline="0" dirty="0">
                <a:ln>
                  <a:noFill/>
                </a:ln>
                <a:solidFill>
                  <a:srgbClr val="A9B7C6"/>
                </a:solidFill>
                <a:effectLst/>
                <a:latin typeface="JetBrains Mono"/>
              </a:rPr>
            </a:br>
            <a:r>
              <a:rPr kumimoji="0" lang="en-US" altLang="en-US" sz="5600" b="0" i="0" u="none" strike="noStrike" cap="none" normalizeH="0" baseline="0" dirty="0">
                <a:ln>
                  <a:noFill/>
                </a:ln>
                <a:solidFill>
                  <a:srgbClr val="A9B7C6"/>
                </a:solidFill>
                <a:effectLst/>
                <a:latin typeface="JetBrains Mono"/>
              </a:rPr>
              <a:t>emp2.show()</a:t>
            </a:r>
            <a:endParaRPr kumimoji="0" lang="en-US" altLang="en-US" sz="5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600" b="0" i="0" u="none" strike="noStrike" cap="none" normalizeH="0" baseline="0" dirty="0">
                <a:ln>
                  <a:noFill/>
                </a:ln>
                <a:solidFill>
                  <a:srgbClr val="222222"/>
                </a:solidFill>
                <a:effectLst/>
                <a:latin typeface="Inter-Regular"/>
              </a:rPr>
              <a:t>In the above example, we created a Class with the name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600" b="0" i="0" u="none" strike="noStrike" cap="none" normalizeH="0" baseline="0" dirty="0">
                <a:ln>
                  <a:noFill/>
                </a:ln>
                <a:solidFill>
                  <a:srgbClr val="222222"/>
                </a:solidFill>
                <a:effectLst/>
                <a:latin typeface="Inter-Regular"/>
              </a:rPr>
              <a:t>Next, we defined two attributes name and salary.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600" b="0" i="0" u="none" strike="noStrike" cap="none" normalizeH="0" baseline="0" dirty="0">
                <a:ln>
                  <a:noFill/>
                </a:ln>
                <a:solidFill>
                  <a:srgbClr val="222222"/>
                </a:solidFill>
                <a:effectLst/>
                <a:latin typeface="Inter-Regular"/>
              </a:rPr>
              <a:t>Next, in the </a:t>
            </a:r>
            <a:r>
              <a:rPr kumimoji="0" lang="en-US" altLang="en-US" sz="5600" b="0" i="0" u="none" strike="noStrike" cap="none" normalizeH="0" baseline="0" dirty="0">
                <a:ln>
                  <a:noFill/>
                </a:ln>
                <a:solidFill>
                  <a:srgbClr val="6C0B24"/>
                </a:solidFill>
                <a:effectLst/>
                <a:latin typeface="Consolas" panose="020B0609020204030204" pitchFamily="49" charset="0"/>
              </a:rPr>
              <a:t>__</a:t>
            </a:r>
            <a:r>
              <a:rPr kumimoji="0" lang="en-US" altLang="en-US" sz="5600" b="0" i="0" u="none" strike="noStrike" cap="none" normalizeH="0" baseline="0" dirty="0" err="1">
                <a:ln>
                  <a:noFill/>
                </a:ln>
                <a:solidFill>
                  <a:srgbClr val="6C0B24"/>
                </a:solidFill>
                <a:effectLst/>
                <a:latin typeface="Consolas" panose="020B0609020204030204" pitchFamily="49" charset="0"/>
              </a:rPr>
              <a:t>init</a:t>
            </a:r>
            <a:r>
              <a:rPr kumimoji="0" lang="en-US" altLang="en-US" sz="5600" b="0" i="0" u="none" strike="noStrike" cap="none" normalizeH="0" baseline="0" dirty="0">
                <a:ln>
                  <a:noFill/>
                </a:ln>
                <a:solidFill>
                  <a:srgbClr val="6C0B24"/>
                </a:solidFill>
                <a:effectLst/>
                <a:latin typeface="Consolas" panose="020B0609020204030204" pitchFamily="49" charset="0"/>
              </a:rPr>
              <a:t>__()</a:t>
            </a:r>
            <a:r>
              <a:rPr kumimoji="0" lang="en-US" altLang="en-US" sz="5600" b="0" i="0" u="none" strike="noStrike" cap="none" normalizeH="0" baseline="0" dirty="0">
                <a:ln>
                  <a:noFill/>
                </a:ln>
                <a:solidFill>
                  <a:srgbClr val="222222"/>
                </a:solidFill>
                <a:effectLst/>
                <a:latin typeface="Inter-Regular"/>
              </a:rPr>
              <a:t> method, we initialized the value of attributes. This method is called as soon as the object is created. The </a:t>
            </a:r>
            <a:r>
              <a:rPr kumimoji="0" lang="en-US" altLang="en-US" sz="5600" b="0" i="0" u="none" strike="noStrike" cap="none" normalizeH="0" baseline="0" dirty="0" err="1">
                <a:ln>
                  <a:noFill/>
                </a:ln>
                <a:solidFill>
                  <a:srgbClr val="222222"/>
                </a:solidFill>
                <a:effectLst/>
                <a:latin typeface="Inter-Regular"/>
              </a:rPr>
              <a:t>init</a:t>
            </a:r>
            <a:r>
              <a:rPr kumimoji="0" lang="en-US" altLang="en-US" sz="5600" b="0" i="0" u="none" strike="noStrike" cap="none" normalizeH="0" baseline="0" dirty="0">
                <a:ln>
                  <a:noFill/>
                </a:ln>
                <a:solidFill>
                  <a:srgbClr val="222222"/>
                </a:solidFill>
                <a:effectLst/>
                <a:latin typeface="Inter-Regular"/>
              </a:rPr>
              <a:t> method initializes the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600" b="0" i="0" u="none" strike="noStrike" cap="none" normalizeH="0" baseline="0" dirty="0">
                <a:ln>
                  <a:noFill/>
                </a:ln>
                <a:solidFill>
                  <a:srgbClr val="222222"/>
                </a:solidFill>
                <a:effectLst/>
                <a:latin typeface="Inter-Regular"/>
              </a:rPr>
              <a:t>Finally, from the Employee class, we created two objects, Emma and Harry.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600" b="0" i="0" u="none" strike="noStrike" cap="none" normalizeH="0" baseline="0" dirty="0">
                <a:ln>
                  <a:noFill/>
                </a:ln>
                <a:solidFill>
                  <a:srgbClr val="222222"/>
                </a:solidFill>
                <a:effectLst/>
                <a:latin typeface="Inter-Regular"/>
              </a:rPr>
              <a:t>Using the object, we can access and modify its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GB" sz="3600" b="1" u="sng" dirty="0"/>
          </a:p>
        </p:txBody>
      </p:sp>
      <p:sp>
        <p:nvSpPr>
          <p:cNvPr id="3" name="Rectangle 1">
            <a:extLst>
              <a:ext uri="{FF2B5EF4-FFF2-40B4-BE49-F238E27FC236}">
                <a16:creationId xmlns:a16="http://schemas.microsoft.com/office/drawing/2014/main" id="{B3609958-9F5A-4680-B88C-23984DA76E39}"/>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88105442-8CBD-40B3-A25D-16CCB8707DBB}"/>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572AFD8-282D-4777-86DE-33B8D502B3F1}"/>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2F551B-FC25-4439-A44C-27903003138F}"/>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066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ctr">
              <a:buNone/>
            </a:pPr>
            <a:endParaRPr lang="en-GB" sz="4800" b="1" dirty="0"/>
          </a:p>
          <a:p>
            <a:pPr marL="0" indent="0" algn="ctr">
              <a:buNone/>
            </a:pPr>
            <a:r>
              <a:rPr lang="en-GB" sz="2000" b="1" dirty="0"/>
              <a:t>Object Oriented Programming (OOP)</a:t>
            </a:r>
          </a:p>
          <a:p>
            <a:pPr marL="0" indent="0" algn="ctr">
              <a:buNone/>
            </a:pPr>
            <a:endParaRPr lang="en-GB" sz="2000" b="1" dirty="0"/>
          </a:p>
          <a:p>
            <a:pPr marL="0" indent="0" algn="ctr">
              <a:buNone/>
            </a:pPr>
            <a:r>
              <a:rPr lang="en-US" sz="1600" b="1" i="0" dirty="0">
                <a:solidFill>
                  <a:srgbClr val="222222"/>
                </a:solidFill>
                <a:effectLst/>
                <a:latin typeface="Inter-Regular"/>
              </a:rPr>
              <a:t>In this series, you will learn OOP (Object Oriented Programming) in Python. OOP concepts include object, classes, constructor and encapsulation, polymorphism, and inheritance.</a:t>
            </a:r>
            <a:endParaRPr lang="en-GB" sz="1600" b="1"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60699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297CF45-7167-4815-82C9-1E2D733E2B9D}"/>
              </a:ext>
            </a:extLst>
          </p:cNvPr>
          <p:cNvPicPr>
            <a:picLocks noGrp="1" noChangeAspect="1"/>
          </p:cNvPicPr>
          <p:nvPr>
            <p:ph idx="1"/>
          </p:nvPr>
        </p:nvPicPr>
        <p:blipFill>
          <a:blip r:embed="rId2"/>
          <a:stretch>
            <a:fillRect/>
          </a:stretch>
        </p:blipFill>
        <p:spPr>
          <a:xfrm>
            <a:off x="2101056" y="1801812"/>
            <a:ext cx="7324725" cy="4543425"/>
          </a:xfrm>
        </p:spPr>
      </p:pic>
      <p:sp>
        <p:nvSpPr>
          <p:cNvPr id="3" name="Rectangle 1">
            <a:extLst>
              <a:ext uri="{FF2B5EF4-FFF2-40B4-BE49-F238E27FC236}">
                <a16:creationId xmlns:a16="http://schemas.microsoft.com/office/drawing/2014/main" id="{B3609958-9F5A-4680-B88C-23984DA76E39}"/>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88105442-8CBD-40B3-A25D-16CCB8707DBB}"/>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572AFD8-282D-4777-86DE-33B8D502B3F1}"/>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2F551B-FC25-4439-A44C-27903003138F}"/>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57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297CF45-7167-4815-82C9-1E2D733E2B9D}"/>
              </a:ext>
            </a:extLst>
          </p:cNvPr>
          <p:cNvPicPr>
            <a:picLocks noGrp="1" noChangeAspect="1"/>
          </p:cNvPicPr>
          <p:nvPr>
            <p:ph idx="1"/>
          </p:nvPr>
        </p:nvPicPr>
        <p:blipFill>
          <a:blip r:embed="rId2"/>
          <a:stretch>
            <a:fillRect/>
          </a:stretch>
        </p:blipFill>
        <p:spPr>
          <a:xfrm>
            <a:off x="6561148" y="1955152"/>
            <a:ext cx="4752155" cy="2947695"/>
          </a:xfrm>
        </p:spPr>
      </p:pic>
      <p:sp>
        <p:nvSpPr>
          <p:cNvPr id="3" name="Rectangle 1">
            <a:extLst>
              <a:ext uri="{FF2B5EF4-FFF2-40B4-BE49-F238E27FC236}">
                <a16:creationId xmlns:a16="http://schemas.microsoft.com/office/drawing/2014/main" id="{B3609958-9F5A-4680-B88C-23984DA76E39}"/>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88105442-8CBD-40B3-A25D-16CCB8707DBB}"/>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572AFD8-282D-4777-86DE-33B8D502B3F1}"/>
              </a:ext>
            </a:extLst>
          </p:cNvPr>
          <p:cNvSpPr>
            <a:spLocks noChangeArrowheads="1"/>
          </p:cNvSpPr>
          <p:nvPr/>
        </p:nvSpPr>
        <p:spPr bwMode="auto">
          <a:xfrm>
            <a:off x="0" y="-202599"/>
            <a:ext cx="256464" cy="4051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D59CF6E-45A4-4DC4-A4F2-4171485E278C}"/>
              </a:ext>
            </a:extLst>
          </p:cNvPr>
          <p:cNvSpPr>
            <a:spLocks noChangeArrowheads="1"/>
          </p:cNvSpPr>
          <p:nvPr/>
        </p:nvSpPr>
        <p:spPr bwMode="auto">
          <a:xfrm>
            <a:off x="0" y="-86174"/>
            <a:ext cx="65" cy="6295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22A0EA3-4793-4B58-901C-F53080D57ED8}"/>
              </a:ext>
            </a:extLst>
          </p:cNvPr>
          <p:cNvSpPr txBox="1"/>
          <p:nvPr/>
        </p:nvSpPr>
        <p:spPr>
          <a:xfrm>
            <a:off x="378205" y="1378664"/>
            <a:ext cx="6094602"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1C2B41"/>
                </a:solidFill>
                <a:effectLst/>
                <a:latin typeface="Inter-Bold"/>
              </a:rPr>
              <a:t>Constructors in Python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22222"/>
                </a:solidFill>
                <a:effectLst/>
                <a:latin typeface="Inter-Regular"/>
              </a:rPr>
              <a:t>In Python, a </a:t>
            </a:r>
            <a:r>
              <a:rPr kumimoji="0" lang="en-US" altLang="en-US" sz="1800" b="1" i="0" u="sng" strike="noStrike" cap="none" normalizeH="0" baseline="0" dirty="0">
                <a:ln>
                  <a:noFill/>
                </a:ln>
                <a:solidFill>
                  <a:srgbClr val="1E69DE"/>
                </a:solidFill>
                <a:effectLst/>
                <a:latin typeface="Inter-Regular"/>
                <a:hlinkClick r:id="rId3"/>
              </a:rPr>
              <a:t>constructor</a:t>
            </a:r>
            <a:r>
              <a:rPr kumimoji="0" lang="en-US" altLang="en-US" sz="1800" b="1" i="0" u="none" strike="noStrike" cap="none" normalizeH="0" baseline="0" dirty="0">
                <a:ln>
                  <a:noFill/>
                </a:ln>
                <a:solidFill>
                  <a:srgbClr val="222222"/>
                </a:solidFill>
                <a:effectLst/>
                <a:latin typeface="Inter-Regular"/>
              </a:rPr>
              <a:t> </a:t>
            </a:r>
            <a:r>
              <a:rPr kumimoji="0" lang="en-US" altLang="en-US" sz="1800" b="0" i="0" u="none" strike="noStrike" cap="none" normalizeH="0" baseline="0" dirty="0">
                <a:ln>
                  <a:noFill/>
                </a:ln>
                <a:solidFill>
                  <a:srgbClr val="222222"/>
                </a:solidFill>
                <a:effectLst/>
                <a:latin typeface="Inter-Regular"/>
              </a:rPr>
              <a:t>is a special type of method used to initialize the object of a Class. The constructor will be executed automatically when the object is created. If we create three objects, the constructor is called three times and initialize each object.</a:t>
            </a:r>
            <a:endParaRPr kumimoji="0" lang="en-US" altLang="en-US" sz="105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22222"/>
                </a:solidFill>
                <a:effectLst/>
                <a:latin typeface="Inter-Regular"/>
              </a:rPr>
              <a:t>The main purpose of the constructor is to declare and initialize instance variables. It can take at least one argument that is </a:t>
            </a:r>
            <a:r>
              <a:rPr kumimoji="0" lang="en-US" altLang="en-US" sz="1200" b="0" i="0" u="none" strike="noStrike" cap="none" normalizeH="0" baseline="0" dirty="0">
                <a:ln>
                  <a:noFill/>
                </a:ln>
                <a:solidFill>
                  <a:srgbClr val="6C0B24"/>
                </a:solidFill>
                <a:effectLst/>
                <a:latin typeface="Consolas" panose="020B0609020204030204" pitchFamily="49" charset="0"/>
              </a:rPr>
              <a:t>self</a:t>
            </a:r>
            <a:r>
              <a:rPr kumimoji="0" lang="en-US" altLang="en-US" sz="1800" b="0" i="0" u="none" strike="noStrike" cap="none" normalizeH="0" baseline="0" dirty="0">
                <a:ln>
                  <a:noFill/>
                </a:ln>
                <a:solidFill>
                  <a:srgbClr val="222222"/>
                </a:solidFill>
                <a:effectLst/>
                <a:latin typeface="Inter-Regular"/>
              </a:rPr>
              <a:t>. The </a:t>
            </a:r>
            <a:r>
              <a:rPr kumimoji="0" lang="en-US" altLang="en-US" sz="1200" b="0" i="0" u="none" strike="noStrike" cap="none" normalizeH="0" baseline="0" dirty="0">
                <a:ln>
                  <a:noFill/>
                </a:ln>
                <a:solidFill>
                  <a:srgbClr val="6C0B24"/>
                </a:solidFill>
                <a:effectLst/>
                <a:latin typeface="Consolas" panose="020B0609020204030204" pitchFamily="49" charset="0"/>
              </a:rPr>
              <a:t>__</a:t>
            </a:r>
            <a:r>
              <a:rPr kumimoji="0" lang="en-US" altLang="en-US" sz="1200" b="0" i="0" u="none" strike="noStrike" cap="none" normalizeH="0" baseline="0" dirty="0" err="1">
                <a:ln>
                  <a:noFill/>
                </a:ln>
                <a:solidFill>
                  <a:srgbClr val="6C0B24"/>
                </a:solidFill>
                <a:effectLst/>
                <a:latin typeface="Consolas" panose="020B0609020204030204" pitchFamily="49" charset="0"/>
              </a:rPr>
              <a:t>init</a:t>
            </a:r>
            <a:r>
              <a:rPr kumimoji="0" lang="en-US" altLang="en-US" sz="1200" b="0" i="0" u="none" strike="noStrike" cap="none" normalizeH="0" baseline="0" dirty="0">
                <a:ln>
                  <a:noFill/>
                </a:ln>
                <a:solidFill>
                  <a:srgbClr val="6C0B24"/>
                </a:solidFill>
                <a:effectLst/>
                <a:latin typeface="Consolas" panose="020B0609020204030204" pitchFamily="49" charset="0"/>
              </a:rPr>
              <a:t>()__</a:t>
            </a:r>
            <a:r>
              <a:rPr kumimoji="0" lang="en-US" altLang="en-US" sz="1800" b="0" i="0" u="none" strike="noStrike" cap="none" normalizeH="0" baseline="0" dirty="0">
                <a:ln>
                  <a:noFill/>
                </a:ln>
                <a:solidFill>
                  <a:srgbClr val="222222"/>
                </a:solidFill>
                <a:effectLst/>
                <a:latin typeface="Inter-Regular"/>
              </a:rPr>
              <a:t> method is called the constructor in Python. In other words, the name of the constructor should be </a:t>
            </a:r>
            <a:r>
              <a:rPr kumimoji="0" lang="en-US" altLang="en-US" sz="1200" b="1" i="0" u="none" strike="noStrike" cap="none" normalizeH="0" baseline="0" dirty="0">
                <a:ln>
                  <a:noFill/>
                </a:ln>
                <a:solidFill>
                  <a:srgbClr val="6C0B24"/>
                </a:solidFill>
                <a:effectLst/>
                <a:latin typeface="Consolas" panose="020B0609020204030204" pitchFamily="49" charset="0"/>
              </a:rPr>
              <a:t>__</a:t>
            </a:r>
            <a:r>
              <a:rPr kumimoji="0" lang="en-US" altLang="en-US" sz="1200" b="0" i="0" u="none" strike="noStrike" cap="none" normalizeH="0" baseline="0" dirty="0" err="1">
                <a:ln>
                  <a:noFill/>
                </a:ln>
                <a:solidFill>
                  <a:srgbClr val="6C0B24"/>
                </a:solidFill>
                <a:effectLst/>
                <a:latin typeface="Consolas" panose="020B0609020204030204" pitchFamily="49" charset="0"/>
              </a:rPr>
              <a:t>init</a:t>
            </a:r>
            <a:r>
              <a:rPr kumimoji="0" lang="en-US" altLang="en-US" sz="1200" b="1" i="0" u="none" strike="noStrike" cap="none" normalizeH="0" baseline="0" dirty="0">
                <a:ln>
                  <a:noFill/>
                </a:ln>
                <a:solidFill>
                  <a:srgbClr val="6C0B24"/>
                </a:solidFill>
                <a:effectLst/>
                <a:latin typeface="Consolas" panose="020B0609020204030204" pitchFamily="49" charset="0"/>
              </a:rPr>
              <a:t>__</a:t>
            </a:r>
            <a:r>
              <a:rPr kumimoji="0" lang="en-US" altLang="en-US" sz="1200" b="0" i="0" u="none" strike="noStrike" cap="none" normalizeH="0" baseline="0" dirty="0">
                <a:ln>
                  <a:noFill/>
                </a:ln>
                <a:solidFill>
                  <a:srgbClr val="6C0B24"/>
                </a:solidFill>
                <a:effectLst/>
                <a:latin typeface="Consolas" panose="020B0609020204030204" pitchFamily="49" charset="0"/>
              </a:rPr>
              <a:t>(self)</a:t>
            </a:r>
            <a:r>
              <a:rPr kumimoji="0" lang="en-US" altLang="en-US" sz="1800" b="0" i="0" u="none" strike="noStrike" cap="none" normalizeH="0" baseline="0" dirty="0">
                <a:ln>
                  <a:noFill/>
                </a:ln>
                <a:solidFill>
                  <a:srgbClr val="222222"/>
                </a:solidFill>
                <a:effectLst/>
                <a:latin typeface="Inter-Regular"/>
              </a:rPr>
              <a:t>.</a:t>
            </a:r>
            <a:endParaRPr kumimoji="0" lang="en-US" altLang="en-US" sz="105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22222"/>
                </a:solidFill>
                <a:effectLst/>
                <a:latin typeface="Inter-Regular"/>
              </a:rPr>
              <a:t>A constructor is optional, and if we do not provide any constructor, then Python provides the default constructor. Every class in Python has a constructor, but it's not required to define it.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174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9784" y="1583140"/>
            <a:ext cx="4740980" cy="4593823"/>
          </a:xfrm>
        </p:spPr>
        <p:txBody>
          <a:bodyPr>
            <a:normAutofit/>
          </a:bodyPr>
          <a:lstStyle/>
          <a:p>
            <a:pPr marL="0" indent="0">
              <a:buNone/>
            </a:pPr>
            <a:r>
              <a:rPr lang="en-GB" sz="3600" b="1" u="sng" dirty="0"/>
              <a:t>Defining a Class</a:t>
            </a:r>
          </a:p>
          <a:p>
            <a:pPr marL="0" indent="0">
              <a:buNone/>
            </a:pPr>
            <a:endParaRPr lang="en-GB" sz="3600" dirty="0"/>
          </a:p>
          <a:p>
            <a:pPr marL="0" indent="0">
              <a:buNone/>
            </a:pPr>
            <a:r>
              <a:rPr lang="en-GB" sz="3600" dirty="0"/>
              <a:t>We can define a Class (blueprint) for a car, with the characteristics registration number, colour, make and model.</a:t>
            </a:r>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5" name="Picture 4"/>
          <p:cNvPicPr>
            <a:picLocks noChangeAspect="1"/>
          </p:cNvPicPr>
          <p:nvPr/>
        </p:nvPicPr>
        <p:blipFill>
          <a:blip r:embed="rId2"/>
          <a:stretch>
            <a:fillRect/>
          </a:stretch>
        </p:blipFill>
        <p:spPr>
          <a:xfrm>
            <a:off x="5002178" y="2227811"/>
            <a:ext cx="6852365" cy="3949152"/>
          </a:xfrm>
          <a:prstGeom prst="rect">
            <a:avLst/>
          </a:prstGeom>
        </p:spPr>
      </p:pic>
    </p:spTree>
    <p:extLst>
      <p:ext uri="{BB962C8B-B14F-4D97-AF65-F5344CB8AC3E}">
        <p14:creationId xmlns:p14="http://schemas.microsoft.com/office/powerpoint/2010/main" val="247978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6" name="Picture 5"/>
          <p:cNvPicPr>
            <a:picLocks noChangeAspect="1"/>
          </p:cNvPicPr>
          <p:nvPr/>
        </p:nvPicPr>
        <p:blipFill>
          <a:blip r:embed="rId2"/>
          <a:stretch>
            <a:fillRect/>
          </a:stretch>
        </p:blipFill>
        <p:spPr>
          <a:xfrm>
            <a:off x="1438104" y="146894"/>
            <a:ext cx="9310254" cy="6102415"/>
          </a:xfrm>
          <a:prstGeom prst="rect">
            <a:avLst/>
          </a:prstGeom>
        </p:spPr>
      </p:pic>
    </p:spTree>
    <p:extLst>
      <p:ext uri="{BB962C8B-B14F-4D97-AF65-F5344CB8AC3E}">
        <p14:creationId xmlns:p14="http://schemas.microsoft.com/office/powerpoint/2010/main" val="20480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67FD67-3871-4B3B-812E-49B8705C6719}"/>
              </a:ext>
            </a:extLst>
          </p:cNvPr>
          <p:cNvPicPr>
            <a:picLocks noChangeAspect="1"/>
          </p:cNvPicPr>
          <p:nvPr/>
        </p:nvPicPr>
        <p:blipFill>
          <a:blip r:embed="rId2"/>
          <a:stretch>
            <a:fillRect/>
          </a:stretch>
        </p:blipFill>
        <p:spPr>
          <a:xfrm>
            <a:off x="140619" y="1344950"/>
            <a:ext cx="5485739" cy="5103304"/>
          </a:xfrm>
          <a:prstGeom prst="rect">
            <a:avLst/>
          </a:prstGeom>
        </p:spPr>
      </p:pic>
      <p:pic>
        <p:nvPicPr>
          <p:cNvPr id="8" name="Picture 7">
            <a:extLst>
              <a:ext uri="{FF2B5EF4-FFF2-40B4-BE49-F238E27FC236}">
                <a16:creationId xmlns:a16="http://schemas.microsoft.com/office/drawing/2014/main" id="{DBF214D3-1155-4A50-AFD3-0446C8B5185C}"/>
              </a:ext>
            </a:extLst>
          </p:cNvPr>
          <p:cNvPicPr>
            <a:picLocks noChangeAspect="1"/>
          </p:cNvPicPr>
          <p:nvPr/>
        </p:nvPicPr>
        <p:blipFill>
          <a:blip r:embed="rId3"/>
          <a:stretch>
            <a:fillRect/>
          </a:stretch>
        </p:blipFill>
        <p:spPr>
          <a:xfrm>
            <a:off x="5626358" y="1672949"/>
            <a:ext cx="6318478" cy="4447306"/>
          </a:xfrm>
          <a:prstGeom prst="rect">
            <a:avLst/>
          </a:prstGeom>
        </p:spPr>
      </p:pic>
    </p:spTree>
    <p:extLst>
      <p:ext uri="{BB962C8B-B14F-4D97-AF65-F5344CB8AC3E}">
        <p14:creationId xmlns:p14="http://schemas.microsoft.com/office/powerpoint/2010/main" val="3760582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B6CE8-D898-492E-8C7A-1FEADDC8EE5A}"/>
              </a:ext>
            </a:extLst>
          </p:cNvPr>
          <p:cNvSpPr txBox="1"/>
          <p:nvPr/>
        </p:nvSpPr>
        <p:spPr>
          <a:xfrm>
            <a:off x="4379034" y="966351"/>
            <a:ext cx="6094602" cy="1200329"/>
          </a:xfrm>
          <a:prstGeom prst="rect">
            <a:avLst/>
          </a:prstGeom>
          <a:noFill/>
        </p:spPr>
        <p:txBody>
          <a:bodyPr wrap="square">
            <a:spAutoFit/>
          </a:bodyPr>
          <a:lstStyle/>
          <a:p>
            <a:r>
              <a:rPr lang="en-US" b="1" i="0" dirty="0">
                <a:solidFill>
                  <a:srgbClr val="222222"/>
                </a:solidFill>
                <a:effectLst/>
                <a:latin typeface="Inter-Regular"/>
              </a:rPr>
              <a:t>Define a class in Python</a:t>
            </a:r>
          </a:p>
          <a:p>
            <a:endParaRPr lang="en-US" b="1" dirty="0">
              <a:solidFill>
                <a:srgbClr val="222222"/>
              </a:solidFill>
              <a:latin typeface="Inter-Regular"/>
            </a:endParaRPr>
          </a:p>
          <a:p>
            <a:endParaRPr lang="en-US" b="1" dirty="0">
              <a:solidFill>
                <a:srgbClr val="222222"/>
              </a:solidFill>
              <a:latin typeface="Inter-Regular"/>
            </a:endParaRPr>
          </a:p>
          <a:p>
            <a:endParaRPr lang="en-US" dirty="0"/>
          </a:p>
        </p:txBody>
      </p:sp>
      <p:pic>
        <p:nvPicPr>
          <p:cNvPr id="4" name="Picture 3">
            <a:extLst>
              <a:ext uri="{FF2B5EF4-FFF2-40B4-BE49-F238E27FC236}">
                <a16:creationId xmlns:a16="http://schemas.microsoft.com/office/drawing/2014/main" id="{2DC0320B-B894-4F8A-A113-75CF738AD0E6}"/>
              </a:ext>
            </a:extLst>
          </p:cNvPr>
          <p:cNvPicPr>
            <a:picLocks noChangeAspect="1"/>
          </p:cNvPicPr>
          <p:nvPr/>
        </p:nvPicPr>
        <p:blipFill>
          <a:blip r:embed="rId2"/>
          <a:stretch>
            <a:fillRect/>
          </a:stretch>
        </p:blipFill>
        <p:spPr>
          <a:xfrm>
            <a:off x="1921821" y="2386911"/>
            <a:ext cx="8029575" cy="3657600"/>
          </a:xfrm>
          <a:prstGeom prst="rect">
            <a:avLst/>
          </a:prstGeom>
        </p:spPr>
      </p:pic>
    </p:spTree>
    <p:extLst>
      <p:ext uri="{BB962C8B-B14F-4D97-AF65-F5344CB8AC3E}">
        <p14:creationId xmlns:p14="http://schemas.microsoft.com/office/powerpoint/2010/main" val="2822912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B6CE8-D898-492E-8C7A-1FEADDC8EE5A}"/>
              </a:ext>
            </a:extLst>
          </p:cNvPr>
          <p:cNvSpPr txBox="1"/>
          <p:nvPr/>
        </p:nvSpPr>
        <p:spPr>
          <a:xfrm>
            <a:off x="217231" y="239958"/>
            <a:ext cx="9798439" cy="2308324"/>
          </a:xfrm>
          <a:prstGeom prst="rect">
            <a:avLst/>
          </a:prstGeom>
          <a:noFill/>
        </p:spPr>
        <p:txBody>
          <a:bodyPr wrap="square">
            <a:spAutoFit/>
          </a:bodyPr>
          <a:lstStyle/>
          <a:p>
            <a:pPr algn="l"/>
            <a:r>
              <a:rPr lang="en-US" b="1" i="0" dirty="0">
                <a:solidFill>
                  <a:srgbClr val="1C2B41"/>
                </a:solidFill>
                <a:effectLst/>
                <a:latin typeface="Inter-Bold"/>
              </a:rPr>
              <a:t>Create Object of a Class</a:t>
            </a:r>
          </a:p>
          <a:p>
            <a:pPr algn="l"/>
            <a:r>
              <a:rPr lang="en-US" b="0" i="0" dirty="0">
                <a:solidFill>
                  <a:srgbClr val="222222"/>
                </a:solidFill>
                <a:effectLst/>
                <a:latin typeface="Inter-Regular"/>
              </a:rPr>
              <a:t>An object is essential to work with the class attributes. The object is created using the class name. When we create an object of the class, it is called instantiation. The object is also called the instance of a class.</a:t>
            </a:r>
          </a:p>
          <a:p>
            <a:endParaRPr lang="en-US" b="1" i="0" dirty="0">
              <a:solidFill>
                <a:srgbClr val="222222"/>
              </a:solidFill>
              <a:effectLst/>
              <a:latin typeface="Inter-Regular"/>
            </a:endParaRPr>
          </a:p>
          <a:p>
            <a:endParaRPr lang="en-US" b="1" dirty="0">
              <a:solidFill>
                <a:srgbClr val="222222"/>
              </a:solidFill>
              <a:latin typeface="Inter-Regular"/>
            </a:endParaRPr>
          </a:p>
          <a:p>
            <a:endParaRPr lang="en-US" b="1" dirty="0">
              <a:solidFill>
                <a:srgbClr val="222222"/>
              </a:solidFill>
              <a:latin typeface="Inter-Regular"/>
            </a:endParaRPr>
          </a:p>
          <a:p>
            <a:endParaRPr lang="en-US" dirty="0"/>
          </a:p>
        </p:txBody>
      </p:sp>
      <p:pic>
        <p:nvPicPr>
          <p:cNvPr id="3" name="Picture 2">
            <a:extLst>
              <a:ext uri="{FF2B5EF4-FFF2-40B4-BE49-F238E27FC236}">
                <a16:creationId xmlns:a16="http://schemas.microsoft.com/office/drawing/2014/main" id="{DE6C5EA2-25E3-434B-A3B9-0D672E80FBE5}"/>
              </a:ext>
            </a:extLst>
          </p:cNvPr>
          <p:cNvPicPr>
            <a:picLocks noChangeAspect="1"/>
          </p:cNvPicPr>
          <p:nvPr/>
        </p:nvPicPr>
        <p:blipFill>
          <a:blip r:embed="rId2"/>
          <a:stretch>
            <a:fillRect/>
          </a:stretch>
        </p:blipFill>
        <p:spPr>
          <a:xfrm>
            <a:off x="3596264" y="1394120"/>
            <a:ext cx="4999472" cy="5272481"/>
          </a:xfrm>
          <a:prstGeom prst="rect">
            <a:avLst/>
          </a:prstGeom>
        </p:spPr>
      </p:pic>
    </p:spTree>
    <p:extLst>
      <p:ext uri="{BB962C8B-B14F-4D97-AF65-F5344CB8AC3E}">
        <p14:creationId xmlns:p14="http://schemas.microsoft.com/office/powerpoint/2010/main" val="1843605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B6CE8-D898-492E-8C7A-1FEADDC8EE5A}"/>
              </a:ext>
            </a:extLst>
          </p:cNvPr>
          <p:cNvSpPr txBox="1"/>
          <p:nvPr/>
        </p:nvSpPr>
        <p:spPr>
          <a:xfrm>
            <a:off x="3129679" y="547606"/>
            <a:ext cx="6094602" cy="369332"/>
          </a:xfrm>
          <a:prstGeom prst="rect">
            <a:avLst/>
          </a:prstGeom>
          <a:noFill/>
        </p:spPr>
        <p:txBody>
          <a:bodyPr wrap="square">
            <a:spAutoFit/>
          </a:bodyPr>
          <a:lstStyle/>
          <a:p>
            <a:r>
              <a:rPr lang="en-US" b="1" i="0" dirty="0">
                <a:solidFill>
                  <a:srgbClr val="000000"/>
                </a:solidFill>
                <a:effectLst/>
                <a:latin typeface="Inter-Regular"/>
              </a:rPr>
              <a:t>Accessing properties and assigning values</a:t>
            </a:r>
            <a:endParaRPr lang="en-US" dirty="0"/>
          </a:p>
        </p:txBody>
      </p:sp>
      <p:pic>
        <p:nvPicPr>
          <p:cNvPr id="4" name="Picture 3">
            <a:extLst>
              <a:ext uri="{FF2B5EF4-FFF2-40B4-BE49-F238E27FC236}">
                <a16:creationId xmlns:a16="http://schemas.microsoft.com/office/drawing/2014/main" id="{4F697F5B-B7C3-46C7-B2FE-59B2832BE625}"/>
              </a:ext>
            </a:extLst>
          </p:cNvPr>
          <p:cNvPicPr>
            <a:picLocks noChangeAspect="1"/>
          </p:cNvPicPr>
          <p:nvPr/>
        </p:nvPicPr>
        <p:blipFill>
          <a:blip r:embed="rId2"/>
          <a:stretch>
            <a:fillRect/>
          </a:stretch>
        </p:blipFill>
        <p:spPr>
          <a:xfrm>
            <a:off x="3129679" y="1449083"/>
            <a:ext cx="5311011" cy="4861311"/>
          </a:xfrm>
          <a:prstGeom prst="rect">
            <a:avLst/>
          </a:prstGeom>
        </p:spPr>
      </p:pic>
    </p:spTree>
    <p:extLst>
      <p:ext uri="{BB962C8B-B14F-4D97-AF65-F5344CB8AC3E}">
        <p14:creationId xmlns:p14="http://schemas.microsoft.com/office/powerpoint/2010/main" val="223572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B6CE8-D898-492E-8C7A-1FEADDC8EE5A}"/>
              </a:ext>
            </a:extLst>
          </p:cNvPr>
          <p:cNvSpPr txBox="1"/>
          <p:nvPr/>
        </p:nvSpPr>
        <p:spPr>
          <a:xfrm>
            <a:off x="123228" y="598454"/>
            <a:ext cx="6094602" cy="369332"/>
          </a:xfrm>
          <a:prstGeom prst="rect">
            <a:avLst/>
          </a:prstGeom>
          <a:noFill/>
        </p:spPr>
        <p:txBody>
          <a:bodyPr wrap="square">
            <a:spAutoFit/>
          </a:bodyPr>
          <a:lstStyle/>
          <a:p>
            <a:r>
              <a:rPr lang="en-US" b="0" i="0" dirty="0">
                <a:solidFill>
                  <a:srgbClr val="222222"/>
                </a:solidFill>
                <a:effectLst/>
                <a:latin typeface="Inter-Regular"/>
              </a:rPr>
              <a:t>Define and call an instance method and class method</a:t>
            </a:r>
            <a:endParaRPr lang="en-US" dirty="0"/>
          </a:p>
        </p:txBody>
      </p:sp>
      <p:pic>
        <p:nvPicPr>
          <p:cNvPr id="3" name="Picture 2">
            <a:extLst>
              <a:ext uri="{FF2B5EF4-FFF2-40B4-BE49-F238E27FC236}">
                <a16:creationId xmlns:a16="http://schemas.microsoft.com/office/drawing/2014/main" id="{F8DE84CE-ABF6-4413-B430-6D0562C23A17}"/>
              </a:ext>
            </a:extLst>
          </p:cNvPr>
          <p:cNvPicPr>
            <a:picLocks noChangeAspect="1"/>
          </p:cNvPicPr>
          <p:nvPr/>
        </p:nvPicPr>
        <p:blipFill>
          <a:blip r:embed="rId2"/>
          <a:stretch>
            <a:fillRect/>
          </a:stretch>
        </p:blipFill>
        <p:spPr>
          <a:xfrm>
            <a:off x="3833847" y="967786"/>
            <a:ext cx="4767965" cy="5727843"/>
          </a:xfrm>
          <a:prstGeom prst="rect">
            <a:avLst/>
          </a:prstGeom>
        </p:spPr>
      </p:pic>
    </p:spTree>
    <p:extLst>
      <p:ext uri="{BB962C8B-B14F-4D97-AF65-F5344CB8AC3E}">
        <p14:creationId xmlns:p14="http://schemas.microsoft.com/office/powerpoint/2010/main" val="244956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196835-702D-4DB7-9258-63BA3467CD7F}"/>
              </a:ext>
            </a:extLst>
          </p:cNvPr>
          <p:cNvSpPr txBox="1"/>
          <p:nvPr/>
        </p:nvSpPr>
        <p:spPr>
          <a:xfrm>
            <a:off x="329267" y="146131"/>
            <a:ext cx="11591489" cy="1477328"/>
          </a:xfrm>
          <a:prstGeom prst="rect">
            <a:avLst/>
          </a:prstGeom>
          <a:noFill/>
        </p:spPr>
        <p:txBody>
          <a:bodyPr wrap="square">
            <a:spAutoFit/>
          </a:bodyPr>
          <a:lstStyle/>
          <a:p>
            <a:pPr algn="l"/>
            <a:r>
              <a:rPr lang="en-US" b="1" i="0" dirty="0">
                <a:solidFill>
                  <a:srgbClr val="1C2B41"/>
                </a:solidFill>
                <a:effectLst/>
                <a:latin typeface="Inter-Bold"/>
              </a:rPr>
              <a:t>Object Properties</a:t>
            </a:r>
          </a:p>
          <a:p>
            <a:pPr algn="l"/>
            <a:r>
              <a:rPr lang="en-US" b="0" i="0" dirty="0">
                <a:solidFill>
                  <a:srgbClr val="222222"/>
                </a:solidFill>
                <a:effectLst/>
                <a:latin typeface="Inter-Regular"/>
              </a:rPr>
              <a:t>Every object has properties with it. In other words, we can say that object property is an association between </a:t>
            </a:r>
            <a:r>
              <a:rPr lang="en-US" b="1" i="0" dirty="0">
                <a:solidFill>
                  <a:srgbClr val="222222"/>
                </a:solidFill>
                <a:effectLst/>
                <a:latin typeface="Inter-Regular"/>
              </a:rPr>
              <a:t>name</a:t>
            </a:r>
            <a:r>
              <a:rPr lang="en-US" b="0" i="0" dirty="0">
                <a:solidFill>
                  <a:srgbClr val="222222"/>
                </a:solidFill>
                <a:effectLst/>
                <a:latin typeface="Inter-Regular"/>
              </a:rPr>
              <a:t> and </a:t>
            </a:r>
            <a:r>
              <a:rPr lang="en-US" b="1" i="0" dirty="0">
                <a:solidFill>
                  <a:srgbClr val="222222"/>
                </a:solidFill>
                <a:effectLst/>
                <a:latin typeface="Inter-Regular"/>
              </a:rPr>
              <a:t>value</a:t>
            </a:r>
            <a:r>
              <a:rPr lang="en-US" b="0" i="0" dirty="0">
                <a:solidFill>
                  <a:srgbClr val="222222"/>
                </a:solidFill>
                <a:effectLst/>
                <a:latin typeface="Inter-Regular"/>
              </a:rPr>
              <a:t>.</a:t>
            </a:r>
          </a:p>
          <a:p>
            <a:pPr algn="l"/>
            <a:r>
              <a:rPr lang="en-US" b="0" i="0" dirty="0">
                <a:solidFill>
                  <a:srgbClr val="222222"/>
                </a:solidFill>
                <a:effectLst/>
                <a:latin typeface="Inter-Regular"/>
              </a:rPr>
              <a:t>For example, a car is an object, and its properties are car color, sunroof, price, manufacture, model, engine, and so on. Here, color is the name and red is the </a:t>
            </a:r>
            <a:r>
              <a:rPr lang="en-US" b="1" i="0" dirty="0">
                <a:solidFill>
                  <a:srgbClr val="222222"/>
                </a:solidFill>
                <a:effectLst/>
                <a:latin typeface="Inter-Regular"/>
              </a:rPr>
              <a:t>value</a:t>
            </a:r>
            <a:r>
              <a:rPr lang="en-US" b="0" i="0" dirty="0">
                <a:solidFill>
                  <a:srgbClr val="222222"/>
                </a:solidFill>
                <a:effectLst/>
                <a:latin typeface="Inter-Regular"/>
              </a:rPr>
              <a:t>. Object properties are nothing but instance variables.</a:t>
            </a:r>
          </a:p>
        </p:txBody>
      </p:sp>
      <p:pic>
        <p:nvPicPr>
          <p:cNvPr id="7" name="Picture 6">
            <a:extLst>
              <a:ext uri="{FF2B5EF4-FFF2-40B4-BE49-F238E27FC236}">
                <a16:creationId xmlns:a16="http://schemas.microsoft.com/office/drawing/2014/main" id="{113D2404-656C-4421-ACDF-DE73B102DC5B}"/>
              </a:ext>
            </a:extLst>
          </p:cNvPr>
          <p:cNvPicPr>
            <a:picLocks noChangeAspect="1"/>
          </p:cNvPicPr>
          <p:nvPr/>
        </p:nvPicPr>
        <p:blipFill>
          <a:blip r:embed="rId2"/>
          <a:stretch>
            <a:fillRect/>
          </a:stretch>
        </p:blipFill>
        <p:spPr>
          <a:xfrm>
            <a:off x="8992998" y="1571901"/>
            <a:ext cx="2431627" cy="1857099"/>
          </a:xfrm>
          <a:prstGeom prst="rect">
            <a:avLst/>
          </a:prstGeom>
        </p:spPr>
      </p:pic>
      <p:sp>
        <p:nvSpPr>
          <p:cNvPr id="9" name="TextBox 8">
            <a:extLst>
              <a:ext uri="{FF2B5EF4-FFF2-40B4-BE49-F238E27FC236}">
                <a16:creationId xmlns:a16="http://schemas.microsoft.com/office/drawing/2014/main" id="{761C0B9D-FD05-467F-B0B1-F38A4B68AB5F}"/>
              </a:ext>
            </a:extLst>
          </p:cNvPr>
          <p:cNvSpPr txBox="1"/>
          <p:nvPr/>
        </p:nvSpPr>
        <p:spPr>
          <a:xfrm>
            <a:off x="329266" y="2377927"/>
            <a:ext cx="8747621" cy="923330"/>
          </a:xfrm>
          <a:prstGeom prst="rect">
            <a:avLst/>
          </a:prstGeom>
          <a:noFill/>
        </p:spPr>
        <p:txBody>
          <a:bodyPr wrap="square">
            <a:spAutoFit/>
          </a:bodyPr>
          <a:lstStyle/>
          <a:p>
            <a:pPr algn="l"/>
            <a:r>
              <a:rPr lang="en-US" b="1" i="0" dirty="0">
                <a:solidFill>
                  <a:srgbClr val="1C2B41"/>
                </a:solidFill>
                <a:effectLst/>
                <a:latin typeface="Inter-Bold"/>
              </a:rPr>
              <a:t>Modify Object Properties</a:t>
            </a:r>
          </a:p>
          <a:p>
            <a:pPr algn="l"/>
            <a:r>
              <a:rPr lang="en-US" b="0" i="0" dirty="0">
                <a:solidFill>
                  <a:srgbClr val="222222"/>
                </a:solidFill>
                <a:effectLst/>
                <a:latin typeface="Inter-Regular"/>
              </a:rPr>
              <a:t>Every object has properties associated with them. We can set or modify the object’s properties after object initialization by calling the property directly using the dot operator.</a:t>
            </a:r>
          </a:p>
        </p:txBody>
      </p:sp>
      <p:pic>
        <p:nvPicPr>
          <p:cNvPr id="11" name="Picture 10">
            <a:extLst>
              <a:ext uri="{FF2B5EF4-FFF2-40B4-BE49-F238E27FC236}">
                <a16:creationId xmlns:a16="http://schemas.microsoft.com/office/drawing/2014/main" id="{0CD0F220-8E91-460C-ACE5-A0F095F5951A}"/>
              </a:ext>
            </a:extLst>
          </p:cNvPr>
          <p:cNvPicPr>
            <a:picLocks noChangeAspect="1"/>
          </p:cNvPicPr>
          <p:nvPr/>
        </p:nvPicPr>
        <p:blipFill>
          <a:blip r:embed="rId3"/>
          <a:stretch>
            <a:fillRect/>
          </a:stretch>
        </p:blipFill>
        <p:spPr>
          <a:xfrm>
            <a:off x="3801790" y="3550858"/>
            <a:ext cx="3965746" cy="2885377"/>
          </a:xfrm>
          <a:prstGeom prst="rect">
            <a:avLst/>
          </a:prstGeom>
        </p:spPr>
      </p:pic>
    </p:spTree>
    <p:extLst>
      <p:ext uri="{BB962C8B-B14F-4D97-AF65-F5344CB8AC3E}">
        <p14:creationId xmlns:p14="http://schemas.microsoft.com/office/powerpoint/2010/main" val="83034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564" y="1589882"/>
            <a:ext cx="11527436" cy="4593823"/>
          </a:xfrm>
        </p:spPr>
        <p:txBody>
          <a:bodyPr>
            <a:normAutofit/>
          </a:bodyPr>
          <a:lstStyle/>
          <a:p>
            <a:pPr marL="0" indent="0">
              <a:buNone/>
            </a:pPr>
            <a:r>
              <a:rPr lang="en-GB" sz="3600" b="1" u="sng" dirty="0"/>
              <a:t>OOP</a:t>
            </a:r>
          </a:p>
          <a:p>
            <a:pPr marL="0" indent="0">
              <a:buNone/>
            </a:pPr>
            <a:r>
              <a:rPr lang="en-GB" sz="1600" dirty="0"/>
              <a:t>So</a:t>
            </a:r>
            <a:r>
              <a:rPr lang="en-GB" sz="2000" dirty="0"/>
              <a:t> far we have used python for structured (procedural) programming.</a:t>
            </a:r>
          </a:p>
          <a:p>
            <a:pPr marL="0" indent="0">
              <a:buNone/>
            </a:pPr>
            <a:r>
              <a:rPr lang="en-GB" sz="2000" dirty="0"/>
              <a:t>We have introduced how to define and use functions</a:t>
            </a:r>
          </a:p>
          <a:p>
            <a:pPr marL="0" indent="0">
              <a:buNone/>
            </a:pPr>
            <a:r>
              <a:rPr lang="en-GB" sz="2000" dirty="0"/>
              <a:t>However, Python can do much more!</a:t>
            </a:r>
          </a:p>
          <a:p>
            <a:pPr marL="0" indent="0">
              <a:buNone/>
            </a:pPr>
            <a:endParaRPr lang="en-GB" sz="2000" dirty="0"/>
          </a:p>
          <a:p>
            <a:pPr algn="l">
              <a:buFont typeface="Arial" panose="020B0604020202020204" pitchFamily="34" charset="0"/>
              <a:buChar char="•"/>
            </a:pPr>
            <a:r>
              <a:rPr lang="en-US" sz="2000" dirty="0"/>
              <a:t>What is class and objects in Python</a:t>
            </a:r>
          </a:p>
          <a:p>
            <a:pPr algn="l">
              <a:buFont typeface="Arial" panose="020B0604020202020204" pitchFamily="34" charset="0"/>
              <a:buChar char="•"/>
            </a:pPr>
            <a:r>
              <a:rPr lang="en-US" sz="2000" dirty="0"/>
              <a:t>Class attributes and methods</a:t>
            </a:r>
          </a:p>
          <a:p>
            <a:pPr algn="l">
              <a:buFont typeface="Arial" panose="020B0604020202020204" pitchFamily="34" charset="0"/>
              <a:buChar char="•"/>
            </a:pPr>
            <a:r>
              <a:rPr lang="en-US" sz="2000" dirty="0"/>
              <a:t>Creating and accessing object properties</a:t>
            </a:r>
          </a:p>
          <a:p>
            <a:pPr algn="l">
              <a:buFont typeface="Arial" panose="020B0604020202020204" pitchFamily="34" charset="0"/>
              <a:buChar char="•"/>
            </a:pPr>
            <a:r>
              <a:rPr lang="en-US" sz="2000" dirty="0"/>
              <a:t>Modify and delete an object</a:t>
            </a:r>
          </a:p>
          <a:p>
            <a:pPr marL="0" indent="0">
              <a:buNone/>
            </a:pPr>
            <a:endParaRPr lang="en-GB" sz="2000" b="1" dirty="0"/>
          </a:p>
          <a:p>
            <a:pPr marL="0" indent="0">
              <a:buNone/>
            </a:pPr>
            <a:endParaRPr lang="en-GB" sz="3600" b="1" i="1"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6" name="Picture 5">
            <a:extLst>
              <a:ext uri="{FF2B5EF4-FFF2-40B4-BE49-F238E27FC236}">
                <a16:creationId xmlns:a16="http://schemas.microsoft.com/office/drawing/2014/main" id="{61DAE965-6FE9-42D5-8089-D5C49325EA29}"/>
              </a:ext>
            </a:extLst>
          </p:cNvPr>
          <p:cNvPicPr>
            <a:picLocks noChangeAspect="1"/>
          </p:cNvPicPr>
          <p:nvPr/>
        </p:nvPicPr>
        <p:blipFill>
          <a:blip r:embed="rId2"/>
          <a:stretch>
            <a:fillRect/>
          </a:stretch>
        </p:blipFill>
        <p:spPr>
          <a:xfrm>
            <a:off x="7945324" y="1592109"/>
            <a:ext cx="3523240" cy="2127440"/>
          </a:xfrm>
          <a:prstGeom prst="rect">
            <a:avLst/>
          </a:prstGeom>
        </p:spPr>
      </p:pic>
      <p:pic>
        <p:nvPicPr>
          <p:cNvPr id="8" name="Picture 7">
            <a:extLst>
              <a:ext uri="{FF2B5EF4-FFF2-40B4-BE49-F238E27FC236}">
                <a16:creationId xmlns:a16="http://schemas.microsoft.com/office/drawing/2014/main" id="{9E22F61C-63D2-4694-8CD5-139AC46EE932}"/>
              </a:ext>
            </a:extLst>
          </p:cNvPr>
          <p:cNvPicPr>
            <a:picLocks noChangeAspect="1"/>
          </p:cNvPicPr>
          <p:nvPr/>
        </p:nvPicPr>
        <p:blipFill>
          <a:blip r:embed="rId3"/>
          <a:stretch>
            <a:fillRect/>
          </a:stretch>
        </p:blipFill>
        <p:spPr>
          <a:xfrm>
            <a:off x="7945324" y="3906981"/>
            <a:ext cx="3615562" cy="2276724"/>
          </a:xfrm>
          <a:prstGeom prst="rect">
            <a:avLst/>
          </a:prstGeom>
        </p:spPr>
      </p:pic>
    </p:spTree>
    <p:extLst>
      <p:ext uri="{BB962C8B-B14F-4D97-AF65-F5344CB8AC3E}">
        <p14:creationId xmlns:p14="http://schemas.microsoft.com/office/powerpoint/2010/main" val="2397068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196835-702D-4DB7-9258-63BA3467CD7F}"/>
              </a:ext>
            </a:extLst>
          </p:cNvPr>
          <p:cNvSpPr txBox="1"/>
          <p:nvPr/>
        </p:nvSpPr>
        <p:spPr>
          <a:xfrm>
            <a:off x="329267" y="146131"/>
            <a:ext cx="11591489" cy="8002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C2B41"/>
                </a:solidFill>
                <a:effectLst/>
                <a:latin typeface="Inter-Bold"/>
              </a:rPr>
              <a:t>Delete object 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Inter-Regular"/>
              </a:rPr>
              <a:t>We can delete the object property by using the </a:t>
            </a:r>
            <a:r>
              <a:rPr kumimoji="0" lang="en-US" altLang="en-US" sz="1200" b="0" i="0" u="none" strike="noStrike" cap="none" normalizeH="0" baseline="0" dirty="0">
                <a:ln>
                  <a:noFill/>
                </a:ln>
                <a:solidFill>
                  <a:srgbClr val="6C0B24"/>
                </a:solidFill>
                <a:effectLst/>
                <a:latin typeface="Consolas" panose="020B0609020204030204" pitchFamily="49" charset="0"/>
              </a:rPr>
              <a:t>del</a:t>
            </a:r>
            <a:r>
              <a:rPr kumimoji="0" lang="en-US" altLang="en-US" sz="1800" b="0" i="0" u="none" strike="noStrike" cap="none" normalizeH="0" baseline="0" dirty="0">
                <a:ln>
                  <a:noFill/>
                </a:ln>
                <a:solidFill>
                  <a:srgbClr val="222222"/>
                </a:solidFill>
                <a:effectLst/>
                <a:latin typeface="Inter-Regular"/>
              </a:rPr>
              <a:t> keyword. After deleting it, if we try to access it, we will get an error.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CA72BFB-5523-44B2-938D-82D13BC23916}"/>
              </a:ext>
            </a:extLst>
          </p:cNvPr>
          <p:cNvSpPr>
            <a:spLocks noChangeArrowheads="1"/>
          </p:cNvSpPr>
          <p:nvPr/>
        </p:nvSpPr>
        <p:spPr bwMode="auto">
          <a:xfrm>
            <a:off x="0" y="-86174"/>
            <a:ext cx="65" cy="6295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FB81858-9303-4B87-9F14-D2E9E983A25A}"/>
              </a:ext>
            </a:extLst>
          </p:cNvPr>
          <p:cNvPicPr>
            <a:picLocks noChangeAspect="1"/>
          </p:cNvPicPr>
          <p:nvPr/>
        </p:nvPicPr>
        <p:blipFill>
          <a:blip r:embed="rId2"/>
          <a:stretch>
            <a:fillRect/>
          </a:stretch>
        </p:blipFill>
        <p:spPr>
          <a:xfrm>
            <a:off x="3438525" y="1352550"/>
            <a:ext cx="5314950" cy="4152900"/>
          </a:xfrm>
          <a:prstGeom prst="rect">
            <a:avLst/>
          </a:prstGeom>
        </p:spPr>
      </p:pic>
    </p:spTree>
    <p:extLst>
      <p:ext uri="{BB962C8B-B14F-4D97-AF65-F5344CB8AC3E}">
        <p14:creationId xmlns:p14="http://schemas.microsoft.com/office/powerpoint/2010/main" val="848058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196835-702D-4DB7-9258-63BA3467CD7F}"/>
              </a:ext>
            </a:extLst>
          </p:cNvPr>
          <p:cNvSpPr txBox="1"/>
          <p:nvPr/>
        </p:nvSpPr>
        <p:spPr>
          <a:xfrm>
            <a:off x="329267" y="146131"/>
            <a:ext cx="11591489" cy="169277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1C2B41"/>
                </a:solidFill>
                <a:effectLst/>
                <a:latin typeface="Inter-Bold"/>
              </a:rPr>
              <a:t>Delete Objects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Inter-Regular"/>
              </a:rPr>
              <a:t>In Python, we can also delete the object by using a </a:t>
            </a:r>
            <a:r>
              <a:rPr kumimoji="0" lang="en-US" altLang="en-US" sz="1800" b="0" i="0" u="none" strike="noStrike" cap="none" normalizeH="0" baseline="0" dirty="0">
                <a:ln>
                  <a:noFill/>
                </a:ln>
                <a:solidFill>
                  <a:srgbClr val="6C0B24"/>
                </a:solidFill>
                <a:effectLst/>
                <a:latin typeface="Consolas" panose="020B0609020204030204" pitchFamily="49" charset="0"/>
              </a:rPr>
              <a:t>del</a:t>
            </a:r>
            <a:r>
              <a:rPr kumimoji="0" lang="en-US" altLang="en-US" sz="2800" b="0" i="0" u="none" strike="noStrike" cap="none" normalizeH="0" baseline="0" dirty="0">
                <a:ln>
                  <a:noFill/>
                </a:ln>
                <a:solidFill>
                  <a:srgbClr val="222222"/>
                </a:solidFill>
                <a:effectLst/>
                <a:latin typeface="Inter-Regular"/>
              </a:rPr>
              <a:t> keyword. An object can be anything like, class object, </a:t>
            </a:r>
            <a:r>
              <a:rPr kumimoji="0" lang="en-US" altLang="en-US" sz="1800" b="0" i="0" u="none" strike="noStrike" cap="none" normalizeH="0" baseline="0" dirty="0">
                <a:ln>
                  <a:noFill/>
                </a:ln>
                <a:solidFill>
                  <a:srgbClr val="6C0B24"/>
                </a:solidFill>
                <a:effectLst/>
                <a:latin typeface="Consolas" panose="020B0609020204030204" pitchFamily="49" charset="0"/>
              </a:rPr>
              <a:t>list</a:t>
            </a:r>
            <a:r>
              <a:rPr kumimoji="0" lang="en-US" altLang="en-US" sz="2800" b="0" i="0" u="none" strike="noStrike" cap="none" normalizeH="0" baseline="0" dirty="0">
                <a:ln>
                  <a:noFill/>
                </a:ln>
                <a:solidFill>
                  <a:srgbClr val="222222"/>
                </a:solidFill>
                <a:effectLst/>
                <a:latin typeface="Inter-Regular"/>
              </a:rPr>
              <a:t>, </a:t>
            </a:r>
            <a:r>
              <a:rPr kumimoji="0" lang="en-US" altLang="en-US" sz="1800" b="0" i="0" u="none" strike="noStrike" cap="none" normalizeH="0" baseline="0" dirty="0">
                <a:ln>
                  <a:noFill/>
                </a:ln>
                <a:solidFill>
                  <a:srgbClr val="6C0B24"/>
                </a:solidFill>
                <a:effectLst/>
                <a:latin typeface="Consolas" panose="020B0609020204030204" pitchFamily="49" charset="0"/>
              </a:rPr>
              <a:t>tuple</a:t>
            </a:r>
            <a:r>
              <a:rPr kumimoji="0" lang="en-US" altLang="en-US" sz="2800" b="0" i="0" u="none" strike="noStrike" cap="none" normalizeH="0" baseline="0" dirty="0">
                <a:ln>
                  <a:noFill/>
                </a:ln>
                <a:solidFill>
                  <a:srgbClr val="222222"/>
                </a:solidFill>
                <a:effectLst/>
                <a:latin typeface="Inter-Regular"/>
              </a:rPr>
              <a:t>, </a:t>
            </a:r>
            <a:r>
              <a:rPr kumimoji="0" lang="en-US" altLang="en-US" sz="1800" b="0" i="0" u="none" strike="noStrike" cap="none" normalizeH="0" baseline="0" dirty="0">
                <a:ln>
                  <a:noFill/>
                </a:ln>
                <a:solidFill>
                  <a:srgbClr val="6C0B24"/>
                </a:solidFill>
                <a:effectLst/>
                <a:latin typeface="Consolas" panose="020B0609020204030204" pitchFamily="49" charset="0"/>
              </a:rPr>
              <a:t>set</a:t>
            </a:r>
            <a:r>
              <a:rPr kumimoji="0" lang="en-US" altLang="en-US" sz="2800" b="0" i="0" u="none" strike="noStrike" cap="none" normalizeH="0" baseline="0" dirty="0">
                <a:ln>
                  <a:noFill/>
                </a:ln>
                <a:solidFill>
                  <a:srgbClr val="222222"/>
                </a:solidFill>
                <a:effectLst/>
                <a:latin typeface="Inter-Regular"/>
              </a:rPr>
              <a:t>, etc.</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CA72BFB-5523-44B2-938D-82D13BC23916}"/>
              </a:ext>
            </a:extLst>
          </p:cNvPr>
          <p:cNvSpPr>
            <a:spLocks noChangeArrowheads="1"/>
          </p:cNvSpPr>
          <p:nvPr/>
        </p:nvSpPr>
        <p:spPr bwMode="auto">
          <a:xfrm>
            <a:off x="0" y="-86174"/>
            <a:ext cx="65" cy="6295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FB0C468-DDB6-4A39-AB82-F76FB432EFFB}"/>
              </a:ext>
            </a:extLst>
          </p:cNvPr>
          <p:cNvSpPr>
            <a:spLocks noChangeArrowheads="1"/>
          </p:cNvSpPr>
          <p:nvPr/>
        </p:nvSpPr>
        <p:spPr bwMode="auto">
          <a:xfrm>
            <a:off x="0" y="-86174"/>
            <a:ext cx="65" cy="6295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9C77532-9D70-46F5-B300-1E31DA51DF24}"/>
              </a:ext>
            </a:extLst>
          </p:cNvPr>
          <p:cNvPicPr>
            <a:picLocks noChangeAspect="1"/>
          </p:cNvPicPr>
          <p:nvPr/>
        </p:nvPicPr>
        <p:blipFill>
          <a:blip r:embed="rId2"/>
          <a:stretch>
            <a:fillRect/>
          </a:stretch>
        </p:blipFill>
        <p:spPr>
          <a:xfrm>
            <a:off x="3921372" y="2257775"/>
            <a:ext cx="4181475" cy="3181350"/>
          </a:xfrm>
          <a:prstGeom prst="rect">
            <a:avLst/>
          </a:prstGeom>
        </p:spPr>
      </p:pic>
    </p:spTree>
    <p:extLst>
      <p:ext uri="{BB962C8B-B14F-4D97-AF65-F5344CB8AC3E}">
        <p14:creationId xmlns:p14="http://schemas.microsoft.com/office/powerpoint/2010/main" val="3859497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ctr">
              <a:buNone/>
            </a:pPr>
            <a:endParaRPr lang="en-GB" sz="3600" b="1" dirty="0"/>
          </a:p>
          <a:p>
            <a:pPr marL="0" indent="0" algn="ctr">
              <a:buNone/>
            </a:pPr>
            <a:r>
              <a:rPr lang="en-GB" sz="16600" b="1" dirty="0"/>
              <a:t>Questions??</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32413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sz="3600" b="1" u="sng" dirty="0"/>
              <a:t>Objects – in the Real World</a:t>
            </a:r>
          </a:p>
          <a:p>
            <a:pPr marL="0" indent="0">
              <a:buNone/>
            </a:pPr>
            <a:r>
              <a:rPr lang="en-GB" sz="3600" dirty="0"/>
              <a:t>In the real world we are surrounded by objects (car, house, person)</a:t>
            </a:r>
          </a:p>
          <a:p>
            <a:pPr marL="0" indent="0">
              <a:buNone/>
            </a:pPr>
            <a:r>
              <a:rPr lang="en-GB" sz="3600" dirty="0"/>
              <a:t>Objects are ‘things’, they are tangible and are usually nouns</a:t>
            </a:r>
          </a:p>
          <a:p>
            <a:pPr marL="0" indent="0">
              <a:buNone/>
            </a:pPr>
            <a:r>
              <a:rPr lang="en-GB" sz="3600" dirty="0"/>
              <a:t>Objects in the real world have state (e.g. the car is white)</a:t>
            </a:r>
          </a:p>
          <a:p>
            <a:pPr marL="0" indent="0">
              <a:buNone/>
            </a:pPr>
            <a:r>
              <a:rPr lang="en-GB" sz="3600" dirty="0"/>
              <a:t>Objects in the real world also exhibit behaviours (e.g. the man is running)</a:t>
            </a:r>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97703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sz="3600" b="1" u="sng" dirty="0"/>
              <a:t>Objects – in the Real World</a:t>
            </a:r>
          </a:p>
          <a:p>
            <a:pPr marL="0" indent="0">
              <a:buNone/>
            </a:pPr>
            <a:r>
              <a:rPr lang="en-GB" sz="3600" dirty="0"/>
              <a:t>Look at this Dog :</a:t>
            </a:r>
          </a:p>
          <a:p>
            <a:pPr marL="0" indent="0">
              <a:buNone/>
            </a:pPr>
            <a:endParaRPr lang="en-GB" sz="3600" dirty="0"/>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5" name="Picture 4"/>
          <p:cNvPicPr>
            <a:picLocks noChangeAspect="1"/>
          </p:cNvPicPr>
          <p:nvPr/>
        </p:nvPicPr>
        <p:blipFill>
          <a:blip r:embed="rId2"/>
          <a:stretch>
            <a:fillRect/>
          </a:stretch>
        </p:blipFill>
        <p:spPr>
          <a:xfrm>
            <a:off x="2502131" y="3132201"/>
            <a:ext cx="7190510" cy="2462260"/>
          </a:xfrm>
          <a:prstGeom prst="rect">
            <a:avLst/>
          </a:prstGeom>
        </p:spPr>
      </p:pic>
    </p:spTree>
    <p:extLst>
      <p:ext uri="{BB962C8B-B14F-4D97-AF65-F5344CB8AC3E}">
        <p14:creationId xmlns:p14="http://schemas.microsoft.com/office/powerpoint/2010/main" val="77758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GB" sz="3600" b="1" u="sng" dirty="0"/>
              <a:t>Objects – in software</a:t>
            </a:r>
          </a:p>
          <a:p>
            <a:pPr marL="0" indent="0">
              <a:buNone/>
            </a:pPr>
            <a:r>
              <a:rPr lang="en-GB" sz="3600" dirty="0"/>
              <a:t>In software we can make a model of the real world.</a:t>
            </a:r>
          </a:p>
          <a:p>
            <a:pPr marL="0" indent="0">
              <a:buNone/>
            </a:pPr>
            <a:r>
              <a:rPr lang="en-GB" sz="3600" dirty="0"/>
              <a:t>Software objects model real world objects.</a:t>
            </a:r>
          </a:p>
          <a:p>
            <a:pPr marL="0" indent="0">
              <a:buNone/>
            </a:pPr>
            <a:r>
              <a:rPr lang="en-GB" sz="3600" dirty="0"/>
              <a:t>They also have state and behaviour.</a:t>
            </a:r>
          </a:p>
          <a:p>
            <a:pPr marL="0" indent="0">
              <a:buNone/>
            </a:pPr>
            <a:r>
              <a:rPr lang="en-GB" sz="3600" dirty="0"/>
              <a:t>Software objects have variables (attributes) which maintain the state of the object.</a:t>
            </a:r>
          </a:p>
          <a:p>
            <a:pPr marL="0" indent="0">
              <a:buNone/>
            </a:pPr>
            <a:r>
              <a:rPr lang="en-GB" sz="3600" dirty="0"/>
              <a:t>Software objects have methods which implement the behaviours of the object.</a:t>
            </a:r>
            <a:endParaRPr lang="en-GB" sz="3600" b="1" u="sng" dirty="0"/>
          </a:p>
          <a:p>
            <a:pPr marL="0" indent="0">
              <a:buNone/>
            </a:pPr>
            <a:endParaRPr lang="en-GB" sz="3600" dirty="0"/>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90432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sz="3600" b="1" u="sng" dirty="0"/>
              <a:t>Objects – in software</a:t>
            </a:r>
          </a:p>
          <a:p>
            <a:pPr marL="0" indent="0">
              <a:buNone/>
            </a:pPr>
            <a:r>
              <a:rPr lang="en-GB" sz="3600" dirty="0"/>
              <a:t>Look at this Dog object:</a:t>
            </a:r>
          </a:p>
          <a:p>
            <a:pPr marL="0" indent="0">
              <a:buNone/>
            </a:pPr>
            <a:endParaRPr lang="en-GB" sz="3600" b="1" u="sng" dirty="0"/>
          </a:p>
          <a:p>
            <a:pPr marL="0" indent="0">
              <a:buNone/>
            </a:pPr>
            <a:endParaRPr lang="en-GB" sz="3600" dirty="0"/>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pic>
        <p:nvPicPr>
          <p:cNvPr id="5" name="Picture 4"/>
          <p:cNvPicPr>
            <a:picLocks noChangeAspect="1"/>
          </p:cNvPicPr>
          <p:nvPr/>
        </p:nvPicPr>
        <p:blipFill>
          <a:blip r:embed="rId2"/>
          <a:stretch>
            <a:fillRect/>
          </a:stretch>
        </p:blipFill>
        <p:spPr>
          <a:xfrm>
            <a:off x="2510279" y="3109461"/>
            <a:ext cx="7182362" cy="2468380"/>
          </a:xfrm>
          <a:prstGeom prst="rect">
            <a:avLst/>
          </a:prstGeom>
        </p:spPr>
      </p:pic>
    </p:spTree>
    <p:extLst>
      <p:ext uri="{BB962C8B-B14F-4D97-AF65-F5344CB8AC3E}">
        <p14:creationId xmlns:p14="http://schemas.microsoft.com/office/powerpoint/2010/main" val="131417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sz="3600" b="1" u="sng" dirty="0"/>
              <a:t>Objects – in software</a:t>
            </a:r>
          </a:p>
          <a:p>
            <a:pPr marL="0" indent="0">
              <a:buNone/>
            </a:pPr>
            <a:endParaRPr lang="en-GB" sz="1800" b="1" u="sng" dirty="0"/>
          </a:p>
          <a:p>
            <a:pPr marL="0" indent="0">
              <a:buNone/>
            </a:pPr>
            <a:r>
              <a:rPr lang="en-GB" sz="4000" dirty="0"/>
              <a:t>Software objects are not tangible but are models of tangible objects.</a:t>
            </a:r>
          </a:p>
          <a:p>
            <a:pPr marL="0" indent="0">
              <a:buNone/>
            </a:pPr>
            <a:r>
              <a:rPr lang="en-GB" sz="4000" dirty="0"/>
              <a:t>A software object is a model consisting of-</a:t>
            </a:r>
          </a:p>
          <a:p>
            <a:pPr marL="457200" lvl="1" indent="0">
              <a:buNone/>
            </a:pPr>
            <a:r>
              <a:rPr lang="en-GB" sz="3600" dirty="0"/>
              <a:t>A set of data (attributes to maintain state)</a:t>
            </a:r>
          </a:p>
          <a:p>
            <a:pPr marL="457200" lvl="1" indent="0">
              <a:buNone/>
            </a:pPr>
            <a:r>
              <a:rPr lang="en-GB" sz="3600" dirty="0"/>
              <a:t>A set of possible methods (to implement behaviours)</a:t>
            </a:r>
          </a:p>
          <a:p>
            <a:pPr marL="0" indent="0">
              <a:buNone/>
            </a:pPr>
            <a:endParaRPr lang="en-GB" sz="3600" b="1" u="sng" dirty="0"/>
          </a:p>
          <a:p>
            <a:pPr marL="0" indent="0">
              <a:buNone/>
            </a:pPr>
            <a:endParaRPr lang="en-GB" sz="3600" dirty="0"/>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70124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sz="3600" b="1" u="sng" dirty="0"/>
              <a:t>Classes</a:t>
            </a:r>
          </a:p>
          <a:p>
            <a:pPr marL="0" indent="0">
              <a:buNone/>
            </a:pPr>
            <a:r>
              <a:rPr lang="en-GB" dirty="0"/>
              <a:t>In the real world there are many millions of similar objects.</a:t>
            </a:r>
          </a:p>
          <a:p>
            <a:pPr marL="0" indent="0">
              <a:buNone/>
            </a:pPr>
            <a:r>
              <a:rPr lang="en-GB" dirty="0"/>
              <a:t>Take three dogs-</a:t>
            </a:r>
          </a:p>
          <a:p>
            <a:pPr marL="457200" lvl="1" indent="0">
              <a:buNone/>
            </a:pPr>
            <a:r>
              <a:rPr lang="en-GB" sz="2800" dirty="0"/>
              <a:t>They each are dogs, but each is a distinct dog in its own right</a:t>
            </a:r>
          </a:p>
          <a:p>
            <a:pPr marL="457200" lvl="1" indent="0">
              <a:buNone/>
            </a:pPr>
            <a:r>
              <a:rPr lang="en-GB" sz="2800" dirty="0"/>
              <a:t>All three dogs have the same set of characteristics (state and behaviour)</a:t>
            </a:r>
          </a:p>
          <a:p>
            <a:pPr marL="457200" lvl="1" indent="0">
              <a:buNone/>
            </a:pPr>
            <a:endParaRPr lang="en-GB" sz="1600" dirty="0"/>
          </a:p>
          <a:p>
            <a:pPr marL="0" lvl="0" indent="0">
              <a:buNone/>
            </a:pPr>
            <a:r>
              <a:rPr lang="en-GB" dirty="0"/>
              <a:t>In OOP a class is a ‘blueprint’ for objects which share the same set of states and behaviours (attributes and methods)</a:t>
            </a:r>
          </a:p>
          <a:p>
            <a:pPr marL="0" lvl="0" indent="0">
              <a:buNone/>
            </a:pPr>
            <a:r>
              <a:rPr lang="en-GB" dirty="0"/>
              <a:t>Each object is an </a:t>
            </a:r>
            <a:r>
              <a:rPr lang="en-GB" b="1" i="1" dirty="0"/>
              <a:t>instance</a:t>
            </a:r>
            <a:r>
              <a:rPr lang="en-GB" dirty="0"/>
              <a:t> of the class – it may have a different state from other instances of the class (one dog might be happy and another not!)</a:t>
            </a:r>
            <a:endParaRPr lang="en-GB" sz="3600" dirty="0"/>
          </a:p>
          <a:p>
            <a:pPr marL="0" indent="0">
              <a:buNone/>
            </a:pPr>
            <a:endParaRPr lang="en-GB" sz="3600" dirty="0"/>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2662502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72b95497-a569-4fb0-b224-02234eb5469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15465</TotalTime>
  <Words>2020</Words>
  <Application>Microsoft Office PowerPoint</Application>
  <PresentationFormat>Widescreen</PresentationFormat>
  <Paragraphs>148</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Consolas</vt:lpstr>
      <vt:lpstr>Inter-Bold</vt:lpstr>
      <vt:lpstr>Inter-Regular</vt:lpstr>
      <vt:lpstr>JetBrains Mono</vt:lpstr>
      <vt:lpstr>Open Sans</vt:lpstr>
      <vt:lpstr>Office Theme</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The West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 Creechan</dc:creator>
  <cp:lastModifiedBy>Muhammad Aslam</cp:lastModifiedBy>
  <cp:revision>210</cp:revision>
  <dcterms:created xsi:type="dcterms:W3CDTF">2019-08-19T10:20:17Z</dcterms:created>
  <dcterms:modified xsi:type="dcterms:W3CDTF">2021-12-14T14:07:11Z</dcterms:modified>
</cp:coreProperties>
</file>