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407" r:id="rId2"/>
    <p:sldId id="312" r:id="rId3"/>
    <p:sldId id="427" r:id="rId4"/>
    <p:sldId id="428" r:id="rId5"/>
    <p:sldId id="432" r:id="rId6"/>
    <p:sldId id="429" r:id="rId7"/>
    <p:sldId id="430" r:id="rId8"/>
    <p:sldId id="431" r:id="rId9"/>
    <p:sldId id="436" r:id="rId10"/>
    <p:sldId id="433" r:id="rId11"/>
    <p:sldId id="434" r:id="rId12"/>
    <p:sldId id="435" r:id="rId13"/>
    <p:sldId id="437" r:id="rId14"/>
    <p:sldId id="438" r:id="rId15"/>
    <p:sldId id="403" r:id="rId16"/>
    <p:sldId id="262" r:id="rId17"/>
    <p:sldId id="439" r:id="rId18"/>
    <p:sldId id="387" r:id="rId19"/>
    <p:sldId id="410" r:id="rId20"/>
    <p:sldId id="411" r:id="rId21"/>
    <p:sldId id="412" r:id="rId22"/>
    <p:sldId id="409" r:id="rId23"/>
    <p:sldId id="402" r:id="rId24"/>
    <p:sldId id="406" r:id="rId25"/>
    <p:sldId id="405" r:id="rId26"/>
    <p:sldId id="414" r:id="rId27"/>
    <p:sldId id="404" r:id="rId28"/>
    <p:sldId id="413" r:id="rId29"/>
    <p:sldId id="417" r:id="rId30"/>
    <p:sldId id="418" r:id="rId31"/>
    <p:sldId id="422" r:id="rId32"/>
    <p:sldId id="419" r:id="rId33"/>
    <p:sldId id="423" r:id="rId34"/>
    <p:sldId id="420" r:id="rId35"/>
    <p:sldId id="424" r:id="rId36"/>
    <p:sldId id="421" r:id="rId37"/>
    <p:sldId id="425" r:id="rId38"/>
    <p:sldId id="440" r:id="rId39"/>
    <p:sldId id="441" r:id="rId40"/>
    <p:sldId id="426" r:id="rId41"/>
    <p:sldId id="442" r:id="rId42"/>
    <p:sldId id="388" r:id="rId43"/>
    <p:sldId id="443" r:id="rId44"/>
    <p:sldId id="444" r:id="rId45"/>
    <p:sldId id="401" r:id="rId46"/>
    <p:sldId id="400" r:id="rId47"/>
    <p:sldId id="355" r:id="rId48"/>
    <p:sldId id="303" r:id="rId49"/>
  </p:sldIdLst>
  <p:sldSz cx="12192000" cy="6858000"/>
  <p:notesSz cx="6858000" cy="9144000"/>
  <p:custDataLst>
    <p:tags r:id="rId5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2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978" y="102"/>
      </p:cViewPr>
      <p:guideLst>
        <p:guide orient="horz" pos="2205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331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ags" Target="tags/tag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9F52D-D89B-47BE-95B6-CECAC6667165}" type="datetimeFigureOut">
              <a:rPr lang="en-GB" smtClean="0"/>
              <a:t>11/12/2021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2EAECE-86C8-4A72-87DE-D6BD8E2573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3602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95FDB-1377-49CA-B218-F47F271478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9460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95FDB-1377-49CA-B218-F47F271478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5493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95FDB-1377-49CA-B218-F47F271478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4804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784" y="1583140"/>
            <a:ext cx="11527436" cy="459382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95FDB-1377-49CA-B218-F47F271478EF}" type="slidenum">
              <a:rPr lang="en-GB" smtClean="0"/>
              <a:t>‹#›</a:t>
            </a:fld>
            <a:endParaRPr lang="en-GB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32658" y="103336"/>
            <a:ext cx="12130370" cy="1191982"/>
            <a:chOff x="32658" y="24245"/>
            <a:chExt cx="12130370" cy="762318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9705"/>
            <a:stretch/>
          </p:blipFill>
          <p:spPr>
            <a:xfrm>
              <a:off x="32658" y="24245"/>
              <a:ext cx="4020503" cy="762318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9705"/>
            <a:stretch/>
          </p:blipFill>
          <p:spPr>
            <a:xfrm>
              <a:off x="4087598" y="24245"/>
              <a:ext cx="4020503" cy="762318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9705"/>
            <a:stretch/>
          </p:blipFill>
          <p:spPr>
            <a:xfrm>
              <a:off x="8142525" y="24245"/>
              <a:ext cx="4020503" cy="7623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15694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95FDB-1377-49CA-B218-F47F271478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7662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95FDB-1377-49CA-B218-F47F271478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4960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95FDB-1377-49CA-B218-F47F271478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6346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95FDB-1377-49CA-B218-F47F271478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7191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95FDB-1377-49CA-B218-F47F271478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2183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95FDB-1377-49CA-B218-F47F271478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8736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95FDB-1377-49CA-B218-F47F271478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4632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95FDB-1377-49CA-B218-F47F271478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3256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94110"/>
            <a:ext cx="9144000" cy="1534206"/>
          </a:xfrm>
        </p:spPr>
        <p:txBody>
          <a:bodyPr/>
          <a:lstStyle/>
          <a:p>
            <a:r>
              <a:rPr lang="en-GB" sz="9600" b="1" dirty="0"/>
              <a:t>Python</a:t>
            </a:r>
            <a:endParaRPr lang="en-GB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438767"/>
            <a:ext cx="9144000" cy="2308889"/>
          </a:xfrm>
        </p:spPr>
        <p:txBody>
          <a:bodyPr>
            <a:noAutofit/>
          </a:bodyPr>
          <a:lstStyle/>
          <a:p>
            <a:r>
              <a:rPr lang="en-GB" sz="4000" dirty="0"/>
              <a:t>Introduction to Programming</a:t>
            </a:r>
          </a:p>
          <a:p>
            <a:r>
              <a:rPr lang="en-GB" sz="4000" dirty="0"/>
              <a:t>Comp07027</a:t>
            </a:r>
          </a:p>
          <a:p>
            <a:endParaRPr lang="en-GB" sz="1600" dirty="0"/>
          </a:p>
          <a:p>
            <a:r>
              <a:rPr lang="en-GB" sz="4000"/>
              <a:t>Lecture 13</a:t>
            </a:r>
          </a:p>
          <a:p>
            <a:endParaRPr lang="en-GB" sz="4000" dirty="0"/>
          </a:p>
        </p:txBody>
      </p:sp>
      <p:grpSp>
        <p:nvGrpSpPr>
          <p:cNvPr id="10" name="Group 9"/>
          <p:cNvGrpSpPr/>
          <p:nvPr/>
        </p:nvGrpSpPr>
        <p:grpSpPr>
          <a:xfrm>
            <a:off x="32658" y="103336"/>
            <a:ext cx="12130370" cy="1191982"/>
            <a:chOff x="32658" y="24245"/>
            <a:chExt cx="12130370" cy="76231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9705"/>
            <a:stretch/>
          </p:blipFill>
          <p:spPr>
            <a:xfrm>
              <a:off x="32658" y="24245"/>
              <a:ext cx="4020503" cy="762318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9705"/>
            <a:stretch/>
          </p:blipFill>
          <p:spPr>
            <a:xfrm>
              <a:off x="4087598" y="24245"/>
              <a:ext cx="4020503" cy="762318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9705"/>
            <a:stretch/>
          </p:blipFill>
          <p:spPr>
            <a:xfrm>
              <a:off x="8142525" y="24245"/>
              <a:ext cx="4020503" cy="762318"/>
            </a:xfrm>
            <a:prstGeom prst="rect">
              <a:avLst/>
            </a:prstGeom>
          </p:spPr>
        </p:pic>
      </p:grpSp>
      <p:cxnSp>
        <p:nvCxnSpPr>
          <p:cNvPr id="9" name="Straight Connector 8"/>
          <p:cNvCxnSpPr/>
          <p:nvPr/>
        </p:nvCxnSpPr>
        <p:spPr>
          <a:xfrm>
            <a:off x="326571" y="6302829"/>
            <a:ext cx="1152797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3640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9784" y="1583140"/>
            <a:ext cx="2426479" cy="45938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b="1" u="sng" dirty="0"/>
              <a:t>Last week’s examples</a:t>
            </a:r>
          </a:p>
          <a:p>
            <a:pPr marL="0" indent="0">
              <a:buNone/>
            </a:pPr>
            <a:endParaRPr lang="en-GB" sz="3600" dirty="0"/>
          </a:p>
          <a:p>
            <a:pPr marL="0" indent="0">
              <a:buNone/>
            </a:pPr>
            <a:r>
              <a:rPr lang="en-GB" sz="3600" dirty="0"/>
              <a:t>Rectangle class with a couple of additions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326571" y="6302829"/>
            <a:ext cx="1152797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5364" y="1730392"/>
            <a:ext cx="7256557" cy="450009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832261" y="1928412"/>
            <a:ext cx="4035943" cy="646331"/>
          </a:xfrm>
          <a:prstGeom prst="rect">
            <a:avLst/>
          </a:prstGeom>
          <a:solidFill>
            <a:srgbClr val="FFFF00"/>
          </a:solidFill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Rectangle is similar to Square.</a:t>
            </a:r>
          </a:p>
          <a:p>
            <a:r>
              <a:rPr lang="en-GB" dirty="0"/>
              <a:t>I’ve added the constant </a:t>
            </a:r>
            <a:r>
              <a:rPr lang="en-GB" dirty="0" err="1"/>
              <a:t>shape_name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308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9784" y="1583140"/>
            <a:ext cx="2426479" cy="45938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b="1" u="sng" dirty="0"/>
              <a:t>Last week’s examples</a:t>
            </a:r>
          </a:p>
          <a:p>
            <a:pPr marL="0" indent="0">
              <a:buNone/>
            </a:pPr>
            <a:endParaRPr lang="en-GB" sz="3600" dirty="0"/>
          </a:p>
          <a:p>
            <a:pPr marL="0" indent="0">
              <a:buNone/>
            </a:pPr>
            <a:r>
              <a:rPr lang="en-GB" sz="3600" dirty="0"/>
              <a:t>Rectangle class with a couple of additions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326571" y="6302829"/>
            <a:ext cx="1152797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5364" y="1730392"/>
            <a:ext cx="7256557" cy="450009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832261" y="1928412"/>
            <a:ext cx="4035943" cy="646331"/>
          </a:xfrm>
          <a:prstGeom prst="rect">
            <a:avLst/>
          </a:prstGeom>
          <a:solidFill>
            <a:srgbClr val="FFFF00"/>
          </a:solidFill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Rectangle is similar to Square.</a:t>
            </a:r>
          </a:p>
          <a:p>
            <a:r>
              <a:rPr lang="en-GB" dirty="0"/>
              <a:t>I’ve added the constant </a:t>
            </a:r>
            <a:r>
              <a:rPr lang="en-GB" dirty="0" err="1"/>
              <a:t>shape_name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7832261" y="3678833"/>
            <a:ext cx="4035943" cy="923330"/>
          </a:xfrm>
          <a:prstGeom prst="rect">
            <a:avLst/>
          </a:prstGeom>
          <a:solidFill>
            <a:srgbClr val="FFFF00"/>
          </a:solidFill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The method to calculate the area of the rectangle is similar to square except that it requires TWO dimensions.</a:t>
            </a:r>
          </a:p>
        </p:txBody>
      </p:sp>
    </p:spTree>
    <p:extLst>
      <p:ext uri="{BB962C8B-B14F-4D97-AF65-F5344CB8AC3E}">
        <p14:creationId xmlns:p14="http://schemas.microsoft.com/office/powerpoint/2010/main" val="2039417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9784" y="1583140"/>
            <a:ext cx="2426479" cy="45938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b="1" u="sng" dirty="0"/>
              <a:t>Last week’s examples</a:t>
            </a:r>
          </a:p>
          <a:p>
            <a:pPr marL="0" indent="0">
              <a:buNone/>
            </a:pPr>
            <a:endParaRPr lang="en-GB" sz="3600" dirty="0"/>
          </a:p>
          <a:p>
            <a:pPr marL="0" indent="0">
              <a:buNone/>
            </a:pPr>
            <a:r>
              <a:rPr lang="en-GB" sz="3600" dirty="0"/>
              <a:t>Rectangle class with a couple of additions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326571" y="6302829"/>
            <a:ext cx="1152797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5364" y="1730392"/>
            <a:ext cx="7256557" cy="450009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832261" y="1928412"/>
            <a:ext cx="4035943" cy="646331"/>
          </a:xfrm>
          <a:prstGeom prst="rect">
            <a:avLst/>
          </a:prstGeom>
          <a:solidFill>
            <a:srgbClr val="FFFF00"/>
          </a:solidFill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Rectangle is similar to Square.</a:t>
            </a:r>
          </a:p>
          <a:p>
            <a:r>
              <a:rPr lang="en-GB" dirty="0"/>
              <a:t>I’ve added the constant </a:t>
            </a:r>
            <a:r>
              <a:rPr lang="en-GB" dirty="0" err="1"/>
              <a:t>shape_name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7832261" y="5259449"/>
            <a:ext cx="4035943" cy="369332"/>
          </a:xfrm>
          <a:prstGeom prst="rect">
            <a:avLst/>
          </a:prstGeom>
          <a:solidFill>
            <a:srgbClr val="FFFF00"/>
          </a:solidFill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err="1"/>
              <a:t>Calc_circum</a:t>
            </a:r>
            <a:r>
              <a:rPr lang="en-GB" dirty="0"/>
              <a:t>() also needs two inputs.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32261" y="3678833"/>
            <a:ext cx="4035943" cy="923330"/>
          </a:xfrm>
          <a:prstGeom prst="rect">
            <a:avLst/>
          </a:prstGeom>
          <a:solidFill>
            <a:srgbClr val="FFFF00"/>
          </a:solidFill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The method to calculate the area of the rectangle is similar to square except that it requires TWO dimensions.</a:t>
            </a:r>
          </a:p>
        </p:txBody>
      </p:sp>
    </p:spTree>
    <p:extLst>
      <p:ext uri="{BB962C8B-B14F-4D97-AF65-F5344CB8AC3E}">
        <p14:creationId xmlns:p14="http://schemas.microsoft.com/office/powerpoint/2010/main" val="2690861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9784" y="1583140"/>
            <a:ext cx="3275565" cy="45938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b="1" u="sng" dirty="0"/>
              <a:t>Last week’s examples</a:t>
            </a:r>
          </a:p>
          <a:p>
            <a:pPr marL="0" indent="0">
              <a:buNone/>
            </a:pPr>
            <a:endParaRPr lang="en-GB" sz="3600" dirty="0"/>
          </a:p>
          <a:p>
            <a:pPr marL="0" indent="0">
              <a:buNone/>
            </a:pPr>
            <a:r>
              <a:rPr lang="en-GB" sz="3600" dirty="0"/>
              <a:t>Here’s the rest of the program.</a:t>
            </a:r>
          </a:p>
          <a:p>
            <a:pPr marL="0" indent="0">
              <a:buNone/>
            </a:pPr>
            <a:r>
              <a:rPr lang="en-GB" sz="3600" dirty="0"/>
              <a:t>Can you see what it does?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326571" y="6302829"/>
            <a:ext cx="1152797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7832261" y="1928412"/>
            <a:ext cx="4035943" cy="646331"/>
          </a:xfrm>
          <a:prstGeom prst="rect">
            <a:avLst/>
          </a:prstGeom>
          <a:solidFill>
            <a:srgbClr val="FFFF00"/>
          </a:solidFill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Rectangle is similar to Square.</a:t>
            </a:r>
          </a:p>
          <a:p>
            <a:r>
              <a:rPr lang="en-GB" dirty="0"/>
              <a:t>I’ve add the constant </a:t>
            </a:r>
            <a:r>
              <a:rPr lang="en-GB" dirty="0" err="1"/>
              <a:t>shape_name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7832261" y="5259449"/>
            <a:ext cx="4035943" cy="369332"/>
          </a:xfrm>
          <a:prstGeom prst="rect">
            <a:avLst/>
          </a:prstGeom>
          <a:solidFill>
            <a:srgbClr val="FFFF00"/>
          </a:solidFill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err="1"/>
              <a:t>Calc_circum</a:t>
            </a:r>
            <a:r>
              <a:rPr lang="en-GB" dirty="0"/>
              <a:t>() also needs to inputs.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32261" y="3678833"/>
            <a:ext cx="4035943" cy="923330"/>
          </a:xfrm>
          <a:prstGeom prst="rect">
            <a:avLst/>
          </a:prstGeom>
          <a:solidFill>
            <a:srgbClr val="FFFF00"/>
          </a:solidFill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The method to calculate the area of the rectangle is similar to square except that it requires TWO dimensions.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5978" y="83251"/>
            <a:ext cx="8151223" cy="6166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0510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9783" y="1583140"/>
            <a:ext cx="4294467" cy="45938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b="1" u="sng" dirty="0"/>
              <a:t>Last week’s examples</a:t>
            </a:r>
          </a:p>
          <a:p>
            <a:pPr marL="0" indent="0">
              <a:buNone/>
            </a:pPr>
            <a:endParaRPr lang="en-GB" sz="800" dirty="0"/>
          </a:p>
          <a:p>
            <a:pPr marL="0" indent="0">
              <a:buNone/>
            </a:pPr>
            <a:r>
              <a:rPr lang="en-GB" sz="3600" dirty="0"/>
              <a:t>Here’s the output from the program.</a:t>
            </a:r>
          </a:p>
          <a:p>
            <a:pPr marL="0" indent="0">
              <a:buNone/>
            </a:pPr>
            <a:r>
              <a:rPr lang="en-GB" sz="3600" dirty="0"/>
              <a:t>This is not a definite solution to the problem but might help you see how to use OOP.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326571" y="6302829"/>
            <a:ext cx="1152797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6996238" y="1928412"/>
            <a:ext cx="4035943" cy="646331"/>
          </a:xfrm>
          <a:prstGeom prst="rect">
            <a:avLst/>
          </a:prstGeom>
          <a:solidFill>
            <a:srgbClr val="FFFF00"/>
          </a:solidFill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Rectangle is similar to Square.</a:t>
            </a:r>
          </a:p>
          <a:p>
            <a:r>
              <a:rPr lang="en-GB" dirty="0"/>
              <a:t>I’ve add the constant </a:t>
            </a:r>
            <a:r>
              <a:rPr lang="en-GB" dirty="0" err="1"/>
              <a:t>shape_name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6996238" y="5259449"/>
            <a:ext cx="4035943" cy="369332"/>
          </a:xfrm>
          <a:prstGeom prst="rect">
            <a:avLst/>
          </a:prstGeom>
          <a:solidFill>
            <a:srgbClr val="FFFF00"/>
          </a:solidFill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err="1"/>
              <a:t>Calc_circum</a:t>
            </a:r>
            <a:r>
              <a:rPr lang="en-GB" dirty="0"/>
              <a:t>() also needs to inputs.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996238" y="3678833"/>
            <a:ext cx="4035943" cy="923330"/>
          </a:xfrm>
          <a:prstGeom prst="rect">
            <a:avLst/>
          </a:prstGeom>
          <a:solidFill>
            <a:srgbClr val="FFFF00"/>
          </a:solidFill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The method to calculate the area of the rectangle is similar to square except that it requires TWO dimensions.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8893" y="170998"/>
            <a:ext cx="7105650" cy="607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322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sz="3200" b="1" dirty="0"/>
          </a:p>
          <a:p>
            <a:pPr marL="0" indent="0" algn="ctr">
              <a:buNone/>
            </a:pPr>
            <a:r>
              <a:rPr lang="en-GB" sz="9600" b="1" dirty="0"/>
              <a:t>More on Data Structures</a:t>
            </a:r>
            <a:endParaRPr lang="en-GB" sz="9600" dirty="0"/>
          </a:p>
          <a:p>
            <a:pPr marL="0" indent="0">
              <a:buNone/>
            </a:pPr>
            <a:endParaRPr lang="en-GB" sz="1200" dirty="0"/>
          </a:p>
          <a:p>
            <a:pPr marL="0" indent="0">
              <a:buNone/>
            </a:pPr>
            <a:endParaRPr lang="en-GB" sz="3600" dirty="0"/>
          </a:p>
          <a:p>
            <a:pPr marL="0" indent="0">
              <a:buNone/>
            </a:pPr>
            <a:endParaRPr lang="en-GB" sz="3200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326571" y="6302829"/>
            <a:ext cx="1152797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45675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b="1" u="sng" dirty="0"/>
              <a:t>Data Structures</a:t>
            </a:r>
          </a:p>
          <a:p>
            <a:pPr marL="0" indent="0">
              <a:buNone/>
            </a:pPr>
            <a:endParaRPr lang="en-GB" sz="1200" dirty="0"/>
          </a:p>
          <a:p>
            <a:pPr marL="0" indent="0">
              <a:buNone/>
            </a:pPr>
            <a:r>
              <a:rPr lang="en-GB" sz="3600" dirty="0"/>
              <a:t>So far we have made great use of </a:t>
            </a:r>
            <a:r>
              <a:rPr lang="en-GB" sz="3600" b="1" dirty="0"/>
              <a:t>LISTS</a:t>
            </a:r>
            <a:r>
              <a:rPr lang="en-GB" sz="3600" dirty="0"/>
              <a:t> in python (as we did in the assessment and the previous example).</a:t>
            </a:r>
          </a:p>
          <a:p>
            <a:pPr marL="0" indent="0">
              <a:buNone/>
            </a:pPr>
            <a:endParaRPr lang="en-GB" sz="3600" dirty="0"/>
          </a:p>
          <a:p>
            <a:pPr marL="0" indent="0">
              <a:buNone/>
            </a:pPr>
            <a:r>
              <a:rPr lang="en-GB" sz="3600" dirty="0"/>
              <a:t>However, there are others and we’re now going to have a look at a couple of them – </a:t>
            </a:r>
            <a:r>
              <a:rPr lang="en-GB" sz="3600" b="1" dirty="0"/>
              <a:t>TUPLES</a:t>
            </a:r>
            <a:r>
              <a:rPr lang="en-GB" sz="3600" dirty="0"/>
              <a:t> and </a:t>
            </a:r>
            <a:r>
              <a:rPr lang="en-GB" sz="3600" b="1" dirty="0"/>
              <a:t>DICTIONARIES</a:t>
            </a:r>
            <a:r>
              <a:rPr lang="en-GB" sz="3600" dirty="0"/>
              <a:t>.</a:t>
            </a:r>
          </a:p>
          <a:p>
            <a:pPr marL="0" indent="0">
              <a:buNone/>
            </a:pPr>
            <a:endParaRPr lang="en-GB" sz="3600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326571" y="6302829"/>
            <a:ext cx="1152797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70689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b="1" u="sng" dirty="0"/>
              <a:t>Tuple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3600" dirty="0"/>
              <a:t>A </a:t>
            </a:r>
            <a:r>
              <a:rPr lang="en-GB" sz="3600" b="1" dirty="0"/>
              <a:t>Tuple</a:t>
            </a:r>
            <a:r>
              <a:rPr lang="en-GB" sz="3600" dirty="0"/>
              <a:t> is like a List.</a:t>
            </a:r>
          </a:p>
          <a:p>
            <a:pPr marL="0" indent="0">
              <a:buNone/>
            </a:pPr>
            <a:r>
              <a:rPr lang="en-GB" sz="3600" dirty="0"/>
              <a:t>The difference is that a tuple cannot be changed, so we tend to use tuples when we want to create a list of elements that are set. Tuples takes less time to process.</a:t>
            </a:r>
          </a:p>
          <a:p>
            <a:pPr marL="0" indent="0">
              <a:buNone/>
            </a:pPr>
            <a:r>
              <a:rPr lang="en-GB" sz="3600" dirty="0"/>
              <a:t>Tuples are said to be </a:t>
            </a:r>
            <a:r>
              <a:rPr lang="en-GB" sz="3600" b="1" dirty="0"/>
              <a:t>immutable </a:t>
            </a:r>
            <a:r>
              <a:rPr lang="en-GB" sz="3600" dirty="0"/>
              <a:t>(can’t be changed)</a:t>
            </a:r>
          </a:p>
          <a:p>
            <a:pPr marL="0" indent="0">
              <a:buNone/>
            </a:pPr>
            <a:endParaRPr lang="en-GB" sz="1200" dirty="0"/>
          </a:p>
          <a:p>
            <a:pPr marL="0" indent="0">
              <a:buNone/>
            </a:pPr>
            <a:endParaRPr lang="en-GB" sz="3600" dirty="0"/>
          </a:p>
          <a:p>
            <a:pPr marL="0" indent="0">
              <a:buNone/>
            </a:pPr>
            <a:endParaRPr lang="en-GB" sz="3200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326571" y="6302829"/>
            <a:ext cx="1152797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36101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b="1" u="sng" dirty="0"/>
              <a:t>Tuple</a:t>
            </a:r>
          </a:p>
          <a:p>
            <a:pPr marL="0" indent="0">
              <a:buNone/>
            </a:pPr>
            <a:endParaRPr lang="en-GB" sz="3600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326571" y="6302829"/>
            <a:ext cx="1152797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873" t="4246" r="49977" b="3268"/>
          <a:stretch/>
        </p:blipFill>
        <p:spPr>
          <a:xfrm>
            <a:off x="1798320" y="103278"/>
            <a:ext cx="7054735" cy="607368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6970107" y="791943"/>
            <a:ext cx="4035943" cy="1200329"/>
          </a:xfrm>
          <a:prstGeom prst="rect">
            <a:avLst/>
          </a:prstGeom>
          <a:solidFill>
            <a:srgbClr val="FFFF00"/>
          </a:solidFill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/>
              <a:t>Tuples</a:t>
            </a:r>
            <a:r>
              <a:rPr lang="en-GB" dirty="0"/>
              <a:t> are </a:t>
            </a:r>
            <a:r>
              <a:rPr lang="en-GB" u="sng" dirty="0"/>
              <a:t>immutable</a:t>
            </a:r>
            <a:r>
              <a:rPr lang="en-GB" dirty="0"/>
              <a:t> (can’t be changed) so we use them to store elements that won’t change – like the days of the week, the colours of the rainbow </a:t>
            </a:r>
            <a:r>
              <a:rPr lang="en-GB" dirty="0" err="1"/>
              <a:t>etc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15360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b="1" u="sng" dirty="0"/>
              <a:t>Tuple</a:t>
            </a:r>
          </a:p>
          <a:p>
            <a:pPr marL="0" indent="0">
              <a:buNone/>
            </a:pPr>
            <a:endParaRPr lang="en-GB" sz="3600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326571" y="6302829"/>
            <a:ext cx="1152797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873" t="4246" r="49977" b="3268"/>
          <a:stretch/>
        </p:blipFill>
        <p:spPr>
          <a:xfrm>
            <a:off x="1798320" y="103278"/>
            <a:ext cx="7054735" cy="607368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6970107" y="791943"/>
            <a:ext cx="4035943" cy="1200329"/>
          </a:xfrm>
          <a:prstGeom prst="rect">
            <a:avLst/>
          </a:prstGeom>
          <a:solidFill>
            <a:srgbClr val="FFFF00"/>
          </a:solidFill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/>
              <a:t>Tuples</a:t>
            </a:r>
            <a:r>
              <a:rPr lang="en-GB" dirty="0"/>
              <a:t> are </a:t>
            </a:r>
            <a:r>
              <a:rPr lang="en-GB" u="sng" dirty="0"/>
              <a:t>immutable</a:t>
            </a:r>
            <a:r>
              <a:rPr lang="en-GB" dirty="0"/>
              <a:t> (can’t be changed) so we use them to store elements that won’t change – like the days of the week, the colours of the rainbow </a:t>
            </a:r>
            <a:r>
              <a:rPr lang="en-GB" dirty="0" err="1"/>
              <a:t>etc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7930226" y="2548804"/>
            <a:ext cx="2115704" cy="3416320"/>
          </a:xfrm>
          <a:prstGeom prst="rect">
            <a:avLst/>
          </a:prstGeom>
          <a:solidFill>
            <a:srgbClr val="FFFF00"/>
          </a:solidFill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/>
              <a:t>Tuples</a:t>
            </a:r>
            <a:r>
              <a:rPr lang="en-GB" dirty="0"/>
              <a:t> can still be manipulated.</a:t>
            </a:r>
          </a:p>
          <a:p>
            <a:r>
              <a:rPr lang="en-GB" dirty="0"/>
              <a:t>We can concatenate (add) them, we can pick out a single element, (or a slice). </a:t>
            </a:r>
          </a:p>
          <a:p>
            <a:r>
              <a:rPr lang="en-GB" dirty="0"/>
              <a:t>We can also use them as a range of values to be iterated through.</a:t>
            </a:r>
          </a:p>
          <a:p>
            <a:r>
              <a:rPr lang="en-GB" b="1" dirty="0"/>
              <a:t>We just can’t change them. </a:t>
            </a:r>
          </a:p>
        </p:txBody>
      </p:sp>
    </p:spTree>
    <p:extLst>
      <p:ext uri="{BB962C8B-B14F-4D97-AF65-F5344CB8AC3E}">
        <p14:creationId xmlns:p14="http://schemas.microsoft.com/office/powerpoint/2010/main" val="1273931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9600" b="1" dirty="0"/>
              <a:t>More Data Structures</a:t>
            </a:r>
          </a:p>
          <a:p>
            <a:pPr marL="0" indent="0" algn="ctr">
              <a:buNone/>
            </a:pPr>
            <a:r>
              <a:rPr lang="en-GB" sz="9600" b="1" dirty="0"/>
              <a:t>and</a:t>
            </a:r>
          </a:p>
          <a:p>
            <a:pPr marL="0" indent="0" algn="ctr">
              <a:buNone/>
            </a:pPr>
            <a:r>
              <a:rPr lang="en-GB" sz="9600" b="1" dirty="0"/>
              <a:t>More OOP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326571" y="6302829"/>
            <a:ext cx="1152797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69924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b="1" u="sng" dirty="0"/>
              <a:t>Tuple</a:t>
            </a:r>
          </a:p>
          <a:p>
            <a:pPr marL="0" indent="0">
              <a:buNone/>
            </a:pPr>
            <a:endParaRPr lang="en-GB" sz="3600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326571" y="6302829"/>
            <a:ext cx="1152797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873" t="4246" r="49977" b="3268"/>
          <a:stretch/>
        </p:blipFill>
        <p:spPr>
          <a:xfrm>
            <a:off x="1798320" y="103278"/>
            <a:ext cx="7054735" cy="607368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54927" t="8778" r="1592" b="77410"/>
          <a:stretch/>
        </p:blipFill>
        <p:spPr>
          <a:xfrm>
            <a:off x="873387" y="3623452"/>
            <a:ext cx="10445226" cy="170500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6559469" y="4610862"/>
            <a:ext cx="2562889" cy="369332"/>
          </a:xfrm>
          <a:prstGeom prst="rect">
            <a:avLst/>
          </a:prstGeom>
          <a:solidFill>
            <a:srgbClr val="FFFF00"/>
          </a:solidFill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/>
              <a:t>Notice: round brackets () </a:t>
            </a:r>
          </a:p>
        </p:txBody>
      </p:sp>
    </p:spTree>
    <p:extLst>
      <p:ext uri="{BB962C8B-B14F-4D97-AF65-F5344CB8AC3E}">
        <p14:creationId xmlns:p14="http://schemas.microsoft.com/office/powerpoint/2010/main" val="15902835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b="1" u="sng" dirty="0"/>
              <a:t>Tuple</a:t>
            </a:r>
          </a:p>
          <a:p>
            <a:pPr marL="0" indent="0">
              <a:buNone/>
            </a:pPr>
            <a:endParaRPr lang="en-GB" sz="3600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326571" y="6302829"/>
            <a:ext cx="1152797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873" t="4246" r="49977" b="3268"/>
          <a:stretch/>
        </p:blipFill>
        <p:spPr>
          <a:xfrm>
            <a:off x="1798320" y="103278"/>
            <a:ext cx="7054735" cy="607368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55049" t="23231" r="12843" b="53899"/>
          <a:stretch/>
        </p:blipFill>
        <p:spPr>
          <a:xfrm>
            <a:off x="1621443" y="558602"/>
            <a:ext cx="8545022" cy="312763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163576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b="1" u="sng" dirty="0"/>
              <a:t>Tuple</a:t>
            </a:r>
          </a:p>
          <a:p>
            <a:pPr marL="0" indent="0">
              <a:buNone/>
            </a:pPr>
            <a:endParaRPr lang="en-GB" sz="3600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326571" y="6302829"/>
            <a:ext cx="1152797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4306" t="4582" b="4274"/>
          <a:stretch/>
        </p:blipFill>
        <p:spPr>
          <a:xfrm>
            <a:off x="133004" y="1300363"/>
            <a:ext cx="11937075" cy="48843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954170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3600" b="1" u="sng" dirty="0"/>
              <a:t>Dictionary</a:t>
            </a:r>
          </a:p>
          <a:p>
            <a:pPr marL="0" indent="0">
              <a:buNone/>
            </a:pPr>
            <a:endParaRPr lang="en-GB" sz="1300" dirty="0"/>
          </a:p>
          <a:p>
            <a:pPr marL="0" indent="0">
              <a:buNone/>
            </a:pPr>
            <a:r>
              <a:rPr lang="en-GB" sz="3000" dirty="0"/>
              <a:t>Lists (and tuples) use numbers as indices e.g. </a:t>
            </a:r>
            <a:r>
              <a:rPr lang="en-GB" sz="3000" dirty="0" err="1"/>
              <a:t>the_pythons</a:t>
            </a:r>
            <a:r>
              <a:rPr lang="en-GB" sz="3000" dirty="0"/>
              <a:t> is a list and </a:t>
            </a:r>
          </a:p>
          <a:p>
            <a:pPr marL="0" indent="0">
              <a:buNone/>
            </a:pPr>
            <a:r>
              <a:rPr lang="en-GB" sz="3000" b="1" dirty="0" err="1"/>
              <a:t>the_pythons</a:t>
            </a:r>
            <a:r>
              <a:rPr lang="en-GB" sz="3000" b="1" dirty="0"/>
              <a:t>[2] = Gilliam </a:t>
            </a:r>
          </a:p>
          <a:p>
            <a:pPr marL="0" indent="0">
              <a:buNone/>
            </a:pPr>
            <a:endParaRPr lang="en-GB" sz="1000" dirty="0"/>
          </a:p>
          <a:p>
            <a:pPr marL="0" indent="0">
              <a:buNone/>
            </a:pPr>
            <a:r>
              <a:rPr lang="en-GB" sz="3000" dirty="0"/>
              <a:t>So, </a:t>
            </a:r>
            <a:r>
              <a:rPr lang="en-GB" sz="3000" b="1" dirty="0" err="1"/>
              <a:t>the_pythons</a:t>
            </a:r>
            <a:r>
              <a:rPr lang="en-GB" sz="3000" b="1" dirty="0"/>
              <a:t> </a:t>
            </a:r>
            <a:r>
              <a:rPr lang="en-GB" sz="3000" dirty="0"/>
              <a:t>connects:</a:t>
            </a:r>
          </a:p>
          <a:p>
            <a:pPr marL="0" indent="0">
              <a:buNone/>
            </a:pPr>
            <a:r>
              <a:rPr lang="en-GB" sz="3000" dirty="0"/>
              <a:t>		</a:t>
            </a:r>
            <a:r>
              <a:rPr lang="en-GB" sz="2600" dirty="0"/>
              <a:t>0	to 	“Chapman”</a:t>
            </a:r>
          </a:p>
          <a:p>
            <a:pPr marL="0" indent="0">
              <a:buNone/>
            </a:pPr>
            <a:r>
              <a:rPr lang="en-GB" sz="2600" dirty="0"/>
              <a:t>		1	to	“Cleese”</a:t>
            </a:r>
          </a:p>
          <a:p>
            <a:pPr marL="0" indent="0">
              <a:buNone/>
            </a:pPr>
            <a:r>
              <a:rPr lang="en-GB" sz="2600" dirty="0"/>
              <a:t>		2 	to 	“Gilliam”</a:t>
            </a:r>
          </a:p>
          <a:p>
            <a:pPr marL="0" indent="0">
              <a:buNone/>
            </a:pPr>
            <a:r>
              <a:rPr lang="en-GB" sz="2600" dirty="0"/>
              <a:t>		3	to 	“Idle” 		</a:t>
            </a:r>
            <a:r>
              <a:rPr lang="en-GB" sz="2600" dirty="0" err="1"/>
              <a:t>etc</a:t>
            </a:r>
            <a:endParaRPr lang="en-GB" sz="2600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326571" y="6302829"/>
            <a:ext cx="1152797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72341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b="1" u="sng" dirty="0"/>
              <a:t>Dictionary</a:t>
            </a:r>
          </a:p>
          <a:p>
            <a:pPr marL="0" indent="0">
              <a:buNone/>
            </a:pPr>
            <a:endParaRPr lang="en-GB" sz="3600" dirty="0"/>
          </a:p>
          <a:p>
            <a:pPr marL="0" indent="0">
              <a:buNone/>
            </a:pPr>
            <a:r>
              <a:rPr lang="en-GB" sz="3600" dirty="0"/>
              <a:t>A </a:t>
            </a:r>
            <a:r>
              <a:rPr lang="en-GB" sz="3600" b="1" dirty="0"/>
              <a:t>Dictionary</a:t>
            </a:r>
            <a:r>
              <a:rPr lang="en-GB" sz="3600" dirty="0"/>
              <a:t> is also like a List.</a:t>
            </a:r>
          </a:p>
          <a:p>
            <a:pPr marL="0" indent="0">
              <a:buNone/>
            </a:pPr>
            <a:r>
              <a:rPr lang="en-GB" sz="3600" dirty="0"/>
              <a:t>However, in a dictionary we can connect </a:t>
            </a:r>
            <a:r>
              <a:rPr lang="en-GB" sz="3600" u="sng" dirty="0"/>
              <a:t>any</a:t>
            </a:r>
            <a:r>
              <a:rPr lang="en-GB" sz="3600" dirty="0"/>
              <a:t> two types.</a:t>
            </a:r>
          </a:p>
          <a:p>
            <a:pPr marL="0" indent="0">
              <a:buNone/>
            </a:pPr>
            <a:endParaRPr lang="en-GB" sz="3600" b="1" dirty="0"/>
          </a:p>
          <a:p>
            <a:pPr marL="0" indent="0">
              <a:buNone/>
            </a:pPr>
            <a:r>
              <a:rPr lang="en-GB" sz="3600" dirty="0"/>
              <a:t>That can be very useful.</a:t>
            </a:r>
          </a:p>
          <a:p>
            <a:pPr marL="0" indent="0">
              <a:buNone/>
            </a:pPr>
            <a:endParaRPr lang="en-GB" sz="1200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326571" y="6302829"/>
            <a:ext cx="1152797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17725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329784" y="1583140"/>
            <a:ext cx="11527436" cy="45938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b="1" u="sng" dirty="0"/>
              <a:t>Dictionary</a:t>
            </a:r>
          </a:p>
          <a:p>
            <a:pPr marL="0" indent="0">
              <a:buNone/>
            </a:pPr>
            <a:endParaRPr lang="en-GB" sz="3600" dirty="0"/>
          </a:p>
          <a:p>
            <a:pPr marL="0" indent="0">
              <a:buNone/>
            </a:pPr>
            <a:endParaRPr lang="en-GB" sz="1200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326571" y="6302829"/>
            <a:ext cx="1152797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68742" b="56713"/>
          <a:stretch/>
        </p:blipFill>
        <p:spPr>
          <a:xfrm>
            <a:off x="2548330" y="869914"/>
            <a:ext cx="7128877" cy="523107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7449793" y="1781293"/>
            <a:ext cx="3687900" cy="2031325"/>
          </a:xfrm>
          <a:prstGeom prst="rect">
            <a:avLst/>
          </a:prstGeom>
          <a:solidFill>
            <a:srgbClr val="FFFF00"/>
          </a:solidFill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/>
              <a:t>Dictionaries</a:t>
            </a:r>
            <a:r>
              <a:rPr lang="en-GB" dirty="0"/>
              <a:t> allow us to associate any two types (the index or </a:t>
            </a:r>
            <a:r>
              <a:rPr lang="en-GB" b="1" dirty="0"/>
              <a:t>KEY</a:t>
            </a:r>
            <a:r>
              <a:rPr lang="en-GB" dirty="0"/>
              <a:t> doesn’t have to be a number).</a:t>
            </a:r>
          </a:p>
          <a:p>
            <a:r>
              <a:rPr lang="en-GB" dirty="0"/>
              <a:t>Here we associate a word in English with the corresponding word in Italian (exactly what you’d expect an English-Italian dictionary to do!).</a:t>
            </a:r>
          </a:p>
        </p:txBody>
      </p:sp>
    </p:spTree>
    <p:extLst>
      <p:ext uri="{BB962C8B-B14F-4D97-AF65-F5344CB8AC3E}">
        <p14:creationId xmlns:p14="http://schemas.microsoft.com/office/powerpoint/2010/main" val="1848208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329784" y="1583140"/>
            <a:ext cx="11527436" cy="45938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b="1" u="sng" dirty="0"/>
              <a:t>Dictionary</a:t>
            </a:r>
          </a:p>
          <a:p>
            <a:pPr marL="0" indent="0">
              <a:buNone/>
            </a:pPr>
            <a:endParaRPr lang="en-GB" sz="3600" dirty="0"/>
          </a:p>
          <a:p>
            <a:pPr marL="0" indent="0">
              <a:buNone/>
            </a:pPr>
            <a:endParaRPr lang="en-GB" sz="1200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326571" y="6302829"/>
            <a:ext cx="1152797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68742" b="56713"/>
          <a:stretch/>
        </p:blipFill>
        <p:spPr>
          <a:xfrm>
            <a:off x="2548330" y="869914"/>
            <a:ext cx="7128877" cy="523107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7449793" y="1781293"/>
            <a:ext cx="3687900" cy="2031325"/>
          </a:xfrm>
          <a:prstGeom prst="rect">
            <a:avLst/>
          </a:prstGeom>
          <a:solidFill>
            <a:srgbClr val="FFFF00"/>
          </a:solidFill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/>
              <a:t>Dictionaries</a:t>
            </a:r>
            <a:r>
              <a:rPr lang="en-GB" dirty="0"/>
              <a:t> allow us to associate any two types (the index or </a:t>
            </a:r>
            <a:r>
              <a:rPr lang="en-GB" b="1" dirty="0"/>
              <a:t>KEY</a:t>
            </a:r>
            <a:r>
              <a:rPr lang="en-GB" dirty="0"/>
              <a:t> doesn’t have to be a number).</a:t>
            </a:r>
          </a:p>
          <a:p>
            <a:r>
              <a:rPr lang="en-GB" dirty="0"/>
              <a:t>Here we associate a word in English with the corresponding word in Italian (exactly what you’d expect an English-Italian dictionary to do!).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991939" y="4186492"/>
            <a:ext cx="3145754" cy="1477328"/>
          </a:xfrm>
          <a:prstGeom prst="rect">
            <a:avLst/>
          </a:prstGeom>
          <a:solidFill>
            <a:srgbClr val="FFFF00"/>
          </a:solidFill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Dictionaries are made up of </a:t>
            </a:r>
            <a:r>
              <a:rPr lang="en-GB" b="1" dirty="0"/>
              <a:t>KEYS</a:t>
            </a:r>
            <a:r>
              <a:rPr lang="en-GB" dirty="0"/>
              <a:t> and </a:t>
            </a:r>
            <a:r>
              <a:rPr lang="en-GB" b="1" dirty="0"/>
              <a:t>VALUES</a:t>
            </a:r>
            <a:r>
              <a:rPr lang="en-GB" dirty="0"/>
              <a:t>. </a:t>
            </a:r>
          </a:p>
          <a:p>
            <a:r>
              <a:rPr lang="en-GB" dirty="0"/>
              <a:t>In this example the English words are the KEYS and the Italian words are the VALUES.</a:t>
            </a:r>
          </a:p>
        </p:txBody>
      </p:sp>
    </p:spTree>
    <p:extLst>
      <p:ext uri="{BB962C8B-B14F-4D97-AF65-F5344CB8AC3E}">
        <p14:creationId xmlns:p14="http://schemas.microsoft.com/office/powerpoint/2010/main" val="19559066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3600" b="1" u="sng" dirty="0"/>
              <a:t>Dictionary</a:t>
            </a:r>
          </a:p>
          <a:p>
            <a:pPr marL="0" indent="0">
              <a:buNone/>
            </a:pPr>
            <a:endParaRPr lang="en-GB" sz="3100" dirty="0"/>
          </a:p>
          <a:p>
            <a:pPr marL="0" indent="0">
              <a:buNone/>
            </a:pPr>
            <a:r>
              <a:rPr lang="en-GB" sz="3600" dirty="0"/>
              <a:t>So, </a:t>
            </a:r>
            <a:r>
              <a:rPr lang="en-GB" sz="3600" b="1" dirty="0" err="1"/>
              <a:t>eng_ital</a:t>
            </a:r>
            <a:r>
              <a:rPr lang="en-GB" sz="3600" dirty="0"/>
              <a:t> connects:</a:t>
            </a:r>
          </a:p>
          <a:p>
            <a:pPr marL="0" indent="0">
              <a:buNone/>
            </a:pPr>
            <a:r>
              <a:rPr lang="en-GB" sz="3600" dirty="0"/>
              <a:t>		</a:t>
            </a:r>
            <a:r>
              <a:rPr lang="en-GB" sz="3600" b="1" u="sng" dirty="0"/>
              <a:t>KEY</a:t>
            </a:r>
            <a:r>
              <a:rPr lang="en-GB" sz="3600" dirty="0"/>
              <a:t>			to		</a:t>
            </a:r>
            <a:r>
              <a:rPr lang="en-GB" sz="3600" b="1" u="sng" dirty="0"/>
              <a:t>VALUE</a:t>
            </a:r>
          </a:p>
          <a:p>
            <a:pPr marL="0" indent="0">
              <a:buNone/>
            </a:pPr>
            <a:r>
              <a:rPr lang="en-GB" sz="3600" dirty="0"/>
              <a:t>		</a:t>
            </a:r>
            <a:r>
              <a:rPr lang="en-GB" sz="3200" dirty="0"/>
              <a:t>apple			to 		</a:t>
            </a:r>
            <a:r>
              <a:rPr lang="en-GB" sz="3200" dirty="0" err="1"/>
              <a:t>mela</a:t>
            </a:r>
            <a:endParaRPr lang="en-GB" sz="3200" dirty="0"/>
          </a:p>
          <a:p>
            <a:pPr marL="0" indent="0">
              <a:buNone/>
            </a:pPr>
            <a:r>
              <a:rPr lang="en-GB" sz="3200" dirty="0"/>
              <a:t>		orange		to		</a:t>
            </a:r>
            <a:r>
              <a:rPr lang="en-GB" sz="3200" dirty="0" err="1"/>
              <a:t>arancia</a:t>
            </a:r>
            <a:endParaRPr lang="en-GB" sz="3200" dirty="0"/>
          </a:p>
          <a:p>
            <a:pPr marL="0" indent="0">
              <a:buNone/>
            </a:pPr>
            <a:r>
              <a:rPr lang="en-GB" sz="3200" dirty="0"/>
              <a:t>		strawberry 		to 		</a:t>
            </a:r>
            <a:r>
              <a:rPr lang="en-GB" sz="3200" dirty="0" err="1"/>
              <a:t>fragola</a:t>
            </a:r>
            <a:endParaRPr lang="en-GB" sz="3200" dirty="0"/>
          </a:p>
          <a:p>
            <a:pPr marL="0" indent="0">
              <a:buNone/>
            </a:pPr>
            <a:r>
              <a:rPr lang="en-GB" sz="3200" dirty="0"/>
              <a:t>		lemon		to 		</a:t>
            </a:r>
            <a:r>
              <a:rPr lang="en-GB" sz="3200" dirty="0" err="1"/>
              <a:t>limone</a:t>
            </a:r>
            <a:endParaRPr lang="en-GB" sz="3200" dirty="0"/>
          </a:p>
          <a:p>
            <a:pPr marL="0" indent="0">
              <a:buNone/>
            </a:pPr>
            <a:r>
              <a:rPr lang="en-GB" sz="3200" dirty="0"/>
              <a:t> 		raspberry		to		</a:t>
            </a:r>
            <a:r>
              <a:rPr lang="en-GB" sz="3200" dirty="0" err="1"/>
              <a:t>lampone</a:t>
            </a:r>
            <a:endParaRPr lang="en-GB" sz="3200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326571" y="6302829"/>
            <a:ext cx="1152797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98273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329784" y="1583140"/>
            <a:ext cx="2640230" cy="45938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b="1" u="sng" dirty="0"/>
              <a:t>Dictionary</a:t>
            </a:r>
          </a:p>
          <a:p>
            <a:pPr marL="0" indent="0">
              <a:buNone/>
            </a:pPr>
            <a:endParaRPr lang="en-GB" sz="3200" dirty="0"/>
          </a:p>
          <a:p>
            <a:pPr marL="0" indent="0">
              <a:buNone/>
            </a:pPr>
            <a:r>
              <a:rPr lang="en-GB" sz="3200" dirty="0"/>
              <a:t>Here are some things we can do with a Dictionary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326571" y="6302829"/>
            <a:ext cx="1152797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2383" r="57981" b="1325"/>
          <a:stretch/>
        </p:blipFill>
        <p:spPr>
          <a:xfrm>
            <a:off x="2970014" y="337859"/>
            <a:ext cx="4860571" cy="590203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7798710" y="424811"/>
            <a:ext cx="4079372" cy="646331"/>
          </a:xfrm>
          <a:prstGeom prst="rect">
            <a:avLst/>
          </a:prstGeom>
          <a:solidFill>
            <a:srgbClr val="FFFF00"/>
          </a:solidFill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We begin by creating an empty dictionary </a:t>
            </a:r>
            <a:r>
              <a:rPr lang="en-GB" dirty="0" err="1"/>
              <a:t>eng_ital</a:t>
            </a:r>
            <a:r>
              <a:rPr lang="en-GB" dirty="0"/>
              <a:t>. = {} 	</a:t>
            </a:r>
            <a:r>
              <a:rPr lang="en-GB" b="1" dirty="0"/>
              <a:t>curly brackets{}</a:t>
            </a:r>
          </a:p>
        </p:txBody>
      </p:sp>
    </p:spTree>
    <p:extLst>
      <p:ext uri="{BB962C8B-B14F-4D97-AF65-F5344CB8AC3E}">
        <p14:creationId xmlns:p14="http://schemas.microsoft.com/office/powerpoint/2010/main" val="12768110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329784" y="1583140"/>
            <a:ext cx="2640230" cy="45938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b="1" u="sng" dirty="0"/>
              <a:t>Dictionary</a:t>
            </a:r>
          </a:p>
          <a:p>
            <a:pPr marL="0" indent="0">
              <a:buNone/>
            </a:pPr>
            <a:endParaRPr lang="en-GB" sz="3200" dirty="0"/>
          </a:p>
          <a:p>
            <a:pPr marL="0" indent="0">
              <a:buNone/>
            </a:pPr>
            <a:r>
              <a:rPr lang="en-GB" sz="3200" dirty="0"/>
              <a:t>Here are some things we can do with a Dictionary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326571" y="6302829"/>
            <a:ext cx="1152797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2383" r="57981" b="1325"/>
          <a:stretch/>
        </p:blipFill>
        <p:spPr>
          <a:xfrm>
            <a:off x="2970014" y="337859"/>
            <a:ext cx="4860571" cy="590203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7798710" y="424811"/>
            <a:ext cx="4079372" cy="646331"/>
          </a:xfrm>
          <a:prstGeom prst="rect">
            <a:avLst/>
          </a:prstGeom>
          <a:solidFill>
            <a:srgbClr val="FFFF00"/>
          </a:solidFill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We begin by creating an empty dictionary </a:t>
            </a:r>
            <a:r>
              <a:rPr lang="en-GB" dirty="0" err="1"/>
              <a:t>eng_ital</a:t>
            </a:r>
            <a:r>
              <a:rPr lang="en-GB" dirty="0"/>
              <a:t>. = {} 	</a:t>
            </a:r>
            <a:r>
              <a:rPr lang="en-GB" b="1" dirty="0"/>
              <a:t>curly brackets{}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98710" y="1265081"/>
            <a:ext cx="3056907" cy="1477328"/>
          </a:xfrm>
          <a:prstGeom prst="rect">
            <a:avLst/>
          </a:prstGeom>
          <a:solidFill>
            <a:srgbClr val="FFFF00"/>
          </a:solidFill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Now we populate the dictionary with ordered pairs of elements.</a:t>
            </a:r>
          </a:p>
          <a:p>
            <a:r>
              <a:rPr lang="en-GB" dirty="0"/>
              <a:t>The KEY in square brackets [] is paired with its Italian VALUE.</a:t>
            </a:r>
          </a:p>
        </p:txBody>
      </p:sp>
    </p:spTree>
    <p:extLst>
      <p:ext uri="{BB962C8B-B14F-4D97-AF65-F5344CB8AC3E}">
        <p14:creationId xmlns:p14="http://schemas.microsoft.com/office/powerpoint/2010/main" val="1103534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b="1" u="sng" dirty="0"/>
              <a:t>Last week’s examples</a:t>
            </a:r>
          </a:p>
          <a:p>
            <a:pPr marL="0" indent="0">
              <a:buNone/>
            </a:pPr>
            <a:endParaRPr lang="en-GB" sz="1200" dirty="0"/>
          </a:p>
          <a:p>
            <a:pPr marL="0" indent="0">
              <a:buNone/>
            </a:pPr>
            <a:endParaRPr lang="en-GB" sz="3600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326571" y="6302829"/>
            <a:ext cx="1152797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114177">
            <a:off x="584479" y="2335130"/>
            <a:ext cx="6096851" cy="3429479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50800" dist="127000" dir="18900000" algn="b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114177">
            <a:off x="5544863" y="2361892"/>
            <a:ext cx="6096851" cy="3429479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50800" dist="127000" dir="18900000" algn="b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072234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329784" y="1583140"/>
            <a:ext cx="2640230" cy="45938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b="1" u="sng" dirty="0"/>
              <a:t>Dictionary</a:t>
            </a:r>
          </a:p>
          <a:p>
            <a:pPr marL="0" indent="0">
              <a:buNone/>
            </a:pPr>
            <a:endParaRPr lang="en-GB" sz="3200" dirty="0"/>
          </a:p>
          <a:p>
            <a:pPr marL="0" indent="0">
              <a:buNone/>
            </a:pPr>
            <a:r>
              <a:rPr lang="en-GB" sz="3200" dirty="0"/>
              <a:t>Here are some things we can do with a Dictionary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326571" y="6302829"/>
            <a:ext cx="1152797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2383" r="57981" b="1325"/>
          <a:stretch/>
        </p:blipFill>
        <p:spPr>
          <a:xfrm>
            <a:off x="2970014" y="337859"/>
            <a:ext cx="4860571" cy="590203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7798710" y="424811"/>
            <a:ext cx="4079372" cy="646331"/>
          </a:xfrm>
          <a:prstGeom prst="rect">
            <a:avLst/>
          </a:prstGeom>
          <a:solidFill>
            <a:srgbClr val="FFFF00"/>
          </a:solidFill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We begin by creating an empty dictionary </a:t>
            </a:r>
            <a:r>
              <a:rPr lang="en-GB" dirty="0" err="1"/>
              <a:t>eng_ital</a:t>
            </a:r>
            <a:r>
              <a:rPr lang="en-GB" dirty="0"/>
              <a:t>. = {} 	</a:t>
            </a:r>
            <a:r>
              <a:rPr lang="en-GB" b="1" dirty="0"/>
              <a:t>curly brackets{}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98710" y="1265081"/>
            <a:ext cx="3056907" cy="1477328"/>
          </a:xfrm>
          <a:prstGeom prst="rect">
            <a:avLst/>
          </a:prstGeom>
          <a:solidFill>
            <a:srgbClr val="FFFF00"/>
          </a:solidFill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Now we populate the dictionary with ordered pairs of elements.</a:t>
            </a:r>
          </a:p>
          <a:p>
            <a:r>
              <a:rPr lang="en-GB" dirty="0"/>
              <a:t>The KEY in square brackets [] is paired with its Italian VALUE.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798711" y="2957300"/>
            <a:ext cx="3056907" cy="646331"/>
          </a:xfrm>
          <a:prstGeom prst="rect">
            <a:avLst/>
          </a:prstGeom>
          <a:solidFill>
            <a:srgbClr val="FFFF00"/>
          </a:solidFill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We can print the whole dictionary, Keys and Values ….</a:t>
            </a:r>
          </a:p>
        </p:txBody>
      </p:sp>
    </p:spTree>
    <p:extLst>
      <p:ext uri="{BB962C8B-B14F-4D97-AF65-F5344CB8AC3E}">
        <p14:creationId xmlns:p14="http://schemas.microsoft.com/office/powerpoint/2010/main" val="7593943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329784" y="1583140"/>
            <a:ext cx="2640230" cy="45938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b="1" u="sng" dirty="0"/>
              <a:t>Dictionary</a:t>
            </a:r>
          </a:p>
          <a:p>
            <a:pPr marL="0" indent="0">
              <a:buNone/>
            </a:pPr>
            <a:endParaRPr lang="en-GB" sz="3200" dirty="0"/>
          </a:p>
          <a:p>
            <a:pPr marL="0" indent="0">
              <a:buNone/>
            </a:pPr>
            <a:r>
              <a:rPr lang="en-GB" sz="3200" dirty="0"/>
              <a:t>Here are some things we can do with a Dictionary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326571" y="6302829"/>
            <a:ext cx="1152797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2383" r="57981" b="1325"/>
          <a:stretch/>
        </p:blipFill>
        <p:spPr>
          <a:xfrm>
            <a:off x="2970014" y="337859"/>
            <a:ext cx="4860571" cy="590203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7798710" y="424811"/>
            <a:ext cx="4079372" cy="646331"/>
          </a:xfrm>
          <a:prstGeom prst="rect">
            <a:avLst/>
          </a:prstGeom>
          <a:solidFill>
            <a:srgbClr val="FFFF00"/>
          </a:solidFill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We begin by creating an empty dictionary </a:t>
            </a:r>
            <a:r>
              <a:rPr lang="en-GB" dirty="0" err="1"/>
              <a:t>eng_ital</a:t>
            </a:r>
            <a:r>
              <a:rPr lang="en-GB" dirty="0"/>
              <a:t>. = {} 	</a:t>
            </a:r>
            <a:r>
              <a:rPr lang="en-GB" b="1" dirty="0"/>
              <a:t>curly brackets{}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98710" y="1265081"/>
            <a:ext cx="3056907" cy="1477328"/>
          </a:xfrm>
          <a:prstGeom prst="rect">
            <a:avLst/>
          </a:prstGeom>
          <a:solidFill>
            <a:srgbClr val="FFFF00"/>
          </a:solidFill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Now we populate the dictionary with ordered pairs of elements.</a:t>
            </a:r>
          </a:p>
          <a:p>
            <a:r>
              <a:rPr lang="en-GB" dirty="0"/>
              <a:t>The KEY in square brackets [] is paired with its Italian VALUE.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798711" y="2957300"/>
            <a:ext cx="3056907" cy="646331"/>
          </a:xfrm>
          <a:prstGeom prst="rect">
            <a:avLst/>
          </a:prstGeom>
          <a:solidFill>
            <a:srgbClr val="FFFF00"/>
          </a:solidFill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We can print the whole dictionary, Keys and Values ….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49568" t="3815" r="105" b="87658"/>
          <a:stretch/>
        </p:blipFill>
        <p:spPr>
          <a:xfrm>
            <a:off x="1352953" y="3886371"/>
            <a:ext cx="8062819" cy="72384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194233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329784" y="1583140"/>
            <a:ext cx="2640230" cy="45938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b="1" u="sng" dirty="0"/>
              <a:t>Dictionary</a:t>
            </a:r>
          </a:p>
          <a:p>
            <a:pPr marL="0" indent="0">
              <a:buNone/>
            </a:pPr>
            <a:endParaRPr lang="en-GB" sz="3200" dirty="0"/>
          </a:p>
          <a:p>
            <a:pPr marL="0" indent="0">
              <a:buNone/>
            </a:pPr>
            <a:r>
              <a:rPr lang="en-GB" sz="3200" dirty="0"/>
              <a:t>Here are some things we can do with a Dictionary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326571" y="6302829"/>
            <a:ext cx="1152797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2383" r="57981" b="1325"/>
          <a:stretch/>
        </p:blipFill>
        <p:spPr>
          <a:xfrm>
            <a:off x="2970014" y="337859"/>
            <a:ext cx="4860571" cy="590203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7798710" y="424811"/>
            <a:ext cx="4079372" cy="646331"/>
          </a:xfrm>
          <a:prstGeom prst="rect">
            <a:avLst/>
          </a:prstGeom>
          <a:solidFill>
            <a:srgbClr val="FFFF00"/>
          </a:solidFill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We begin by creating an empty dictionary </a:t>
            </a:r>
            <a:r>
              <a:rPr lang="en-GB" dirty="0" err="1"/>
              <a:t>eng_ital</a:t>
            </a:r>
            <a:r>
              <a:rPr lang="en-GB" dirty="0"/>
              <a:t>. = {} 	</a:t>
            </a:r>
            <a:r>
              <a:rPr lang="en-GB" b="1" dirty="0"/>
              <a:t>curly brackets{}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98710" y="1265081"/>
            <a:ext cx="3056907" cy="1477328"/>
          </a:xfrm>
          <a:prstGeom prst="rect">
            <a:avLst/>
          </a:prstGeom>
          <a:solidFill>
            <a:srgbClr val="FFFF00"/>
          </a:solidFill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Now we populate the dictionary with ordered pairs of elements.</a:t>
            </a:r>
          </a:p>
          <a:p>
            <a:r>
              <a:rPr lang="en-GB" dirty="0"/>
              <a:t>The KEY in square brackets [] is paired with its Italian VALUE.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798711" y="2957300"/>
            <a:ext cx="3056907" cy="646331"/>
          </a:xfrm>
          <a:prstGeom prst="rect">
            <a:avLst/>
          </a:prstGeom>
          <a:solidFill>
            <a:srgbClr val="FFFF00"/>
          </a:solidFill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We can print the whole dictionary, Keys and Values ….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98712" y="3991509"/>
            <a:ext cx="3056907" cy="369332"/>
          </a:xfrm>
          <a:prstGeom prst="rect">
            <a:avLst/>
          </a:prstGeom>
          <a:solidFill>
            <a:srgbClr val="FFFF00"/>
          </a:solidFill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.. or just the Keys ….</a:t>
            </a:r>
          </a:p>
        </p:txBody>
      </p:sp>
    </p:spTree>
    <p:extLst>
      <p:ext uri="{BB962C8B-B14F-4D97-AF65-F5344CB8AC3E}">
        <p14:creationId xmlns:p14="http://schemas.microsoft.com/office/powerpoint/2010/main" val="38955091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329784" y="1583140"/>
            <a:ext cx="2640230" cy="45938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b="1" u="sng" dirty="0"/>
              <a:t>Dictionary</a:t>
            </a:r>
          </a:p>
          <a:p>
            <a:pPr marL="0" indent="0">
              <a:buNone/>
            </a:pPr>
            <a:endParaRPr lang="en-GB" sz="3200" dirty="0"/>
          </a:p>
          <a:p>
            <a:pPr marL="0" indent="0">
              <a:buNone/>
            </a:pPr>
            <a:r>
              <a:rPr lang="en-GB" sz="3200" dirty="0"/>
              <a:t>Here are some things we can do with a Dictionary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326571" y="6302829"/>
            <a:ext cx="1152797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2383" r="57981" b="1325"/>
          <a:stretch/>
        </p:blipFill>
        <p:spPr>
          <a:xfrm>
            <a:off x="2970014" y="337859"/>
            <a:ext cx="4860571" cy="590203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7798710" y="424811"/>
            <a:ext cx="4079372" cy="646331"/>
          </a:xfrm>
          <a:prstGeom prst="rect">
            <a:avLst/>
          </a:prstGeom>
          <a:solidFill>
            <a:srgbClr val="FFFF00"/>
          </a:solidFill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We begin by creating an empty dictionary </a:t>
            </a:r>
            <a:r>
              <a:rPr lang="en-GB" dirty="0" err="1"/>
              <a:t>eng_ital</a:t>
            </a:r>
            <a:r>
              <a:rPr lang="en-GB" dirty="0"/>
              <a:t>. = {} 	</a:t>
            </a:r>
            <a:r>
              <a:rPr lang="en-GB" b="1" dirty="0"/>
              <a:t>curly brackets{}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98710" y="1265081"/>
            <a:ext cx="3056907" cy="1477328"/>
          </a:xfrm>
          <a:prstGeom prst="rect">
            <a:avLst/>
          </a:prstGeom>
          <a:solidFill>
            <a:srgbClr val="FFFF00"/>
          </a:solidFill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Now we populate the dictionary with ordered pairs of elements.</a:t>
            </a:r>
          </a:p>
          <a:p>
            <a:r>
              <a:rPr lang="en-GB" dirty="0"/>
              <a:t>The KEY in square brackets [] is paired with its Italian VALUE.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798711" y="2957300"/>
            <a:ext cx="3056907" cy="646331"/>
          </a:xfrm>
          <a:prstGeom prst="rect">
            <a:avLst/>
          </a:prstGeom>
          <a:solidFill>
            <a:srgbClr val="FFFF00"/>
          </a:solidFill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We can print the whole dictionary, Keys and Values ….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98712" y="3991509"/>
            <a:ext cx="3056907" cy="369332"/>
          </a:xfrm>
          <a:prstGeom prst="rect">
            <a:avLst/>
          </a:prstGeom>
          <a:solidFill>
            <a:srgbClr val="FFFF00"/>
          </a:solidFill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.. or just the Keys ….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l="49568" t="11593" r="17550" b="79686"/>
          <a:stretch/>
        </p:blipFill>
        <p:spPr>
          <a:xfrm>
            <a:off x="2750372" y="4584868"/>
            <a:ext cx="5267980" cy="74029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284592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329784" y="1583140"/>
            <a:ext cx="2640230" cy="45938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b="1" u="sng" dirty="0"/>
              <a:t>Dictionary</a:t>
            </a:r>
          </a:p>
          <a:p>
            <a:pPr marL="0" indent="0">
              <a:buNone/>
            </a:pPr>
            <a:endParaRPr lang="en-GB" sz="3200" dirty="0"/>
          </a:p>
          <a:p>
            <a:pPr marL="0" indent="0">
              <a:buNone/>
            </a:pPr>
            <a:r>
              <a:rPr lang="en-GB" sz="3200" dirty="0"/>
              <a:t>Here are some things we can do with a Dictionary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326571" y="6302829"/>
            <a:ext cx="1152797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2383" r="57981" b="1325"/>
          <a:stretch/>
        </p:blipFill>
        <p:spPr>
          <a:xfrm>
            <a:off x="2970014" y="337859"/>
            <a:ext cx="4860571" cy="590203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7798710" y="424811"/>
            <a:ext cx="4079372" cy="646331"/>
          </a:xfrm>
          <a:prstGeom prst="rect">
            <a:avLst/>
          </a:prstGeom>
          <a:solidFill>
            <a:srgbClr val="FFFF00"/>
          </a:solidFill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We begin by creating an empty dictionary </a:t>
            </a:r>
            <a:r>
              <a:rPr lang="en-GB" dirty="0" err="1"/>
              <a:t>eng_ital</a:t>
            </a:r>
            <a:r>
              <a:rPr lang="en-GB" dirty="0"/>
              <a:t>. = {} 	</a:t>
            </a:r>
            <a:r>
              <a:rPr lang="en-GB" b="1" dirty="0"/>
              <a:t>curly brackets{}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98710" y="1265081"/>
            <a:ext cx="3056907" cy="1477328"/>
          </a:xfrm>
          <a:prstGeom prst="rect">
            <a:avLst/>
          </a:prstGeom>
          <a:solidFill>
            <a:srgbClr val="FFFF00"/>
          </a:solidFill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Now we populate the dictionary with ordered pairs of elements.</a:t>
            </a:r>
          </a:p>
          <a:p>
            <a:r>
              <a:rPr lang="en-GB" dirty="0"/>
              <a:t>The KEY in square brackets [] is paired with its Italian VALUE.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798711" y="2957300"/>
            <a:ext cx="3056907" cy="646331"/>
          </a:xfrm>
          <a:prstGeom prst="rect">
            <a:avLst/>
          </a:prstGeom>
          <a:solidFill>
            <a:srgbClr val="FFFF00"/>
          </a:solidFill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We can print the whole dictionary, Keys and Values ….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98712" y="3991509"/>
            <a:ext cx="3056907" cy="369332"/>
          </a:xfrm>
          <a:prstGeom prst="rect">
            <a:avLst/>
          </a:prstGeom>
          <a:solidFill>
            <a:srgbClr val="FFFF00"/>
          </a:solidFill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.. or just the Keys ….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98713" y="4727957"/>
            <a:ext cx="3056907" cy="369332"/>
          </a:xfrm>
          <a:prstGeom prst="rect">
            <a:avLst/>
          </a:prstGeom>
          <a:solidFill>
            <a:srgbClr val="FFFF00"/>
          </a:solidFill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.. or just the Values.</a:t>
            </a:r>
          </a:p>
        </p:txBody>
      </p:sp>
    </p:spTree>
    <p:extLst>
      <p:ext uri="{BB962C8B-B14F-4D97-AF65-F5344CB8AC3E}">
        <p14:creationId xmlns:p14="http://schemas.microsoft.com/office/powerpoint/2010/main" val="25845133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329784" y="1583140"/>
            <a:ext cx="2640230" cy="45938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b="1" u="sng" dirty="0"/>
              <a:t>Dictionary</a:t>
            </a:r>
          </a:p>
          <a:p>
            <a:pPr marL="0" indent="0">
              <a:buNone/>
            </a:pPr>
            <a:endParaRPr lang="en-GB" sz="3200" dirty="0"/>
          </a:p>
          <a:p>
            <a:pPr marL="0" indent="0">
              <a:buNone/>
            </a:pPr>
            <a:r>
              <a:rPr lang="en-GB" sz="3200" dirty="0"/>
              <a:t>Here are some things we can do with a Dictionary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326571" y="6302829"/>
            <a:ext cx="1152797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2383" r="57981" b="1325"/>
          <a:stretch/>
        </p:blipFill>
        <p:spPr>
          <a:xfrm>
            <a:off x="2970014" y="337859"/>
            <a:ext cx="4860571" cy="590203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7798710" y="424811"/>
            <a:ext cx="4079372" cy="646331"/>
          </a:xfrm>
          <a:prstGeom prst="rect">
            <a:avLst/>
          </a:prstGeom>
          <a:solidFill>
            <a:srgbClr val="FFFF00"/>
          </a:solidFill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We begin by creating an empty dictionary </a:t>
            </a:r>
            <a:r>
              <a:rPr lang="en-GB" dirty="0" err="1"/>
              <a:t>eng_ital</a:t>
            </a:r>
            <a:r>
              <a:rPr lang="en-GB" dirty="0"/>
              <a:t>. = {} 	</a:t>
            </a:r>
            <a:r>
              <a:rPr lang="en-GB" b="1" dirty="0"/>
              <a:t>curly brackets{}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98710" y="1265081"/>
            <a:ext cx="3056907" cy="1477328"/>
          </a:xfrm>
          <a:prstGeom prst="rect">
            <a:avLst/>
          </a:prstGeom>
          <a:solidFill>
            <a:srgbClr val="FFFF00"/>
          </a:solidFill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Now we populate the dictionary with ordered pairs of elements.</a:t>
            </a:r>
          </a:p>
          <a:p>
            <a:r>
              <a:rPr lang="en-GB" dirty="0"/>
              <a:t>The KEY in square brackets [] is paired with its Italian VALUE.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798711" y="2957300"/>
            <a:ext cx="3056907" cy="646331"/>
          </a:xfrm>
          <a:prstGeom prst="rect">
            <a:avLst/>
          </a:prstGeom>
          <a:solidFill>
            <a:srgbClr val="FFFF00"/>
          </a:solidFill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We can print the whole dictionary, Keys and Values ….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98712" y="3991509"/>
            <a:ext cx="3056907" cy="369332"/>
          </a:xfrm>
          <a:prstGeom prst="rect">
            <a:avLst/>
          </a:prstGeom>
          <a:solidFill>
            <a:srgbClr val="FFFF00"/>
          </a:solidFill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.. or just the Keys ….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98713" y="4727957"/>
            <a:ext cx="3056907" cy="369332"/>
          </a:xfrm>
          <a:prstGeom prst="rect">
            <a:avLst/>
          </a:prstGeom>
          <a:solidFill>
            <a:srgbClr val="FFFF00"/>
          </a:solidFill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.. or just the Values.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l="49568" t="19274" r="17550" b="71803"/>
          <a:stretch/>
        </p:blipFill>
        <p:spPr>
          <a:xfrm>
            <a:off x="2750372" y="5237018"/>
            <a:ext cx="5267980" cy="75738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698512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329784" y="1583140"/>
            <a:ext cx="2640230" cy="45938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b="1" u="sng" dirty="0"/>
              <a:t>Dictionary</a:t>
            </a:r>
          </a:p>
          <a:p>
            <a:pPr marL="0" indent="0">
              <a:buNone/>
            </a:pPr>
            <a:endParaRPr lang="en-GB" sz="3200" dirty="0"/>
          </a:p>
          <a:p>
            <a:pPr marL="0" indent="0">
              <a:buNone/>
            </a:pPr>
            <a:r>
              <a:rPr lang="en-GB" sz="3200" dirty="0"/>
              <a:t>Here are some things we can do with a Dictionary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326571" y="6302829"/>
            <a:ext cx="1152797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2383" r="57981" b="1325"/>
          <a:stretch/>
        </p:blipFill>
        <p:spPr>
          <a:xfrm>
            <a:off x="2970014" y="337859"/>
            <a:ext cx="4860571" cy="590203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7798710" y="424811"/>
            <a:ext cx="4079372" cy="646331"/>
          </a:xfrm>
          <a:prstGeom prst="rect">
            <a:avLst/>
          </a:prstGeom>
          <a:solidFill>
            <a:srgbClr val="FFFF00"/>
          </a:solidFill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We begin by creating an empty dictionary </a:t>
            </a:r>
            <a:r>
              <a:rPr lang="en-GB" dirty="0" err="1"/>
              <a:t>eng_ital</a:t>
            </a:r>
            <a:r>
              <a:rPr lang="en-GB" dirty="0"/>
              <a:t>. = {} 	</a:t>
            </a:r>
            <a:r>
              <a:rPr lang="en-GB" b="1" dirty="0"/>
              <a:t>curly brackets{}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98710" y="1265081"/>
            <a:ext cx="3056907" cy="1477328"/>
          </a:xfrm>
          <a:prstGeom prst="rect">
            <a:avLst/>
          </a:prstGeom>
          <a:solidFill>
            <a:srgbClr val="FFFF00"/>
          </a:solidFill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Now we populate the dictionary with ordered pairs of elements.</a:t>
            </a:r>
          </a:p>
          <a:p>
            <a:r>
              <a:rPr lang="en-GB" dirty="0"/>
              <a:t>The KEY in square brackets [] is paired with its Italian VALUE.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798711" y="2957300"/>
            <a:ext cx="3056907" cy="646331"/>
          </a:xfrm>
          <a:prstGeom prst="rect">
            <a:avLst/>
          </a:prstGeom>
          <a:solidFill>
            <a:srgbClr val="FFFF00"/>
          </a:solidFill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We can print the whole dictionary, Keys and Values ….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98712" y="3991509"/>
            <a:ext cx="3056907" cy="369332"/>
          </a:xfrm>
          <a:prstGeom prst="rect">
            <a:avLst/>
          </a:prstGeom>
          <a:solidFill>
            <a:srgbClr val="FFFF00"/>
          </a:solidFill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.. or just the Keys ….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798714" y="5527072"/>
            <a:ext cx="3056907" cy="646331"/>
          </a:xfrm>
          <a:prstGeom prst="rect">
            <a:avLst/>
          </a:prstGeom>
          <a:solidFill>
            <a:srgbClr val="FFFF00"/>
          </a:solidFill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We can also check if the dictionary contains a key.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98713" y="4727957"/>
            <a:ext cx="3056907" cy="369332"/>
          </a:xfrm>
          <a:prstGeom prst="rect">
            <a:avLst/>
          </a:prstGeom>
          <a:solidFill>
            <a:srgbClr val="FFFF00"/>
          </a:solidFill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.. or just the Values.</a:t>
            </a:r>
          </a:p>
        </p:txBody>
      </p:sp>
    </p:spTree>
    <p:extLst>
      <p:ext uri="{BB962C8B-B14F-4D97-AF65-F5344CB8AC3E}">
        <p14:creationId xmlns:p14="http://schemas.microsoft.com/office/powerpoint/2010/main" val="37625857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329784" y="1583140"/>
            <a:ext cx="2640230" cy="45938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b="1" u="sng" dirty="0"/>
              <a:t>Dictionary</a:t>
            </a:r>
          </a:p>
          <a:p>
            <a:pPr marL="0" indent="0">
              <a:buNone/>
            </a:pPr>
            <a:endParaRPr lang="en-GB" sz="3200" dirty="0"/>
          </a:p>
          <a:p>
            <a:pPr marL="0" indent="0">
              <a:buNone/>
            </a:pPr>
            <a:r>
              <a:rPr lang="en-GB" sz="3200" dirty="0"/>
              <a:t>Here are some things we can do with a Dictionary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326571" y="6302829"/>
            <a:ext cx="1152797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2383" r="57981" b="1325"/>
          <a:stretch/>
        </p:blipFill>
        <p:spPr>
          <a:xfrm>
            <a:off x="2970014" y="337859"/>
            <a:ext cx="4860571" cy="590203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7798710" y="424811"/>
            <a:ext cx="4079372" cy="646331"/>
          </a:xfrm>
          <a:prstGeom prst="rect">
            <a:avLst/>
          </a:prstGeom>
          <a:solidFill>
            <a:srgbClr val="FFFF00"/>
          </a:solidFill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We begin by creating an empty dictionary </a:t>
            </a:r>
            <a:r>
              <a:rPr lang="en-GB" dirty="0" err="1"/>
              <a:t>eng_ital</a:t>
            </a:r>
            <a:r>
              <a:rPr lang="en-GB" dirty="0"/>
              <a:t>. = {} 	</a:t>
            </a:r>
            <a:r>
              <a:rPr lang="en-GB" b="1" dirty="0"/>
              <a:t>curly brackets{}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98710" y="1265081"/>
            <a:ext cx="3056907" cy="1477328"/>
          </a:xfrm>
          <a:prstGeom prst="rect">
            <a:avLst/>
          </a:prstGeom>
          <a:solidFill>
            <a:srgbClr val="FFFF00"/>
          </a:solidFill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Now we populate the dictionary with ordered pairs of elements.</a:t>
            </a:r>
          </a:p>
          <a:p>
            <a:r>
              <a:rPr lang="en-GB" dirty="0"/>
              <a:t>The KEY in square brackets [] is paired with its Italian VALUE.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798711" y="2957300"/>
            <a:ext cx="3056907" cy="646331"/>
          </a:xfrm>
          <a:prstGeom prst="rect">
            <a:avLst/>
          </a:prstGeom>
          <a:solidFill>
            <a:srgbClr val="FFFF00"/>
          </a:solidFill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We can print the whole dictionary, Keys and Values ….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98712" y="3991509"/>
            <a:ext cx="3056907" cy="369332"/>
          </a:xfrm>
          <a:prstGeom prst="rect">
            <a:avLst/>
          </a:prstGeom>
          <a:solidFill>
            <a:srgbClr val="FFFF00"/>
          </a:solidFill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.. or just the Keys ….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798714" y="5527072"/>
            <a:ext cx="3056907" cy="646331"/>
          </a:xfrm>
          <a:prstGeom prst="rect">
            <a:avLst/>
          </a:prstGeom>
          <a:solidFill>
            <a:srgbClr val="FFFF00"/>
          </a:solidFill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We can also check if the dictionary contains a key.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98713" y="4727957"/>
            <a:ext cx="3056907" cy="369332"/>
          </a:xfrm>
          <a:prstGeom prst="rect">
            <a:avLst/>
          </a:prstGeom>
          <a:solidFill>
            <a:srgbClr val="FFFF00"/>
          </a:solidFill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.. or just the Values.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l="49568" t="27394" r="31071" b="61434"/>
          <a:stretch/>
        </p:blipFill>
        <p:spPr>
          <a:xfrm>
            <a:off x="2750372" y="4355253"/>
            <a:ext cx="3101788" cy="94826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364852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329784" y="1583140"/>
            <a:ext cx="3484570" cy="45938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b="1" u="sng" dirty="0"/>
              <a:t>Dictionary</a:t>
            </a:r>
          </a:p>
          <a:p>
            <a:pPr marL="0" indent="0">
              <a:buNone/>
            </a:pPr>
            <a:endParaRPr lang="en-GB" sz="3200" dirty="0"/>
          </a:p>
          <a:p>
            <a:pPr marL="0" indent="0">
              <a:buNone/>
            </a:pPr>
            <a:r>
              <a:rPr lang="en-GB" sz="3200" dirty="0"/>
              <a:t>Here is the Italian to English version.</a:t>
            </a:r>
          </a:p>
          <a:p>
            <a:pPr marL="0" indent="0">
              <a:buNone/>
            </a:pPr>
            <a:endParaRPr lang="en-GB" sz="3200" dirty="0"/>
          </a:p>
          <a:p>
            <a:pPr marL="0" indent="0">
              <a:buNone/>
            </a:pPr>
            <a:endParaRPr lang="en-GB" sz="3200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326571" y="6302829"/>
            <a:ext cx="1152797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1123" y="1965216"/>
            <a:ext cx="5647191" cy="2660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0128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329784" y="1583140"/>
            <a:ext cx="3484570" cy="45938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b="1" u="sng" dirty="0"/>
              <a:t>Dictionary</a:t>
            </a:r>
          </a:p>
          <a:p>
            <a:pPr marL="0" indent="0">
              <a:buNone/>
            </a:pPr>
            <a:endParaRPr lang="en-GB" sz="3200" dirty="0"/>
          </a:p>
          <a:p>
            <a:pPr marL="0" indent="0">
              <a:buNone/>
            </a:pPr>
            <a:r>
              <a:rPr lang="en-GB" sz="3200" dirty="0"/>
              <a:t>Here is the Italian to English version.</a:t>
            </a:r>
          </a:p>
          <a:p>
            <a:pPr marL="0" indent="0">
              <a:buNone/>
            </a:pPr>
            <a:endParaRPr lang="en-GB" sz="4400" dirty="0"/>
          </a:p>
          <a:p>
            <a:pPr marL="0" indent="0">
              <a:buNone/>
            </a:pPr>
            <a:r>
              <a:rPr lang="en-GB" sz="3200" dirty="0"/>
              <a:t>Or you can do this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326571" y="6302829"/>
            <a:ext cx="1152797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1123" y="1965216"/>
            <a:ext cx="5647191" cy="266024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571" y="5048806"/>
            <a:ext cx="11527972" cy="836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011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b="1" u="sng" dirty="0"/>
              <a:t>Last week’s examples</a:t>
            </a:r>
          </a:p>
          <a:p>
            <a:pPr marL="0" indent="0">
              <a:buNone/>
            </a:pPr>
            <a:endParaRPr lang="en-GB" sz="3600" dirty="0"/>
          </a:p>
          <a:p>
            <a:pPr marL="0" indent="0">
              <a:buNone/>
            </a:pPr>
            <a:endParaRPr lang="en-GB" sz="3600" dirty="0"/>
          </a:p>
          <a:p>
            <a:pPr marL="0" indent="0">
              <a:buNone/>
            </a:pPr>
            <a:r>
              <a:rPr lang="en-GB" sz="3600" dirty="0"/>
              <a:t>Let’s look at a possible partial solution to the problem.</a:t>
            </a:r>
          </a:p>
          <a:p>
            <a:pPr marL="0" indent="0">
              <a:buNone/>
            </a:pPr>
            <a:endParaRPr lang="en-GB" sz="3600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326571" y="6302829"/>
            <a:ext cx="1152797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31646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329783" y="1583140"/>
            <a:ext cx="11524759" cy="45938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b="1" u="sng" dirty="0"/>
              <a:t>Dictionary</a:t>
            </a:r>
          </a:p>
          <a:p>
            <a:pPr marL="0" indent="0">
              <a:buNone/>
            </a:pPr>
            <a:endParaRPr lang="en-GB" sz="3200" dirty="0"/>
          </a:p>
          <a:p>
            <a:pPr marL="0" indent="0">
              <a:buNone/>
            </a:pPr>
            <a:endParaRPr lang="en-GB" sz="3200" dirty="0"/>
          </a:p>
          <a:p>
            <a:pPr marL="0" indent="0">
              <a:buNone/>
            </a:pPr>
            <a:r>
              <a:rPr lang="en-GB" sz="3200" dirty="0"/>
              <a:t>Let’s revisit a previous program – the car example – and see if we can incorporate one of our new data structures.</a:t>
            </a:r>
          </a:p>
          <a:p>
            <a:pPr marL="0" indent="0">
              <a:buNone/>
            </a:pPr>
            <a:endParaRPr lang="en-GB" sz="3200" dirty="0"/>
          </a:p>
          <a:p>
            <a:pPr marL="0" indent="0">
              <a:buNone/>
            </a:pPr>
            <a:endParaRPr lang="en-GB" sz="3200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326571" y="6302829"/>
            <a:ext cx="1152797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31137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326571" y="6302829"/>
            <a:ext cx="1152797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9343" t="9751" r="44197" b="48275"/>
          <a:stretch/>
        </p:blipFill>
        <p:spPr>
          <a:xfrm>
            <a:off x="4038600" y="1608119"/>
            <a:ext cx="7827445" cy="464899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329784" y="1583140"/>
            <a:ext cx="2935930" cy="45938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b="1" u="sng" dirty="0"/>
              <a:t>Car Example</a:t>
            </a:r>
          </a:p>
          <a:p>
            <a:pPr marL="0" indent="0">
              <a:buNone/>
            </a:pPr>
            <a:endParaRPr lang="en-GB" sz="3200" dirty="0"/>
          </a:p>
          <a:p>
            <a:pPr marL="0" indent="0">
              <a:buNone/>
            </a:pPr>
            <a:r>
              <a:rPr lang="en-GB" sz="3200" dirty="0"/>
              <a:t>We created a car Class, and used that to create four instances of car.</a:t>
            </a:r>
          </a:p>
          <a:p>
            <a:pPr marL="0" indent="0">
              <a:buNone/>
            </a:pPr>
            <a:endParaRPr lang="en-GB" sz="3200" dirty="0"/>
          </a:p>
          <a:p>
            <a:pPr marL="0" indent="0">
              <a:buNone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6450743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sz="3600" b="1" u="sng" dirty="0"/>
              <a:t>Dictionary</a:t>
            </a:r>
          </a:p>
          <a:p>
            <a:pPr marL="0" indent="0">
              <a:buNone/>
            </a:pPr>
            <a:r>
              <a:rPr lang="en-GB" sz="3600" dirty="0"/>
              <a:t>Remember, in a Dictionary, we can connect any two types. </a:t>
            </a:r>
          </a:p>
          <a:p>
            <a:pPr marL="0" indent="0">
              <a:buNone/>
            </a:pPr>
            <a:r>
              <a:rPr lang="en-GB" sz="3600" dirty="0"/>
              <a:t>So</a:t>
            </a:r>
          </a:p>
          <a:p>
            <a:pPr marL="457200" lvl="1" indent="0">
              <a:buNone/>
            </a:pPr>
            <a:r>
              <a:rPr lang="en-GB" sz="3900" b="1" dirty="0"/>
              <a:t>cars = {car1.registration:car1, car2.registration:car2, </a:t>
            </a:r>
          </a:p>
          <a:p>
            <a:pPr marL="457200" lvl="1" indent="0">
              <a:buNone/>
            </a:pPr>
            <a:r>
              <a:rPr lang="en-GB" sz="3900" b="1" dirty="0"/>
              <a:t>			car3.registration:car3, car4.registration:car4}</a:t>
            </a:r>
          </a:p>
          <a:p>
            <a:pPr marL="457200" lvl="1" indent="0">
              <a:buNone/>
            </a:pPr>
            <a:endParaRPr lang="en-GB" sz="3600" dirty="0"/>
          </a:p>
          <a:p>
            <a:pPr marL="0" indent="0">
              <a:buNone/>
            </a:pPr>
            <a:r>
              <a:rPr lang="en-GB" sz="3600" dirty="0"/>
              <a:t>gives us a Dictionary of all the details of each car (e.g. car1) with its registration number (car1.registration) as the unique key. 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326571" y="6302829"/>
            <a:ext cx="1152797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8655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3600" b="1" u="sng" dirty="0"/>
              <a:t>Dictionary</a:t>
            </a:r>
          </a:p>
          <a:p>
            <a:pPr marL="0" indent="0">
              <a:buNone/>
            </a:pPr>
            <a:endParaRPr lang="en-GB" sz="1200" dirty="0"/>
          </a:p>
          <a:p>
            <a:pPr marL="0" indent="0">
              <a:buNone/>
            </a:pPr>
            <a:r>
              <a:rPr lang="en-GB" sz="3600" dirty="0"/>
              <a:t>So, this </a:t>
            </a:r>
            <a:r>
              <a:rPr lang="en-GB" sz="3600" b="1" dirty="0"/>
              <a:t>dictionary</a:t>
            </a:r>
            <a:r>
              <a:rPr lang="en-GB" sz="3600" dirty="0"/>
              <a:t> connects:</a:t>
            </a:r>
          </a:p>
          <a:p>
            <a:pPr marL="0" indent="0">
              <a:buNone/>
            </a:pPr>
            <a:r>
              <a:rPr lang="en-GB" sz="3600" dirty="0"/>
              <a:t>		</a:t>
            </a:r>
            <a:r>
              <a:rPr lang="en-GB" sz="3600" u="sng" dirty="0"/>
              <a:t>Key</a:t>
            </a:r>
            <a:r>
              <a:rPr lang="en-GB" sz="3600" dirty="0"/>
              <a:t>					</a:t>
            </a:r>
            <a:r>
              <a:rPr lang="en-GB" sz="3600" u="sng" dirty="0"/>
              <a:t>Value</a:t>
            </a:r>
          </a:p>
          <a:p>
            <a:pPr marL="0" indent="0">
              <a:buNone/>
            </a:pPr>
            <a:r>
              <a:rPr lang="en-GB" sz="3600" dirty="0"/>
              <a:t>		</a:t>
            </a:r>
            <a:r>
              <a:rPr lang="en-GB" sz="3200" dirty="0"/>
              <a:t>car1.registration		to 	car1</a:t>
            </a:r>
          </a:p>
          <a:p>
            <a:pPr marL="0" indent="0">
              <a:buNone/>
            </a:pPr>
            <a:r>
              <a:rPr lang="en-GB" sz="3600" dirty="0"/>
              <a:t>		</a:t>
            </a:r>
            <a:r>
              <a:rPr lang="en-GB" sz="3200" dirty="0"/>
              <a:t>car2.registration		to 	car2</a:t>
            </a:r>
          </a:p>
          <a:p>
            <a:pPr marL="0" indent="0">
              <a:buNone/>
            </a:pPr>
            <a:r>
              <a:rPr lang="en-GB" sz="3600" dirty="0"/>
              <a:t>		</a:t>
            </a:r>
            <a:r>
              <a:rPr lang="en-GB" sz="3200" dirty="0"/>
              <a:t>car3.registration		to 	car3</a:t>
            </a:r>
          </a:p>
          <a:p>
            <a:pPr marL="0" indent="0">
              <a:buNone/>
            </a:pPr>
            <a:r>
              <a:rPr lang="en-GB" sz="3600" dirty="0"/>
              <a:t>		</a:t>
            </a:r>
            <a:r>
              <a:rPr lang="en-GB" sz="3200" dirty="0"/>
              <a:t>car4.registration		to 	car4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326571" y="6302829"/>
            <a:ext cx="1152797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79708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b="1" u="sng" dirty="0"/>
              <a:t>Dictionary</a:t>
            </a:r>
          </a:p>
          <a:p>
            <a:pPr marL="0" indent="0">
              <a:buNone/>
            </a:pPr>
            <a:endParaRPr lang="en-GB" sz="1200" dirty="0"/>
          </a:p>
          <a:p>
            <a:pPr marL="0" indent="0">
              <a:buNone/>
            </a:pPr>
            <a:endParaRPr lang="en-GB" sz="1200" dirty="0"/>
          </a:p>
          <a:p>
            <a:pPr marL="0" indent="0">
              <a:buNone/>
            </a:pPr>
            <a:r>
              <a:rPr lang="en-GB" sz="3600" dirty="0"/>
              <a:t>We can now add some more code to the program to allow us to prompt for and accept a registration number, search for it and display all the attributes of that car (if it finds it!)</a:t>
            </a:r>
            <a:endParaRPr lang="en-GB" sz="3200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326571" y="6302829"/>
            <a:ext cx="1152797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56000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b="1" u="sng" dirty="0"/>
              <a:t>Dictionary</a:t>
            </a:r>
          </a:p>
          <a:p>
            <a:pPr marL="0" indent="0">
              <a:buNone/>
            </a:pPr>
            <a:endParaRPr lang="en-GB" sz="1200" dirty="0"/>
          </a:p>
          <a:p>
            <a:pPr marL="0" indent="0">
              <a:buNone/>
            </a:pPr>
            <a:r>
              <a:rPr lang="en-GB" sz="3200" dirty="0"/>
              <a:t>		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326571" y="6302829"/>
            <a:ext cx="1152797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8567" t="51189" r="4200" b="9469"/>
          <a:stretch/>
        </p:blipFill>
        <p:spPr>
          <a:xfrm>
            <a:off x="326571" y="2155371"/>
            <a:ext cx="11522632" cy="407511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58505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326571" y="6302829"/>
            <a:ext cx="1152797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9343" t="9751" r="3414" b="11295"/>
          <a:stretch/>
        </p:blipFill>
        <p:spPr>
          <a:xfrm>
            <a:off x="987868" y="158138"/>
            <a:ext cx="10238025" cy="609117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425755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3600" b="1" u="sng" dirty="0"/>
              <a:t>For next week</a:t>
            </a:r>
          </a:p>
          <a:p>
            <a:pPr marL="0" lvl="0" indent="0">
              <a:buNone/>
            </a:pPr>
            <a:r>
              <a:rPr lang="en-GB" dirty="0"/>
              <a:t>Create a program to store the details of flights (min of 6 flights) e.g.</a:t>
            </a:r>
          </a:p>
          <a:p>
            <a:pPr marL="0" lvl="0" indent="0">
              <a:buNone/>
            </a:pPr>
            <a:endParaRPr lang="en-GB" sz="1000" dirty="0"/>
          </a:p>
          <a:p>
            <a:pPr marL="0" lvl="0" indent="0">
              <a:buNone/>
            </a:pPr>
            <a:r>
              <a:rPr lang="en-GB" sz="2000" u="sng" dirty="0"/>
              <a:t>Flight Number</a:t>
            </a:r>
            <a:r>
              <a:rPr lang="en-GB" sz="2000" dirty="0"/>
              <a:t>	</a:t>
            </a:r>
            <a:r>
              <a:rPr lang="en-GB" sz="2000" u="sng" dirty="0"/>
              <a:t>Airline</a:t>
            </a:r>
            <a:r>
              <a:rPr lang="en-GB" sz="2000" dirty="0"/>
              <a:t>		</a:t>
            </a:r>
            <a:r>
              <a:rPr lang="en-GB" sz="2000" u="sng" dirty="0"/>
              <a:t>Leaving from</a:t>
            </a:r>
            <a:r>
              <a:rPr lang="en-GB" sz="2000" dirty="0"/>
              <a:t>		</a:t>
            </a:r>
            <a:r>
              <a:rPr lang="en-GB" sz="2000" u="sng" dirty="0"/>
              <a:t>Going to</a:t>
            </a:r>
          </a:p>
          <a:p>
            <a:pPr marL="0" indent="0">
              <a:buNone/>
            </a:pPr>
            <a:r>
              <a:rPr lang="en-GB" sz="2000" dirty="0"/>
              <a:t>FR5771		Ryanair		Glasgow			Dublin</a:t>
            </a:r>
          </a:p>
          <a:p>
            <a:pPr marL="0" indent="0">
              <a:buNone/>
            </a:pPr>
            <a:r>
              <a:rPr lang="en-GB" sz="2000" dirty="0"/>
              <a:t>KL1473		KLM		Amsterdam		Glasgow</a:t>
            </a:r>
          </a:p>
          <a:p>
            <a:pPr marL="0" indent="0">
              <a:buNone/>
            </a:pPr>
            <a:r>
              <a:rPr lang="en-GB" sz="2000" dirty="0"/>
              <a:t>EK023		Emirates		Dubai			Edinburgh</a:t>
            </a:r>
          </a:p>
          <a:p>
            <a:pPr marL="0" indent="0">
              <a:buNone/>
            </a:pPr>
            <a:r>
              <a:rPr lang="en-GB" sz="2000" dirty="0"/>
              <a:t>EZY6907		EasyJet		Edinburgh		Geneva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dirty="0"/>
              <a:t>The program should be able to search for a flight number and display all the details of that flight, if the flight number is valid.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326571" y="6302829"/>
            <a:ext cx="1152797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69723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endParaRPr lang="en-GB" sz="3600" b="1" dirty="0"/>
          </a:p>
          <a:p>
            <a:pPr marL="0" indent="0" algn="ctr">
              <a:buNone/>
            </a:pPr>
            <a:r>
              <a:rPr lang="en-GB" sz="16600" b="1" dirty="0"/>
              <a:t>Questions??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326571" y="6302829"/>
            <a:ext cx="1152797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4131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9784" y="1583140"/>
            <a:ext cx="2426479" cy="45938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b="1" u="sng" dirty="0"/>
              <a:t>Last week’s examples</a:t>
            </a:r>
          </a:p>
          <a:p>
            <a:pPr marL="0" indent="0">
              <a:buNone/>
            </a:pPr>
            <a:endParaRPr lang="en-GB" sz="3600" dirty="0"/>
          </a:p>
          <a:p>
            <a:pPr marL="0" indent="0">
              <a:buNone/>
            </a:pPr>
            <a:r>
              <a:rPr lang="en-GB" sz="3600" dirty="0"/>
              <a:t>Square class with a couple of additions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326571" y="6302829"/>
            <a:ext cx="1152797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6263" y="1730392"/>
            <a:ext cx="4786721" cy="4500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711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9784" y="1583140"/>
            <a:ext cx="2426479" cy="45938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b="1" u="sng" dirty="0"/>
              <a:t>Last week’s examples</a:t>
            </a:r>
          </a:p>
          <a:p>
            <a:pPr marL="0" indent="0">
              <a:buNone/>
            </a:pPr>
            <a:endParaRPr lang="en-GB" sz="3600" dirty="0"/>
          </a:p>
          <a:p>
            <a:pPr marL="0" indent="0">
              <a:buNone/>
            </a:pPr>
            <a:r>
              <a:rPr lang="en-GB" sz="3600" dirty="0"/>
              <a:t>Square class with a couple of additions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326571" y="6302829"/>
            <a:ext cx="1152797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6263" y="1730392"/>
            <a:ext cx="4786721" cy="450009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35867" y="1850034"/>
            <a:ext cx="4035943" cy="1200329"/>
          </a:xfrm>
          <a:prstGeom prst="rect">
            <a:avLst/>
          </a:prstGeom>
          <a:solidFill>
            <a:srgbClr val="FFFF00"/>
          </a:solidFill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If we have a value which is EXACTLY the same for every instance of Square (in this case the name “square”) we can declare it as a constant outside __</a:t>
            </a:r>
            <a:r>
              <a:rPr lang="en-GB" dirty="0" err="1"/>
              <a:t>init</a:t>
            </a:r>
            <a:r>
              <a:rPr lang="en-GB" dirty="0"/>
              <a:t>__</a:t>
            </a:r>
          </a:p>
        </p:txBody>
      </p:sp>
    </p:spTree>
    <p:extLst>
      <p:ext uri="{BB962C8B-B14F-4D97-AF65-F5344CB8AC3E}">
        <p14:creationId xmlns:p14="http://schemas.microsoft.com/office/powerpoint/2010/main" val="3644198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9784" y="1583140"/>
            <a:ext cx="2426479" cy="45938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b="1" u="sng" dirty="0"/>
              <a:t>Last week’s examples</a:t>
            </a:r>
          </a:p>
          <a:p>
            <a:pPr marL="0" indent="0">
              <a:buNone/>
            </a:pPr>
            <a:endParaRPr lang="en-GB" sz="3600" dirty="0"/>
          </a:p>
          <a:p>
            <a:pPr marL="0" indent="0">
              <a:buNone/>
            </a:pPr>
            <a:r>
              <a:rPr lang="en-GB" sz="3600" dirty="0"/>
              <a:t>Square class with a couple of additions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326571" y="6302829"/>
            <a:ext cx="1152797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6263" y="1730392"/>
            <a:ext cx="4786721" cy="450009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35867" y="1850034"/>
            <a:ext cx="4035943" cy="1200329"/>
          </a:xfrm>
          <a:prstGeom prst="rect">
            <a:avLst/>
          </a:prstGeom>
          <a:solidFill>
            <a:srgbClr val="FFFF00"/>
          </a:solidFill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If we have a value which is EXACTLY the same for every instance of Square (in this case the name “square”) we can declare it as a constant outside __</a:t>
            </a:r>
            <a:r>
              <a:rPr lang="en-GB" dirty="0" err="1"/>
              <a:t>init</a:t>
            </a:r>
            <a:r>
              <a:rPr lang="en-GB" dirty="0"/>
              <a:t>__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35867" y="4057659"/>
            <a:ext cx="4035943" cy="646331"/>
          </a:xfrm>
          <a:prstGeom prst="rect">
            <a:avLst/>
          </a:prstGeom>
          <a:solidFill>
            <a:srgbClr val="FFFF00"/>
          </a:solidFill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The method to calculate the area of the square.</a:t>
            </a:r>
          </a:p>
        </p:txBody>
      </p:sp>
    </p:spTree>
    <p:extLst>
      <p:ext uri="{BB962C8B-B14F-4D97-AF65-F5344CB8AC3E}">
        <p14:creationId xmlns:p14="http://schemas.microsoft.com/office/powerpoint/2010/main" val="1501783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9784" y="1583140"/>
            <a:ext cx="2426479" cy="45938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b="1" u="sng" dirty="0"/>
              <a:t>Last week’s examples</a:t>
            </a:r>
          </a:p>
          <a:p>
            <a:pPr marL="0" indent="0">
              <a:buNone/>
            </a:pPr>
            <a:endParaRPr lang="en-GB" sz="3600" dirty="0"/>
          </a:p>
          <a:p>
            <a:pPr marL="0" indent="0">
              <a:buNone/>
            </a:pPr>
            <a:r>
              <a:rPr lang="en-GB" sz="3600" dirty="0"/>
              <a:t>Square class with a couple of additions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326571" y="6302829"/>
            <a:ext cx="1152797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6263" y="1730392"/>
            <a:ext cx="4786721" cy="450009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35867" y="1850034"/>
            <a:ext cx="4035943" cy="1200329"/>
          </a:xfrm>
          <a:prstGeom prst="rect">
            <a:avLst/>
          </a:prstGeom>
          <a:solidFill>
            <a:srgbClr val="FFFF00"/>
          </a:solidFill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If we have a value which is EXACTLY the same for every instance of Square (in this case the name “square”) we can declare it as a constant outside __</a:t>
            </a:r>
            <a:r>
              <a:rPr lang="en-GB" dirty="0" err="1"/>
              <a:t>init</a:t>
            </a:r>
            <a:r>
              <a:rPr lang="en-GB" dirty="0"/>
              <a:t>__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35867" y="5115756"/>
            <a:ext cx="4035943" cy="923330"/>
          </a:xfrm>
          <a:prstGeom prst="rect">
            <a:avLst/>
          </a:prstGeom>
          <a:solidFill>
            <a:srgbClr val="FFFF00"/>
          </a:solidFill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We can add more than one method – here I’ve added a method to calculate the circumference of the square.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35867" y="4057659"/>
            <a:ext cx="4035943" cy="646331"/>
          </a:xfrm>
          <a:prstGeom prst="rect">
            <a:avLst/>
          </a:prstGeom>
          <a:solidFill>
            <a:srgbClr val="FFFF00"/>
          </a:solidFill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The method to calculate the area of the square.</a:t>
            </a:r>
          </a:p>
        </p:txBody>
      </p:sp>
    </p:spTree>
    <p:extLst>
      <p:ext uri="{BB962C8B-B14F-4D97-AF65-F5344CB8AC3E}">
        <p14:creationId xmlns:p14="http://schemas.microsoft.com/office/powerpoint/2010/main" val="3621237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9784" y="1583140"/>
            <a:ext cx="2426479" cy="45938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b="1" u="sng" dirty="0"/>
              <a:t>Last week’s examples</a:t>
            </a:r>
          </a:p>
          <a:p>
            <a:pPr marL="0" indent="0">
              <a:buNone/>
            </a:pPr>
            <a:endParaRPr lang="en-GB" sz="3600" dirty="0"/>
          </a:p>
          <a:p>
            <a:pPr marL="0" indent="0">
              <a:buNone/>
            </a:pPr>
            <a:r>
              <a:rPr lang="en-GB" sz="3600" dirty="0"/>
              <a:t>Rectangle class with a couple of additions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326571" y="6302829"/>
            <a:ext cx="1152797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5364" y="1730392"/>
            <a:ext cx="7256557" cy="4500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21487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GUID" val="7d026e47-edae-40c3-9206-74b7a5da700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11470</TotalTime>
  <Words>1998</Words>
  <Application>Microsoft Office PowerPoint</Application>
  <PresentationFormat>Widescreen</PresentationFormat>
  <Paragraphs>254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2" baseType="lpstr">
      <vt:lpstr>Arial</vt:lpstr>
      <vt:lpstr>Calibri</vt:lpstr>
      <vt:lpstr>Calibri Light</vt:lpstr>
      <vt:lpstr>Office Theme</vt:lpstr>
      <vt:lpstr>Python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The West Of Scotland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Gerry Creechan</dc:creator>
  <cp:lastModifiedBy>Muhammad Aslam</cp:lastModifiedBy>
  <cp:revision>214</cp:revision>
  <dcterms:created xsi:type="dcterms:W3CDTF">2019-08-19T10:20:17Z</dcterms:created>
  <dcterms:modified xsi:type="dcterms:W3CDTF">2021-12-11T03:53:17Z</dcterms:modified>
</cp:coreProperties>
</file>