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43" r:id="rId2"/>
    <p:sldId id="312" r:id="rId3"/>
    <p:sldId id="444" r:id="rId4"/>
    <p:sldId id="447" r:id="rId5"/>
    <p:sldId id="448" r:id="rId6"/>
    <p:sldId id="445" r:id="rId7"/>
    <p:sldId id="450" r:id="rId8"/>
    <p:sldId id="451" r:id="rId9"/>
    <p:sldId id="452" r:id="rId10"/>
    <p:sldId id="453" r:id="rId11"/>
    <p:sldId id="454" r:id="rId12"/>
    <p:sldId id="455" r:id="rId13"/>
    <p:sldId id="449" r:id="rId14"/>
    <p:sldId id="421" r:id="rId15"/>
    <p:sldId id="435" r:id="rId16"/>
    <p:sldId id="436" r:id="rId17"/>
    <p:sldId id="422" r:id="rId18"/>
    <p:sldId id="423" r:id="rId19"/>
    <p:sldId id="437" r:id="rId20"/>
    <p:sldId id="438" r:id="rId21"/>
    <p:sldId id="439" r:id="rId22"/>
    <p:sldId id="456" r:id="rId23"/>
    <p:sldId id="440" r:id="rId24"/>
    <p:sldId id="441" r:id="rId25"/>
    <p:sldId id="446" r:id="rId26"/>
    <p:sldId id="417" r:id="rId27"/>
    <p:sldId id="442" r:id="rId28"/>
    <p:sldId id="30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F52D-D89B-47BE-95B6-CECAC6667165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AECE-86C8-4A72-87DE-D6BD8E257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4110"/>
            <a:ext cx="9144000" cy="1534206"/>
          </a:xfrm>
        </p:spPr>
        <p:txBody>
          <a:bodyPr/>
          <a:lstStyle/>
          <a:p>
            <a:r>
              <a:rPr lang="en-GB" sz="9600" b="1" dirty="0"/>
              <a:t>Python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8767"/>
            <a:ext cx="9144000" cy="2308889"/>
          </a:xfrm>
        </p:spPr>
        <p:txBody>
          <a:bodyPr>
            <a:noAutofit/>
          </a:bodyPr>
          <a:lstStyle/>
          <a:p>
            <a:r>
              <a:rPr lang="en-GB" sz="4000" dirty="0"/>
              <a:t>Introduction to Programming</a:t>
            </a:r>
          </a:p>
          <a:p>
            <a:r>
              <a:rPr lang="en-GB" sz="4000" dirty="0"/>
              <a:t>Comp07027</a:t>
            </a:r>
          </a:p>
          <a:p>
            <a:endParaRPr lang="en-GB" sz="1600" dirty="0"/>
          </a:p>
          <a:p>
            <a:r>
              <a:rPr lang="en-GB" sz="4000" dirty="0"/>
              <a:t>Lecture 14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" y="68817"/>
            <a:ext cx="8188317" cy="617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5481" y="3155825"/>
            <a:ext cx="3243530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However, Student can also add its own properties and methods:</a:t>
            </a:r>
          </a:p>
          <a:p>
            <a:r>
              <a:rPr lang="en-GB" dirty="0"/>
              <a:t>Student gets </a:t>
            </a:r>
            <a:r>
              <a:rPr lang="en-GB" b="1" dirty="0" err="1"/>
              <a:t>first_name</a:t>
            </a:r>
            <a:r>
              <a:rPr lang="en-GB" dirty="0"/>
              <a:t> and </a:t>
            </a:r>
            <a:r>
              <a:rPr lang="en-GB" b="1" dirty="0"/>
              <a:t>surname</a:t>
            </a:r>
            <a:r>
              <a:rPr lang="en-GB" dirty="0"/>
              <a:t> from Person, but </a:t>
            </a:r>
            <a:r>
              <a:rPr lang="en-GB" b="1" dirty="0"/>
              <a:t>university</a:t>
            </a:r>
            <a:r>
              <a:rPr lang="en-GB" dirty="0"/>
              <a:t> is from Student.</a:t>
            </a:r>
          </a:p>
        </p:txBody>
      </p:sp>
    </p:spTree>
    <p:extLst>
      <p:ext uri="{BB962C8B-B14F-4D97-AF65-F5344CB8AC3E}">
        <p14:creationId xmlns:p14="http://schemas.microsoft.com/office/powerpoint/2010/main" val="216294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" y="68817"/>
            <a:ext cx="8188317" cy="617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6570" y="5025994"/>
            <a:ext cx="4546116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now create a Student object, </a:t>
            </a:r>
            <a:r>
              <a:rPr lang="en-GB" i="1" dirty="0"/>
              <a:t>student1</a:t>
            </a:r>
            <a:r>
              <a:rPr lang="en-GB" dirty="0"/>
              <a:t>, with a first name, surname and university.</a:t>
            </a:r>
          </a:p>
          <a:p>
            <a:r>
              <a:rPr lang="en-GB" dirty="0"/>
              <a:t>Then we can call the methods</a:t>
            </a:r>
          </a:p>
          <a:p>
            <a:r>
              <a:rPr lang="en-GB" dirty="0"/>
              <a:t>	</a:t>
            </a:r>
            <a:r>
              <a:rPr lang="en-GB" b="1" dirty="0" err="1"/>
              <a:t>display_name</a:t>
            </a:r>
            <a:r>
              <a:rPr lang="en-GB" dirty="0"/>
              <a:t> from </a:t>
            </a:r>
            <a:r>
              <a:rPr lang="en-GB" b="1" dirty="0"/>
              <a:t>Person</a:t>
            </a:r>
          </a:p>
          <a:p>
            <a:r>
              <a:rPr lang="en-GB" dirty="0"/>
              <a:t>	</a:t>
            </a:r>
            <a:r>
              <a:rPr lang="en-GB" b="1" dirty="0"/>
              <a:t>welcome</a:t>
            </a:r>
            <a:r>
              <a:rPr lang="en-GB" dirty="0"/>
              <a:t> from </a:t>
            </a:r>
            <a:r>
              <a:rPr lang="en-GB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94945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" y="68817"/>
            <a:ext cx="8188317" cy="617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6570" y="5025994"/>
            <a:ext cx="4546116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now create a Student object, </a:t>
            </a:r>
            <a:r>
              <a:rPr lang="en-GB" i="1" dirty="0"/>
              <a:t>student1</a:t>
            </a:r>
            <a:r>
              <a:rPr lang="en-GB" dirty="0"/>
              <a:t>, with a first name, surname and university.</a:t>
            </a:r>
          </a:p>
          <a:p>
            <a:r>
              <a:rPr lang="en-GB" dirty="0"/>
              <a:t>Then we can call the methods</a:t>
            </a:r>
          </a:p>
          <a:p>
            <a:r>
              <a:rPr lang="en-GB" dirty="0"/>
              <a:t>	</a:t>
            </a:r>
            <a:r>
              <a:rPr lang="en-GB" b="1" dirty="0" err="1"/>
              <a:t>display_name</a:t>
            </a:r>
            <a:r>
              <a:rPr lang="en-GB" dirty="0"/>
              <a:t> from </a:t>
            </a:r>
            <a:r>
              <a:rPr lang="en-GB" b="1" dirty="0"/>
              <a:t>Person</a:t>
            </a:r>
          </a:p>
          <a:p>
            <a:r>
              <a:rPr lang="en-GB" dirty="0"/>
              <a:t>	</a:t>
            </a:r>
            <a:r>
              <a:rPr lang="en-GB" b="1" dirty="0"/>
              <a:t>welcome</a:t>
            </a:r>
            <a:r>
              <a:rPr lang="en-GB" dirty="0"/>
              <a:t> from </a:t>
            </a:r>
            <a:r>
              <a:rPr lang="en-GB" b="1" dirty="0"/>
              <a:t>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70" y="2414561"/>
            <a:ext cx="4546116" cy="21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152475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What has OOP ever done for us??</a:t>
            </a:r>
          </a:p>
          <a:p>
            <a:pPr marL="0" indent="0">
              <a:buNone/>
            </a:pPr>
            <a:endParaRPr lang="en-GB" sz="3600" b="1" u="sng" dirty="0"/>
          </a:p>
          <a:p>
            <a:pPr marL="0" indent="0">
              <a:buNone/>
            </a:pPr>
            <a:r>
              <a:rPr lang="en-GB" sz="3600" dirty="0"/>
              <a:t>Finally we look at </a:t>
            </a:r>
            <a:r>
              <a:rPr lang="en-GB" sz="3600" b="1" u="sng" dirty="0"/>
              <a:t>Encapsulation</a:t>
            </a: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5605190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r>
              <a:rPr lang="en-GB" sz="3600" dirty="0"/>
              <a:t>We create a class called </a:t>
            </a:r>
            <a:r>
              <a:rPr lang="en-GB" sz="3600" b="1" dirty="0"/>
              <a:t>user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r>
              <a:rPr lang="en-GB" sz="3600" dirty="0"/>
              <a:t>The class has two attributes – </a:t>
            </a:r>
            <a:r>
              <a:rPr lang="en-GB" sz="3600" b="1" dirty="0"/>
              <a:t>username</a:t>
            </a:r>
            <a:r>
              <a:rPr lang="en-GB" sz="3600" dirty="0"/>
              <a:t> and </a:t>
            </a:r>
            <a:r>
              <a:rPr lang="en-GB" sz="3600" b="1" dirty="0"/>
              <a:t>password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r>
              <a:rPr lang="en-GB" sz="3600" dirty="0"/>
              <a:t>We define methods to </a:t>
            </a:r>
            <a:r>
              <a:rPr lang="en-GB" sz="3600" b="1" dirty="0"/>
              <a:t>set</a:t>
            </a:r>
            <a:r>
              <a:rPr lang="en-GB" sz="3600" dirty="0"/>
              <a:t> (change) the password, and another two to </a:t>
            </a:r>
            <a:r>
              <a:rPr lang="en-GB" sz="3600" b="1" dirty="0"/>
              <a:t>get</a:t>
            </a:r>
            <a:r>
              <a:rPr lang="en-GB" sz="3600" dirty="0"/>
              <a:t> the password, and </a:t>
            </a:r>
            <a:r>
              <a:rPr lang="en-GB" sz="3600" b="1" dirty="0"/>
              <a:t>get</a:t>
            </a:r>
            <a:r>
              <a:rPr lang="en-GB" sz="3600" dirty="0"/>
              <a:t> the username.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43" y="233363"/>
            <a:ext cx="5448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569001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r>
              <a:rPr lang="en-GB" sz="3600" dirty="0"/>
              <a:t>We also create a method to display the details!</a:t>
            </a:r>
          </a:p>
          <a:p>
            <a:pPr marL="0" indent="0">
              <a:buNone/>
            </a:pPr>
            <a:r>
              <a:rPr lang="en-GB" sz="3600" b="1" i="1" dirty="0"/>
              <a:t>We do not usually do this, it is merely included to let us see what is happening while we are coding.</a:t>
            </a:r>
          </a:p>
          <a:p>
            <a:pPr marL="0" indent="0">
              <a:buNone/>
            </a:pPr>
            <a:r>
              <a:rPr lang="en-GB" sz="3600" dirty="0"/>
              <a:t>If we run the program ….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43" y="233363"/>
            <a:ext cx="5448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9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569001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r>
              <a:rPr lang="en-GB" sz="3600" dirty="0"/>
              <a:t>We also create a method to display the details!</a:t>
            </a:r>
          </a:p>
          <a:p>
            <a:pPr marL="0" indent="0">
              <a:buNone/>
            </a:pPr>
            <a:r>
              <a:rPr lang="en-GB" sz="3600" b="1" i="1" dirty="0"/>
              <a:t>We do not usually do this, it is merely included to let us see what is happening while we are coding.</a:t>
            </a:r>
          </a:p>
          <a:p>
            <a:pPr marL="0" indent="0">
              <a:buNone/>
            </a:pPr>
            <a:r>
              <a:rPr lang="en-GB" sz="3600" dirty="0"/>
              <a:t>If we run the program ….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43" y="233363"/>
            <a:ext cx="5448300" cy="594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827088"/>
            <a:ext cx="52768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8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576621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This is clearly not very secure!!!!</a:t>
            </a:r>
          </a:p>
          <a:p>
            <a:pPr marL="0" indent="0">
              <a:buNone/>
            </a:pPr>
            <a:r>
              <a:rPr lang="en-GB" sz="3600" dirty="0"/>
              <a:t>Any programmer can display a user’s username and password.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57665"/>
            <a:ext cx="5295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5904761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  <a:endParaRPr lang="en-GB" sz="1600" dirty="0"/>
          </a:p>
          <a:p>
            <a:pPr marL="0" indent="0">
              <a:buNone/>
            </a:pPr>
            <a:r>
              <a:rPr lang="en-GB" sz="3600" dirty="0"/>
              <a:t>If we make a slight change (</a:t>
            </a:r>
            <a:r>
              <a:rPr lang="en-GB" sz="3600" b="1" dirty="0"/>
              <a:t>put two underscores before the methods’ names</a:t>
            </a:r>
            <a:r>
              <a:rPr lang="en-GB" sz="3600" dirty="0"/>
              <a:t>) we can make them private.</a:t>
            </a:r>
          </a:p>
          <a:p>
            <a:pPr marL="0" indent="0">
              <a:buNone/>
            </a:pPr>
            <a:r>
              <a:rPr lang="en-GB" sz="3600" dirty="0"/>
              <a:t>Now …..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68" y="147638"/>
            <a:ext cx="54768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5871511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  <a:endParaRPr lang="en-GB" sz="1600" dirty="0"/>
          </a:p>
          <a:p>
            <a:pPr marL="0" indent="0">
              <a:buNone/>
            </a:pPr>
            <a:r>
              <a:rPr lang="en-GB" sz="3600" dirty="0"/>
              <a:t>If we make a slight change (</a:t>
            </a:r>
            <a:r>
              <a:rPr lang="en-GB" sz="3600" b="1" dirty="0"/>
              <a:t>put two underscores before the methods’ names</a:t>
            </a:r>
            <a:r>
              <a:rPr lang="en-GB" sz="3600" dirty="0"/>
              <a:t>) we can make them private.</a:t>
            </a:r>
          </a:p>
          <a:p>
            <a:pPr marL="0" indent="0">
              <a:buNone/>
            </a:pPr>
            <a:r>
              <a:rPr lang="en-GB" sz="3600" dirty="0"/>
              <a:t>Now ….. </a:t>
            </a:r>
          </a:p>
          <a:p>
            <a:pPr marL="0" indent="0">
              <a:buNone/>
            </a:pPr>
            <a:r>
              <a:rPr lang="en-GB" sz="3600" b="1" dirty="0"/>
              <a:t>__</a:t>
            </a:r>
            <a:r>
              <a:rPr lang="en-GB" sz="3600" b="1" dirty="0" err="1"/>
              <a:t>get_username</a:t>
            </a:r>
            <a:r>
              <a:rPr lang="en-GB" sz="3600" b="1" dirty="0"/>
              <a:t>() </a:t>
            </a:r>
            <a:r>
              <a:rPr lang="en-GB" sz="3600" dirty="0"/>
              <a:t>is not recognised because it’s hidden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68" y="147638"/>
            <a:ext cx="5476875" cy="602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4" y="3261387"/>
            <a:ext cx="6193537" cy="17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/>
              <a:t>OOP 4</a:t>
            </a:r>
            <a:endParaRPr lang="en-GB" sz="9600" b="1" dirty="0"/>
          </a:p>
          <a:p>
            <a:pPr marL="0" indent="0" algn="ctr">
              <a:buNone/>
            </a:pPr>
            <a:r>
              <a:rPr lang="en-GB" sz="9600" b="1" dirty="0"/>
              <a:t>Inheritance &amp; Encapsulation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6553155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  <a:endParaRPr lang="en-GB" sz="1600" dirty="0"/>
          </a:p>
          <a:p>
            <a:pPr marL="0" indent="0">
              <a:buNone/>
            </a:pPr>
            <a:r>
              <a:rPr lang="en-GB" sz="3600" dirty="0"/>
              <a:t>We have now added two methods, one to change the password, one to display (to help with coding).</a:t>
            </a:r>
          </a:p>
          <a:p>
            <a:pPr marL="0" indent="0">
              <a:buNone/>
            </a:pPr>
            <a:r>
              <a:rPr lang="en-GB" sz="3600" dirty="0"/>
              <a:t>These methods can access the hidden methods because they are </a:t>
            </a:r>
            <a:r>
              <a:rPr lang="en-GB" sz="3600" u="sng" dirty="0"/>
              <a:t>also inside the class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r>
              <a:rPr lang="en-GB" sz="3600" dirty="0"/>
              <a:t>Now when we run the program ….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41046"/>
            <a:ext cx="4971605" cy="67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41046"/>
            <a:ext cx="4971605" cy="677100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6553155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  <a:endParaRPr lang="en-GB" sz="1600" dirty="0"/>
          </a:p>
          <a:p>
            <a:pPr marL="0" indent="0">
              <a:buNone/>
            </a:pPr>
            <a:r>
              <a:rPr lang="en-GB" sz="3600" dirty="0"/>
              <a:t>We have now added two methods, one to change the password, one to display (to help with coding).</a:t>
            </a:r>
          </a:p>
          <a:p>
            <a:pPr marL="0" indent="0">
              <a:buNone/>
            </a:pPr>
            <a:r>
              <a:rPr lang="en-GB" sz="3600" dirty="0"/>
              <a:t>These methods can access the hidden methods because they are </a:t>
            </a:r>
            <a:r>
              <a:rPr lang="en-GB" sz="3600" u="sng" dirty="0"/>
              <a:t>also inside the class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r>
              <a:rPr lang="en-GB" sz="3600" dirty="0"/>
              <a:t>Now when we run the program 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27" y="1700731"/>
            <a:ext cx="3943309" cy="36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1152476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3200" dirty="0"/>
              <a:t>So, what have we achieved??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3200" dirty="0"/>
              <a:t>We can now create code which will access the password from outside the object and allow us to check it without revealing it!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3200" dirty="0"/>
              <a:t>That’s much more secure.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3200" dirty="0"/>
              <a:t>Let’s make the program a bit more flexible …..</a:t>
            </a:r>
            <a:endParaRPr lang="en-GB" sz="1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53" y="110608"/>
            <a:ext cx="6976110" cy="6676907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4716042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3200" dirty="0"/>
              <a:t>Instead of individual variables (user1, user2) let’s put all the instances of user in a list called </a:t>
            </a:r>
            <a:r>
              <a:rPr lang="en-GB" sz="3200" b="1" dirty="0"/>
              <a:t>users[]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53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4716042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Encapsulation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3200" dirty="0"/>
              <a:t>Instead of individual variables (user1, user2) let’s put all the instances of user in a list called </a:t>
            </a:r>
            <a:r>
              <a:rPr lang="en-GB" sz="3200" b="1" dirty="0"/>
              <a:t>users[]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3200" dirty="0"/>
              <a:t>Now we can append, find, add, delete, pickle and lots of other fun stuff!!!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53" y="110608"/>
            <a:ext cx="6976110" cy="667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665" y="272098"/>
            <a:ext cx="3623743" cy="36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1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For next week</a:t>
            </a:r>
          </a:p>
          <a:p>
            <a:pPr marL="0" lvl="0" indent="0">
              <a:buNone/>
            </a:pPr>
            <a:endParaRPr lang="en-GB" sz="1000" u="sng" dirty="0"/>
          </a:p>
          <a:p>
            <a:pPr marL="0" lvl="0" indent="0">
              <a:buNone/>
            </a:pPr>
            <a:r>
              <a:rPr lang="en-GB" u="sng" dirty="0"/>
              <a:t>Exercise 1</a:t>
            </a:r>
          </a:p>
          <a:p>
            <a:pPr marL="0" lvl="0" indent="0">
              <a:buNone/>
            </a:pPr>
            <a:r>
              <a:rPr lang="en-GB" dirty="0"/>
              <a:t>Write a program to demonstrate what </a:t>
            </a:r>
            <a:r>
              <a:rPr lang="en-GB" b="1" dirty="0"/>
              <a:t>inheritance</a:t>
            </a:r>
            <a:r>
              <a:rPr lang="en-GB" dirty="0"/>
              <a:t> is.</a:t>
            </a:r>
          </a:p>
          <a:p>
            <a:pPr marL="0" lvl="0" indent="0">
              <a:buNone/>
            </a:pPr>
            <a:r>
              <a:rPr lang="en-GB" dirty="0"/>
              <a:t>Use Animals, Felines and Lions.</a:t>
            </a:r>
          </a:p>
          <a:p>
            <a:pPr marL="0" lvl="0" indent="0">
              <a:buNone/>
            </a:pPr>
            <a:r>
              <a:rPr lang="en-GB" dirty="0"/>
              <a:t>This will require three layers!!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8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For next week</a:t>
            </a:r>
          </a:p>
          <a:p>
            <a:pPr marL="0" lvl="0" indent="0">
              <a:buNone/>
            </a:pPr>
            <a:endParaRPr lang="en-GB" sz="1000" u="sng" dirty="0"/>
          </a:p>
          <a:p>
            <a:pPr marL="0" lvl="0" indent="0">
              <a:buNone/>
            </a:pPr>
            <a:r>
              <a:rPr lang="en-GB" u="sng" dirty="0"/>
              <a:t>Exercise 2</a:t>
            </a:r>
          </a:p>
          <a:p>
            <a:pPr marL="0" lvl="0" indent="0">
              <a:buNone/>
            </a:pPr>
            <a:r>
              <a:rPr lang="en-GB" dirty="0"/>
              <a:t>Create the username/password example from the slides.</a:t>
            </a:r>
          </a:p>
          <a:p>
            <a:pPr marL="0" lvl="0" indent="0">
              <a:buNone/>
            </a:pPr>
            <a:r>
              <a:rPr lang="en-GB" dirty="0"/>
              <a:t>Add a menu at the front which allows us to </a:t>
            </a:r>
          </a:p>
          <a:p>
            <a:r>
              <a:rPr lang="en-GB" dirty="0"/>
              <a:t>Add a new user</a:t>
            </a:r>
          </a:p>
          <a:p>
            <a:r>
              <a:rPr lang="en-GB" dirty="0"/>
              <a:t>Delete a user</a:t>
            </a:r>
          </a:p>
          <a:p>
            <a:r>
              <a:rPr lang="en-GB" dirty="0"/>
              <a:t>Change the password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8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For next week</a:t>
            </a:r>
          </a:p>
          <a:p>
            <a:pPr marL="0" lvl="0" indent="0">
              <a:buNone/>
            </a:pPr>
            <a:endParaRPr lang="en-GB" sz="1000" u="sng" dirty="0"/>
          </a:p>
          <a:p>
            <a:pPr marL="0" lvl="0" indent="0">
              <a:buNone/>
            </a:pPr>
            <a:r>
              <a:rPr lang="en-GB" u="sng" dirty="0"/>
              <a:t>Exercise 3</a:t>
            </a:r>
          </a:p>
          <a:p>
            <a:pPr marL="0" lvl="0" indent="0">
              <a:buNone/>
            </a:pPr>
            <a:r>
              <a:rPr lang="en-GB" dirty="0"/>
              <a:t>Create the username/password example from the slides.</a:t>
            </a:r>
          </a:p>
          <a:p>
            <a:pPr marL="0" lvl="0" indent="0">
              <a:buNone/>
            </a:pPr>
            <a:r>
              <a:rPr lang="en-GB" dirty="0"/>
              <a:t>Add a menu at the front which allows us to </a:t>
            </a:r>
          </a:p>
          <a:p>
            <a:r>
              <a:rPr lang="en-GB" dirty="0"/>
              <a:t>Add a new user</a:t>
            </a:r>
          </a:p>
          <a:p>
            <a:r>
              <a:rPr lang="en-GB" dirty="0"/>
              <a:t>Delete a user</a:t>
            </a:r>
          </a:p>
          <a:p>
            <a:r>
              <a:rPr lang="en-GB" dirty="0"/>
              <a:t>Change the password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20568370">
            <a:off x="4668597" y="3852744"/>
            <a:ext cx="6174356" cy="1200329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  <a:effectLst>
            <a:glow rad="127000">
              <a:schemeClr val="accent4">
                <a:satMod val="175000"/>
                <a:alpha val="40000"/>
              </a:schemeClr>
            </a:glow>
            <a:outerShdw blurRad="127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rgbClr val="FFFF00"/>
                </a:solidFill>
              </a:rPr>
              <a:t>Now PICKLE it </a:t>
            </a:r>
          </a:p>
        </p:txBody>
      </p:sp>
    </p:spTree>
    <p:extLst>
      <p:ext uri="{BB962C8B-B14F-4D97-AF65-F5344CB8AC3E}">
        <p14:creationId xmlns:p14="http://schemas.microsoft.com/office/powerpoint/2010/main" val="223284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16600" b="1" dirty="0"/>
              <a:t>Questions??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152475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What has OOP ever done for us??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3200" dirty="0"/>
              <a:t>Object Oriented Program has three very useful properties:</a:t>
            </a:r>
          </a:p>
          <a:p>
            <a:pPr marL="0" indent="0">
              <a:buNone/>
            </a:pPr>
            <a:endParaRPr lang="en-GB" sz="3200" dirty="0"/>
          </a:p>
          <a:p>
            <a:pPr marL="1077913"/>
            <a:r>
              <a:rPr lang="en-GB" sz="3200" b="1" dirty="0"/>
              <a:t>Polymorphism</a:t>
            </a:r>
            <a:endParaRPr lang="en-GB" sz="3200" dirty="0"/>
          </a:p>
          <a:p>
            <a:pPr marL="1077913"/>
            <a:r>
              <a:rPr lang="en-GB" sz="3200" b="1" dirty="0"/>
              <a:t>Inheritance</a:t>
            </a:r>
          </a:p>
          <a:p>
            <a:pPr marL="1077913"/>
            <a:r>
              <a:rPr lang="en-GB" sz="3200" b="1" dirty="0"/>
              <a:t>Encapsulation</a:t>
            </a:r>
            <a:endParaRPr lang="en-GB" sz="40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5" y="1583140"/>
            <a:ext cx="4630404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Polymorphism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3200" dirty="0"/>
              <a:t>We have already seen (and used) polymorphism.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3200" dirty="0"/>
              <a:t>Polymorphism is ability to treat different objects in the same way e.g. different methods with the same name in different objects.</a:t>
            </a:r>
            <a:endParaRPr lang="en-GB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646">
            <a:off x="4962994" y="1944870"/>
            <a:ext cx="6711411" cy="37751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913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152475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What has OOP ever done for us??</a:t>
            </a:r>
          </a:p>
          <a:p>
            <a:pPr marL="0" indent="0">
              <a:buNone/>
            </a:pPr>
            <a:endParaRPr lang="en-GB" sz="3600" b="1" u="sng" dirty="0"/>
          </a:p>
          <a:p>
            <a:pPr marL="0" indent="0">
              <a:buNone/>
            </a:pPr>
            <a:r>
              <a:rPr lang="en-GB" sz="3600" dirty="0"/>
              <a:t>Let’s look at </a:t>
            </a:r>
            <a:r>
              <a:rPr lang="en-GB" sz="3600" b="1" u="sng" dirty="0"/>
              <a:t>Inheritance</a:t>
            </a:r>
            <a:r>
              <a:rPr lang="en-GB" sz="3600" dirty="0"/>
              <a:t> now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5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336442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00" dirty="0"/>
          </a:p>
          <a:p>
            <a:pPr marL="0" indent="0">
              <a:buNone/>
            </a:pPr>
            <a:r>
              <a:rPr lang="en-GB" sz="3600" dirty="0"/>
              <a:t>Inheritance allows us to define a class that inherits all the methods and properties from another class.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26" y="68817"/>
            <a:ext cx="8188317" cy="61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0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6" y="68817"/>
            <a:ext cx="8188317" cy="6171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318" y="853875"/>
            <a:ext cx="3843967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create a class called Person exactly as we have done before.</a:t>
            </a:r>
          </a:p>
          <a:p>
            <a:r>
              <a:rPr lang="en-GB" dirty="0"/>
              <a:t>Person has a first name and a surname, and a method to display them.</a:t>
            </a:r>
          </a:p>
        </p:txBody>
      </p:sp>
    </p:spTree>
    <p:extLst>
      <p:ext uri="{BB962C8B-B14F-4D97-AF65-F5344CB8AC3E}">
        <p14:creationId xmlns:p14="http://schemas.microsoft.com/office/powerpoint/2010/main" val="8281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" y="68817"/>
            <a:ext cx="8188317" cy="6171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318" y="853875"/>
            <a:ext cx="3843967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create a class called Person exactly as we have done before.</a:t>
            </a:r>
          </a:p>
          <a:p>
            <a:r>
              <a:rPr lang="en-GB" dirty="0"/>
              <a:t>Person has a first name and a surname, and a method to display them.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4318" y="3347502"/>
            <a:ext cx="5184476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now add a class called Student (which is a type of person!).</a:t>
            </a:r>
          </a:p>
          <a:p>
            <a:r>
              <a:rPr lang="en-GB" dirty="0"/>
              <a:t>Student has a first name, a surname and a university, and a method to display the first name and university.</a:t>
            </a:r>
          </a:p>
        </p:txBody>
      </p:sp>
    </p:spTree>
    <p:extLst>
      <p:ext uri="{BB962C8B-B14F-4D97-AF65-F5344CB8AC3E}">
        <p14:creationId xmlns:p14="http://schemas.microsoft.com/office/powerpoint/2010/main" val="11830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99456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Inheritance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" y="68817"/>
            <a:ext cx="8188317" cy="617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8011" y="1240763"/>
            <a:ext cx="2700068" cy="369331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Notice that our declaration of Student is different:     </a:t>
            </a:r>
            <a:r>
              <a:rPr lang="en-GB" b="1" dirty="0"/>
              <a:t>class student(person)</a:t>
            </a:r>
          </a:p>
          <a:p>
            <a:r>
              <a:rPr lang="en-GB" dirty="0"/>
              <a:t>This creates a relationship by passing Person to Student as a parameter.</a:t>
            </a:r>
          </a:p>
          <a:p>
            <a:r>
              <a:rPr lang="en-GB" dirty="0"/>
              <a:t>Person is the </a:t>
            </a:r>
            <a:r>
              <a:rPr lang="en-GB" b="1" dirty="0"/>
              <a:t>PARENT</a:t>
            </a:r>
            <a:r>
              <a:rPr lang="en-GB" dirty="0"/>
              <a:t> class and Student is the </a:t>
            </a:r>
            <a:r>
              <a:rPr lang="en-GB" b="1" dirty="0"/>
              <a:t>CHILD</a:t>
            </a:r>
            <a:r>
              <a:rPr lang="en-GB" dirty="0"/>
              <a:t> class. The child class </a:t>
            </a:r>
            <a:r>
              <a:rPr lang="en-GB" b="1" dirty="0"/>
              <a:t>INHERITS</a:t>
            </a:r>
            <a:r>
              <a:rPr lang="en-GB" dirty="0"/>
              <a:t> from the parent class i.e. Student can use the properties and methods from Person.</a:t>
            </a:r>
          </a:p>
        </p:txBody>
      </p:sp>
    </p:spTree>
    <p:extLst>
      <p:ext uri="{BB962C8B-B14F-4D97-AF65-F5344CB8AC3E}">
        <p14:creationId xmlns:p14="http://schemas.microsoft.com/office/powerpoint/2010/main" val="2578613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ac631ba-c715-40ba-a25a-0768c4ea842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878</Words>
  <Application>Microsoft Office PowerPoint</Application>
  <PresentationFormat>Widescreen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Creechan</dc:creator>
  <cp:lastModifiedBy>Muhammad Aslam</cp:lastModifiedBy>
  <cp:revision>234</cp:revision>
  <dcterms:created xsi:type="dcterms:W3CDTF">2019-08-19T10:20:17Z</dcterms:created>
  <dcterms:modified xsi:type="dcterms:W3CDTF">2021-12-11T03:56:37Z</dcterms:modified>
</cp:coreProperties>
</file>