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Default Extension="jpg" ContentType="image/jpg"/>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9144000" cy="5143500"/>
  <p:notesSz cx="9144000" cy="51435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56134"/>
            <a:ext cx="8986520" cy="55880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AEE8FA"/>
                </a:solidFill>
                <a:latin typeface="Arial"/>
                <a:cs typeface="Arial"/>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AEE8FA"/>
                </a:solidFill>
                <a:latin typeface="Arial"/>
                <a:cs typeface="Arial"/>
              </a:defRPr>
            </a:lvl1pPr>
          </a:lstStyle>
          <a:p/>
        </p:txBody>
      </p:sp>
      <p:sp>
        <p:nvSpPr>
          <p:cNvPr id="3" name="Holder 3"/>
          <p:cNvSpPr>
            <a:spLocks noGrp="1"/>
          </p:cNvSpPr>
          <p:nvPr>
            <p:ph idx="2" sz="half"/>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394F"/>
          </a:solidFill>
        </p:spPr>
        <p:txBody>
          <a:bodyPr wrap="square" lIns="0" tIns="0" rIns="0" bIns="0" rtlCol="0"/>
          <a:lstStyle/>
          <a:p/>
        </p:txBody>
      </p:sp>
      <p:sp>
        <p:nvSpPr>
          <p:cNvPr id="17" name="bg object 17"/>
          <p:cNvSpPr/>
          <p:nvPr/>
        </p:nvSpPr>
        <p:spPr>
          <a:xfrm>
            <a:off x="507492" y="4715255"/>
            <a:ext cx="341630" cy="181610"/>
          </a:xfrm>
          <a:custGeom>
            <a:avLst/>
            <a:gdLst/>
            <a:ahLst/>
            <a:cxnLst/>
            <a:rect l="l" t="t" r="r" b="b"/>
            <a:pathLst>
              <a:path w="341630" h="181610">
                <a:moveTo>
                  <a:pt x="15240" y="51460"/>
                </a:moveTo>
                <a:lnTo>
                  <a:pt x="11658" y="48768"/>
                </a:lnTo>
                <a:lnTo>
                  <a:pt x="3581" y="48768"/>
                </a:lnTo>
                <a:lnTo>
                  <a:pt x="0" y="51460"/>
                </a:lnTo>
                <a:lnTo>
                  <a:pt x="0" y="75666"/>
                </a:lnTo>
                <a:lnTo>
                  <a:pt x="3581" y="79248"/>
                </a:lnTo>
                <a:lnTo>
                  <a:pt x="11658" y="79248"/>
                </a:lnTo>
                <a:lnTo>
                  <a:pt x="15240" y="75666"/>
                </a:lnTo>
                <a:lnTo>
                  <a:pt x="15240" y="51460"/>
                </a:lnTo>
                <a:close/>
              </a:path>
              <a:path w="341630" h="181610">
                <a:moveTo>
                  <a:pt x="56388" y="31597"/>
                </a:moveTo>
                <a:lnTo>
                  <a:pt x="52806" y="28956"/>
                </a:lnTo>
                <a:lnTo>
                  <a:pt x="44729" y="28956"/>
                </a:lnTo>
                <a:lnTo>
                  <a:pt x="41148" y="31597"/>
                </a:lnTo>
                <a:lnTo>
                  <a:pt x="41148" y="75717"/>
                </a:lnTo>
                <a:lnTo>
                  <a:pt x="44729" y="79248"/>
                </a:lnTo>
                <a:lnTo>
                  <a:pt x="52806" y="79248"/>
                </a:lnTo>
                <a:lnTo>
                  <a:pt x="56388" y="75717"/>
                </a:lnTo>
                <a:lnTo>
                  <a:pt x="56388" y="31597"/>
                </a:lnTo>
                <a:close/>
              </a:path>
              <a:path w="341630" h="181610">
                <a:moveTo>
                  <a:pt x="76200" y="120688"/>
                </a:moveTo>
                <a:lnTo>
                  <a:pt x="74409" y="120688"/>
                </a:lnTo>
                <a:lnTo>
                  <a:pt x="69024" y="118872"/>
                </a:lnTo>
                <a:lnTo>
                  <a:pt x="61861" y="118872"/>
                </a:lnTo>
                <a:lnTo>
                  <a:pt x="49390" y="121145"/>
                </a:lnTo>
                <a:lnTo>
                  <a:pt x="39433" y="127482"/>
                </a:lnTo>
                <a:lnTo>
                  <a:pt x="32854" y="137210"/>
                </a:lnTo>
                <a:lnTo>
                  <a:pt x="30480" y="149656"/>
                </a:lnTo>
                <a:lnTo>
                  <a:pt x="32981" y="163017"/>
                </a:lnTo>
                <a:lnTo>
                  <a:pt x="39776" y="172986"/>
                </a:lnTo>
                <a:lnTo>
                  <a:pt x="49758" y="179209"/>
                </a:lnTo>
                <a:lnTo>
                  <a:pt x="61861" y="181356"/>
                </a:lnTo>
                <a:lnTo>
                  <a:pt x="69024" y="181356"/>
                </a:lnTo>
                <a:lnTo>
                  <a:pt x="74409" y="179539"/>
                </a:lnTo>
                <a:lnTo>
                  <a:pt x="76200" y="179539"/>
                </a:lnTo>
                <a:lnTo>
                  <a:pt x="76200" y="165963"/>
                </a:lnTo>
                <a:lnTo>
                  <a:pt x="76200" y="163245"/>
                </a:lnTo>
                <a:lnTo>
                  <a:pt x="75298" y="163245"/>
                </a:lnTo>
                <a:lnTo>
                  <a:pt x="69926" y="165963"/>
                </a:lnTo>
                <a:lnTo>
                  <a:pt x="52895" y="165963"/>
                </a:lnTo>
                <a:lnTo>
                  <a:pt x="46621" y="158711"/>
                </a:lnTo>
                <a:lnTo>
                  <a:pt x="46621" y="140601"/>
                </a:lnTo>
                <a:lnTo>
                  <a:pt x="52895" y="133362"/>
                </a:lnTo>
                <a:lnTo>
                  <a:pt x="70815" y="133362"/>
                </a:lnTo>
                <a:lnTo>
                  <a:pt x="75298" y="136982"/>
                </a:lnTo>
                <a:lnTo>
                  <a:pt x="76200" y="136982"/>
                </a:lnTo>
                <a:lnTo>
                  <a:pt x="76200" y="133362"/>
                </a:lnTo>
                <a:lnTo>
                  <a:pt x="76200" y="120688"/>
                </a:lnTo>
                <a:close/>
              </a:path>
              <a:path w="341630" h="181610">
                <a:moveTo>
                  <a:pt x="97536" y="3568"/>
                </a:moveTo>
                <a:lnTo>
                  <a:pt x="93954" y="0"/>
                </a:lnTo>
                <a:lnTo>
                  <a:pt x="85877" y="0"/>
                </a:lnTo>
                <a:lnTo>
                  <a:pt x="82296" y="3568"/>
                </a:lnTo>
                <a:lnTo>
                  <a:pt x="82296" y="90919"/>
                </a:lnTo>
                <a:lnTo>
                  <a:pt x="85877" y="94488"/>
                </a:lnTo>
                <a:lnTo>
                  <a:pt x="93954" y="94488"/>
                </a:lnTo>
                <a:lnTo>
                  <a:pt x="97536" y="90919"/>
                </a:lnTo>
                <a:lnTo>
                  <a:pt x="97536" y="3568"/>
                </a:lnTo>
                <a:close/>
              </a:path>
              <a:path w="341630" h="181610">
                <a:moveTo>
                  <a:pt x="111252" y="120396"/>
                </a:moveTo>
                <a:lnTo>
                  <a:pt x="97536" y="120396"/>
                </a:lnTo>
                <a:lnTo>
                  <a:pt x="97536" y="179832"/>
                </a:lnTo>
                <a:lnTo>
                  <a:pt x="111252" y="179832"/>
                </a:lnTo>
                <a:lnTo>
                  <a:pt x="111252" y="120396"/>
                </a:lnTo>
                <a:close/>
              </a:path>
              <a:path w="341630" h="181610">
                <a:moveTo>
                  <a:pt x="137160" y="31597"/>
                </a:moveTo>
                <a:lnTo>
                  <a:pt x="133578" y="28956"/>
                </a:lnTo>
                <a:lnTo>
                  <a:pt x="125501" y="28956"/>
                </a:lnTo>
                <a:lnTo>
                  <a:pt x="121920" y="31597"/>
                </a:lnTo>
                <a:lnTo>
                  <a:pt x="121920" y="75717"/>
                </a:lnTo>
                <a:lnTo>
                  <a:pt x="125501" y="79248"/>
                </a:lnTo>
                <a:lnTo>
                  <a:pt x="133578" y="79248"/>
                </a:lnTo>
                <a:lnTo>
                  <a:pt x="137160" y="75717"/>
                </a:lnTo>
                <a:lnTo>
                  <a:pt x="137160" y="31597"/>
                </a:lnTo>
                <a:close/>
              </a:path>
              <a:path w="341630" h="181610">
                <a:moveTo>
                  <a:pt x="172212" y="153289"/>
                </a:moveTo>
                <a:lnTo>
                  <a:pt x="167741" y="146939"/>
                </a:lnTo>
                <a:lnTo>
                  <a:pt x="157899" y="143319"/>
                </a:lnTo>
                <a:lnTo>
                  <a:pt x="154317" y="142417"/>
                </a:lnTo>
                <a:lnTo>
                  <a:pt x="151638" y="141516"/>
                </a:lnTo>
                <a:lnTo>
                  <a:pt x="147167" y="140601"/>
                </a:lnTo>
                <a:lnTo>
                  <a:pt x="147167" y="133362"/>
                </a:lnTo>
                <a:lnTo>
                  <a:pt x="150749" y="131546"/>
                </a:lnTo>
                <a:lnTo>
                  <a:pt x="161480" y="131546"/>
                </a:lnTo>
                <a:lnTo>
                  <a:pt x="167741" y="133362"/>
                </a:lnTo>
                <a:lnTo>
                  <a:pt x="168630" y="133362"/>
                </a:lnTo>
                <a:lnTo>
                  <a:pt x="168630" y="131546"/>
                </a:lnTo>
                <a:lnTo>
                  <a:pt x="168630" y="120688"/>
                </a:lnTo>
                <a:lnTo>
                  <a:pt x="167741" y="120688"/>
                </a:lnTo>
                <a:lnTo>
                  <a:pt x="161480" y="118872"/>
                </a:lnTo>
                <a:lnTo>
                  <a:pt x="153428" y="118872"/>
                </a:lnTo>
                <a:lnTo>
                  <a:pt x="144259" y="120192"/>
                </a:lnTo>
                <a:lnTo>
                  <a:pt x="137210" y="123964"/>
                </a:lnTo>
                <a:lnTo>
                  <a:pt x="132664" y="129959"/>
                </a:lnTo>
                <a:lnTo>
                  <a:pt x="131064" y="137883"/>
                </a:lnTo>
                <a:lnTo>
                  <a:pt x="131064" y="147853"/>
                </a:lnTo>
                <a:lnTo>
                  <a:pt x="138214" y="152374"/>
                </a:lnTo>
                <a:lnTo>
                  <a:pt x="147167" y="155092"/>
                </a:lnTo>
                <a:lnTo>
                  <a:pt x="148056" y="155994"/>
                </a:lnTo>
                <a:lnTo>
                  <a:pt x="149847" y="155994"/>
                </a:lnTo>
                <a:lnTo>
                  <a:pt x="157010" y="159626"/>
                </a:lnTo>
                <a:lnTo>
                  <a:pt x="157010" y="165963"/>
                </a:lnTo>
                <a:lnTo>
                  <a:pt x="153428" y="167767"/>
                </a:lnTo>
                <a:lnTo>
                  <a:pt x="139115" y="167767"/>
                </a:lnTo>
                <a:lnTo>
                  <a:pt x="132854" y="165963"/>
                </a:lnTo>
                <a:lnTo>
                  <a:pt x="131953" y="165963"/>
                </a:lnTo>
                <a:lnTo>
                  <a:pt x="131953" y="179539"/>
                </a:lnTo>
                <a:lnTo>
                  <a:pt x="140004" y="181356"/>
                </a:lnTo>
                <a:lnTo>
                  <a:pt x="148056" y="181356"/>
                </a:lnTo>
                <a:lnTo>
                  <a:pt x="156730" y="180289"/>
                </a:lnTo>
                <a:lnTo>
                  <a:pt x="164490" y="176834"/>
                </a:lnTo>
                <a:lnTo>
                  <a:pt x="170065" y="170662"/>
                </a:lnTo>
                <a:lnTo>
                  <a:pt x="170738" y="167767"/>
                </a:lnTo>
                <a:lnTo>
                  <a:pt x="172212" y="161429"/>
                </a:lnTo>
                <a:lnTo>
                  <a:pt x="172212" y="153289"/>
                </a:lnTo>
                <a:close/>
              </a:path>
              <a:path w="341630" h="181610">
                <a:moveTo>
                  <a:pt x="178308" y="51460"/>
                </a:moveTo>
                <a:lnTo>
                  <a:pt x="174726" y="48768"/>
                </a:lnTo>
                <a:lnTo>
                  <a:pt x="166649" y="48768"/>
                </a:lnTo>
                <a:lnTo>
                  <a:pt x="163068" y="51460"/>
                </a:lnTo>
                <a:lnTo>
                  <a:pt x="163068" y="75666"/>
                </a:lnTo>
                <a:lnTo>
                  <a:pt x="166649" y="79248"/>
                </a:lnTo>
                <a:lnTo>
                  <a:pt x="174726" y="79248"/>
                </a:lnTo>
                <a:lnTo>
                  <a:pt x="178308" y="75666"/>
                </a:lnTo>
                <a:lnTo>
                  <a:pt x="178308" y="51460"/>
                </a:lnTo>
                <a:close/>
              </a:path>
              <a:path w="341630" h="181610">
                <a:moveTo>
                  <a:pt x="219456" y="31597"/>
                </a:moveTo>
                <a:lnTo>
                  <a:pt x="215874" y="28956"/>
                </a:lnTo>
                <a:lnTo>
                  <a:pt x="207797" y="28956"/>
                </a:lnTo>
                <a:lnTo>
                  <a:pt x="204216" y="31597"/>
                </a:lnTo>
                <a:lnTo>
                  <a:pt x="204216" y="75717"/>
                </a:lnTo>
                <a:lnTo>
                  <a:pt x="207797" y="79248"/>
                </a:lnTo>
                <a:lnTo>
                  <a:pt x="215874" y="79248"/>
                </a:lnTo>
                <a:lnTo>
                  <a:pt x="219456" y="75717"/>
                </a:lnTo>
                <a:lnTo>
                  <a:pt x="219456" y="31597"/>
                </a:lnTo>
                <a:close/>
              </a:path>
              <a:path w="341630" h="181610">
                <a:moveTo>
                  <a:pt x="231648" y="120688"/>
                </a:moveTo>
                <a:lnTo>
                  <a:pt x="229920" y="120688"/>
                </a:lnTo>
                <a:lnTo>
                  <a:pt x="224713" y="118872"/>
                </a:lnTo>
                <a:lnTo>
                  <a:pt x="217779" y="118872"/>
                </a:lnTo>
                <a:lnTo>
                  <a:pt x="205727" y="121145"/>
                </a:lnTo>
                <a:lnTo>
                  <a:pt x="196113" y="127482"/>
                </a:lnTo>
                <a:lnTo>
                  <a:pt x="189750" y="137210"/>
                </a:lnTo>
                <a:lnTo>
                  <a:pt x="187452" y="149656"/>
                </a:lnTo>
                <a:lnTo>
                  <a:pt x="189865" y="163017"/>
                </a:lnTo>
                <a:lnTo>
                  <a:pt x="196443" y="172986"/>
                </a:lnTo>
                <a:lnTo>
                  <a:pt x="206095" y="179209"/>
                </a:lnTo>
                <a:lnTo>
                  <a:pt x="217779" y="181356"/>
                </a:lnTo>
                <a:lnTo>
                  <a:pt x="224713" y="181356"/>
                </a:lnTo>
                <a:lnTo>
                  <a:pt x="229920" y="179539"/>
                </a:lnTo>
                <a:lnTo>
                  <a:pt x="231648" y="179539"/>
                </a:lnTo>
                <a:lnTo>
                  <a:pt x="231648" y="165963"/>
                </a:lnTo>
                <a:lnTo>
                  <a:pt x="231648" y="163245"/>
                </a:lnTo>
                <a:lnTo>
                  <a:pt x="230784" y="163245"/>
                </a:lnTo>
                <a:lnTo>
                  <a:pt x="226453" y="165963"/>
                </a:lnTo>
                <a:lnTo>
                  <a:pt x="209118" y="165963"/>
                </a:lnTo>
                <a:lnTo>
                  <a:pt x="203047" y="158711"/>
                </a:lnTo>
                <a:lnTo>
                  <a:pt x="203047" y="140601"/>
                </a:lnTo>
                <a:lnTo>
                  <a:pt x="209981" y="133362"/>
                </a:lnTo>
                <a:lnTo>
                  <a:pt x="226453" y="133362"/>
                </a:lnTo>
                <a:lnTo>
                  <a:pt x="230784" y="136982"/>
                </a:lnTo>
                <a:lnTo>
                  <a:pt x="231648" y="136982"/>
                </a:lnTo>
                <a:lnTo>
                  <a:pt x="231648" y="133362"/>
                </a:lnTo>
                <a:lnTo>
                  <a:pt x="231648" y="120688"/>
                </a:lnTo>
                <a:close/>
              </a:path>
              <a:path w="341630" h="181610">
                <a:moveTo>
                  <a:pt x="259080" y="3568"/>
                </a:moveTo>
                <a:lnTo>
                  <a:pt x="255498" y="0"/>
                </a:lnTo>
                <a:lnTo>
                  <a:pt x="247421" y="0"/>
                </a:lnTo>
                <a:lnTo>
                  <a:pt x="243840" y="3568"/>
                </a:lnTo>
                <a:lnTo>
                  <a:pt x="243840" y="90919"/>
                </a:lnTo>
                <a:lnTo>
                  <a:pt x="247421" y="94488"/>
                </a:lnTo>
                <a:lnTo>
                  <a:pt x="255498" y="94488"/>
                </a:lnTo>
                <a:lnTo>
                  <a:pt x="259080" y="90919"/>
                </a:lnTo>
                <a:lnTo>
                  <a:pt x="259080" y="3568"/>
                </a:lnTo>
                <a:close/>
              </a:path>
              <a:path w="341630" h="181610">
                <a:moveTo>
                  <a:pt x="300228" y="31597"/>
                </a:moveTo>
                <a:lnTo>
                  <a:pt x="296646" y="28956"/>
                </a:lnTo>
                <a:lnTo>
                  <a:pt x="288569" y="28956"/>
                </a:lnTo>
                <a:lnTo>
                  <a:pt x="284988" y="31597"/>
                </a:lnTo>
                <a:lnTo>
                  <a:pt x="284988" y="75717"/>
                </a:lnTo>
                <a:lnTo>
                  <a:pt x="288569" y="79248"/>
                </a:lnTo>
                <a:lnTo>
                  <a:pt x="296646" y="79248"/>
                </a:lnTo>
                <a:lnTo>
                  <a:pt x="300228" y="75717"/>
                </a:lnTo>
                <a:lnTo>
                  <a:pt x="300228" y="31597"/>
                </a:lnTo>
                <a:close/>
              </a:path>
              <a:path w="341630" h="181610">
                <a:moveTo>
                  <a:pt x="309359" y="149656"/>
                </a:moveTo>
                <a:lnTo>
                  <a:pt x="307174" y="137604"/>
                </a:lnTo>
                <a:lnTo>
                  <a:pt x="305066" y="134264"/>
                </a:lnTo>
                <a:lnTo>
                  <a:pt x="300990" y="127825"/>
                </a:lnTo>
                <a:lnTo>
                  <a:pt x="293700" y="122872"/>
                </a:lnTo>
                <a:lnTo>
                  <a:pt x="293700" y="141516"/>
                </a:lnTo>
                <a:lnTo>
                  <a:pt x="293700" y="158711"/>
                </a:lnTo>
                <a:lnTo>
                  <a:pt x="287604" y="165963"/>
                </a:lnTo>
                <a:lnTo>
                  <a:pt x="270179" y="165963"/>
                </a:lnTo>
                <a:lnTo>
                  <a:pt x="264083" y="158711"/>
                </a:lnTo>
                <a:lnTo>
                  <a:pt x="264083" y="141516"/>
                </a:lnTo>
                <a:lnTo>
                  <a:pt x="270179" y="134264"/>
                </a:lnTo>
                <a:lnTo>
                  <a:pt x="287604" y="134264"/>
                </a:lnTo>
                <a:lnTo>
                  <a:pt x="293700" y="141516"/>
                </a:lnTo>
                <a:lnTo>
                  <a:pt x="293700" y="122872"/>
                </a:lnTo>
                <a:lnTo>
                  <a:pt x="291363" y="121272"/>
                </a:lnTo>
                <a:lnTo>
                  <a:pt x="278892" y="118872"/>
                </a:lnTo>
                <a:lnTo>
                  <a:pt x="266407" y="121272"/>
                </a:lnTo>
                <a:lnTo>
                  <a:pt x="256794" y="127825"/>
                </a:lnTo>
                <a:lnTo>
                  <a:pt x="250596" y="137604"/>
                </a:lnTo>
                <a:lnTo>
                  <a:pt x="248412" y="149656"/>
                </a:lnTo>
                <a:lnTo>
                  <a:pt x="250596" y="161874"/>
                </a:lnTo>
                <a:lnTo>
                  <a:pt x="256794" y="171970"/>
                </a:lnTo>
                <a:lnTo>
                  <a:pt x="266407" y="178828"/>
                </a:lnTo>
                <a:lnTo>
                  <a:pt x="278892" y="181356"/>
                </a:lnTo>
                <a:lnTo>
                  <a:pt x="291363" y="178828"/>
                </a:lnTo>
                <a:lnTo>
                  <a:pt x="300990" y="171970"/>
                </a:lnTo>
                <a:lnTo>
                  <a:pt x="304660" y="165963"/>
                </a:lnTo>
                <a:lnTo>
                  <a:pt x="307174" y="161874"/>
                </a:lnTo>
                <a:lnTo>
                  <a:pt x="309359" y="149656"/>
                </a:lnTo>
                <a:close/>
              </a:path>
              <a:path w="341630" h="181610">
                <a:moveTo>
                  <a:pt x="341376" y="51460"/>
                </a:moveTo>
                <a:lnTo>
                  <a:pt x="337794" y="48768"/>
                </a:lnTo>
                <a:lnTo>
                  <a:pt x="329717" y="48768"/>
                </a:lnTo>
                <a:lnTo>
                  <a:pt x="326136" y="51460"/>
                </a:lnTo>
                <a:lnTo>
                  <a:pt x="326136" y="75666"/>
                </a:lnTo>
                <a:lnTo>
                  <a:pt x="329717" y="79248"/>
                </a:lnTo>
                <a:lnTo>
                  <a:pt x="337794" y="79248"/>
                </a:lnTo>
                <a:lnTo>
                  <a:pt x="341376" y="75666"/>
                </a:lnTo>
                <a:lnTo>
                  <a:pt x="341376" y="51460"/>
                </a:lnTo>
                <a:close/>
              </a:path>
            </a:pathLst>
          </a:custGeom>
          <a:solidFill>
            <a:srgbClr val="086C8E"/>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4600" b="0" i="0">
                <a:solidFill>
                  <a:srgbClr val="AEE8FA"/>
                </a:solidFill>
                <a:latin typeface="Arial"/>
                <a:cs typeface="Arial"/>
              </a:defRPr>
            </a:lvl1pPr>
          </a:lstStyle>
          <a:p/>
        </p:txBody>
      </p:sp>
      <p:sp>
        <p:nvSpPr>
          <p:cNvPr id="3" name="Holder 3"/>
          <p:cNvSpPr>
            <a:spLocks noGrp="1"/>
          </p:cNvSpPr>
          <p:nvPr>
            <p:ph type="ftr" idx="5" sz="quarter"/>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07492" y="4715255"/>
            <a:ext cx="341630" cy="181610"/>
          </a:xfrm>
          <a:custGeom>
            <a:avLst/>
            <a:gdLst/>
            <a:ahLst/>
            <a:cxnLst/>
            <a:rect l="l" t="t" r="r" b="b"/>
            <a:pathLst>
              <a:path w="341630" h="181610">
                <a:moveTo>
                  <a:pt x="15240" y="51460"/>
                </a:moveTo>
                <a:lnTo>
                  <a:pt x="11658" y="48768"/>
                </a:lnTo>
                <a:lnTo>
                  <a:pt x="3581" y="48768"/>
                </a:lnTo>
                <a:lnTo>
                  <a:pt x="0" y="51460"/>
                </a:lnTo>
                <a:lnTo>
                  <a:pt x="0" y="75666"/>
                </a:lnTo>
                <a:lnTo>
                  <a:pt x="3581" y="79248"/>
                </a:lnTo>
                <a:lnTo>
                  <a:pt x="11658" y="79248"/>
                </a:lnTo>
                <a:lnTo>
                  <a:pt x="15240" y="75666"/>
                </a:lnTo>
                <a:lnTo>
                  <a:pt x="15240" y="51460"/>
                </a:lnTo>
                <a:close/>
              </a:path>
              <a:path w="341630" h="181610">
                <a:moveTo>
                  <a:pt x="56388" y="31597"/>
                </a:moveTo>
                <a:lnTo>
                  <a:pt x="52806" y="28956"/>
                </a:lnTo>
                <a:lnTo>
                  <a:pt x="44729" y="28956"/>
                </a:lnTo>
                <a:lnTo>
                  <a:pt x="41148" y="31597"/>
                </a:lnTo>
                <a:lnTo>
                  <a:pt x="41148" y="75717"/>
                </a:lnTo>
                <a:lnTo>
                  <a:pt x="44729" y="79248"/>
                </a:lnTo>
                <a:lnTo>
                  <a:pt x="52806" y="79248"/>
                </a:lnTo>
                <a:lnTo>
                  <a:pt x="56388" y="75717"/>
                </a:lnTo>
                <a:lnTo>
                  <a:pt x="56388" y="31597"/>
                </a:lnTo>
                <a:close/>
              </a:path>
              <a:path w="341630" h="181610">
                <a:moveTo>
                  <a:pt x="76200" y="120688"/>
                </a:moveTo>
                <a:lnTo>
                  <a:pt x="74409" y="120688"/>
                </a:lnTo>
                <a:lnTo>
                  <a:pt x="69024" y="118872"/>
                </a:lnTo>
                <a:lnTo>
                  <a:pt x="61861" y="118872"/>
                </a:lnTo>
                <a:lnTo>
                  <a:pt x="49390" y="121145"/>
                </a:lnTo>
                <a:lnTo>
                  <a:pt x="39433" y="127482"/>
                </a:lnTo>
                <a:lnTo>
                  <a:pt x="32854" y="137210"/>
                </a:lnTo>
                <a:lnTo>
                  <a:pt x="30480" y="149656"/>
                </a:lnTo>
                <a:lnTo>
                  <a:pt x="32981" y="163017"/>
                </a:lnTo>
                <a:lnTo>
                  <a:pt x="39776" y="172986"/>
                </a:lnTo>
                <a:lnTo>
                  <a:pt x="49758" y="179209"/>
                </a:lnTo>
                <a:lnTo>
                  <a:pt x="61861" y="181356"/>
                </a:lnTo>
                <a:lnTo>
                  <a:pt x="69024" y="181356"/>
                </a:lnTo>
                <a:lnTo>
                  <a:pt x="74409" y="179539"/>
                </a:lnTo>
                <a:lnTo>
                  <a:pt x="76200" y="179539"/>
                </a:lnTo>
                <a:lnTo>
                  <a:pt x="76200" y="165963"/>
                </a:lnTo>
                <a:lnTo>
                  <a:pt x="76200" y="163245"/>
                </a:lnTo>
                <a:lnTo>
                  <a:pt x="75298" y="163245"/>
                </a:lnTo>
                <a:lnTo>
                  <a:pt x="69926" y="165963"/>
                </a:lnTo>
                <a:lnTo>
                  <a:pt x="52895" y="165963"/>
                </a:lnTo>
                <a:lnTo>
                  <a:pt x="46621" y="158711"/>
                </a:lnTo>
                <a:lnTo>
                  <a:pt x="46621" y="140601"/>
                </a:lnTo>
                <a:lnTo>
                  <a:pt x="52895" y="133362"/>
                </a:lnTo>
                <a:lnTo>
                  <a:pt x="70815" y="133362"/>
                </a:lnTo>
                <a:lnTo>
                  <a:pt x="75298" y="136982"/>
                </a:lnTo>
                <a:lnTo>
                  <a:pt x="76200" y="136982"/>
                </a:lnTo>
                <a:lnTo>
                  <a:pt x="76200" y="133362"/>
                </a:lnTo>
                <a:lnTo>
                  <a:pt x="76200" y="120688"/>
                </a:lnTo>
                <a:close/>
              </a:path>
              <a:path w="341630" h="181610">
                <a:moveTo>
                  <a:pt x="97536" y="3568"/>
                </a:moveTo>
                <a:lnTo>
                  <a:pt x="93954" y="0"/>
                </a:lnTo>
                <a:lnTo>
                  <a:pt x="85877" y="0"/>
                </a:lnTo>
                <a:lnTo>
                  <a:pt x="82296" y="3568"/>
                </a:lnTo>
                <a:lnTo>
                  <a:pt x="82296" y="90919"/>
                </a:lnTo>
                <a:lnTo>
                  <a:pt x="85877" y="94488"/>
                </a:lnTo>
                <a:lnTo>
                  <a:pt x="93954" y="94488"/>
                </a:lnTo>
                <a:lnTo>
                  <a:pt x="97536" y="90919"/>
                </a:lnTo>
                <a:lnTo>
                  <a:pt x="97536" y="3568"/>
                </a:lnTo>
                <a:close/>
              </a:path>
              <a:path w="341630" h="181610">
                <a:moveTo>
                  <a:pt x="111252" y="120396"/>
                </a:moveTo>
                <a:lnTo>
                  <a:pt x="97536" y="120396"/>
                </a:lnTo>
                <a:lnTo>
                  <a:pt x="97536" y="179832"/>
                </a:lnTo>
                <a:lnTo>
                  <a:pt x="111252" y="179832"/>
                </a:lnTo>
                <a:lnTo>
                  <a:pt x="111252" y="120396"/>
                </a:lnTo>
                <a:close/>
              </a:path>
              <a:path w="341630" h="181610">
                <a:moveTo>
                  <a:pt x="137160" y="31597"/>
                </a:moveTo>
                <a:lnTo>
                  <a:pt x="133578" y="28956"/>
                </a:lnTo>
                <a:lnTo>
                  <a:pt x="125501" y="28956"/>
                </a:lnTo>
                <a:lnTo>
                  <a:pt x="121920" y="31597"/>
                </a:lnTo>
                <a:lnTo>
                  <a:pt x="121920" y="75717"/>
                </a:lnTo>
                <a:lnTo>
                  <a:pt x="125501" y="79248"/>
                </a:lnTo>
                <a:lnTo>
                  <a:pt x="133578" y="79248"/>
                </a:lnTo>
                <a:lnTo>
                  <a:pt x="137160" y="75717"/>
                </a:lnTo>
                <a:lnTo>
                  <a:pt x="137160" y="31597"/>
                </a:lnTo>
                <a:close/>
              </a:path>
              <a:path w="341630" h="181610">
                <a:moveTo>
                  <a:pt x="172212" y="153289"/>
                </a:moveTo>
                <a:lnTo>
                  <a:pt x="167741" y="146939"/>
                </a:lnTo>
                <a:lnTo>
                  <a:pt x="157899" y="143319"/>
                </a:lnTo>
                <a:lnTo>
                  <a:pt x="154317" y="142417"/>
                </a:lnTo>
                <a:lnTo>
                  <a:pt x="151638" y="141516"/>
                </a:lnTo>
                <a:lnTo>
                  <a:pt x="147167" y="140601"/>
                </a:lnTo>
                <a:lnTo>
                  <a:pt x="147167" y="133362"/>
                </a:lnTo>
                <a:lnTo>
                  <a:pt x="150749" y="131546"/>
                </a:lnTo>
                <a:lnTo>
                  <a:pt x="161480" y="131546"/>
                </a:lnTo>
                <a:lnTo>
                  <a:pt x="167741" y="133362"/>
                </a:lnTo>
                <a:lnTo>
                  <a:pt x="168630" y="133362"/>
                </a:lnTo>
                <a:lnTo>
                  <a:pt x="168630" y="131546"/>
                </a:lnTo>
                <a:lnTo>
                  <a:pt x="168630" y="120688"/>
                </a:lnTo>
                <a:lnTo>
                  <a:pt x="167741" y="120688"/>
                </a:lnTo>
                <a:lnTo>
                  <a:pt x="161480" y="118872"/>
                </a:lnTo>
                <a:lnTo>
                  <a:pt x="153428" y="118872"/>
                </a:lnTo>
                <a:lnTo>
                  <a:pt x="144259" y="120192"/>
                </a:lnTo>
                <a:lnTo>
                  <a:pt x="137210" y="123964"/>
                </a:lnTo>
                <a:lnTo>
                  <a:pt x="132664" y="129959"/>
                </a:lnTo>
                <a:lnTo>
                  <a:pt x="131064" y="137883"/>
                </a:lnTo>
                <a:lnTo>
                  <a:pt x="131064" y="147853"/>
                </a:lnTo>
                <a:lnTo>
                  <a:pt x="138214" y="152374"/>
                </a:lnTo>
                <a:lnTo>
                  <a:pt x="147167" y="155092"/>
                </a:lnTo>
                <a:lnTo>
                  <a:pt x="148056" y="155994"/>
                </a:lnTo>
                <a:lnTo>
                  <a:pt x="149847" y="155994"/>
                </a:lnTo>
                <a:lnTo>
                  <a:pt x="157010" y="159626"/>
                </a:lnTo>
                <a:lnTo>
                  <a:pt x="157010" y="165963"/>
                </a:lnTo>
                <a:lnTo>
                  <a:pt x="153428" y="167767"/>
                </a:lnTo>
                <a:lnTo>
                  <a:pt x="139115" y="167767"/>
                </a:lnTo>
                <a:lnTo>
                  <a:pt x="132854" y="165963"/>
                </a:lnTo>
                <a:lnTo>
                  <a:pt x="131953" y="165963"/>
                </a:lnTo>
                <a:lnTo>
                  <a:pt x="131953" y="179539"/>
                </a:lnTo>
                <a:lnTo>
                  <a:pt x="140004" y="181356"/>
                </a:lnTo>
                <a:lnTo>
                  <a:pt x="148056" y="181356"/>
                </a:lnTo>
                <a:lnTo>
                  <a:pt x="156730" y="180289"/>
                </a:lnTo>
                <a:lnTo>
                  <a:pt x="164490" y="176834"/>
                </a:lnTo>
                <a:lnTo>
                  <a:pt x="170065" y="170662"/>
                </a:lnTo>
                <a:lnTo>
                  <a:pt x="170738" y="167767"/>
                </a:lnTo>
                <a:lnTo>
                  <a:pt x="172212" y="161429"/>
                </a:lnTo>
                <a:lnTo>
                  <a:pt x="172212" y="153289"/>
                </a:lnTo>
                <a:close/>
              </a:path>
              <a:path w="341630" h="181610">
                <a:moveTo>
                  <a:pt x="178308" y="51460"/>
                </a:moveTo>
                <a:lnTo>
                  <a:pt x="174726" y="48768"/>
                </a:lnTo>
                <a:lnTo>
                  <a:pt x="166649" y="48768"/>
                </a:lnTo>
                <a:lnTo>
                  <a:pt x="163068" y="51460"/>
                </a:lnTo>
                <a:lnTo>
                  <a:pt x="163068" y="75666"/>
                </a:lnTo>
                <a:lnTo>
                  <a:pt x="166649" y="79248"/>
                </a:lnTo>
                <a:lnTo>
                  <a:pt x="174726" y="79248"/>
                </a:lnTo>
                <a:lnTo>
                  <a:pt x="178308" y="75666"/>
                </a:lnTo>
                <a:lnTo>
                  <a:pt x="178308" y="51460"/>
                </a:lnTo>
                <a:close/>
              </a:path>
              <a:path w="341630" h="181610">
                <a:moveTo>
                  <a:pt x="219456" y="31597"/>
                </a:moveTo>
                <a:lnTo>
                  <a:pt x="215874" y="28956"/>
                </a:lnTo>
                <a:lnTo>
                  <a:pt x="207797" y="28956"/>
                </a:lnTo>
                <a:lnTo>
                  <a:pt x="204216" y="31597"/>
                </a:lnTo>
                <a:lnTo>
                  <a:pt x="204216" y="75717"/>
                </a:lnTo>
                <a:lnTo>
                  <a:pt x="207797" y="79248"/>
                </a:lnTo>
                <a:lnTo>
                  <a:pt x="215874" y="79248"/>
                </a:lnTo>
                <a:lnTo>
                  <a:pt x="219456" y="75717"/>
                </a:lnTo>
                <a:lnTo>
                  <a:pt x="219456" y="31597"/>
                </a:lnTo>
                <a:close/>
              </a:path>
              <a:path w="341630" h="181610">
                <a:moveTo>
                  <a:pt x="231648" y="120688"/>
                </a:moveTo>
                <a:lnTo>
                  <a:pt x="229920" y="120688"/>
                </a:lnTo>
                <a:lnTo>
                  <a:pt x="224713" y="118872"/>
                </a:lnTo>
                <a:lnTo>
                  <a:pt x="217779" y="118872"/>
                </a:lnTo>
                <a:lnTo>
                  <a:pt x="205727" y="121145"/>
                </a:lnTo>
                <a:lnTo>
                  <a:pt x="196113" y="127482"/>
                </a:lnTo>
                <a:lnTo>
                  <a:pt x="189750" y="137210"/>
                </a:lnTo>
                <a:lnTo>
                  <a:pt x="187452" y="149656"/>
                </a:lnTo>
                <a:lnTo>
                  <a:pt x="189865" y="163017"/>
                </a:lnTo>
                <a:lnTo>
                  <a:pt x="196443" y="172986"/>
                </a:lnTo>
                <a:lnTo>
                  <a:pt x="206095" y="179209"/>
                </a:lnTo>
                <a:lnTo>
                  <a:pt x="217779" y="181356"/>
                </a:lnTo>
                <a:lnTo>
                  <a:pt x="224713" y="181356"/>
                </a:lnTo>
                <a:lnTo>
                  <a:pt x="229920" y="179539"/>
                </a:lnTo>
                <a:lnTo>
                  <a:pt x="231648" y="179539"/>
                </a:lnTo>
                <a:lnTo>
                  <a:pt x="231648" y="165963"/>
                </a:lnTo>
                <a:lnTo>
                  <a:pt x="231648" y="163245"/>
                </a:lnTo>
                <a:lnTo>
                  <a:pt x="230784" y="163245"/>
                </a:lnTo>
                <a:lnTo>
                  <a:pt x="226453" y="165963"/>
                </a:lnTo>
                <a:lnTo>
                  <a:pt x="209118" y="165963"/>
                </a:lnTo>
                <a:lnTo>
                  <a:pt x="203047" y="158711"/>
                </a:lnTo>
                <a:lnTo>
                  <a:pt x="203047" y="140601"/>
                </a:lnTo>
                <a:lnTo>
                  <a:pt x="209981" y="133362"/>
                </a:lnTo>
                <a:lnTo>
                  <a:pt x="226453" y="133362"/>
                </a:lnTo>
                <a:lnTo>
                  <a:pt x="230784" y="136982"/>
                </a:lnTo>
                <a:lnTo>
                  <a:pt x="231648" y="136982"/>
                </a:lnTo>
                <a:lnTo>
                  <a:pt x="231648" y="133362"/>
                </a:lnTo>
                <a:lnTo>
                  <a:pt x="231648" y="120688"/>
                </a:lnTo>
                <a:close/>
              </a:path>
              <a:path w="341630" h="181610">
                <a:moveTo>
                  <a:pt x="259080" y="3568"/>
                </a:moveTo>
                <a:lnTo>
                  <a:pt x="255498" y="0"/>
                </a:lnTo>
                <a:lnTo>
                  <a:pt x="247421" y="0"/>
                </a:lnTo>
                <a:lnTo>
                  <a:pt x="243840" y="3568"/>
                </a:lnTo>
                <a:lnTo>
                  <a:pt x="243840" y="90919"/>
                </a:lnTo>
                <a:lnTo>
                  <a:pt x="247421" y="94488"/>
                </a:lnTo>
                <a:lnTo>
                  <a:pt x="255498" y="94488"/>
                </a:lnTo>
                <a:lnTo>
                  <a:pt x="259080" y="90919"/>
                </a:lnTo>
                <a:lnTo>
                  <a:pt x="259080" y="3568"/>
                </a:lnTo>
                <a:close/>
              </a:path>
              <a:path w="341630" h="181610">
                <a:moveTo>
                  <a:pt x="300228" y="31597"/>
                </a:moveTo>
                <a:lnTo>
                  <a:pt x="296646" y="28956"/>
                </a:lnTo>
                <a:lnTo>
                  <a:pt x="288569" y="28956"/>
                </a:lnTo>
                <a:lnTo>
                  <a:pt x="284988" y="31597"/>
                </a:lnTo>
                <a:lnTo>
                  <a:pt x="284988" y="75717"/>
                </a:lnTo>
                <a:lnTo>
                  <a:pt x="288569" y="79248"/>
                </a:lnTo>
                <a:lnTo>
                  <a:pt x="296646" y="79248"/>
                </a:lnTo>
                <a:lnTo>
                  <a:pt x="300228" y="75717"/>
                </a:lnTo>
                <a:lnTo>
                  <a:pt x="300228" y="31597"/>
                </a:lnTo>
                <a:close/>
              </a:path>
              <a:path w="341630" h="181610">
                <a:moveTo>
                  <a:pt x="309359" y="149656"/>
                </a:moveTo>
                <a:lnTo>
                  <a:pt x="307174" y="137604"/>
                </a:lnTo>
                <a:lnTo>
                  <a:pt x="305066" y="134264"/>
                </a:lnTo>
                <a:lnTo>
                  <a:pt x="300990" y="127825"/>
                </a:lnTo>
                <a:lnTo>
                  <a:pt x="293700" y="122872"/>
                </a:lnTo>
                <a:lnTo>
                  <a:pt x="293700" y="141516"/>
                </a:lnTo>
                <a:lnTo>
                  <a:pt x="293700" y="158711"/>
                </a:lnTo>
                <a:lnTo>
                  <a:pt x="287604" y="165963"/>
                </a:lnTo>
                <a:lnTo>
                  <a:pt x="270179" y="165963"/>
                </a:lnTo>
                <a:lnTo>
                  <a:pt x="264083" y="158711"/>
                </a:lnTo>
                <a:lnTo>
                  <a:pt x="264083" y="141516"/>
                </a:lnTo>
                <a:lnTo>
                  <a:pt x="270179" y="134264"/>
                </a:lnTo>
                <a:lnTo>
                  <a:pt x="287604" y="134264"/>
                </a:lnTo>
                <a:lnTo>
                  <a:pt x="293700" y="141516"/>
                </a:lnTo>
                <a:lnTo>
                  <a:pt x="293700" y="122872"/>
                </a:lnTo>
                <a:lnTo>
                  <a:pt x="291363" y="121272"/>
                </a:lnTo>
                <a:lnTo>
                  <a:pt x="278892" y="118872"/>
                </a:lnTo>
                <a:lnTo>
                  <a:pt x="266407" y="121272"/>
                </a:lnTo>
                <a:lnTo>
                  <a:pt x="256794" y="127825"/>
                </a:lnTo>
                <a:lnTo>
                  <a:pt x="250596" y="137604"/>
                </a:lnTo>
                <a:lnTo>
                  <a:pt x="248412" y="149656"/>
                </a:lnTo>
                <a:lnTo>
                  <a:pt x="250596" y="161874"/>
                </a:lnTo>
                <a:lnTo>
                  <a:pt x="256794" y="171970"/>
                </a:lnTo>
                <a:lnTo>
                  <a:pt x="266407" y="178828"/>
                </a:lnTo>
                <a:lnTo>
                  <a:pt x="278892" y="181356"/>
                </a:lnTo>
                <a:lnTo>
                  <a:pt x="291363" y="178828"/>
                </a:lnTo>
                <a:lnTo>
                  <a:pt x="300990" y="171970"/>
                </a:lnTo>
                <a:lnTo>
                  <a:pt x="304660" y="165963"/>
                </a:lnTo>
                <a:lnTo>
                  <a:pt x="307174" y="161874"/>
                </a:lnTo>
                <a:lnTo>
                  <a:pt x="309359" y="149656"/>
                </a:lnTo>
                <a:close/>
              </a:path>
              <a:path w="341630" h="181610">
                <a:moveTo>
                  <a:pt x="341376" y="51460"/>
                </a:moveTo>
                <a:lnTo>
                  <a:pt x="337794" y="48768"/>
                </a:lnTo>
                <a:lnTo>
                  <a:pt x="329717" y="48768"/>
                </a:lnTo>
                <a:lnTo>
                  <a:pt x="326136" y="51460"/>
                </a:lnTo>
                <a:lnTo>
                  <a:pt x="326136" y="75666"/>
                </a:lnTo>
                <a:lnTo>
                  <a:pt x="329717" y="79248"/>
                </a:lnTo>
                <a:lnTo>
                  <a:pt x="337794" y="79248"/>
                </a:lnTo>
                <a:lnTo>
                  <a:pt x="341376" y="75666"/>
                </a:lnTo>
                <a:lnTo>
                  <a:pt x="341376" y="51460"/>
                </a:lnTo>
                <a:close/>
              </a:path>
            </a:pathLst>
          </a:custGeom>
          <a:solidFill>
            <a:srgbClr val="38C5F4"/>
          </a:solidFill>
        </p:spPr>
        <p:txBody>
          <a:bodyPr wrap="square" lIns="0" tIns="0" rIns="0" bIns="0" rtlCol="0"/>
          <a:lstStyle/>
          <a:p/>
        </p:txBody>
      </p:sp>
      <p:sp>
        <p:nvSpPr>
          <p:cNvPr id="2" name="Holder 2"/>
          <p:cNvSpPr>
            <a:spLocks noGrp="1"/>
          </p:cNvSpPr>
          <p:nvPr>
            <p:ph type="title"/>
          </p:nvPr>
        </p:nvSpPr>
        <p:spPr>
          <a:xfrm>
            <a:off x="495096" y="1312925"/>
            <a:ext cx="8153806" cy="1356995"/>
          </a:xfrm>
          <a:prstGeom prst="rect">
            <a:avLst/>
          </a:prstGeom>
        </p:spPr>
        <p:txBody>
          <a:bodyPr wrap="square" lIns="0" tIns="0" rIns="0" bIns="0">
            <a:spAutoFit/>
          </a:bodyPr>
          <a:lstStyle>
            <a:lvl1pPr>
              <a:defRPr sz="4600" b="0" i="0">
                <a:solidFill>
                  <a:srgbClr val="AEE8FA"/>
                </a:solidFill>
                <a:latin typeface="Arial"/>
                <a:cs typeface="Arial"/>
              </a:defRPr>
            </a:lvl1pPr>
          </a:lstStyle>
          <a:p/>
        </p:txBody>
      </p:sp>
      <p:sp>
        <p:nvSpPr>
          <p:cNvPr id="3" name="Holder 3"/>
          <p:cNvSpPr>
            <a:spLocks noGrp="1"/>
          </p:cNvSpPr>
          <p:nvPr>
            <p:ph type="body" idx="1"/>
          </p:nvPr>
        </p:nvSpPr>
        <p:spPr>
          <a:xfrm>
            <a:off x="1201419" y="1938020"/>
            <a:ext cx="6747509" cy="260857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5917184" y="4768295"/>
            <a:ext cx="2496184" cy="111125"/>
          </a:xfrm>
          <a:prstGeom prst="rect">
            <a:avLst/>
          </a:prstGeom>
        </p:spPr>
        <p:txBody>
          <a:bodyPr wrap="square" lIns="0" tIns="0" rIns="0" bIns="0">
            <a:spAutoFit/>
          </a:bodyPr>
          <a:lstStyle>
            <a:lvl1pPr>
              <a:defRPr sz="600" b="0" i="0">
                <a:solidFill>
                  <a:srgbClr val="D9D9D9"/>
                </a:solidFill>
                <a:latin typeface="Arial"/>
                <a:cs typeface="Arial"/>
              </a:defRPr>
            </a:lvl1p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Holder 5"/>
          <p:cNvSpPr>
            <a:spLocks noGrp="1"/>
          </p:cNvSpPr>
          <p:nvPr>
            <p:ph type="dt" idx="6" sz="half"/>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548116" y="4769239"/>
            <a:ext cx="161925" cy="111125"/>
          </a:xfrm>
          <a:prstGeom prst="rect">
            <a:avLst/>
          </a:prstGeom>
        </p:spPr>
        <p:txBody>
          <a:bodyPr wrap="square" lIns="0" tIns="0" rIns="0" bIns="0">
            <a:spAutoFit/>
          </a:bodyPr>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1.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 Id="rId3" Type="http://schemas.openxmlformats.org/officeDocument/2006/relationships/image" Target="../media/image14.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image" Target="../media/image17.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jp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g"/><Relationship Id="rId3" Type="http://schemas.openxmlformats.org/officeDocument/2006/relationships/image" Target="../media/image4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1435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717804" y="676655"/>
              <a:ext cx="35560" cy="139065"/>
            </a:xfrm>
            <a:custGeom>
              <a:avLst/>
              <a:gdLst/>
              <a:ahLst/>
              <a:cxnLst/>
              <a:rect l="l" t="t" r="r" b="b"/>
              <a:pathLst>
                <a:path w="35559" h="139065">
                  <a:moveTo>
                    <a:pt x="35051" y="0"/>
                  </a:moveTo>
                  <a:lnTo>
                    <a:pt x="0" y="0"/>
                  </a:lnTo>
                  <a:lnTo>
                    <a:pt x="0" y="138684"/>
                  </a:lnTo>
                  <a:lnTo>
                    <a:pt x="35051" y="138684"/>
                  </a:lnTo>
                  <a:lnTo>
                    <a:pt x="35051" y="0"/>
                  </a:lnTo>
                  <a:close/>
                </a:path>
              </a:pathLst>
            </a:custGeom>
            <a:solidFill>
              <a:srgbClr val="38C5F4"/>
            </a:solidFill>
          </p:spPr>
          <p:txBody>
            <a:bodyPr wrap="square" lIns="0" tIns="0" rIns="0" bIns="0" rtlCol="0"/>
            <a:lstStyle/>
            <a:p/>
          </p:txBody>
        </p:sp>
        <p:sp>
          <p:nvSpPr>
            <p:cNvPr id="5" name="object 5"/>
            <p:cNvSpPr/>
            <p:nvPr/>
          </p:nvSpPr>
          <p:spPr>
            <a:xfrm>
              <a:off x="928116" y="675131"/>
              <a:ext cx="105156" cy="14477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563880" y="675131"/>
              <a:ext cx="106679" cy="144779"/>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1071372" y="675131"/>
              <a:ext cx="144780" cy="144779"/>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798576" y="675131"/>
              <a:ext cx="94487" cy="144779"/>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492252" y="394715"/>
              <a:ext cx="797560" cy="220979"/>
            </a:xfrm>
            <a:custGeom>
              <a:avLst/>
              <a:gdLst/>
              <a:ahLst/>
              <a:cxnLst/>
              <a:rect l="l" t="t" r="r" b="b"/>
              <a:pathLst>
                <a:path w="797560" h="220979">
                  <a:moveTo>
                    <a:pt x="35052" y="120650"/>
                  </a:moveTo>
                  <a:lnTo>
                    <a:pt x="26809" y="114300"/>
                  </a:lnTo>
                  <a:lnTo>
                    <a:pt x="8242" y="114300"/>
                  </a:lnTo>
                  <a:lnTo>
                    <a:pt x="0" y="120650"/>
                  </a:lnTo>
                  <a:lnTo>
                    <a:pt x="0" y="177546"/>
                  </a:lnTo>
                  <a:lnTo>
                    <a:pt x="8242" y="185928"/>
                  </a:lnTo>
                  <a:lnTo>
                    <a:pt x="26809" y="185928"/>
                  </a:lnTo>
                  <a:lnTo>
                    <a:pt x="35052" y="177546"/>
                  </a:lnTo>
                  <a:lnTo>
                    <a:pt x="35052" y="120650"/>
                  </a:lnTo>
                  <a:close/>
                </a:path>
                <a:path w="797560" h="220979">
                  <a:moveTo>
                    <a:pt x="129540" y="73279"/>
                  </a:moveTo>
                  <a:lnTo>
                    <a:pt x="121297" y="67056"/>
                  </a:lnTo>
                  <a:lnTo>
                    <a:pt x="102730" y="67056"/>
                  </a:lnTo>
                  <a:lnTo>
                    <a:pt x="94488" y="73279"/>
                  </a:lnTo>
                  <a:lnTo>
                    <a:pt x="94488" y="177546"/>
                  </a:lnTo>
                  <a:lnTo>
                    <a:pt x="102730" y="185928"/>
                  </a:lnTo>
                  <a:lnTo>
                    <a:pt x="121297" y="185928"/>
                  </a:lnTo>
                  <a:lnTo>
                    <a:pt x="129540" y="177546"/>
                  </a:lnTo>
                  <a:lnTo>
                    <a:pt x="129540" y="73279"/>
                  </a:lnTo>
                  <a:close/>
                </a:path>
                <a:path w="797560" h="220979">
                  <a:moveTo>
                    <a:pt x="225552" y="8382"/>
                  </a:moveTo>
                  <a:lnTo>
                    <a:pt x="217309" y="0"/>
                  </a:lnTo>
                  <a:lnTo>
                    <a:pt x="198742" y="0"/>
                  </a:lnTo>
                  <a:lnTo>
                    <a:pt x="190500" y="8382"/>
                  </a:lnTo>
                  <a:lnTo>
                    <a:pt x="190500" y="212598"/>
                  </a:lnTo>
                  <a:lnTo>
                    <a:pt x="198742" y="220980"/>
                  </a:lnTo>
                  <a:lnTo>
                    <a:pt x="206997" y="220980"/>
                  </a:lnTo>
                  <a:lnTo>
                    <a:pt x="214236" y="219519"/>
                  </a:lnTo>
                  <a:lnTo>
                    <a:pt x="220141" y="215493"/>
                  </a:lnTo>
                  <a:lnTo>
                    <a:pt x="224091" y="209524"/>
                  </a:lnTo>
                  <a:lnTo>
                    <a:pt x="225552" y="202184"/>
                  </a:lnTo>
                  <a:lnTo>
                    <a:pt x="225552" y="8382"/>
                  </a:lnTo>
                  <a:close/>
                </a:path>
                <a:path w="797560" h="220979">
                  <a:moveTo>
                    <a:pt x="320040" y="73279"/>
                  </a:moveTo>
                  <a:lnTo>
                    <a:pt x="311797" y="67056"/>
                  </a:lnTo>
                  <a:lnTo>
                    <a:pt x="293230" y="67056"/>
                  </a:lnTo>
                  <a:lnTo>
                    <a:pt x="284988" y="73279"/>
                  </a:lnTo>
                  <a:lnTo>
                    <a:pt x="284988" y="177546"/>
                  </a:lnTo>
                  <a:lnTo>
                    <a:pt x="293230" y="185928"/>
                  </a:lnTo>
                  <a:lnTo>
                    <a:pt x="311797" y="185928"/>
                  </a:lnTo>
                  <a:lnTo>
                    <a:pt x="320040" y="177546"/>
                  </a:lnTo>
                  <a:lnTo>
                    <a:pt x="320040" y="73279"/>
                  </a:lnTo>
                  <a:close/>
                </a:path>
                <a:path w="797560" h="220979">
                  <a:moveTo>
                    <a:pt x="416052" y="120650"/>
                  </a:moveTo>
                  <a:lnTo>
                    <a:pt x="407809" y="114300"/>
                  </a:lnTo>
                  <a:lnTo>
                    <a:pt x="389242" y="114300"/>
                  </a:lnTo>
                  <a:lnTo>
                    <a:pt x="381000" y="120650"/>
                  </a:lnTo>
                  <a:lnTo>
                    <a:pt x="381000" y="177546"/>
                  </a:lnTo>
                  <a:lnTo>
                    <a:pt x="389242" y="185928"/>
                  </a:lnTo>
                  <a:lnTo>
                    <a:pt x="407809" y="185928"/>
                  </a:lnTo>
                  <a:lnTo>
                    <a:pt x="416052" y="177546"/>
                  </a:lnTo>
                  <a:lnTo>
                    <a:pt x="416052" y="120650"/>
                  </a:lnTo>
                  <a:close/>
                </a:path>
                <a:path w="797560" h="220979">
                  <a:moveTo>
                    <a:pt x="510540" y="73279"/>
                  </a:moveTo>
                  <a:lnTo>
                    <a:pt x="502297" y="67056"/>
                  </a:lnTo>
                  <a:lnTo>
                    <a:pt x="483730" y="67056"/>
                  </a:lnTo>
                  <a:lnTo>
                    <a:pt x="475488" y="73279"/>
                  </a:lnTo>
                  <a:lnTo>
                    <a:pt x="475488" y="177546"/>
                  </a:lnTo>
                  <a:lnTo>
                    <a:pt x="483730" y="185928"/>
                  </a:lnTo>
                  <a:lnTo>
                    <a:pt x="502297" y="185928"/>
                  </a:lnTo>
                  <a:lnTo>
                    <a:pt x="510540" y="177546"/>
                  </a:lnTo>
                  <a:lnTo>
                    <a:pt x="510540" y="73279"/>
                  </a:lnTo>
                  <a:close/>
                </a:path>
                <a:path w="797560" h="220979">
                  <a:moveTo>
                    <a:pt x="606552" y="8382"/>
                  </a:moveTo>
                  <a:lnTo>
                    <a:pt x="598309" y="0"/>
                  </a:lnTo>
                  <a:lnTo>
                    <a:pt x="579742" y="0"/>
                  </a:lnTo>
                  <a:lnTo>
                    <a:pt x="571500" y="8382"/>
                  </a:lnTo>
                  <a:lnTo>
                    <a:pt x="571500" y="202184"/>
                  </a:lnTo>
                  <a:lnTo>
                    <a:pt x="572947" y="209524"/>
                  </a:lnTo>
                  <a:lnTo>
                    <a:pt x="576910" y="215493"/>
                  </a:lnTo>
                  <a:lnTo>
                    <a:pt x="582803" y="219519"/>
                  </a:lnTo>
                  <a:lnTo>
                    <a:pt x="590054" y="220980"/>
                  </a:lnTo>
                  <a:lnTo>
                    <a:pt x="598309" y="220980"/>
                  </a:lnTo>
                  <a:lnTo>
                    <a:pt x="606552" y="212598"/>
                  </a:lnTo>
                  <a:lnTo>
                    <a:pt x="606552" y="8382"/>
                  </a:lnTo>
                  <a:close/>
                </a:path>
                <a:path w="797560" h="220979">
                  <a:moveTo>
                    <a:pt x="701040" y="73279"/>
                  </a:moveTo>
                  <a:lnTo>
                    <a:pt x="692797" y="67056"/>
                  </a:lnTo>
                  <a:lnTo>
                    <a:pt x="674230" y="67056"/>
                  </a:lnTo>
                  <a:lnTo>
                    <a:pt x="665988" y="73279"/>
                  </a:lnTo>
                  <a:lnTo>
                    <a:pt x="665988" y="177546"/>
                  </a:lnTo>
                  <a:lnTo>
                    <a:pt x="674230" y="185928"/>
                  </a:lnTo>
                  <a:lnTo>
                    <a:pt x="692797" y="185928"/>
                  </a:lnTo>
                  <a:lnTo>
                    <a:pt x="701040" y="177546"/>
                  </a:lnTo>
                  <a:lnTo>
                    <a:pt x="701040" y="73279"/>
                  </a:lnTo>
                  <a:close/>
                </a:path>
                <a:path w="797560" h="220979">
                  <a:moveTo>
                    <a:pt x="797052" y="120650"/>
                  </a:moveTo>
                  <a:lnTo>
                    <a:pt x="788797" y="114300"/>
                  </a:lnTo>
                  <a:lnTo>
                    <a:pt x="770242" y="114300"/>
                  </a:lnTo>
                  <a:lnTo>
                    <a:pt x="762000" y="120650"/>
                  </a:lnTo>
                  <a:lnTo>
                    <a:pt x="762000" y="177546"/>
                  </a:lnTo>
                  <a:lnTo>
                    <a:pt x="770242" y="185928"/>
                  </a:lnTo>
                  <a:lnTo>
                    <a:pt x="788797" y="185928"/>
                  </a:lnTo>
                  <a:lnTo>
                    <a:pt x="797052" y="177546"/>
                  </a:lnTo>
                  <a:lnTo>
                    <a:pt x="797052" y="120650"/>
                  </a:lnTo>
                  <a:close/>
                </a:path>
              </a:pathLst>
            </a:custGeom>
            <a:solidFill>
              <a:srgbClr val="38C5F4"/>
            </a:solidFill>
          </p:spPr>
          <p:txBody>
            <a:bodyPr wrap="square" lIns="0" tIns="0" rIns="0" bIns="0" rtlCol="0"/>
            <a:lstStyle/>
            <a:p/>
          </p:txBody>
        </p:sp>
      </p:grpSp>
      <p:sp>
        <p:nvSpPr>
          <p:cNvPr id="10" name="object 10"/>
          <p:cNvSpPr txBox="1"/>
          <p:nvPr/>
        </p:nvSpPr>
        <p:spPr>
          <a:xfrm>
            <a:off x="548436" y="2049221"/>
            <a:ext cx="4026535" cy="1301115"/>
          </a:xfrm>
          <a:prstGeom prst="rect">
            <a:avLst/>
          </a:prstGeom>
        </p:spPr>
        <p:txBody>
          <a:bodyPr wrap="square" lIns="0" tIns="88265" rIns="0" bIns="0" rtlCol="0" vert="horz">
            <a:spAutoFit/>
          </a:bodyPr>
          <a:lstStyle/>
          <a:p>
            <a:pPr marL="12700" marR="5080">
              <a:lnSpc>
                <a:spcPts val="4760"/>
              </a:lnSpc>
              <a:spcBef>
                <a:spcPts val="695"/>
              </a:spcBef>
            </a:pPr>
            <a:r>
              <a:rPr dirty="0" sz="4400">
                <a:solidFill>
                  <a:srgbClr val="AEE8FA"/>
                </a:solidFill>
                <a:latin typeface="Arial"/>
                <a:cs typeface="Arial"/>
              </a:rPr>
              <a:t>Module </a:t>
            </a:r>
            <a:r>
              <a:rPr dirty="0" sz="4400" spc="-110">
                <a:solidFill>
                  <a:srgbClr val="AEE8FA"/>
                </a:solidFill>
                <a:latin typeface="Arial"/>
                <a:cs typeface="Arial"/>
              </a:rPr>
              <a:t>11: </a:t>
            </a:r>
            <a:r>
              <a:rPr dirty="0" sz="4400">
                <a:solidFill>
                  <a:srgbClr val="AEE8FA"/>
                </a:solidFill>
                <a:latin typeface="Arial"/>
                <a:cs typeface="Arial"/>
              </a:rPr>
              <a:t>IPv4  Addressing</a:t>
            </a:r>
            <a:endParaRPr sz="4400">
              <a:latin typeface="Arial"/>
              <a:cs typeface="Arial"/>
            </a:endParaRPr>
          </a:p>
        </p:txBody>
      </p:sp>
      <p:sp>
        <p:nvSpPr>
          <p:cNvPr id="11" name="object 11"/>
          <p:cNvSpPr txBox="1"/>
          <p:nvPr/>
        </p:nvSpPr>
        <p:spPr>
          <a:xfrm>
            <a:off x="548436" y="3979875"/>
            <a:ext cx="1993900" cy="382270"/>
          </a:xfrm>
          <a:prstGeom prst="rect">
            <a:avLst/>
          </a:prstGeom>
        </p:spPr>
        <p:txBody>
          <a:bodyPr wrap="square" lIns="0" tIns="26034" rIns="0" bIns="0" rtlCol="0" vert="horz">
            <a:spAutoFit/>
          </a:bodyPr>
          <a:lstStyle/>
          <a:p>
            <a:pPr marL="12700" marR="5080">
              <a:lnSpc>
                <a:spcPts val="1370"/>
              </a:lnSpc>
              <a:spcBef>
                <a:spcPts val="204"/>
              </a:spcBef>
            </a:pPr>
            <a:r>
              <a:rPr dirty="0" sz="1200">
                <a:solidFill>
                  <a:srgbClr val="AEE8FA"/>
                </a:solidFill>
                <a:latin typeface="Arial"/>
                <a:cs typeface="Arial"/>
              </a:rPr>
              <a:t>Introduction to </a:t>
            </a:r>
            <a:r>
              <a:rPr dirty="0" sz="1200" spc="-5">
                <a:solidFill>
                  <a:srgbClr val="AEE8FA"/>
                </a:solidFill>
                <a:latin typeface="Arial"/>
                <a:cs typeface="Arial"/>
              </a:rPr>
              <a:t>Networks</a:t>
            </a:r>
            <a:r>
              <a:rPr dirty="0" sz="1200" spc="-114">
                <a:solidFill>
                  <a:srgbClr val="AEE8FA"/>
                </a:solidFill>
                <a:latin typeface="Arial"/>
                <a:cs typeface="Arial"/>
              </a:rPr>
              <a:t> </a:t>
            </a:r>
            <a:r>
              <a:rPr dirty="0" sz="1200" spc="-5">
                <a:solidFill>
                  <a:srgbClr val="AEE8FA"/>
                </a:solidFill>
                <a:latin typeface="Arial"/>
                <a:cs typeface="Arial"/>
              </a:rPr>
              <a:t>v7.0  </a:t>
            </a:r>
            <a:r>
              <a:rPr dirty="0" sz="1200">
                <a:solidFill>
                  <a:srgbClr val="AEE8FA"/>
                </a:solidFill>
                <a:latin typeface="Arial"/>
                <a:cs typeface="Arial"/>
              </a:rPr>
              <a:t>(ITN)</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91440" rIns="0" bIns="0" rtlCol="0" vert="horz">
            <a:spAutoFit/>
          </a:bodyPr>
          <a:lstStyle/>
          <a:p>
            <a:pPr marL="12700" marR="5080">
              <a:lnSpc>
                <a:spcPts val="4970"/>
              </a:lnSpc>
              <a:spcBef>
                <a:spcPts val="720"/>
              </a:spcBef>
            </a:pPr>
            <a:r>
              <a:rPr dirty="0" spc="-90"/>
              <a:t>11.2 </a:t>
            </a:r>
            <a:r>
              <a:rPr dirty="0" spc="-5"/>
              <a:t>IPv4 Unicast, Broadcast,  and</a:t>
            </a:r>
            <a:r>
              <a:rPr dirty="0" spc="10"/>
              <a:t> </a:t>
            </a:r>
            <a:r>
              <a:rPr dirty="0"/>
              <a:t>Multicast</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3503929"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IPv4 Unicast, Broadcast, and</a:t>
            </a:r>
            <a:r>
              <a:rPr dirty="0" sz="1600" spc="20">
                <a:solidFill>
                  <a:srgbClr val="004B69"/>
                </a:solidFill>
                <a:latin typeface="Arial"/>
                <a:cs typeface="Arial"/>
              </a:rPr>
              <a:t> </a:t>
            </a:r>
            <a:r>
              <a:rPr dirty="0" sz="1600" spc="-5">
                <a:solidFill>
                  <a:srgbClr val="004B69"/>
                </a:solidFill>
                <a:latin typeface="Arial"/>
                <a:cs typeface="Arial"/>
              </a:rPr>
              <a:t>Multicast</a:t>
            </a:r>
            <a:endParaRPr sz="1600">
              <a:latin typeface="Arial"/>
              <a:cs typeface="Arial"/>
            </a:endParaRPr>
          </a:p>
        </p:txBody>
      </p:sp>
      <p:sp>
        <p:nvSpPr>
          <p:cNvPr id="3" name="object 3"/>
          <p:cNvSpPr txBox="1">
            <a:spLocks noGrp="1"/>
          </p:cNvSpPr>
          <p:nvPr>
            <p:ph type="title"/>
          </p:nvPr>
        </p:nvSpPr>
        <p:spPr>
          <a:xfrm>
            <a:off x="78739" y="223773"/>
            <a:ext cx="104013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U</a:t>
            </a:r>
            <a:r>
              <a:rPr dirty="0" sz="2400" spc="-15">
                <a:solidFill>
                  <a:srgbClr val="004B69"/>
                </a:solidFill>
              </a:rPr>
              <a:t>n</a:t>
            </a:r>
            <a:r>
              <a:rPr dirty="0" sz="2400" spc="-5">
                <a:solidFill>
                  <a:srgbClr val="004B69"/>
                </a:solidFill>
              </a:rPr>
              <a:t>ic</a:t>
            </a:r>
            <a:r>
              <a:rPr dirty="0" sz="2400" spc="-15">
                <a:solidFill>
                  <a:srgbClr val="004B69"/>
                </a:solidFill>
              </a:rPr>
              <a:t>a</a:t>
            </a:r>
            <a:r>
              <a:rPr dirty="0" sz="2400">
                <a:solidFill>
                  <a:srgbClr val="004B69"/>
                </a:solidFill>
              </a:rPr>
              <a:t>st</a:t>
            </a:r>
            <a:endParaRPr sz="2400"/>
          </a:p>
        </p:txBody>
      </p:sp>
      <p:sp>
        <p:nvSpPr>
          <p:cNvPr id="4" name="object 4"/>
          <p:cNvSpPr txBox="1"/>
          <p:nvPr/>
        </p:nvSpPr>
        <p:spPr>
          <a:xfrm>
            <a:off x="510641" y="884300"/>
            <a:ext cx="7023734" cy="1097915"/>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Unicast transmission </a:t>
            </a:r>
            <a:r>
              <a:rPr dirty="0" sz="1600">
                <a:latin typeface="Arial"/>
                <a:cs typeface="Arial"/>
              </a:rPr>
              <a:t>is </a:t>
            </a:r>
            <a:r>
              <a:rPr dirty="0" sz="1600" spc="-5">
                <a:latin typeface="Arial"/>
                <a:cs typeface="Arial"/>
              </a:rPr>
              <a:t>sending a packet to one destination IP</a:t>
            </a:r>
            <a:r>
              <a:rPr dirty="0" sz="1600" spc="70">
                <a:latin typeface="Arial"/>
                <a:cs typeface="Arial"/>
              </a:rPr>
              <a:t> </a:t>
            </a:r>
            <a:r>
              <a:rPr dirty="0" sz="1600" spc="-5">
                <a:latin typeface="Arial"/>
                <a:cs typeface="Arial"/>
              </a:rPr>
              <a:t>address.</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For example, the PC at 172.16.4.1 sends a unicast packet to the printer</a:t>
            </a:r>
            <a:r>
              <a:rPr dirty="0" sz="1600" spc="220">
                <a:latin typeface="Arial"/>
                <a:cs typeface="Arial"/>
              </a:rPr>
              <a:t> </a:t>
            </a:r>
            <a:r>
              <a:rPr dirty="0" sz="1600" spc="-5">
                <a:latin typeface="Arial"/>
                <a:cs typeface="Arial"/>
              </a:rPr>
              <a:t>at</a:t>
            </a:r>
            <a:endParaRPr sz="1600">
              <a:latin typeface="Arial"/>
              <a:cs typeface="Arial"/>
            </a:endParaRPr>
          </a:p>
          <a:p>
            <a:pPr marL="355600">
              <a:lnSpc>
                <a:spcPct val="100000"/>
              </a:lnSpc>
            </a:pPr>
            <a:r>
              <a:rPr dirty="0" sz="1600" spc="-10">
                <a:latin typeface="Arial"/>
                <a:cs typeface="Arial"/>
              </a:rPr>
              <a:t>172.16.4.253.</a:t>
            </a:r>
            <a:endParaRPr sz="1600">
              <a:latin typeface="Arial"/>
              <a:cs typeface="Arial"/>
            </a:endParaRPr>
          </a:p>
        </p:txBody>
      </p:sp>
      <p:sp>
        <p:nvSpPr>
          <p:cNvPr id="5" name="object 5"/>
          <p:cNvSpPr/>
          <p:nvPr/>
        </p:nvSpPr>
        <p:spPr>
          <a:xfrm>
            <a:off x="916585" y="2132076"/>
            <a:ext cx="2779710" cy="225605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41036" y="2837375"/>
            <a:ext cx="1104202" cy="29251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5092345" y="2132076"/>
            <a:ext cx="2779710" cy="2256050"/>
          </a:xfrm>
          <a:prstGeom prst="rect">
            <a:avLst/>
          </a:prstGeom>
          <a:blipFill>
            <a:blip r:embed="rId4" cstate="print"/>
            <a:stretch>
              <a:fillRect/>
            </a:stretch>
          </a:blipFill>
        </p:spPr>
        <p:txBody>
          <a:bodyPr wrap="square" lIns="0" tIns="0" rIns="0" bIns="0" rtlCol="0"/>
          <a:lstStyle/>
          <a:p/>
        </p:txBody>
      </p:sp>
      <p:sp>
        <p:nvSpPr>
          <p:cNvPr id="8" name="object 8"/>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9" name="object 9"/>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3503929"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IPv4 Unicast, Broadcast, and</a:t>
            </a:r>
            <a:r>
              <a:rPr dirty="0" sz="1600" spc="20">
                <a:solidFill>
                  <a:srgbClr val="004B69"/>
                </a:solidFill>
              </a:rPr>
              <a:t> </a:t>
            </a:r>
            <a:r>
              <a:rPr dirty="0" sz="1600" spc="-5">
                <a:solidFill>
                  <a:srgbClr val="004B69"/>
                </a:solidFill>
              </a:rPr>
              <a:t>Multicast</a:t>
            </a:r>
            <a:endParaRPr sz="1600"/>
          </a:p>
          <a:p>
            <a:pPr marL="12700">
              <a:lnSpc>
                <a:spcPts val="2580"/>
              </a:lnSpc>
            </a:pPr>
            <a:r>
              <a:rPr dirty="0" sz="2400" spc="-5">
                <a:solidFill>
                  <a:srgbClr val="004B69"/>
                </a:solidFill>
              </a:rPr>
              <a:t>Broadcast</a:t>
            </a:r>
            <a:endParaRPr sz="2400"/>
          </a:p>
        </p:txBody>
      </p:sp>
      <p:sp>
        <p:nvSpPr>
          <p:cNvPr id="3" name="object 3"/>
          <p:cNvSpPr txBox="1"/>
          <p:nvPr/>
        </p:nvSpPr>
        <p:spPr>
          <a:xfrm>
            <a:off x="510641" y="884300"/>
            <a:ext cx="7613650" cy="854075"/>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Broadcast transmission </a:t>
            </a:r>
            <a:r>
              <a:rPr dirty="0" sz="1600">
                <a:latin typeface="Arial"/>
                <a:cs typeface="Arial"/>
              </a:rPr>
              <a:t>is </a:t>
            </a:r>
            <a:r>
              <a:rPr dirty="0" sz="1600" spc="-5">
                <a:latin typeface="Arial"/>
                <a:cs typeface="Arial"/>
              </a:rPr>
              <a:t>sending a packet to all other destination IP</a:t>
            </a:r>
            <a:r>
              <a:rPr dirty="0" sz="1600" spc="125">
                <a:latin typeface="Arial"/>
                <a:cs typeface="Arial"/>
              </a:rPr>
              <a:t> </a:t>
            </a:r>
            <a:r>
              <a:rPr dirty="0" sz="1600" spc="-5">
                <a:latin typeface="Arial"/>
                <a:cs typeface="Arial"/>
              </a:rPr>
              <a:t>addresses.</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For example, the PC at 172.16.4.1 sends a broadcast packet to all IPv4</a:t>
            </a:r>
            <a:r>
              <a:rPr dirty="0" sz="1600" spc="190">
                <a:latin typeface="Arial"/>
                <a:cs typeface="Arial"/>
              </a:rPr>
              <a:t> </a:t>
            </a:r>
            <a:r>
              <a:rPr dirty="0" sz="1600" spc="-5">
                <a:latin typeface="Arial"/>
                <a:cs typeface="Arial"/>
              </a:rPr>
              <a:t>hosts.</a:t>
            </a:r>
            <a:endParaRPr sz="1600">
              <a:latin typeface="Arial"/>
              <a:cs typeface="Arial"/>
            </a:endParaRPr>
          </a:p>
        </p:txBody>
      </p:sp>
      <p:sp>
        <p:nvSpPr>
          <p:cNvPr id="4" name="object 4"/>
          <p:cNvSpPr/>
          <p:nvPr/>
        </p:nvSpPr>
        <p:spPr>
          <a:xfrm>
            <a:off x="896111" y="1993392"/>
            <a:ext cx="2809810" cy="2367974"/>
          </a:xfrm>
          <a:prstGeom prst="rect">
            <a:avLst/>
          </a:prstGeom>
          <a:blipFill>
            <a:blip r:embed="rId2" cstate="print"/>
            <a:stretch>
              <a:fillRect/>
            </a:stretch>
          </a:blipFill>
        </p:spPr>
        <p:txBody>
          <a:bodyPr wrap="square" lIns="0" tIns="0" rIns="0" bIns="0" rtlCol="0"/>
          <a:lstStyle/>
          <a:p/>
        </p:txBody>
      </p:sp>
      <p:grpSp>
        <p:nvGrpSpPr>
          <p:cNvPr id="5" name="object 5"/>
          <p:cNvGrpSpPr/>
          <p:nvPr/>
        </p:nvGrpSpPr>
        <p:grpSpPr>
          <a:xfrm>
            <a:off x="4015675" y="1991867"/>
            <a:ext cx="3865245" cy="2423160"/>
            <a:chOff x="4015675" y="1991867"/>
            <a:chExt cx="3865245" cy="2423160"/>
          </a:xfrm>
        </p:grpSpPr>
        <p:sp>
          <p:nvSpPr>
            <p:cNvPr id="6" name="object 6"/>
            <p:cNvSpPr/>
            <p:nvPr/>
          </p:nvSpPr>
          <p:spPr>
            <a:xfrm>
              <a:off x="4015675" y="2837375"/>
              <a:ext cx="1105811" cy="29251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5065775" y="1991867"/>
              <a:ext cx="2814828" cy="2423160"/>
            </a:xfrm>
            <a:prstGeom prst="rect">
              <a:avLst/>
            </a:prstGeom>
            <a:blipFill>
              <a:blip r:embed="rId4" cstate="print"/>
              <a:stretch>
                <a:fillRect/>
              </a:stretch>
            </a:blipFill>
          </p:spPr>
          <p:txBody>
            <a:bodyPr wrap="square" lIns="0" tIns="0" rIns="0" bIns="0" rtlCol="0"/>
            <a:lstStyle/>
            <a:p/>
          </p:txBody>
        </p:sp>
      </p:grpSp>
      <p:sp>
        <p:nvSpPr>
          <p:cNvPr id="8" name="object 8"/>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9" name="object 9"/>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3503929"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IPv4 Unicast, Broadcast, and</a:t>
            </a:r>
            <a:r>
              <a:rPr dirty="0" sz="1600" spc="20">
                <a:solidFill>
                  <a:srgbClr val="004B69"/>
                </a:solidFill>
                <a:latin typeface="Arial"/>
                <a:cs typeface="Arial"/>
              </a:rPr>
              <a:t> </a:t>
            </a:r>
            <a:r>
              <a:rPr dirty="0" sz="1600" spc="-5">
                <a:solidFill>
                  <a:srgbClr val="004B69"/>
                </a:solidFill>
                <a:latin typeface="Arial"/>
                <a:cs typeface="Arial"/>
              </a:rPr>
              <a:t>Multicast</a:t>
            </a:r>
            <a:endParaRPr sz="1600">
              <a:latin typeface="Arial"/>
              <a:cs typeface="Arial"/>
            </a:endParaRPr>
          </a:p>
        </p:txBody>
      </p:sp>
      <p:sp>
        <p:nvSpPr>
          <p:cNvPr id="3" name="object 3"/>
          <p:cNvSpPr txBox="1">
            <a:spLocks noGrp="1"/>
          </p:cNvSpPr>
          <p:nvPr>
            <p:ph type="title"/>
          </p:nvPr>
        </p:nvSpPr>
        <p:spPr>
          <a:xfrm>
            <a:off x="78739" y="223773"/>
            <a:ext cx="122809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Multicast</a:t>
            </a:r>
            <a:endParaRPr sz="2400"/>
          </a:p>
        </p:txBody>
      </p:sp>
      <p:sp>
        <p:nvSpPr>
          <p:cNvPr id="4" name="object 4"/>
          <p:cNvSpPr txBox="1"/>
          <p:nvPr/>
        </p:nvSpPr>
        <p:spPr>
          <a:xfrm>
            <a:off x="510641" y="884300"/>
            <a:ext cx="7756525" cy="1097915"/>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Multicast transmission is sending a packet to a multicast address</a:t>
            </a:r>
            <a:r>
              <a:rPr dirty="0" sz="1600" spc="65">
                <a:latin typeface="Arial"/>
                <a:cs typeface="Arial"/>
              </a:rPr>
              <a:t> </a:t>
            </a:r>
            <a:r>
              <a:rPr dirty="0" sz="1600" spc="-5">
                <a:latin typeface="Arial"/>
                <a:cs typeface="Arial"/>
              </a:rPr>
              <a:t>group.</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For example, the PC at 172.16.4.1 sends a multicast packet to the multicast</a:t>
            </a:r>
            <a:r>
              <a:rPr dirty="0" sz="1600" spc="215">
                <a:latin typeface="Arial"/>
                <a:cs typeface="Arial"/>
              </a:rPr>
              <a:t> </a:t>
            </a:r>
            <a:r>
              <a:rPr dirty="0" sz="1600" spc="-5">
                <a:latin typeface="Arial"/>
                <a:cs typeface="Arial"/>
              </a:rPr>
              <a:t>group</a:t>
            </a:r>
            <a:endParaRPr sz="1600">
              <a:latin typeface="Arial"/>
              <a:cs typeface="Arial"/>
            </a:endParaRPr>
          </a:p>
          <a:p>
            <a:pPr marL="355600">
              <a:lnSpc>
                <a:spcPct val="100000"/>
              </a:lnSpc>
            </a:pPr>
            <a:r>
              <a:rPr dirty="0" sz="1600" spc="-5">
                <a:latin typeface="Arial"/>
                <a:cs typeface="Arial"/>
              </a:rPr>
              <a:t>address</a:t>
            </a:r>
            <a:r>
              <a:rPr dirty="0" sz="1600">
                <a:latin typeface="Arial"/>
                <a:cs typeface="Arial"/>
              </a:rPr>
              <a:t> </a:t>
            </a:r>
            <a:r>
              <a:rPr dirty="0" sz="1600" spc="-5">
                <a:latin typeface="Arial"/>
                <a:cs typeface="Arial"/>
              </a:rPr>
              <a:t>224.10.10.5.</a:t>
            </a:r>
            <a:endParaRPr sz="1600">
              <a:latin typeface="Arial"/>
              <a:cs typeface="Arial"/>
            </a:endParaRPr>
          </a:p>
        </p:txBody>
      </p:sp>
      <p:sp>
        <p:nvSpPr>
          <p:cNvPr id="5" name="object 5"/>
          <p:cNvSpPr/>
          <p:nvPr/>
        </p:nvSpPr>
        <p:spPr>
          <a:xfrm>
            <a:off x="958585" y="2352701"/>
            <a:ext cx="2812555" cy="2066126"/>
          </a:xfrm>
          <a:prstGeom prst="rect">
            <a:avLst/>
          </a:prstGeom>
          <a:blipFill>
            <a:blip r:embed="rId2" cstate="print"/>
            <a:stretch>
              <a:fillRect/>
            </a:stretch>
          </a:blipFill>
        </p:spPr>
        <p:txBody>
          <a:bodyPr wrap="square" lIns="0" tIns="0" rIns="0" bIns="0" rtlCol="0"/>
          <a:lstStyle/>
          <a:p/>
        </p:txBody>
      </p:sp>
      <p:grpSp>
        <p:nvGrpSpPr>
          <p:cNvPr id="6" name="object 6"/>
          <p:cNvGrpSpPr/>
          <p:nvPr/>
        </p:nvGrpSpPr>
        <p:grpSpPr>
          <a:xfrm>
            <a:off x="3968431" y="2354225"/>
            <a:ext cx="3959225" cy="2066289"/>
            <a:chOff x="3968431" y="2354225"/>
            <a:chExt cx="3959225" cy="2066289"/>
          </a:xfrm>
        </p:grpSpPr>
        <p:sp>
          <p:nvSpPr>
            <p:cNvPr id="7" name="object 7"/>
            <p:cNvSpPr/>
            <p:nvPr/>
          </p:nvSpPr>
          <p:spPr>
            <a:xfrm>
              <a:off x="3968431" y="2837375"/>
              <a:ext cx="1105811" cy="29251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5113030" y="2354225"/>
              <a:ext cx="2814052" cy="2066126"/>
            </a:xfrm>
            <a:prstGeom prst="rect">
              <a:avLst/>
            </a:prstGeom>
            <a:blipFill>
              <a:blip r:embed="rId4" cstate="print"/>
              <a:stretch>
                <a:fillRect/>
              </a:stretch>
            </a:blipFill>
          </p:spPr>
          <p:txBody>
            <a:bodyPr wrap="square" lIns="0" tIns="0" rIns="0" bIns="0" rtlCol="0"/>
            <a:lstStyle/>
            <a:p/>
          </p:txBody>
        </p:sp>
      </p:grpSp>
      <p:sp>
        <p:nvSpPr>
          <p:cNvPr id="9" name="object 9"/>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10" name="object 10"/>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4810760" cy="1356995"/>
          </a:xfrm>
          <a:prstGeom prst="rect"/>
        </p:spPr>
        <p:txBody>
          <a:bodyPr wrap="square" lIns="0" tIns="91440" rIns="0" bIns="0" rtlCol="0" vert="horz">
            <a:spAutoFit/>
          </a:bodyPr>
          <a:lstStyle/>
          <a:p>
            <a:pPr marL="12700" marR="5080">
              <a:lnSpc>
                <a:spcPts val="4970"/>
              </a:lnSpc>
              <a:spcBef>
                <a:spcPts val="720"/>
              </a:spcBef>
            </a:pPr>
            <a:r>
              <a:rPr dirty="0" spc="-90"/>
              <a:t>11.3 </a:t>
            </a:r>
            <a:r>
              <a:rPr dirty="0" spc="-55"/>
              <a:t>Types </a:t>
            </a:r>
            <a:r>
              <a:rPr dirty="0" spc="-5"/>
              <a:t>of IPv4  Addresses</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260600" cy="269240"/>
          </a:xfrm>
          <a:prstGeom prst="rect">
            <a:avLst/>
          </a:prstGeom>
        </p:spPr>
        <p:txBody>
          <a:bodyPr wrap="square" lIns="0" tIns="12065" rIns="0" bIns="0" rtlCol="0" vert="horz">
            <a:spAutoFit/>
          </a:bodyPr>
          <a:lstStyle/>
          <a:p>
            <a:pPr marL="12700">
              <a:lnSpc>
                <a:spcPct val="100000"/>
              </a:lnSpc>
              <a:spcBef>
                <a:spcPts val="95"/>
              </a:spcBef>
            </a:pPr>
            <a:r>
              <a:rPr dirty="0" sz="1600" spc="-25">
                <a:solidFill>
                  <a:srgbClr val="004B69"/>
                </a:solidFill>
                <a:latin typeface="Arial"/>
                <a:cs typeface="Arial"/>
              </a:rPr>
              <a:t>Types </a:t>
            </a:r>
            <a:r>
              <a:rPr dirty="0" sz="1600" spc="-5">
                <a:solidFill>
                  <a:srgbClr val="004B69"/>
                </a:solidFill>
                <a:latin typeface="Arial"/>
                <a:cs typeface="Arial"/>
              </a:rPr>
              <a:t>of IPv4</a:t>
            </a:r>
            <a:r>
              <a:rPr dirty="0" sz="1600" spc="-75">
                <a:solidFill>
                  <a:srgbClr val="004B69"/>
                </a:solidFill>
                <a:latin typeface="Arial"/>
                <a:cs typeface="Arial"/>
              </a:rPr>
              <a:t> </a:t>
            </a:r>
            <a:r>
              <a:rPr dirty="0" sz="1600" spc="-5">
                <a:solidFill>
                  <a:srgbClr val="004B69"/>
                </a:solidFill>
                <a:latin typeface="Arial"/>
                <a:cs typeface="Arial"/>
              </a:rPr>
              <a:t>Addresses</a:t>
            </a:r>
            <a:endParaRPr sz="1600">
              <a:latin typeface="Arial"/>
              <a:cs typeface="Arial"/>
            </a:endParaRPr>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a:spLocks noGrp="1"/>
          </p:cNvSpPr>
          <p:nvPr>
            <p:ph type="title"/>
          </p:nvPr>
        </p:nvSpPr>
        <p:spPr>
          <a:xfrm>
            <a:off x="78739" y="223773"/>
            <a:ext cx="468439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Public and </a:t>
            </a:r>
            <a:r>
              <a:rPr dirty="0" sz="2400">
                <a:solidFill>
                  <a:srgbClr val="004B69"/>
                </a:solidFill>
              </a:rPr>
              <a:t>Private IPv4</a:t>
            </a:r>
            <a:r>
              <a:rPr dirty="0" sz="2400" spc="-155">
                <a:solidFill>
                  <a:srgbClr val="004B69"/>
                </a:solidFill>
              </a:rPr>
              <a:t> </a:t>
            </a:r>
            <a:r>
              <a:rPr dirty="0" sz="2400" spc="-5">
                <a:solidFill>
                  <a:srgbClr val="004B69"/>
                </a:solidFill>
              </a:rPr>
              <a:t>Addresses</a:t>
            </a:r>
            <a:endParaRPr sz="2400"/>
          </a:p>
        </p:txBody>
      </p:sp>
      <p:sp>
        <p:nvSpPr>
          <p:cNvPr id="4" name="object 4"/>
          <p:cNvSpPr txBox="1"/>
          <p:nvPr/>
        </p:nvSpPr>
        <p:spPr>
          <a:xfrm>
            <a:off x="510641" y="884300"/>
            <a:ext cx="7383780" cy="3147060"/>
          </a:xfrm>
          <a:prstGeom prst="rect">
            <a:avLst/>
          </a:prstGeom>
        </p:spPr>
        <p:txBody>
          <a:bodyPr wrap="square" lIns="0" tIns="12065" rIns="0" bIns="0" rtlCol="0" vert="horz">
            <a:spAutoFit/>
          </a:bodyPr>
          <a:lstStyle/>
          <a:p>
            <a:pPr marL="355600" marR="5080" indent="-343535">
              <a:lnSpc>
                <a:spcPct val="100000"/>
              </a:lnSpc>
              <a:spcBef>
                <a:spcPts val="95"/>
              </a:spcBef>
              <a:buChar char="•"/>
              <a:tabLst>
                <a:tab pos="355600" algn="l"/>
                <a:tab pos="356235" algn="l"/>
              </a:tabLst>
            </a:pPr>
            <a:r>
              <a:rPr dirty="0" sz="1600" spc="-5">
                <a:latin typeface="Arial"/>
                <a:cs typeface="Arial"/>
              </a:rPr>
              <a:t>As defined </a:t>
            </a:r>
            <a:r>
              <a:rPr dirty="0" sz="1600">
                <a:latin typeface="Arial"/>
                <a:cs typeface="Arial"/>
              </a:rPr>
              <a:t>in </a:t>
            </a:r>
            <a:r>
              <a:rPr dirty="0" sz="1600" spc="-5">
                <a:latin typeface="Arial"/>
                <a:cs typeface="Arial"/>
              </a:rPr>
              <a:t>in RFC 1918, public IPv4 addresses are globally routed between  internet service provider (ISP)</a:t>
            </a:r>
            <a:r>
              <a:rPr dirty="0" sz="1600" spc="25">
                <a:latin typeface="Arial"/>
                <a:cs typeface="Arial"/>
              </a:rPr>
              <a:t> </a:t>
            </a:r>
            <a:r>
              <a:rPr dirty="0" sz="1600" spc="-5">
                <a:latin typeface="Arial"/>
                <a:cs typeface="Arial"/>
              </a:rPr>
              <a:t>routers.</a:t>
            </a:r>
            <a:endParaRPr sz="1600">
              <a:latin typeface="Arial"/>
              <a:cs typeface="Arial"/>
            </a:endParaRPr>
          </a:p>
          <a:p>
            <a:pPr>
              <a:lnSpc>
                <a:spcPct val="100000"/>
              </a:lnSpc>
              <a:spcBef>
                <a:spcPts val="20"/>
              </a:spcBef>
              <a:buFont typeface="Arial"/>
              <a:buChar char="•"/>
            </a:pPr>
            <a:endParaRPr sz="2300">
              <a:latin typeface="Arial"/>
              <a:cs typeface="Arial"/>
            </a:endParaRPr>
          </a:p>
          <a:p>
            <a:pPr algn="just" marL="355600" marR="3326129" indent="-343535">
              <a:lnSpc>
                <a:spcPct val="100000"/>
              </a:lnSpc>
              <a:buChar char="•"/>
              <a:tabLst>
                <a:tab pos="356235" algn="l"/>
              </a:tabLst>
            </a:pPr>
            <a:r>
              <a:rPr dirty="0" sz="1600" spc="-5">
                <a:latin typeface="Arial"/>
                <a:cs typeface="Arial"/>
              </a:rPr>
              <a:t>Private addresses are common blocks of  addresses </a:t>
            </a:r>
            <a:r>
              <a:rPr dirty="0" sz="1600">
                <a:latin typeface="Arial"/>
                <a:cs typeface="Arial"/>
              </a:rPr>
              <a:t>used </a:t>
            </a:r>
            <a:r>
              <a:rPr dirty="0" sz="1600" spc="-5">
                <a:latin typeface="Arial"/>
                <a:cs typeface="Arial"/>
              </a:rPr>
              <a:t>by most organizations to  assign IPv4 addresses to internal</a:t>
            </a:r>
            <a:r>
              <a:rPr dirty="0" sz="1600" spc="20">
                <a:latin typeface="Arial"/>
                <a:cs typeface="Arial"/>
              </a:rPr>
              <a:t> </a:t>
            </a:r>
            <a:r>
              <a:rPr dirty="0" sz="1600" spc="-5">
                <a:latin typeface="Arial"/>
                <a:cs typeface="Arial"/>
              </a:rPr>
              <a:t>hosts.</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3575685" indent="-343535">
              <a:lnSpc>
                <a:spcPct val="100000"/>
              </a:lnSpc>
              <a:buChar char="•"/>
              <a:tabLst>
                <a:tab pos="355600" algn="l"/>
                <a:tab pos="356235" algn="l"/>
              </a:tabLst>
            </a:pPr>
            <a:r>
              <a:rPr dirty="0" sz="1600" spc="-5">
                <a:latin typeface="Arial"/>
                <a:cs typeface="Arial"/>
              </a:rPr>
              <a:t>Private IPv4 addresses are not unique  and can be used internally within any  network.</a:t>
            </a:r>
            <a:endParaRPr sz="1600">
              <a:latin typeface="Arial"/>
              <a:cs typeface="Arial"/>
            </a:endParaRPr>
          </a:p>
          <a:p>
            <a:pPr>
              <a:lnSpc>
                <a:spcPct val="100000"/>
              </a:lnSpc>
              <a:spcBef>
                <a:spcPts val="50"/>
              </a:spcBef>
              <a:buFont typeface="Arial"/>
              <a:buChar char="•"/>
            </a:pPr>
            <a:endParaRPr sz="1650">
              <a:latin typeface="Arial"/>
              <a:cs typeface="Arial"/>
            </a:endParaRPr>
          </a:p>
          <a:p>
            <a:pPr marL="355600" indent="-343535">
              <a:lnSpc>
                <a:spcPct val="100000"/>
              </a:lnSpc>
              <a:buChar char="•"/>
              <a:tabLst>
                <a:tab pos="355600" algn="l"/>
                <a:tab pos="356235" algn="l"/>
              </a:tabLst>
            </a:pPr>
            <a:r>
              <a:rPr dirty="0" sz="1600" spc="-15">
                <a:latin typeface="Arial"/>
                <a:cs typeface="Arial"/>
              </a:rPr>
              <a:t>However, </a:t>
            </a:r>
            <a:r>
              <a:rPr dirty="0" sz="1600" spc="-5">
                <a:latin typeface="Arial"/>
                <a:cs typeface="Arial"/>
              </a:rPr>
              <a:t>private addresses are not globally</a:t>
            </a:r>
            <a:r>
              <a:rPr dirty="0" sz="1600" spc="40">
                <a:latin typeface="Arial"/>
                <a:cs typeface="Arial"/>
              </a:rPr>
              <a:t> </a:t>
            </a:r>
            <a:r>
              <a:rPr dirty="0" sz="1600" spc="-5">
                <a:latin typeface="Arial"/>
                <a:cs typeface="Arial"/>
              </a:rPr>
              <a:t>routable.</a:t>
            </a:r>
            <a:endParaRPr sz="1600">
              <a:latin typeface="Arial"/>
              <a:cs typeface="Arial"/>
            </a:endParaRPr>
          </a:p>
        </p:txBody>
      </p:sp>
      <p:graphicFrame>
        <p:nvGraphicFramePr>
          <p:cNvPr id="5" name="object 5"/>
          <p:cNvGraphicFramePr>
            <a:graphicFrameLocks noGrp="1"/>
          </p:cNvGraphicFramePr>
          <p:nvPr/>
        </p:nvGraphicFramePr>
        <p:xfrm>
          <a:off x="5167121" y="1798573"/>
          <a:ext cx="3663950" cy="1524000"/>
        </p:xfrm>
        <a:graphic>
          <a:graphicData uri="http://schemas.openxmlformats.org/drawingml/2006/table">
            <a:tbl>
              <a:tblPr firstRow="1" bandRow="1">
                <a:tableStyleId>{2D5ABB26-0587-4C30-8999-92F81FD0307C}</a:tableStyleId>
              </a:tblPr>
              <a:tblGrid>
                <a:gridCol w="1219835"/>
                <a:gridCol w="2425065"/>
              </a:tblGrid>
              <a:tr h="398780">
                <a:tc>
                  <a:txBody>
                    <a:bodyPr/>
                    <a:lstStyle/>
                    <a:p>
                      <a:pPr marL="32384" marR="36195">
                        <a:lnSpc>
                          <a:spcPct val="100000"/>
                        </a:lnSpc>
                        <a:spcBef>
                          <a:spcPts val="200"/>
                        </a:spcBef>
                      </a:pPr>
                      <a:r>
                        <a:rPr dirty="0" sz="1100" b="1">
                          <a:solidFill>
                            <a:srgbClr val="FFFFFF"/>
                          </a:solidFill>
                          <a:latin typeface="Arial"/>
                          <a:cs typeface="Arial"/>
                        </a:rPr>
                        <a:t>Network</a:t>
                      </a:r>
                      <a:r>
                        <a:rPr dirty="0" sz="1100" spc="-90" b="1">
                          <a:solidFill>
                            <a:srgbClr val="FFFFFF"/>
                          </a:solidFill>
                          <a:latin typeface="Arial"/>
                          <a:cs typeface="Arial"/>
                        </a:rPr>
                        <a:t> </a:t>
                      </a:r>
                      <a:r>
                        <a:rPr dirty="0" sz="1100" spc="-10" b="1">
                          <a:solidFill>
                            <a:srgbClr val="FFFFFF"/>
                          </a:solidFill>
                          <a:latin typeface="Arial"/>
                          <a:cs typeface="Arial"/>
                        </a:rPr>
                        <a:t>Address  </a:t>
                      </a:r>
                      <a:r>
                        <a:rPr dirty="0" sz="1100" b="1">
                          <a:solidFill>
                            <a:srgbClr val="FFFFFF"/>
                          </a:solidFill>
                          <a:latin typeface="Arial"/>
                          <a:cs typeface="Arial"/>
                        </a:rPr>
                        <a:t>and</a:t>
                      </a:r>
                      <a:r>
                        <a:rPr dirty="0" sz="1100" spc="-10" b="1">
                          <a:solidFill>
                            <a:srgbClr val="FFFFFF"/>
                          </a:solidFill>
                          <a:latin typeface="Arial"/>
                          <a:cs typeface="Arial"/>
                        </a:rPr>
                        <a:t> </a:t>
                      </a:r>
                      <a:r>
                        <a:rPr dirty="0" sz="1100" b="1">
                          <a:solidFill>
                            <a:srgbClr val="FFFFFF"/>
                          </a:solidFill>
                          <a:latin typeface="Arial"/>
                          <a:cs typeface="Arial"/>
                        </a:rPr>
                        <a:t>Prefix</a:t>
                      </a:r>
                      <a:endParaRPr sz="110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860"/>
                        </a:spcBef>
                      </a:pPr>
                      <a:r>
                        <a:rPr dirty="0" sz="1100" spc="-5" b="1">
                          <a:solidFill>
                            <a:srgbClr val="FFFFFF"/>
                          </a:solidFill>
                          <a:latin typeface="Arial"/>
                          <a:cs typeface="Arial"/>
                        </a:rPr>
                        <a:t>RFC </a:t>
                      </a:r>
                      <a:r>
                        <a:rPr dirty="0" sz="1100" b="1">
                          <a:solidFill>
                            <a:srgbClr val="FFFFFF"/>
                          </a:solidFill>
                          <a:latin typeface="Arial"/>
                          <a:cs typeface="Arial"/>
                        </a:rPr>
                        <a:t>1918 </a:t>
                      </a:r>
                      <a:r>
                        <a:rPr dirty="0" sz="1100" spc="-5" b="1">
                          <a:solidFill>
                            <a:srgbClr val="FFFFFF"/>
                          </a:solidFill>
                          <a:latin typeface="Arial"/>
                          <a:cs typeface="Arial"/>
                        </a:rPr>
                        <a:t>Private </a:t>
                      </a:r>
                      <a:r>
                        <a:rPr dirty="0" sz="1100" spc="-10" b="1">
                          <a:solidFill>
                            <a:srgbClr val="FFFFFF"/>
                          </a:solidFill>
                          <a:latin typeface="Arial"/>
                          <a:cs typeface="Arial"/>
                        </a:rPr>
                        <a:t>Address</a:t>
                      </a:r>
                      <a:r>
                        <a:rPr dirty="0" sz="1100" spc="20" b="1">
                          <a:solidFill>
                            <a:srgbClr val="FFFFFF"/>
                          </a:solidFill>
                          <a:latin typeface="Arial"/>
                          <a:cs typeface="Arial"/>
                        </a:rPr>
                        <a:t> </a:t>
                      </a:r>
                      <a:r>
                        <a:rPr dirty="0" sz="1100" spc="-5" b="1">
                          <a:solidFill>
                            <a:srgbClr val="FFFFFF"/>
                          </a:solidFill>
                          <a:latin typeface="Arial"/>
                          <a:cs typeface="Arial"/>
                        </a:rPr>
                        <a:t>Range</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370839">
                <a:tc>
                  <a:txBody>
                    <a:bodyPr/>
                    <a:lstStyle/>
                    <a:p>
                      <a:pPr marL="32384">
                        <a:lnSpc>
                          <a:spcPct val="100000"/>
                        </a:lnSpc>
                        <a:spcBef>
                          <a:spcPts val="750"/>
                        </a:spcBef>
                      </a:pPr>
                      <a:r>
                        <a:rPr dirty="0" sz="1100">
                          <a:solidFill>
                            <a:srgbClr val="57575B"/>
                          </a:solidFill>
                          <a:latin typeface="Arial"/>
                          <a:cs typeface="Arial"/>
                        </a:rPr>
                        <a:t>10.0.0.0/8</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750"/>
                        </a:spcBef>
                      </a:pPr>
                      <a:r>
                        <a:rPr dirty="0" sz="1100">
                          <a:solidFill>
                            <a:srgbClr val="57575B"/>
                          </a:solidFill>
                          <a:latin typeface="Arial"/>
                          <a:cs typeface="Arial"/>
                        </a:rPr>
                        <a:t>10.0.0.0 -</a:t>
                      </a:r>
                      <a:r>
                        <a:rPr dirty="0" sz="1100" spc="-70">
                          <a:solidFill>
                            <a:srgbClr val="57575B"/>
                          </a:solidFill>
                          <a:latin typeface="Arial"/>
                          <a:cs typeface="Arial"/>
                        </a:rPr>
                        <a:t> </a:t>
                      </a:r>
                      <a:r>
                        <a:rPr dirty="0" sz="1100">
                          <a:solidFill>
                            <a:srgbClr val="57575B"/>
                          </a:solidFill>
                          <a:latin typeface="Arial"/>
                          <a:cs typeface="Arial"/>
                        </a:rPr>
                        <a:t>10.255.255.255</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370839">
                <a:tc>
                  <a:txBody>
                    <a:bodyPr/>
                    <a:lstStyle/>
                    <a:p>
                      <a:pPr marL="32384">
                        <a:lnSpc>
                          <a:spcPct val="100000"/>
                        </a:lnSpc>
                        <a:spcBef>
                          <a:spcPts val="750"/>
                        </a:spcBef>
                      </a:pPr>
                      <a:r>
                        <a:rPr dirty="0" sz="1100">
                          <a:solidFill>
                            <a:srgbClr val="57575B"/>
                          </a:solidFill>
                          <a:latin typeface="Arial"/>
                          <a:cs typeface="Arial"/>
                        </a:rPr>
                        <a:t>172.16.0.0/12</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750"/>
                        </a:spcBef>
                      </a:pPr>
                      <a:r>
                        <a:rPr dirty="0" sz="1100">
                          <a:solidFill>
                            <a:srgbClr val="57575B"/>
                          </a:solidFill>
                          <a:latin typeface="Arial"/>
                          <a:cs typeface="Arial"/>
                        </a:rPr>
                        <a:t>172.16.0.0 -</a:t>
                      </a:r>
                      <a:r>
                        <a:rPr dirty="0" sz="1100" spc="-65">
                          <a:solidFill>
                            <a:srgbClr val="57575B"/>
                          </a:solidFill>
                          <a:latin typeface="Arial"/>
                          <a:cs typeface="Arial"/>
                        </a:rPr>
                        <a:t> </a:t>
                      </a:r>
                      <a:r>
                        <a:rPr dirty="0" sz="1100">
                          <a:solidFill>
                            <a:srgbClr val="57575B"/>
                          </a:solidFill>
                          <a:latin typeface="Arial"/>
                          <a:cs typeface="Arial"/>
                        </a:rPr>
                        <a:t>172.31.255.255</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70840">
                <a:tc>
                  <a:txBody>
                    <a:bodyPr/>
                    <a:lstStyle/>
                    <a:p>
                      <a:pPr marL="32384">
                        <a:lnSpc>
                          <a:spcPct val="100000"/>
                        </a:lnSpc>
                        <a:spcBef>
                          <a:spcPts val="750"/>
                        </a:spcBef>
                      </a:pPr>
                      <a:r>
                        <a:rPr dirty="0" sz="1100">
                          <a:solidFill>
                            <a:srgbClr val="57575B"/>
                          </a:solidFill>
                          <a:latin typeface="Arial"/>
                          <a:cs typeface="Arial"/>
                        </a:rPr>
                        <a:t>192.168.0.0/16</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750"/>
                        </a:spcBef>
                      </a:pPr>
                      <a:r>
                        <a:rPr dirty="0" sz="1100">
                          <a:solidFill>
                            <a:srgbClr val="57575B"/>
                          </a:solidFill>
                          <a:latin typeface="Arial"/>
                          <a:cs typeface="Arial"/>
                        </a:rPr>
                        <a:t>192.168.0.0 -</a:t>
                      </a:r>
                      <a:r>
                        <a:rPr dirty="0" sz="1100" spc="-60">
                          <a:solidFill>
                            <a:srgbClr val="57575B"/>
                          </a:solidFill>
                          <a:latin typeface="Arial"/>
                          <a:cs typeface="Arial"/>
                        </a:rPr>
                        <a:t> </a:t>
                      </a:r>
                      <a:r>
                        <a:rPr dirty="0" sz="1100">
                          <a:solidFill>
                            <a:srgbClr val="57575B"/>
                          </a:solidFill>
                          <a:latin typeface="Arial"/>
                          <a:cs typeface="Arial"/>
                        </a:rPr>
                        <a:t>192.168.255.255</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260600" cy="269240"/>
          </a:xfrm>
          <a:prstGeom prst="rect">
            <a:avLst/>
          </a:prstGeom>
        </p:spPr>
        <p:txBody>
          <a:bodyPr wrap="square" lIns="0" tIns="12065" rIns="0" bIns="0" rtlCol="0" vert="horz">
            <a:spAutoFit/>
          </a:bodyPr>
          <a:lstStyle/>
          <a:p>
            <a:pPr marL="12700">
              <a:lnSpc>
                <a:spcPct val="100000"/>
              </a:lnSpc>
              <a:spcBef>
                <a:spcPts val="95"/>
              </a:spcBef>
            </a:pPr>
            <a:r>
              <a:rPr dirty="0" sz="1600" spc="-25">
                <a:solidFill>
                  <a:srgbClr val="004B69"/>
                </a:solidFill>
                <a:latin typeface="Arial"/>
                <a:cs typeface="Arial"/>
              </a:rPr>
              <a:t>Types </a:t>
            </a:r>
            <a:r>
              <a:rPr dirty="0" sz="1600" spc="-5">
                <a:solidFill>
                  <a:srgbClr val="004B69"/>
                </a:solidFill>
                <a:latin typeface="Arial"/>
                <a:cs typeface="Arial"/>
              </a:rPr>
              <a:t>of IPv4</a:t>
            </a:r>
            <a:r>
              <a:rPr dirty="0" sz="1600" spc="-75">
                <a:solidFill>
                  <a:srgbClr val="004B69"/>
                </a:solidFill>
                <a:latin typeface="Arial"/>
                <a:cs typeface="Arial"/>
              </a:rPr>
              <a:t> </a:t>
            </a:r>
            <a:r>
              <a:rPr dirty="0" sz="1600" spc="-5">
                <a:solidFill>
                  <a:srgbClr val="004B69"/>
                </a:solidFill>
                <a:latin typeface="Arial"/>
                <a:cs typeface="Arial"/>
              </a:rPr>
              <a:t>Addresses</a:t>
            </a:r>
            <a:endParaRPr sz="1600">
              <a:latin typeface="Arial"/>
              <a:cs typeface="Arial"/>
            </a:endParaRPr>
          </a:p>
        </p:txBody>
      </p:sp>
      <p:sp>
        <p:nvSpPr>
          <p:cNvPr id="3" name="object 3"/>
          <p:cNvSpPr txBox="1">
            <a:spLocks noGrp="1"/>
          </p:cNvSpPr>
          <p:nvPr>
            <p:ph type="title"/>
          </p:nvPr>
        </p:nvSpPr>
        <p:spPr>
          <a:xfrm>
            <a:off x="78739" y="223773"/>
            <a:ext cx="304228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Routing </a:t>
            </a:r>
            <a:r>
              <a:rPr dirty="0" sz="2400">
                <a:solidFill>
                  <a:srgbClr val="004B69"/>
                </a:solidFill>
              </a:rPr>
              <a:t>to the</a:t>
            </a:r>
            <a:r>
              <a:rPr dirty="0" sz="2400" spc="-70">
                <a:solidFill>
                  <a:srgbClr val="004B69"/>
                </a:solidFill>
              </a:rPr>
              <a:t> </a:t>
            </a:r>
            <a:r>
              <a:rPr dirty="0" sz="2400">
                <a:solidFill>
                  <a:srgbClr val="004B69"/>
                </a:solidFill>
              </a:rPr>
              <a:t>Internet</a:t>
            </a:r>
            <a:endParaRPr sz="2400"/>
          </a:p>
        </p:txBody>
      </p:sp>
      <p:sp>
        <p:nvSpPr>
          <p:cNvPr id="4" name="object 4"/>
          <p:cNvSpPr txBox="1"/>
          <p:nvPr/>
        </p:nvSpPr>
        <p:spPr>
          <a:xfrm>
            <a:off x="510641" y="884300"/>
            <a:ext cx="7872730" cy="2658745"/>
          </a:xfrm>
          <a:prstGeom prst="rect">
            <a:avLst/>
          </a:prstGeom>
        </p:spPr>
        <p:txBody>
          <a:bodyPr wrap="square" lIns="0" tIns="12065" rIns="0" bIns="0" rtlCol="0" vert="horz">
            <a:spAutoFit/>
          </a:bodyPr>
          <a:lstStyle/>
          <a:p>
            <a:pPr marL="355600" marR="5080" indent="-343535">
              <a:lnSpc>
                <a:spcPct val="100000"/>
              </a:lnSpc>
              <a:spcBef>
                <a:spcPts val="95"/>
              </a:spcBef>
              <a:buChar char="•"/>
              <a:tabLst>
                <a:tab pos="355600" algn="l"/>
                <a:tab pos="356235" algn="l"/>
              </a:tabLst>
            </a:pPr>
            <a:r>
              <a:rPr dirty="0" sz="1600" spc="-5">
                <a:latin typeface="Arial"/>
                <a:cs typeface="Arial"/>
              </a:rPr>
              <a:t>Network Address </a:t>
            </a:r>
            <a:r>
              <a:rPr dirty="0" sz="1600" spc="-10">
                <a:latin typeface="Arial"/>
                <a:cs typeface="Arial"/>
              </a:rPr>
              <a:t>Translation </a:t>
            </a:r>
            <a:r>
              <a:rPr dirty="0" sz="1600" spc="-30">
                <a:latin typeface="Arial"/>
                <a:cs typeface="Arial"/>
              </a:rPr>
              <a:t>(NAT) </a:t>
            </a:r>
            <a:r>
              <a:rPr dirty="0" sz="1600" spc="-5">
                <a:latin typeface="Arial"/>
                <a:cs typeface="Arial"/>
              </a:rPr>
              <a:t>translates private IPv4 addresses to public IPv4  addresses.</a:t>
            </a:r>
            <a:endParaRPr sz="1600">
              <a:latin typeface="Arial"/>
              <a:cs typeface="Arial"/>
            </a:endParaRPr>
          </a:p>
          <a:p>
            <a:pPr>
              <a:lnSpc>
                <a:spcPct val="100000"/>
              </a:lnSpc>
              <a:spcBef>
                <a:spcPts val="35"/>
              </a:spcBef>
              <a:buFont typeface="Arial"/>
              <a:buChar char="•"/>
            </a:pPr>
            <a:endParaRPr sz="2300">
              <a:latin typeface="Arial"/>
              <a:cs typeface="Arial"/>
            </a:endParaRPr>
          </a:p>
          <a:p>
            <a:pPr marL="355600" marR="5172075" indent="-343535">
              <a:lnSpc>
                <a:spcPct val="100000"/>
              </a:lnSpc>
              <a:spcBef>
                <a:spcPts val="5"/>
              </a:spcBef>
              <a:buChar char="•"/>
              <a:tabLst>
                <a:tab pos="355600" algn="l"/>
                <a:tab pos="356235" algn="l"/>
              </a:tabLst>
            </a:pPr>
            <a:r>
              <a:rPr dirty="0" sz="1600" spc="-45">
                <a:latin typeface="Arial"/>
                <a:cs typeface="Arial"/>
              </a:rPr>
              <a:t>NAT </a:t>
            </a:r>
            <a:r>
              <a:rPr dirty="0" sz="1600" spc="-5">
                <a:latin typeface="Arial"/>
                <a:cs typeface="Arial"/>
              </a:rPr>
              <a:t>is typically enabled  on the edge router  connecting to the internet.</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5136515" indent="-343535">
              <a:lnSpc>
                <a:spcPct val="100000"/>
              </a:lnSpc>
              <a:buChar char="•"/>
              <a:tabLst>
                <a:tab pos="355600" algn="l"/>
                <a:tab pos="356235" algn="l"/>
              </a:tabLst>
            </a:pPr>
            <a:r>
              <a:rPr dirty="0" sz="1600" spc="-5">
                <a:latin typeface="Arial"/>
                <a:cs typeface="Arial"/>
              </a:rPr>
              <a:t>It translates the internal  private address to a public  global IP</a:t>
            </a:r>
            <a:r>
              <a:rPr dirty="0" sz="1600" spc="-40">
                <a:latin typeface="Arial"/>
                <a:cs typeface="Arial"/>
              </a:rPr>
              <a:t> </a:t>
            </a:r>
            <a:r>
              <a:rPr dirty="0" sz="1600" spc="-5">
                <a:latin typeface="Arial"/>
                <a:cs typeface="Arial"/>
              </a:rPr>
              <a:t>address.</a:t>
            </a:r>
            <a:endParaRPr sz="1600">
              <a:latin typeface="Arial"/>
              <a:cs typeface="Arial"/>
            </a:endParaRPr>
          </a:p>
        </p:txBody>
      </p:sp>
      <p:sp>
        <p:nvSpPr>
          <p:cNvPr id="5" name="object 5"/>
          <p:cNvSpPr/>
          <p:nvPr/>
        </p:nvSpPr>
        <p:spPr>
          <a:xfrm>
            <a:off x="3337559" y="1583434"/>
            <a:ext cx="5288280" cy="3439667"/>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260600" cy="269240"/>
          </a:xfrm>
          <a:prstGeom prst="rect">
            <a:avLst/>
          </a:prstGeom>
        </p:spPr>
        <p:txBody>
          <a:bodyPr wrap="square" lIns="0" tIns="12065" rIns="0" bIns="0" rtlCol="0" vert="horz">
            <a:spAutoFit/>
          </a:bodyPr>
          <a:lstStyle/>
          <a:p>
            <a:pPr marL="12700">
              <a:lnSpc>
                <a:spcPct val="100000"/>
              </a:lnSpc>
              <a:spcBef>
                <a:spcPts val="95"/>
              </a:spcBef>
            </a:pPr>
            <a:r>
              <a:rPr dirty="0" sz="1600" spc="-25">
                <a:solidFill>
                  <a:srgbClr val="004B69"/>
                </a:solidFill>
                <a:latin typeface="Arial"/>
                <a:cs typeface="Arial"/>
              </a:rPr>
              <a:t>Types </a:t>
            </a:r>
            <a:r>
              <a:rPr dirty="0" sz="1600" spc="-5">
                <a:solidFill>
                  <a:srgbClr val="004B69"/>
                </a:solidFill>
                <a:latin typeface="Arial"/>
                <a:cs typeface="Arial"/>
              </a:rPr>
              <a:t>of IPv4</a:t>
            </a:r>
            <a:r>
              <a:rPr dirty="0" sz="1600" spc="-75">
                <a:solidFill>
                  <a:srgbClr val="004B69"/>
                </a:solidFill>
                <a:latin typeface="Arial"/>
                <a:cs typeface="Arial"/>
              </a:rPr>
              <a:t> </a:t>
            </a:r>
            <a:r>
              <a:rPr dirty="0" sz="1600" spc="-5">
                <a:solidFill>
                  <a:srgbClr val="004B69"/>
                </a:solidFill>
                <a:latin typeface="Arial"/>
                <a:cs typeface="Arial"/>
              </a:rPr>
              <a:t>Addresses</a:t>
            </a:r>
            <a:endParaRPr sz="1600">
              <a:latin typeface="Arial"/>
              <a:cs typeface="Arial"/>
            </a:endParaRPr>
          </a:p>
        </p:txBody>
      </p:sp>
      <p:sp>
        <p:nvSpPr>
          <p:cNvPr id="3" name="object 3"/>
          <p:cNvSpPr txBox="1">
            <a:spLocks noGrp="1"/>
          </p:cNvSpPr>
          <p:nvPr>
            <p:ph type="title"/>
          </p:nvPr>
        </p:nvSpPr>
        <p:spPr>
          <a:xfrm>
            <a:off x="78739" y="223773"/>
            <a:ext cx="385381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Special Use </a:t>
            </a:r>
            <a:r>
              <a:rPr dirty="0" sz="2400">
                <a:solidFill>
                  <a:srgbClr val="004B69"/>
                </a:solidFill>
              </a:rPr>
              <a:t>IPv4</a:t>
            </a:r>
            <a:r>
              <a:rPr dirty="0" sz="2400" spc="-150">
                <a:solidFill>
                  <a:srgbClr val="004B69"/>
                </a:solidFill>
              </a:rPr>
              <a:t> </a:t>
            </a:r>
            <a:r>
              <a:rPr dirty="0" sz="2400" spc="-5">
                <a:solidFill>
                  <a:srgbClr val="004B69"/>
                </a:solidFill>
              </a:rPr>
              <a:t>Addresses</a:t>
            </a:r>
            <a:endParaRPr sz="2400"/>
          </a:p>
        </p:txBody>
      </p:sp>
      <p:sp>
        <p:nvSpPr>
          <p:cNvPr id="4" name="object 4"/>
          <p:cNvSpPr/>
          <p:nvPr/>
        </p:nvSpPr>
        <p:spPr>
          <a:xfrm>
            <a:off x="5356859" y="1214627"/>
            <a:ext cx="3564636" cy="87630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510641" y="816956"/>
            <a:ext cx="7987030" cy="3293745"/>
          </a:xfrm>
          <a:prstGeom prst="rect">
            <a:avLst/>
          </a:prstGeom>
        </p:spPr>
        <p:txBody>
          <a:bodyPr wrap="square" lIns="0" tIns="77470" rIns="0" bIns="0" rtlCol="0" vert="horz">
            <a:spAutoFit/>
          </a:bodyPr>
          <a:lstStyle/>
          <a:p>
            <a:pPr marL="12700">
              <a:lnSpc>
                <a:spcPct val="100000"/>
              </a:lnSpc>
              <a:spcBef>
                <a:spcPts val="610"/>
              </a:spcBef>
            </a:pPr>
            <a:r>
              <a:rPr dirty="0" sz="2000">
                <a:latin typeface="Arial"/>
                <a:cs typeface="Arial"/>
              </a:rPr>
              <a:t>Loopback</a:t>
            </a:r>
            <a:r>
              <a:rPr dirty="0" sz="2000" spc="-40">
                <a:latin typeface="Arial"/>
                <a:cs typeface="Arial"/>
              </a:rPr>
              <a:t> </a:t>
            </a:r>
            <a:r>
              <a:rPr dirty="0" sz="2000">
                <a:latin typeface="Arial"/>
                <a:cs typeface="Arial"/>
              </a:rPr>
              <a:t>addresses</a:t>
            </a:r>
            <a:endParaRPr sz="2000">
              <a:latin typeface="Arial"/>
              <a:cs typeface="Arial"/>
            </a:endParaRPr>
          </a:p>
          <a:p>
            <a:pPr marL="355600" indent="-343535">
              <a:lnSpc>
                <a:spcPct val="100000"/>
              </a:lnSpc>
              <a:spcBef>
                <a:spcPts val="400"/>
              </a:spcBef>
              <a:buChar char="•"/>
              <a:tabLst>
                <a:tab pos="355600" algn="l"/>
                <a:tab pos="356235" algn="l"/>
              </a:tabLst>
            </a:pPr>
            <a:r>
              <a:rPr dirty="0" sz="1600" spc="-5">
                <a:latin typeface="Arial"/>
                <a:cs typeface="Arial"/>
              </a:rPr>
              <a:t>127.0.0.0 /8 (127.0.0.1 to</a:t>
            </a:r>
            <a:r>
              <a:rPr dirty="0" sz="1600" spc="75">
                <a:latin typeface="Arial"/>
                <a:cs typeface="Arial"/>
              </a:rPr>
              <a:t> </a:t>
            </a:r>
            <a:r>
              <a:rPr dirty="0" sz="1600" spc="-5">
                <a:latin typeface="Arial"/>
                <a:cs typeface="Arial"/>
              </a:rPr>
              <a:t>127.255.255.254)</a:t>
            </a:r>
            <a:endParaRPr sz="1600">
              <a:latin typeface="Arial"/>
              <a:cs typeface="Arial"/>
            </a:endParaRPr>
          </a:p>
          <a:p>
            <a:pPr marL="355600" indent="-343535">
              <a:lnSpc>
                <a:spcPct val="100000"/>
              </a:lnSpc>
              <a:spcBef>
                <a:spcPts val="384"/>
              </a:spcBef>
              <a:buChar char="•"/>
              <a:tabLst>
                <a:tab pos="355600" algn="l"/>
                <a:tab pos="356235" algn="l"/>
              </a:tabLst>
            </a:pPr>
            <a:r>
              <a:rPr dirty="0" sz="1600" spc="-5">
                <a:latin typeface="Arial"/>
                <a:cs typeface="Arial"/>
              </a:rPr>
              <a:t>Commonly identified as only</a:t>
            </a:r>
            <a:r>
              <a:rPr dirty="0" sz="1600" spc="-10">
                <a:latin typeface="Arial"/>
                <a:cs typeface="Arial"/>
              </a:rPr>
              <a:t> </a:t>
            </a:r>
            <a:r>
              <a:rPr dirty="0" sz="1600" spc="-5">
                <a:latin typeface="Arial"/>
                <a:cs typeface="Arial"/>
              </a:rPr>
              <a:t>127.0.0.1</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Used on a host to test if TCP/IP is</a:t>
            </a:r>
            <a:r>
              <a:rPr dirty="0" sz="1600" spc="10">
                <a:latin typeface="Arial"/>
                <a:cs typeface="Arial"/>
              </a:rPr>
              <a:t> </a:t>
            </a:r>
            <a:r>
              <a:rPr dirty="0" sz="1600" spc="-5">
                <a:latin typeface="Arial"/>
                <a:cs typeface="Arial"/>
              </a:rPr>
              <a:t>operational.</a:t>
            </a:r>
            <a:endParaRPr sz="1600">
              <a:latin typeface="Arial"/>
              <a:cs typeface="Arial"/>
            </a:endParaRPr>
          </a:p>
          <a:p>
            <a:pPr>
              <a:lnSpc>
                <a:spcPct val="100000"/>
              </a:lnSpc>
              <a:spcBef>
                <a:spcPts val="15"/>
              </a:spcBef>
              <a:buFont typeface="Arial"/>
              <a:buChar char="•"/>
            </a:pPr>
            <a:endParaRPr sz="2350">
              <a:latin typeface="Arial"/>
              <a:cs typeface="Arial"/>
            </a:endParaRPr>
          </a:p>
          <a:p>
            <a:pPr marL="12700">
              <a:lnSpc>
                <a:spcPct val="100000"/>
              </a:lnSpc>
              <a:spcBef>
                <a:spcPts val="5"/>
              </a:spcBef>
            </a:pPr>
            <a:r>
              <a:rPr dirty="0" sz="2000">
                <a:latin typeface="Arial"/>
                <a:cs typeface="Arial"/>
              </a:rPr>
              <a:t>Link-Local</a:t>
            </a:r>
            <a:r>
              <a:rPr dirty="0" sz="2000" spc="-45">
                <a:latin typeface="Arial"/>
                <a:cs typeface="Arial"/>
              </a:rPr>
              <a:t> </a:t>
            </a:r>
            <a:r>
              <a:rPr dirty="0" sz="2000">
                <a:latin typeface="Arial"/>
                <a:cs typeface="Arial"/>
              </a:rPr>
              <a:t>addresses</a:t>
            </a:r>
            <a:endParaRPr sz="2000">
              <a:latin typeface="Arial"/>
              <a:cs typeface="Arial"/>
            </a:endParaRPr>
          </a:p>
          <a:p>
            <a:pPr marL="355600" indent="-343535">
              <a:lnSpc>
                <a:spcPct val="100000"/>
              </a:lnSpc>
              <a:spcBef>
                <a:spcPts val="400"/>
              </a:spcBef>
              <a:buChar char="•"/>
              <a:tabLst>
                <a:tab pos="355600" algn="l"/>
                <a:tab pos="356235" algn="l"/>
              </a:tabLst>
            </a:pPr>
            <a:r>
              <a:rPr dirty="0" sz="1600" spc="-5">
                <a:latin typeface="Arial"/>
                <a:cs typeface="Arial"/>
              </a:rPr>
              <a:t>169.254.0.0 /16 (169.254.0.1 to</a:t>
            </a:r>
            <a:r>
              <a:rPr dirty="0" sz="1600" spc="75">
                <a:latin typeface="Arial"/>
                <a:cs typeface="Arial"/>
              </a:rPr>
              <a:t> </a:t>
            </a:r>
            <a:r>
              <a:rPr dirty="0" sz="1600" spc="-5">
                <a:latin typeface="Arial"/>
                <a:cs typeface="Arial"/>
              </a:rPr>
              <a:t>169.254.255.254)</a:t>
            </a:r>
            <a:endParaRPr sz="1600">
              <a:latin typeface="Arial"/>
              <a:cs typeface="Arial"/>
            </a:endParaRPr>
          </a:p>
          <a:p>
            <a:pPr marL="355600" indent="-343535">
              <a:lnSpc>
                <a:spcPct val="100000"/>
              </a:lnSpc>
              <a:spcBef>
                <a:spcPts val="380"/>
              </a:spcBef>
              <a:buChar char="•"/>
              <a:tabLst>
                <a:tab pos="355600" algn="l"/>
                <a:tab pos="356235" algn="l"/>
              </a:tabLst>
            </a:pPr>
            <a:r>
              <a:rPr dirty="0" sz="1600" spc="-5">
                <a:latin typeface="Arial"/>
                <a:cs typeface="Arial"/>
              </a:rPr>
              <a:t>Commonly </a:t>
            </a:r>
            <a:r>
              <a:rPr dirty="0" sz="1600" spc="-10">
                <a:latin typeface="Arial"/>
                <a:cs typeface="Arial"/>
              </a:rPr>
              <a:t>known </a:t>
            </a:r>
            <a:r>
              <a:rPr dirty="0" sz="1600" spc="-5">
                <a:latin typeface="Arial"/>
                <a:cs typeface="Arial"/>
              </a:rPr>
              <a:t>as the Automatic Private IP Addressing </a:t>
            </a:r>
            <a:r>
              <a:rPr dirty="0" sz="1600" spc="-20">
                <a:latin typeface="Arial"/>
                <a:cs typeface="Arial"/>
              </a:rPr>
              <a:t>(APIPA) </a:t>
            </a:r>
            <a:r>
              <a:rPr dirty="0" sz="1600" spc="-5">
                <a:latin typeface="Arial"/>
                <a:cs typeface="Arial"/>
              </a:rPr>
              <a:t>addresses or</a:t>
            </a:r>
            <a:r>
              <a:rPr dirty="0" sz="1600" spc="-15">
                <a:latin typeface="Arial"/>
                <a:cs typeface="Arial"/>
              </a:rPr>
              <a:t> </a:t>
            </a:r>
            <a:r>
              <a:rPr dirty="0" sz="1600" spc="5">
                <a:latin typeface="Arial"/>
                <a:cs typeface="Arial"/>
              </a:rPr>
              <a:t>self-</a:t>
            </a:r>
            <a:endParaRPr sz="1600">
              <a:latin typeface="Arial"/>
              <a:cs typeface="Arial"/>
            </a:endParaRPr>
          </a:p>
          <a:p>
            <a:pPr marL="355600">
              <a:lnSpc>
                <a:spcPct val="100000"/>
              </a:lnSpc>
            </a:pPr>
            <a:r>
              <a:rPr dirty="0" sz="1600" spc="-5">
                <a:latin typeface="Arial"/>
                <a:cs typeface="Arial"/>
              </a:rPr>
              <a:t>assigned</a:t>
            </a:r>
            <a:r>
              <a:rPr dirty="0" sz="1600" spc="-25">
                <a:latin typeface="Arial"/>
                <a:cs typeface="Arial"/>
              </a:rPr>
              <a:t> </a:t>
            </a:r>
            <a:r>
              <a:rPr dirty="0" sz="1600" spc="-5">
                <a:latin typeface="Arial"/>
                <a:cs typeface="Arial"/>
              </a:rPr>
              <a:t>addresses.</a:t>
            </a:r>
            <a:endParaRPr sz="1600">
              <a:latin typeface="Arial"/>
              <a:cs typeface="Arial"/>
            </a:endParaRPr>
          </a:p>
          <a:p>
            <a:pPr marL="355600" marR="713740" indent="-343535">
              <a:lnSpc>
                <a:spcPct val="100000"/>
              </a:lnSpc>
              <a:spcBef>
                <a:spcPts val="390"/>
              </a:spcBef>
              <a:buChar char="•"/>
              <a:tabLst>
                <a:tab pos="355600" algn="l"/>
                <a:tab pos="356235" algn="l"/>
              </a:tabLst>
            </a:pPr>
            <a:r>
              <a:rPr dirty="0" sz="1600" spc="-5">
                <a:latin typeface="Arial"/>
                <a:cs typeface="Arial"/>
              </a:rPr>
              <a:t>Used by Windows DHCP clients to self-configure </a:t>
            </a:r>
            <a:r>
              <a:rPr dirty="0" sz="1600" spc="-10">
                <a:latin typeface="Arial"/>
                <a:cs typeface="Arial"/>
              </a:rPr>
              <a:t>when </a:t>
            </a:r>
            <a:r>
              <a:rPr dirty="0" sz="1600" spc="-5">
                <a:latin typeface="Arial"/>
                <a:cs typeface="Arial"/>
              </a:rPr>
              <a:t>no DHCP servers are  available.</a:t>
            </a:r>
            <a:endParaRPr sz="1600">
              <a:latin typeface="Arial"/>
              <a:cs typeface="Arial"/>
            </a:endParaRPr>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260600" cy="269240"/>
          </a:xfrm>
          <a:prstGeom prst="rect">
            <a:avLst/>
          </a:prstGeom>
        </p:spPr>
        <p:txBody>
          <a:bodyPr wrap="square" lIns="0" tIns="12065" rIns="0" bIns="0" rtlCol="0" vert="horz">
            <a:spAutoFit/>
          </a:bodyPr>
          <a:lstStyle/>
          <a:p>
            <a:pPr marL="12700">
              <a:lnSpc>
                <a:spcPct val="100000"/>
              </a:lnSpc>
              <a:spcBef>
                <a:spcPts val="95"/>
              </a:spcBef>
            </a:pPr>
            <a:r>
              <a:rPr dirty="0" sz="1600" spc="-25">
                <a:solidFill>
                  <a:srgbClr val="004B69"/>
                </a:solidFill>
                <a:latin typeface="Arial"/>
                <a:cs typeface="Arial"/>
              </a:rPr>
              <a:t>Types </a:t>
            </a:r>
            <a:r>
              <a:rPr dirty="0" sz="1600" spc="-5">
                <a:solidFill>
                  <a:srgbClr val="004B69"/>
                </a:solidFill>
                <a:latin typeface="Arial"/>
                <a:cs typeface="Arial"/>
              </a:rPr>
              <a:t>of IPv4</a:t>
            </a:r>
            <a:r>
              <a:rPr dirty="0" sz="1600" spc="-75">
                <a:solidFill>
                  <a:srgbClr val="004B69"/>
                </a:solidFill>
                <a:latin typeface="Arial"/>
                <a:cs typeface="Arial"/>
              </a:rPr>
              <a:t> </a:t>
            </a:r>
            <a:r>
              <a:rPr dirty="0" sz="1600" spc="-5">
                <a:solidFill>
                  <a:srgbClr val="004B69"/>
                </a:solidFill>
                <a:latin typeface="Arial"/>
                <a:cs typeface="Arial"/>
              </a:rPr>
              <a:t>Addresses</a:t>
            </a:r>
            <a:endParaRPr sz="1600">
              <a:latin typeface="Arial"/>
              <a:cs typeface="Arial"/>
            </a:endParaRPr>
          </a:p>
        </p:txBody>
      </p:sp>
      <p:sp>
        <p:nvSpPr>
          <p:cNvPr id="3" name="object 3"/>
          <p:cNvSpPr txBox="1">
            <a:spLocks noGrp="1"/>
          </p:cNvSpPr>
          <p:nvPr>
            <p:ph type="title"/>
          </p:nvPr>
        </p:nvSpPr>
        <p:spPr>
          <a:xfrm>
            <a:off x="78739" y="223773"/>
            <a:ext cx="377126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Legacy Classful</a:t>
            </a:r>
            <a:r>
              <a:rPr dirty="0" sz="2400" spc="-110">
                <a:solidFill>
                  <a:srgbClr val="004B69"/>
                </a:solidFill>
              </a:rPr>
              <a:t> </a:t>
            </a:r>
            <a:r>
              <a:rPr dirty="0" sz="2400" spc="-5">
                <a:solidFill>
                  <a:srgbClr val="004B69"/>
                </a:solidFill>
              </a:rPr>
              <a:t>Addressing</a:t>
            </a:r>
            <a:endParaRPr sz="2400"/>
          </a:p>
        </p:txBody>
      </p:sp>
      <p:sp>
        <p:nvSpPr>
          <p:cNvPr id="4" name="object 4"/>
          <p:cNvSpPr/>
          <p:nvPr/>
        </p:nvSpPr>
        <p:spPr>
          <a:xfrm>
            <a:off x="5505527" y="1256054"/>
            <a:ext cx="3100626" cy="1812724"/>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510641" y="711453"/>
            <a:ext cx="4765675" cy="4003675"/>
          </a:xfrm>
          <a:prstGeom prst="rect">
            <a:avLst/>
          </a:prstGeom>
        </p:spPr>
        <p:txBody>
          <a:bodyPr wrap="square" lIns="0" tIns="13335" rIns="0" bIns="0" rtlCol="0" vert="horz">
            <a:spAutoFit/>
          </a:bodyPr>
          <a:lstStyle/>
          <a:p>
            <a:pPr marL="12700" marR="5080">
              <a:lnSpc>
                <a:spcPct val="100000"/>
              </a:lnSpc>
              <a:spcBef>
                <a:spcPts val="105"/>
              </a:spcBef>
            </a:pPr>
            <a:r>
              <a:rPr dirty="0" sz="2000">
                <a:latin typeface="Arial"/>
                <a:cs typeface="Arial"/>
              </a:rPr>
              <a:t>RFC 790 (1981) allocated </a:t>
            </a:r>
            <a:r>
              <a:rPr dirty="0" sz="2000" spc="-5">
                <a:latin typeface="Arial"/>
                <a:cs typeface="Arial"/>
              </a:rPr>
              <a:t>IPv4</a:t>
            </a:r>
            <a:r>
              <a:rPr dirty="0" sz="2000" spc="-75">
                <a:latin typeface="Arial"/>
                <a:cs typeface="Arial"/>
              </a:rPr>
              <a:t> </a:t>
            </a:r>
            <a:r>
              <a:rPr dirty="0" sz="2000" spc="5">
                <a:latin typeface="Arial"/>
                <a:cs typeface="Arial"/>
              </a:rPr>
              <a:t>addresses  </a:t>
            </a:r>
            <a:r>
              <a:rPr dirty="0" sz="2000">
                <a:latin typeface="Arial"/>
                <a:cs typeface="Arial"/>
              </a:rPr>
              <a:t>in</a:t>
            </a:r>
            <a:r>
              <a:rPr dirty="0" sz="2000" spc="-5">
                <a:latin typeface="Arial"/>
                <a:cs typeface="Arial"/>
              </a:rPr>
              <a:t> </a:t>
            </a:r>
            <a:r>
              <a:rPr dirty="0" sz="2000">
                <a:latin typeface="Arial"/>
                <a:cs typeface="Arial"/>
              </a:rPr>
              <a:t>classes</a:t>
            </a:r>
            <a:endParaRPr sz="2000">
              <a:latin typeface="Arial"/>
              <a:cs typeface="Arial"/>
            </a:endParaRPr>
          </a:p>
          <a:p>
            <a:pPr marL="355600" indent="-343535">
              <a:lnSpc>
                <a:spcPct val="100000"/>
              </a:lnSpc>
              <a:spcBef>
                <a:spcPts val="400"/>
              </a:spcBef>
              <a:buChar char="•"/>
              <a:tabLst>
                <a:tab pos="355600" algn="l"/>
                <a:tab pos="356235" algn="l"/>
              </a:tabLst>
            </a:pPr>
            <a:r>
              <a:rPr dirty="0" sz="1600">
                <a:latin typeface="Arial"/>
                <a:cs typeface="Arial"/>
              </a:rPr>
              <a:t>Class </a:t>
            </a:r>
            <a:r>
              <a:rPr dirty="0" sz="1600" spc="-5">
                <a:latin typeface="Arial"/>
                <a:cs typeface="Arial"/>
              </a:rPr>
              <a:t>A (0.0.0.0/8 to</a:t>
            </a:r>
            <a:r>
              <a:rPr dirty="0" sz="1600" spc="-155">
                <a:latin typeface="Arial"/>
                <a:cs typeface="Arial"/>
              </a:rPr>
              <a:t> </a:t>
            </a:r>
            <a:r>
              <a:rPr dirty="0" sz="1600" spc="-5">
                <a:latin typeface="Arial"/>
                <a:cs typeface="Arial"/>
              </a:rPr>
              <a:t>127.0.0.0/8)</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Class B (128.0.0.0 /16 – 191.255.0.0</a:t>
            </a:r>
            <a:r>
              <a:rPr dirty="0" sz="1600" spc="70">
                <a:latin typeface="Arial"/>
                <a:cs typeface="Arial"/>
              </a:rPr>
              <a:t> </a:t>
            </a:r>
            <a:r>
              <a:rPr dirty="0" sz="1600" spc="-5">
                <a:latin typeface="Arial"/>
                <a:cs typeface="Arial"/>
              </a:rPr>
              <a:t>/16)</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Class C (192.0.0.0 /24 – 223.255.255.0</a:t>
            </a:r>
            <a:r>
              <a:rPr dirty="0" sz="1600" spc="80">
                <a:latin typeface="Arial"/>
                <a:cs typeface="Arial"/>
              </a:rPr>
              <a:t> </a:t>
            </a:r>
            <a:r>
              <a:rPr dirty="0" sz="1600" spc="-5">
                <a:latin typeface="Arial"/>
                <a:cs typeface="Arial"/>
              </a:rPr>
              <a:t>/24)</a:t>
            </a:r>
            <a:endParaRPr sz="1600">
              <a:latin typeface="Arial"/>
              <a:cs typeface="Arial"/>
            </a:endParaRPr>
          </a:p>
          <a:p>
            <a:pPr marL="355600" indent="-343535">
              <a:lnSpc>
                <a:spcPct val="100000"/>
              </a:lnSpc>
              <a:spcBef>
                <a:spcPts val="384"/>
              </a:spcBef>
              <a:buChar char="•"/>
              <a:tabLst>
                <a:tab pos="355600" algn="l"/>
                <a:tab pos="356235" algn="l"/>
              </a:tabLst>
            </a:pPr>
            <a:r>
              <a:rPr dirty="0" sz="1600" spc="-5">
                <a:latin typeface="Arial"/>
                <a:cs typeface="Arial"/>
              </a:rPr>
              <a:t>Class D (224.0.0.0 to</a:t>
            </a:r>
            <a:r>
              <a:rPr dirty="0" sz="1600" spc="40">
                <a:latin typeface="Arial"/>
                <a:cs typeface="Arial"/>
              </a:rPr>
              <a:t> </a:t>
            </a:r>
            <a:r>
              <a:rPr dirty="0" sz="1600" spc="-5">
                <a:latin typeface="Arial"/>
                <a:cs typeface="Arial"/>
              </a:rPr>
              <a:t>239.0.0.0)</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Class E (240.0.0.0 –</a:t>
            </a:r>
            <a:r>
              <a:rPr dirty="0" sz="1600" spc="35">
                <a:latin typeface="Arial"/>
                <a:cs typeface="Arial"/>
              </a:rPr>
              <a:t> </a:t>
            </a:r>
            <a:r>
              <a:rPr dirty="0" sz="1600" spc="-5">
                <a:latin typeface="Arial"/>
                <a:cs typeface="Arial"/>
              </a:rPr>
              <a:t>255.0.0.0)</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indent="-343535">
              <a:lnSpc>
                <a:spcPct val="100000"/>
              </a:lnSpc>
              <a:buChar char="•"/>
              <a:tabLst>
                <a:tab pos="355600" algn="l"/>
                <a:tab pos="356235" algn="l"/>
              </a:tabLst>
            </a:pPr>
            <a:r>
              <a:rPr dirty="0" sz="1600" spc="-5">
                <a:latin typeface="Arial"/>
                <a:cs typeface="Arial"/>
              </a:rPr>
              <a:t>Classful addressing wasted many</a:t>
            </a:r>
            <a:r>
              <a:rPr dirty="0" sz="1600" spc="10">
                <a:latin typeface="Arial"/>
                <a:cs typeface="Arial"/>
              </a:rPr>
              <a:t> </a:t>
            </a:r>
            <a:r>
              <a:rPr dirty="0" sz="1600" spc="-5">
                <a:latin typeface="Arial"/>
                <a:cs typeface="Arial"/>
              </a:rPr>
              <a:t>IPv4</a:t>
            </a:r>
            <a:endParaRPr sz="1600">
              <a:latin typeface="Arial"/>
              <a:cs typeface="Arial"/>
            </a:endParaRPr>
          </a:p>
          <a:p>
            <a:pPr marL="355600">
              <a:lnSpc>
                <a:spcPct val="100000"/>
              </a:lnSpc>
            </a:pPr>
            <a:r>
              <a:rPr dirty="0" sz="1600" spc="-5">
                <a:latin typeface="Arial"/>
                <a:cs typeface="Arial"/>
              </a:rPr>
              <a:t>addresses.</a:t>
            </a:r>
            <a:endParaRPr sz="1600">
              <a:latin typeface="Arial"/>
              <a:cs typeface="Arial"/>
            </a:endParaRPr>
          </a:p>
          <a:p>
            <a:pPr>
              <a:lnSpc>
                <a:spcPct val="100000"/>
              </a:lnSpc>
              <a:spcBef>
                <a:spcPts val="45"/>
              </a:spcBef>
            </a:pPr>
            <a:endParaRPr sz="2300">
              <a:latin typeface="Arial"/>
              <a:cs typeface="Arial"/>
            </a:endParaRPr>
          </a:p>
          <a:p>
            <a:pPr marL="12700" marR="508000">
              <a:lnSpc>
                <a:spcPct val="100000"/>
              </a:lnSpc>
              <a:spcBef>
                <a:spcPts val="5"/>
              </a:spcBef>
            </a:pPr>
            <a:r>
              <a:rPr dirty="0" sz="1600">
                <a:latin typeface="Arial"/>
                <a:cs typeface="Arial"/>
              </a:rPr>
              <a:t>Classful </a:t>
            </a:r>
            <a:r>
              <a:rPr dirty="0" sz="1600" spc="-5">
                <a:latin typeface="Arial"/>
                <a:cs typeface="Arial"/>
              </a:rPr>
              <a:t>address allocation </a:t>
            </a:r>
            <a:r>
              <a:rPr dirty="0" sz="1600" spc="-10">
                <a:latin typeface="Arial"/>
                <a:cs typeface="Arial"/>
              </a:rPr>
              <a:t>was </a:t>
            </a:r>
            <a:r>
              <a:rPr dirty="0" sz="1600" spc="-5">
                <a:latin typeface="Arial"/>
                <a:cs typeface="Arial"/>
              </a:rPr>
              <a:t>replaced with  </a:t>
            </a:r>
            <a:r>
              <a:rPr dirty="0" sz="1600">
                <a:latin typeface="Arial"/>
                <a:cs typeface="Arial"/>
              </a:rPr>
              <a:t>classless </a:t>
            </a:r>
            <a:r>
              <a:rPr dirty="0" sz="1600" spc="-5">
                <a:latin typeface="Arial"/>
                <a:cs typeface="Arial"/>
              </a:rPr>
              <a:t>addressing which ignores the rules of  </a:t>
            </a:r>
            <a:r>
              <a:rPr dirty="0" sz="1600">
                <a:latin typeface="Arial"/>
                <a:cs typeface="Arial"/>
              </a:rPr>
              <a:t>classes </a:t>
            </a:r>
            <a:r>
              <a:rPr dirty="0" sz="1600" spc="-5">
                <a:latin typeface="Arial"/>
                <a:cs typeface="Arial"/>
              </a:rPr>
              <a:t>(A, B, C).</a:t>
            </a:r>
            <a:endParaRPr sz="1600">
              <a:latin typeface="Arial"/>
              <a:cs typeface="Arial"/>
            </a:endParaRPr>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260600" cy="269240"/>
          </a:xfrm>
          <a:prstGeom prst="rect">
            <a:avLst/>
          </a:prstGeom>
        </p:spPr>
        <p:txBody>
          <a:bodyPr wrap="square" lIns="0" tIns="12065" rIns="0" bIns="0" rtlCol="0" vert="horz">
            <a:spAutoFit/>
          </a:bodyPr>
          <a:lstStyle/>
          <a:p>
            <a:pPr marL="12700">
              <a:lnSpc>
                <a:spcPct val="100000"/>
              </a:lnSpc>
              <a:spcBef>
                <a:spcPts val="95"/>
              </a:spcBef>
            </a:pPr>
            <a:r>
              <a:rPr dirty="0" sz="1600" spc="-25">
                <a:solidFill>
                  <a:srgbClr val="004B69"/>
                </a:solidFill>
                <a:latin typeface="Arial"/>
                <a:cs typeface="Arial"/>
              </a:rPr>
              <a:t>Types </a:t>
            </a:r>
            <a:r>
              <a:rPr dirty="0" sz="1600" spc="-5">
                <a:solidFill>
                  <a:srgbClr val="004B69"/>
                </a:solidFill>
                <a:latin typeface="Arial"/>
                <a:cs typeface="Arial"/>
              </a:rPr>
              <a:t>of IPv4</a:t>
            </a:r>
            <a:r>
              <a:rPr dirty="0" sz="1600" spc="-75">
                <a:solidFill>
                  <a:srgbClr val="004B69"/>
                </a:solidFill>
                <a:latin typeface="Arial"/>
                <a:cs typeface="Arial"/>
              </a:rPr>
              <a:t> </a:t>
            </a:r>
            <a:r>
              <a:rPr dirty="0" sz="1600" spc="-5">
                <a:solidFill>
                  <a:srgbClr val="004B69"/>
                </a:solidFill>
                <a:latin typeface="Arial"/>
                <a:cs typeface="Arial"/>
              </a:rPr>
              <a:t>Addresses</a:t>
            </a:r>
            <a:endParaRPr sz="1600">
              <a:latin typeface="Arial"/>
              <a:cs typeface="Arial"/>
            </a:endParaRPr>
          </a:p>
        </p:txBody>
      </p:sp>
      <p:sp>
        <p:nvSpPr>
          <p:cNvPr id="3" name="object 3"/>
          <p:cNvSpPr txBox="1">
            <a:spLocks noGrp="1"/>
          </p:cNvSpPr>
          <p:nvPr>
            <p:ph type="title"/>
          </p:nvPr>
        </p:nvSpPr>
        <p:spPr>
          <a:xfrm>
            <a:off x="78739" y="223773"/>
            <a:ext cx="382968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Assignment of </a:t>
            </a:r>
            <a:r>
              <a:rPr dirty="0" sz="2400">
                <a:solidFill>
                  <a:srgbClr val="004B69"/>
                </a:solidFill>
              </a:rPr>
              <a:t>IP</a:t>
            </a:r>
            <a:r>
              <a:rPr dirty="0" sz="2400" spc="-195">
                <a:solidFill>
                  <a:srgbClr val="004B69"/>
                </a:solidFill>
              </a:rPr>
              <a:t> </a:t>
            </a:r>
            <a:r>
              <a:rPr dirty="0" sz="2400" spc="-5">
                <a:solidFill>
                  <a:srgbClr val="004B69"/>
                </a:solidFill>
              </a:rPr>
              <a:t>Addresses</a:t>
            </a:r>
            <a:endParaRPr sz="2400"/>
          </a:p>
        </p:txBody>
      </p:sp>
      <p:sp>
        <p:nvSpPr>
          <p:cNvPr id="4" name="object 4"/>
          <p:cNvSpPr txBox="1"/>
          <p:nvPr/>
        </p:nvSpPr>
        <p:spPr>
          <a:xfrm>
            <a:off x="510641" y="884300"/>
            <a:ext cx="7740015" cy="2070100"/>
          </a:xfrm>
          <a:prstGeom prst="rect">
            <a:avLst/>
          </a:prstGeom>
        </p:spPr>
        <p:txBody>
          <a:bodyPr wrap="square" lIns="0" tIns="12065" rIns="0" bIns="0" rtlCol="0" vert="horz">
            <a:spAutoFit/>
          </a:bodyPr>
          <a:lstStyle/>
          <a:p>
            <a:pPr marL="355600" marR="5080" indent="-343535">
              <a:lnSpc>
                <a:spcPct val="100000"/>
              </a:lnSpc>
              <a:spcBef>
                <a:spcPts val="95"/>
              </a:spcBef>
              <a:buChar char="•"/>
              <a:tabLst>
                <a:tab pos="355600" algn="l"/>
                <a:tab pos="356235" algn="l"/>
              </a:tabLst>
            </a:pPr>
            <a:r>
              <a:rPr dirty="0" sz="1600" spc="-5">
                <a:latin typeface="Arial"/>
                <a:cs typeface="Arial"/>
              </a:rPr>
              <a:t>The Internet Assigned Numbers Authority (IANA) manages and allocates blocks of  IPv4 and IPv6 addresses to five Regional Internet Registries</a:t>
            </a:r>
            <a:r>
              <a:rPr dirty="0" sz="1600" spc="75">
                <a:latin typeface="Arial"/>
                <a:cs typeface="Arial"/>
              </a:rPr>
              <a:t> </a:t>
            </a:r>
            <a:r>
              <a:rPr dirty="0" sz="1600" spc="-5">
                <a:latin typeface="Arial"/>
                <a:cs typeface="Arial"/>
              </a:rPr>
              <a:t>(RIRs).</a:t>
            </a:r>
            <a:endParaRPr sz="1600">
              <a:latin typeface="Arial"/>
              <a:cs typeface="Arial"/>
            </a:endParaRPr>
          </a:p>
          <a:p>
            <a:pPr>
              <a:lnSpc>
                <a:spcPct val="100000"/>
              </a:lnSpc>
              <a:spcBef>
                <a:spcPts val="15"/>
              </a:spcBef>
              <a:buFont typeface="Arial"/>
              <a:buChar char="•"/>
            </a:pPr>
            <a:endParaRPr sz="2300">
              <a:latin typeface="Arial"/>
              <a:cs typeface="Arial"/>
            </a:endParaRPr>
          </a:p>
          <a:p>
            <a:pPr marL="355600" marR="4570095" indent="-343535">
              <a:lnSpc>
                <a:spcPct val="100000"/>
              </a:lnSpc>
              <a:buChar char="•"/>
              <a:tabLst>
                <a:tab pos="355600" algn="l"/>
                <a:tab pos="356235" algn="l"/>
              </a:tabLst>
            </a:pPr>
            <a:r>
              <a:rPr dirty="0" sz="1600" spc="-5">
                <a:latin typeface="Arial"/>
                <a:cs typeface="Arial"/>
              </a:rPr>
              <a:t>RIRs are responsible for  allocating IP addresses to ISPs  </a:t>
            </a:r>
            <a:r>
              <a:rPr dirty="0" sz="1600" spc="-10">
                <a:latin typeface="Arial"/>
                <a:cs typeface="Arial"/>
              </a:rPr>
              <a:t>who </a:t>
            </a:r>
            <a:r>
              <a:rPr dirty="0" sz="1600" spc="-5">
                <a:latin typeface="Arial"/>
                <a:cs typeface="Arial"/>
              </a:rPr>
              <a:t>provide IPv4 address  blocks to smaller ISPs and  organizations.</a:t>
            </a:r>
            <a:endParaRPr sz="1600">
              <a:latin typeface="Arial"/>
              <a:cs typeface="Arial"/>
            </a:endParaRPr>
          </a:p>
        </p:txBody>
      </p:sp>
      <p:sp>
        <p:nvSpPr>
          <p:cNvPr id="5" name="object 5"/>
          <p:cNvSpPr/>
          <p:nvPr/>
        </p:nvSpPr>
        <p:spPr>
          <a:xfrm>
            <a:off x="3956189" y="1721857"/>
            <a:ext cx="4516183" cy="224868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17170"/>
            <a:ext cx="2534285" cy="391160"/>
          </a:xfrm>
          <a:prstGeom prst="rect"/>
        </p:spPr>
        <p:txBody>
          <a:bodyPr wrap="square" lIns="0" tIns="12700" rIns="0" bIns="0" rtlCol="0" vert="horz">
            <a:spAutoFit/>
          </a:bodyPr>
          <a:lstStyle/>
          <a:p>
            <a:pPr marL="12700">
              <a:lnSpc>
                <a:spcPct val="100000"/>
              </a:lnSpc>
              <a:spcBef>
                <a:spcPts val="100"/>
              </a:spcBef>
            </a:pPr>
            <a:r>
              <a:rPr dirty="0" sz="2400" spc="-5">
                <a:solidFill>
                  <a:srgbClr val="367086"/>
                </a:solidFill>
              </a:rPr>
              <a:t>Module</a:t>
            </a:r>
            <a:r>
              <a:rPr dirty="0" sz="2400" spc="-55">
                <a:solidFill>
                  <a:srgbClr val="367086"/>
                </a:solidFill>
              </a:rPr>
              <a:t> </a:t>
            </a:r>
            <a:r>
              <a:rPr dirty="0" sz="2400">
                <a:solidFill>
                  <a:srgbClr val="367086"/>
                </a:solidFill>
              </a:rPr>
              <a:t>Objectives</a:t>
            </a:r>
            <a:endParaRPr sz="2400"/>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248513" y="802640"/>
            <a:ext cx="8411845" cy="75692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57575B"/>
                </a:solidFill>
                <a:latin typeface="Arial"/>
                <a:cs typeface="Arial"/>
              </a:rPr>
              <a:t>Module </a:t>
            </a:r>
            <a:r>
              <a:rPr dirty="0" sz="1600" spc="-10" b="1">
                <a:solidFill>
                  <a:srgbClr val="57575B"/>
                </a:solidFill>
                <a:latin typeface="Arial"/>
                <a:cs typeface="Arial"/>
              </a:rPr>
              <a:t>Title: </a:t>
            </a:r>
            <a:r>
              <a:rPr dirty="0" sz="1600" spc="-5">
                <a:solidFill>
                  <a:srgbClr val="57575B"/>
                </a:solidFill>
                <a:latin typeface="Arial"/>
                <a:cs typeface="Arial"/>
              </a:rPr>
              <a:t>IPv4</a:t>
            </a:r>
            <a:r>
              <a:rPr dirty="0" sz="1600" spc="-25">
                <a:solidFill>
                  <a:srgbClr val="57575B"/>
                </a:solidFill>
                <a:latin typeface="Arial"/>
                <a:cs typeface="Arial"/>
              </a:rPr>
              <a:t> </a:t>
            </a:r>
            <a:r>
              <a:rPr dirty="0" sz="1600" spc="-5">
                <a:solidFill>
                  <a:srgbClr val="57575B"/>
                </a:solidFill>
                <a:latin typeface="Arial"/>
                <a:cs typeface="Arial"/>
              </a:rPr>
              <a:t>Addressing</a:t>
            </a:r>
            <a:endParaRPr sz="1600">
              <a:latin typeface="Arial"/>
              <a:cs typeface="Arial"/>
            </a:endParaRPr>
          </a:p>
          <a:p>
            <a:pPr>
              <a:lnSpc>
                <a:spcPct val="100000"/>
              </a:lnSpc>
              <a:spcBef>
                <a:spcPts val="25"/>
              </a:spcBef>
            </a:pPr>
            <a:endParaRPr sz="1650">
              <a:latin typeface="Arial"/>
              <a:cs typeface="Arial"/>
            </a:endParaRPr>
          </a:p>
          <a:p>
            <a:pPr marL="12700">
              <a:lnSpc>
                <a:spcPct val="100000"/>
              </a:lnSpc>
            </a:pPr>
            <a:r>
              <a:rPr dirty="0" sz="1600" spc="-5" b="1">
                <a:solidFill>
                  <a:srgbClr val="57575B"/>
                </a:solidFill>
                <a:latin typeface="Arial"/>
                <a:cs typeface="Arial"/>
              </a:rPr>
              <a:t>Module Objective</a:t>
            </a:r>
            <a:r>
              <a:rPr dirty="0" sz="1600" spc="-5">
                <a:solidFill>
                  <a:srgbClr val="57575B"/>
                </a:solidFill>
                <a:latin typeface="Arial"/>
                <a:cs typeface="Arial"/>
              </a:rPr>
              <a:t>: Calculate an IPv4 subnetting scheme to efficiently segment </a:t>
            </a:r>
            <a:r>
              <a:rPr dirty="0" sz="1600" spc="-10">
                <a:solidFill>
                  <a:srgbClr val="57575B"/>
                </a:solidFill>
                <a:latin typeface="Arial"/>
                <a:cs typeface="Arial"/>
              </a:rPr>
              <a:t>your</a:t>
            </a:r>
            <a:r>
              <a:rPr dirty="0" sz="1600" spc="195">
                <a:solidFill>
                  <a:srgbClr val="57575B"/>
                </a:solidFill>
                <a:latin typeface="Arial"/>
                <a:cs typeface="Arial"/>
              </a:rPr>
              <a:t> </a:t>
            </a:r>
            <a:r>
              <a:rPr dirty="0" sz="1600" spc="-5">
                <a:solidFill>
                  <a:srgbClr val="57575B"/>
                </a:solidFill>
                <a:latin typeface="Arial"/>
                <a:cs typeface="Arial"/>
              </a:rPr>
              <a:t>network.</a:t>
            </a:r>
            <a:endParaRPr sz="1600">
              <a:latin typeface="Arial"/>
              <a:cs typeface="Arial"/>
            </a:endParaRPr>
          </a:p>
        </p:txBody>
      </p:sp>
      <p:graphicFrame>
        <p:nvGraphicFramePr>
          <p:cNvPr id="4" name="object 4"/>
          <p:cNvGraphicFramePr>
            <a:graphicFrameLocks noGrp="1"/>
          </p:cNvGraphicFramePr>
          <p:nvPr/>
        </p:nvGraphicFramePr>
        <p:xfrm>
          <a:off x="389648" y="1613661"/>
          <a:ext cx="8348345" cy="2670810"/>
        </p:xfrm>
        <a:graphic>
          <a:graphicData uri="http://schemas.openxmlformats.org/drawingml/2006/table">
            <a:tbl>
              <a:tblPr firstRow="1" bandRow="1">
                <a:tableStyleId>{2D5ABB26-0587-4C30-8999-92F81FD0307C}</a:tableStyleId>
              </a:tblPr>
              <a:tblGrid>
                <a:gridCol w="4119879"/>
                <a:gridCol w="4208780"/>
              </a:tblGrid>
              <a:tr h="216788">
                <a:tc>
                  <a:txBody>
                    <a:bodyPr/>
                    <a:lstStyle/>
                    <a:p>
                      <a:pPr marL="67945">
                        <a:lnSpc>
                          <a:spcPts val="1605"/>
                        </a:lnSpc>
                      </a:pPr>
                      <a:r>
                        <a:rPr dirty="0" sz="1400" spc="-25" b="1">
                          <a:solidFill>
                            <a:srgbClr val="FFFFFF"/>
                          </a:solidFill>
                          <a:latin typeface="Arial"/>
                          <a:cs typeface="Arial"/>
                        </a:rPr>
                        <a:t>Topic </a:t>
                      </a:r>
                      <a:r>
                        <a:rPr dirty="0" sz="1400" spc="-5" b="1">
                          <a:solidFill>
                            <a:srgbClr val="FFFFFF"/>
                          </a:solidFill>
                          <a:latin typeface="Arial"/>
                          <a:cs typeface="Arial"/>
                        </a:rPr>
                        <a:t>Title</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69215">
                        <a:lnSpc>
                          <a:spcPts val="1605"/>
                        </a:lnSpc>
                      </a:pPr>
                      <a:r>
                        <a:rPr dirty="0" sz="1400" spc="-25" b="1">
                          <a:solidFill>
                            <a:srgbClr val="FFFFFF"/>
                          </a:solidFill>
                          <a:latin typeface="Arial"/>
                          <a:cs typeface="Arial"/>
                        </a:rPr>
                        <a:t>Topic </a:t>
                      </a:r>
                      <a:r>
                        <a:rPr dirty="0" sz="1400" spc="-5" b="1">
                          <a:solidFill>
                            <a:srgbClr val="FFFFFF"/>
                          </a:solidFill>
                          <a:latin typeface="Arial"/>
                          <a:cs typeface="Arial"/>
                        </a:rPr>
                        <a:t>Objective</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668274">
                <a:tc>
                  <a:txBody>
                    <a:bodyPr/>
                    <a:lstStyle/>
                    <a:p>
                      <a:pPr marL="67945">
                        <a:lnSpc>
                          <a:spcPts val="1630"/>
                        </a:lnSpc>
                      </a:pPr>
                      <a:r>
                        <a:rPr dirty="0" sz="1400" spc="-5" b="1">
                          <a:solidFill>
                            <a:srgbClr val="FFFFFF"/>
                          </a:solidFill>
                          <a:latin typeface="Arial"/>
                          <a:cs typeface="Arial"/>
                        </a:rPr>
                        <a:t>IPv4 Address</a:t>
                      </a:r>
                      <a:r>
                        <a:rPr dirty="0" sz="1400" spc="-50" b="1">
                          <a:solidFill>
                            <a:srgbClr val="FFFFFF"/>
                          </a:solidFill>
                          <a:latin typeface="Arial"/>
                          <a:cs typeface="Arial"/>
                        </a:rPr>
                        <a:t> </a:t>
                      </a:r>
                      <a:r>
                        <a:rPr dirty="0" sz="1400" b="1">
                          <a:solidFill>
                            <a:srgbClr val="FFFFFF"/>
                          </a:solidFill>
                          <a:latin typeface="Arial"/>
                          <a:cs typeface="Arial"/>
                        </a:rPr>
                        <a:t>Structure</a:t>
                      </a:r>
                      <a:endParaRPr sz="1400">
                        <a:latin typeface="Arial"/>
                        <a:cs typeface="Arial"/>
                      </a:endParaRPr>
                    </a:p>
                  </a:txBody>
                  <a:tcPr marL="0" marR="0" marB="0" marT="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04B69"/>
                    </a:solidFill>
                  </a:tcPr>
                </a:tc>
                <a:tc>
                  <a:txBody>
                    <a:bodyPr/>
                    <a:lstStyle/>
                    <a:p>
                      <a:pPr marL="69215">
                        <a:lnSpc>
                          <a:spcPts val="1630"/>
                        </a:lnSpc>
                      </a:pPr>
                      <a:r>
                        <a:rPr dirty="0" sz="1400">
                          <a:latin typeface="Arial"/>
                          <a:cs typeface="Arial"/>
                        </a:rPr>
                        <a:t>Describe the structure of an </a:t>
                      </a:r>
                      <a:r>
                        <a:rPr dirty="0" sz="1400" spc="-5">
                          <a:latin typeface="Arial"/>
                          <a:cs typeface="Arial"/>
                        </a:rPr>
                        <a:t>IPv4 </a:t>
                      </a:r>
                      <a:r>
                        <a:rPr dirty="0" sz="1400">
                          <a:latin typeface="Arial"/>
                          <a:cs typeface="Arial"/>
                        </a:rPr>
                        <a:t>address</a:t>
                      </a:r>
                      <a:r>
                        <a:rPr dirty="0" sz="1400" spc="-200">
                          <a:latin typeface="Arial"/>
                          <a:cs typeface="Arial"/>
                        </a:rPr>
                        <a:t> </a:t>
                      </a:r>
                      <a:r>
                        <a:rPr dirty="0" sz="1400">
                          <a:latin typeface="Arial"/>
                          <a:cs typeface="Arial"/>
                        </a:rPr>
                        <a:t>including</a:t>
                      </a:r>
                      <a:endParaRPr sz="1400">
                        <a:latin typeface="Arial"/>
                        <a:cs typeface="Arial"/>
                      </a:endParaRPr>
                    </a:p>
                    <a:p>
                      <a:pPr marL="69215">
                        <a:lnSpc>
                          <a:spcPct val="100000"/>
                        </a:lnSpc>
                        <a:spcBef>
                          <a:spcPts val="120"/>
                        </a:spcBef>
                      </a:pPr>
                      <a:r>
                        <a:rPr dirty="0" sz="1400">
                          <a:latin typeface="Arial"/>
                          <a:cs typeface="Arial"/>
                        </a:rPr>
                        <a:t>the network portion, the host portion, and</a:t>
                      </a:r>
                      <a:r>
                        <a:rPr dirty="0" sz="1400" spc="-229">
                          <a:latin typeface="Arial"/>
                          <a:cs typeface="Arial"/>
                        </a:rPr>
                        <a:t> </a:t>
                      </a:r>
                      <a:r>
                        <a:rPr dirty="0" sz="1400">
                          <a:latin typeface="Arial"/>
                          <a:cs typeface="Arial"/>
                        </a:rPr>
                        <a:t>the</a:t>
                      </a:r>
                      <a:endParaRPr sz="1400">
                        <a:latin typeface="Arial"/>
                        <a:cs typeface="Arial"/>
                      </a:endParaRPr>
                    </a:p>
                    <a:p>
                      <a:pPr marL="69215">
                        <a:lnSpc>
                          <a:spcPts val="1610"/>
                        </a:lnSpc>
                        <a:spcBef>
                          <a:spcPts val="120"/>
                        </a:spcBef>
                      </a:pPr>
                      <a:r>
                        <a:rPr dirty="0" sz="1400">
                          <a:latin typeface="Arial"/>
                          <a:cs typeface="Arial"/>
                        </a:rPr>
                        <a:t>subnet</a:t>
                      </a:r>
                      <a:r>
                        <a:rPr dirty="0" sz="1400" spc="-45">
                          <a:latin typeface="Arial"/>
                          <a:cs typeface="Arial"/>
                        </a:rPr>
                        <a:t> </a:t>
                      </a:r>
                      <a:r>
                        <a:rPr dirty="0" sz="1400">
                          <a:latin typeface="Arial"/>
                          <a:cs typeface="Arial"/>
                        </a:rPr>
                        <a:t>mask.</a:t>
                      </a:r>
                      <a:endParaRPr sz="1400">
                        <a:latin typeface="Arial"/>
                        <a:cs typeface="Arial"/>
                      </a:endParaRPr>
                    </a:p>
                  </a:txBody>
                  <a:tcPr marL="0" marR="0" marB="0" marT="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439927">
                <a:tc>
                  <a:txBody>
                    <a:bodyPr/>
                    <a:lstStyle/>
                    <a:p>
                      <a:pPr marL="67945">
                        <a:lnSpc>
                          <a:spcPts val="1630"/>
                        </a:lnSpc>
                      </a:pPr>
                      <a:r>
                        <a:rPr dirty="0" sz="1400" spc="-5" b="1">
                          <a:solidFill>
                            <a:srgbClr val="FFFFFF"/>
                          </a:solidFill>
                          <a:latin typeface="Arial"/>
                          <a:cs typeface="Arial"/>
                        </a:rPr>
                        <a:t>IPv4 </a:t>
                      </a:r>
                      <a:r>
                        <a:rPr dirty="0" sz="1400" b="1">
                          <a:solidFill>
                            <a:srgbClr val="FFFFFF"/>
                          </a:solidFill>
                          <a:latin typeface="Arial"/>
                          <a:cs typeface="Arial"/>
                        </a:rPr>
                        <a:t>Unicast, Broadcast, and</a:t>
                      </a:r>
                      <a:r>
                        <a:rPr dirty="0" sz="1400" spc="-100" b="1">
                          <a:solidFill>
                            <a:srgbClr val="FFFFFF"/>
                          </a:solidFill>
                          <a:latin typeface="Arial"/>
                          <a:cs typeface="Arial"/>
                        </a:rPr>
                        <a:t> </a:t>
                      </a:r>
                      <a:r>
                        <a:rPr dirty="0" sz="1400" b="1">
                          <a:solidFill>
                            <a:srgbClr val="FFFFFF"/>
                          </a:solidFill>
                          <a:latin typeface="Arial"/>
                          <a:cs typeface="Arial"/>
                        </a:rPr>
                        <a:t>Multicast</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69215">
                        <a:lnSpc>
                          <a:spcPts val="1630"/>
                        </a:lnSpc>
                      </a:pPr>
                      <a:r>
                        <a:rPr dirty="0" sz="1400">
                          <a:latin typeface="Arial"/>
                          <a:cs typeface="Arial"/>
                        </a:rPr>
                        <a:t>Compare the characteristics and uses of</a:t>
                      </a:r>
                      <a:r>
                        <a:rPr dirty="0" sz="1400" spc="-175">
                          <a:latin typeface="Arial"/>
                          <a:cs typeface="Arial"/>
                        </a:rPr>
                        <a:t> </a:t>
                      </a:r>
                      <a:r>
                        <a:rPr dirty="0" sz="1400">
                          <a:latin typeface="Arial"/>
                          <a:cs typeface="Arial"/>
                        </a:rPr>
                        <a:t>the</a:t>
                      </a:r>
                      <a:endParaRPr sz="1400">
                        <a:latin typeface="Arial"/>
                        <a:cs typeface="Arial"/>
                      </a:endParaRPr>
                    </a:p>
                    <a:p>
                      <a:pPr marL="69215">
                        <a:lnSpc>
                          <a:spcPts val="1610"/>
                        </a:lnSpc>
                        <a:spcBef>
                          <a:spcPts val="120"/>
                        </a:spcBef>
                      </a:pPr>
                      <a:r>
                        <a:rPr dirty="0" sz="1400">
                          <a:latin typeface="Arial"/>
                          <a:cs typeface="Arial"/>
                        </a:rPr>
                        <a:t>unicast, broadcast and multicast </a:t>
                      </a:r>
                      <a:r>
                        <a:rPr dirty="0" sz="1400" spc="-5">
                          <a:latin typeface="Arial"/>
                          <a:cs typeface="Arial"/>
                        </a:rPr>
                        <a:t>IPv4</a:t>
                      </a:r>
                      <a:r>
                        <a:rPr dirty="0" sz="1400" spc="-180">
                          <a:latin typeface="Arial"/>
                          <a:cs typeface="Arial"/>
                        </a:rPr>
                        <a:t> </a:t>
                      </a:r>
                      <a:r>
                        <a:rPr dirty="0" sz="1400">
                          <a:latin typeface="Arial"/>
                          <a:cs typeface="Arial"/>
                        </a:rPr>
                        <a:t>addresses.</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444246">
                <a:tc>
                  <a:txBody>
                    <a:bodyPr/>
                    <a:lstStyle/>
                    <a:p>
                      <a:pPr marL="67945">
                        <a:lnSpc>
                          <a:spcPts val="1630"/>
                        </a:lnSpc>
                      </a:pPr>
                      <a:r>
                        <a:rPr dirty="0" sz="1400" spc="-35" b="1">
                          <a:solidFill>
                            <a:srgbClr val="FFFFFF"/>
                          </a:solidFill>
                          <a:latin typeface="Arial"/>
                          <a:cs typeface="Arial"/>
                        </a:rPr>
                        <a:t>Types </a:t>
                      </a:r>
                      <a:r>
                        <a:rPr dirty="0" sz="1400" b="1">
                          <a:solidFill>
                            <a:srgbClr val="FFFFFF"/>
                          </a:solidFill>
                          <a:latin typeface="Arial"/>
                          <a:cs typeface="Arial"/>
                        </a:rPr>
                        <a:t>of </a:t>
                      </a:r>
                      <a:r>
                        <a:rPr dirty="0" sz="1400" spc="-5" b="1">
                          <a:solidFill>
                            <a:srgbClr val="FFFFFF"/>
                          </a:solidFill>
                          <a:latin typeface="Arial"/>
                          <a:cs typeface="Arial"/>
                        </a:rPr>
                        <a:t>IPv4</a:t>
                      </a:r>
                      <a:r>
                        <a:rPr dirty="0" sz="1400" spc="-10" b="1">
                          <a:solidFill>
                            <a:srgbClr val="FFFFFF"/>
                          </a:solidFill>
                          <a:latin typeface="Arial"/>
                          <a:cs typeface="Arial"/>
                        </a:rPr>
                        <a:t> </a:t>
                      </a:r>
                      <a:r>
                        <a:rPr dirty="0" sz="1400" spc="-5" b="1">
                          <a:solidFill>
                            <a:srgbClr val="FFFFFF"/>
                          </a:solidFill>
                          <a:latin typeface="Arial"/>
                          <a:cs typeface="Arial"/>
                        </a:rPr>
                        <a:t>Addresses</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69215">
                        <a:lnSpc>
                          <a:spcPts val="1630"/>
                        </a:lnSpc>
                      </a:pPr>
                      <a:r>
                        <a:rPr dirty="0" sz="1400" spc="-5">
                          <a:latin typeface="Arial"/>
                          <a:cs typeface="Arial"/>
                        </a:rPr>
                        <a:t>Explain </a:t>
                      </a:r>
                      <a:r>
                        <a:rPr dirty="0" sz="1400">
                          <a:latin typeface="Arial"/>
                          <a:cs typeface="Arial"/>
                        </a:rPr>
                        <a:t>public, </a:t>
                      </a:r>
                      <a:r>
                        <a:rPr dirty="0" sz="1400" spc="-5">
                          <a:latin typeface="Arial"/>
                          <a:cs typeface="Arial"/>
                        </a:rPr>
                        <a:t>private, </a:t>
                      </a:r>
                      <a:r>
                        <a:rPr dirty="0" sz="1400">
                          <a:latin typeface="Arial"/>
                          <a:cs typeface="Arial"/>
                        </a:rPr>
                        <a:t>and reserved</a:t>
                      </a:r>
                      <a:r>
                        <a:rPr dirty="0" sz="1400" spc="-105">
                          <a:latin typeface="Arial"/>
                          <a:cs typeface="Arial"/>
                        </a:rPr>
                        <a:t> </a:t>
                      </a:r>
                      <a:r>
                        <a:rPr dirty="0" sz="1400" spc="-5">
                          <a:latin typeface="Arial"/>
                          <a:cs typeface="Arial"/>
                        </a:rPr>
                        <a:t>IPv4</a:t>
                      </a:r>
                      <a:endParaRPr sz="1400">
                        <a:latin typeface="Arial"/>
                        <a:cs typeface="Arial"/>
                      </a:endParaRPr>
                    </a:p>
                    <a:p>
                      <a:pPr marL="69215">
                        <a:lnSpc>
                          <a:spcPts val="1645"/>
                        </a:lnSpc>
                        <a:spcBef>
                          <a:spcPts val="120"/>
                        </a:spcBef>
                      </a:pPr>
                      <a:r>
                        <a:rPr dirty="0" sz="1400" spc="-5">
                          <a:latin typeface="Arial"/>
                          <a:cs typeface="Arial"/>
                        </a:rPr>
                        <a:t>addresses.</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444119">
                <a:tc>
                  <a:txBody>
                    <a:bodyPr/>
                    <a:lstStyle/>
                    <a:p>
                      <a:pPr marL="67945">
                        <a:lnSpc>
                          <a:spcPts val="1630"/>
                        </a:lnSpc>
                      </a:pPr>
                      <a:r>
                        <a:rPr dirty="0" sz="1400" spc="5" b="1">
                          <a:solidFill>
                            <a:srgbClr val="FFFFFF"/>
                          </a:solidFill>
                          <a:latin typeface="Arial"/>
                          <a:cs typeface="Arial"/>
                        </a:rPr>
                        <a:t>Network</a:t>
                      </a:r>
                      <a:r>
                        <a:rPr dirty="0" sz="1400" spc="-45" b="1">
                          <a:solidFill>
                            <a:srgbClr val="FFFFFF"/>
                          </a:solidFill>
                          <a:latin typeface="Arial"/>
                          <a:cs typeface="Arial"/>
                        </a:rPr>
                        <a:t> </a:t>
                      </a:r>
                      <a:r>
                        <a:rPr dirty="0" sz="1400" b="1">
                          <a:solidFill>
                            <a:srgbClr val="FFFFFF"/>
                          </a:solidFill>
                          <a:latin typeface="Arial"/>
                          <a:cs typeface="Arial"/>
                        </a:rPr>
                        <a:t>Segmentation</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69215">
                        <a:lnSpc>
                          <a:spcPts val="1630"/>
                        </a:lnSpc>
                      </a:pPr>
                      <a:r>
                        <a:rPr dirty="0" sz="1400" spc="-5">
                          <a:latin typeface="Arial"/>
                          <a:cs typeface="Arial"/>
                        </a:rPr>
                        <a:t>Explain </a:t>
                      </a:r>
                      <a:r>
                        <a:rPr dirty="0" sz="1400">
                          <a:latin typeface="Arial"/>
                          <a:cs typeface="Arial"/>
                        </a:rPr>
                        <a:t>how subnetting segments a </a:t>
                      </a:r>
                      <a:r>
                        <a:rPr dirty="0" sz="1400" spc="-5">
                          <a:latin typeface="Arial"/>
                          <a:cs typeface="Arial"/>
                        </a:rPr>
                        <a:t>network</a:t>
                      </a:r>
                      <a:r>
                        <a:rPr dirty="0" sz="1400" spc="-155">
                          <a:latin typeface="Arial"/>
                          <a:cs typeface="Arial"/>
                        </a:rPr>
                        <a:t> </a:t>
                      </a:r>
                      <a:r>
                        <a:rPr dirty="0" sz="1400">
                          <a:latin typeface="Arial"/>
                          <a:cs typeface="Arial"/>
                        </a:rPr>
                        <a:t>to</a:t>
                      </a:r>
                      <a:endParaRPr sz="1400">
                        <a:latin typeface="Arial"/>
                        <a:cs typeface="Arial"/>
                      </a:endParaRPr>
                    </a:p>
                    <a:p>
                      <a:pPr marL="69215">
                        <a:lnSpc>
                          <a:spcPts val="1645"/>
                        </a:lnSpc>
                        <a:spcBef>
                          <a:spcPts val="120"/>
                        </a:spcBef>
                      </a:pPr>
                      <a:r>
                        <a:rPr dirty="0" sz="1400">
                          <a:latin typeface="Arial"/>
                          <a:cs typeface="Arial"/>
                        </a:rPr>
                        <a:t>enable better</a:t>
                      </a:r>
                      <a:r>
                        <a:rPr dirty="0" sz="1400" spc="-85">
                          <a:latin typeface="Arial"/>
                          <a:cs typeface="Arial"/>
                        </a:rPr>
                        <a:t> </a:t>
                      </a:r>
                      <a:r>
                        <a:rPr dirty="0" sz="1400" spc="-5">
                          <a:latin typeface="Arial"/>
                          <a:cs typeface="Arial"/>
                        </a:rPr>
                        <a:t>communication.</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444144">
                <a:tc>
                  <a:txBody>
                    <a:bodyPr/>
                    <a:lstStyle/>
                    <a:p>
                      <a:pPr marL="67945">
                        <a:lnSpc>
                          <a:spcPts val="1635"/>
                        </a:lnSpc>
                      </a:pPr>
                      <a:r>
                        <a:rPr dirty="0" sz="1400" b="1">
                          <a:solidFill>
                            <a:srgbClr val="FFFFFF"/>
                          </a:solidFill>
                          <a:latin typeface="Arial"/>
                          <a:cs typeface="Arial"/>
                        </a:rPr>
                        <a:t>Subnet an </a:t>
                      </a:r>
                      <a:r>
                        <a:rPr dirty="0" sz="1400" spc="-5" b="1">
                          <a:solidFill>
                            <a:srgbClr val="FFFFFF"/>
                          </a:solidFill>
                          <a:latin typeface="Arial"/>
                          <a:cs typeface="Arial"/>
                        </a:rPr>
                        <a:t>IPv4</a:t>
                      </a:r>
                      <a:r>
                        <a:rPr dirty="0" sz="1400" spc="-40" b="1">
                          <a:solidFill>
                            <a:srgbClr val="FFFFFF"/>
                          </a:solidFill>
                          <a:latin typeface="Arial"/>
                          <a:cs typeface="Arial"/>
                        </a:rPr>
                        <a:t> </a:t>
                      </a:r>
                      <a:r>
                        <a:rPr dirty="0" sz="1400" b="1">
                          <a:solidFill>
                            <a:srgbClr val="FFFFFF"/>
                          </a:solidFill>
                          <a:latin typeface="Arial"/>
                          <a:cs typeface="Arial"/>
                        </a:rPr>
                        <a:t>Network</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69215">
                        <a:lnSpc>
                          <a:spcPts val="1635"/>
                        </a:lnSpc>
                      </a:pPr>
                      <a:r>
                        <a:rPr dirty="0" sz="1400">
                          <a:latin typeface="Arial"/>
                          <a:cs typeface="Arial"/>
                        </a:rPr>
                        <a:t>Calculate </a:t>
                      </a:r>
                      <a:r>
                        <a:rPr dirty="0" sz="1400" spc="-5">
                          <a:latin typeface="Arial"/>
                          <a:cs typeface="Arial"/>
                        </a:rPr>
                        <a:t>IPv4 </a:t>
                      </a:r>
                      <a:r>
                        <a:rPr dirty="0" sz="1400">
                          <a:latin typeface="Arial"/>
                          <a:cs typeface="Arial"/>
                        </a:rPr>
                        <a:t>subnets for a /24</a:t>
                      </a:r>
                      <a:r>
                        <a:rPr dirty="0" sz="1400" spc="-140">
                          <a:latin typeface="Arial"/>
                          <a:cs typeface="Arial"/>
                        </a:rPr>
                        <a:t> </a:t>
                      </a:r>
                      <a:r>
                        <a:rPr dirty="0" sz="1400" spc="-5">
                          <a:latin typeface="Arial"/>
                          <a:cs typeface="Arial"/>
                        </a:rPr>
                        <a:t>prefix.</a:t>
                      </a:r>
                      <a:endParaRPr sz="1400">
                        <a:latin typeface="Arial"/>
                        <a:cs typeface="Arial"/>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7188834" cy="726440"/>
          </a:xfrm>
          <a:prstGeom prst="rect"/>
        </p:spPr>
        <p:txBody>
          <a:bodyPr wrap="square" lIns="0" tIns="12065" rIns="0" bIns="0" rtlCol="0" vert="horz">
            <a:spAutoFit/>
          </a:bodyPr>
          <a:lstStyle/>
          <a:p>
            <a:pPr marL="12700">
              <a:lnSpc>
                <a:spcPct val="100000"/>
              </a:lnSpc>
              <a:spcBef>
                <a:spcPts val="95"/>
              </a:spcBef>
            </a:pPr>
            <a:r>
              <a:rPr dirty="0" spc="-90"/>
              <a:t>11.4 </a:t>
            </a:r>
            <a:r>
              <a:rPr dirty="0" spc="-5"/>
              <a:t>Network</a:t>
            </a:r>
            <a:r>
              <a:rPr dirty="0" spc="75"/>
              <a:t> </a:t>
            </a:r>
            <a:r>
              <a:rPr dirty="0" spc="-5"/>
              <a:t>Segmentation</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07962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Network</a:t>
            </a:r>
            <a:r>
              <a:rPr dirty="0" sz="1600" spc="-25">
                <a:solidFill>
                  <a:srgbClr val="004B69"/>
                </a:solidFill>
                <a:latin typeface="Arial"/>
                <a:cs typeface="Arial"/>
              </a:rPr>
              <a:t> </a:t>
            </a:r>
            <a:r>
              <a:rPr dirty="0" sz="1600" spc="-5">
                <a:solidFill>
                  <a:srgbClr val="004B69"/>
                </a:solidFill>
                <a:latin typeface="Arial"/>
                <a:cs typeface="Arial"/>
              </a:rPr>
              <a:t>Segmentation</a:t>
            </a:r>
            <a:endParaRPr sz="1600">
              <a:latin typeface="Arial"/>
              <a:cs typeface="Arial"/>
            </a:endParaRPr>
          </a:p>
        </p:txBody>
      </p:sp>
      <p:sp>
        <p:nvSpPr>
          <p:cNvPr id="3" name="object 3"/>
          <p:cNvSpPr txBox="1">
            <a:spLocks noGrp="1"/>
          </p:cNvSpPr>
          <p:nvPr>
            <p:ph type="title"/>
          </p:nvPr>
        </p:nvSpPr>
        <p:spPr>
          <a:xfrm>
            <a:off x="78739" y="223773"/>
            <a:ext cx="524510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Broadcast Domains and</a:t>
            </a:r>
            <a:r>
              <a:rPr dirty="0" sz="2400" spc="55">
                <a:solidFill>
                  <a:srgbClr val="004B69"/>
                </a:solidFill>
              </a:rPr>
              <a:t> </a:t>
            </a:r>
            <a:r>
              <a:rPr dirty="0" sz="2400" spc="-5">
                <a:solidFill>
                  <a:srgbClr val="004B69"/>
                </a:solidFill>
              </a:rPr>
              <a:t>Segmentation</a:t>
            </a:r>
            <a:endParaRPr sz="2400"/>
          </a:p>
        </p:txBody>
      </p:sp>
      <p:sp>
        <p:nvSpPr>
          <p:cNvPr id="4" name="object 4"/>
          <p:cNvSpPr/>
          <p:nvPr/>
        </p:nvSpPr>
        <p:spPr>
          <a:xfrm>
            <a:off x="935736" y="1911095"/>
            <a:ext cx="4431792" cy="2638043"/>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510641" y="884300"/>
            <a:ext cx="8158480" cy="3668395"/>
          </a:xfrm>
          <a:prstGeom prst="rect">
            <a:avLst/>
          </a:prstGeom>
        </p:spPr>
        <p:txBody>
          <a:bodyPr wrap="square" lIns="0" tIns="12065" rIns="0" bIns="0" rtlCol="0" vert="horz">
            <a:spAutoFit/>
          </a:bodyPr>
          <a:lstStyle/>
          <a:p>
            <a:pPr marL="355600" marR="544195" indent="-343535">
              <a:lnSpc>
                <a:spcPct val="100000"/>
              </a:lnSpc>
              <a:spcBef>
                <a:spcPts val="95"/>
              </a:spcBef>
              <a:buChar char="•"/>
              <a:tabLst>
                <a:tab pos="355600" algn="l"/>
                <a:tab pos="356235" algn="l"/>
              </a:tabLst>
            </a:pPr>
            <a:r>
              <a:rPr dirty="0" sz="1600" spc="-5">
                <a:latin typeface="Arial"/>
                <a:cs typeface="Arial"/>
              </a:rPr>
              <a:t>Many protocols use broadcasts or multicasts (e.g., ARP use broadcasts to locate  other devices, hosts send DHCP discover broadcasts to locate a DHCP</a:t>
            </a:r>
            <a:r>
              <a:rPr dirty="0" sz="1600" spc="45">
                <a:latin typeface="Arial"/>
                <a:cs typeface="Arial"/>
              </a:rPr>
              <a:t> </a:t>
            </a:r>
            <a:r>
              <a:rPr dirty="0" sz="1600" spc="-15">
                <a:latin typeface="Arial"/>
                <a:cs typeface="Arial"/>
              </a:rPr>
              <a:t>server.)</a:t>
            </a:r>
            <a:endParaRPr sz="1600">
              <a:latin typeface="Arial"/>
              <a:cs typeface="Arial"/>
            </a:endParaRPr>
          </a:p>
          <a:p>
            <a:pPr marL="355600" indent="-343535">
              <a:lnSpc>
                <a:spcPct val="100000"/>
              </a:lnSpc>
              <a:spcBef>
                <a:spcPts val="384"/>
              </a:spcBef>
              <a:buChar char="•"/>
              <a:tabLst>
                <a:tab pos="355600" algn="l"/>
                <a:tab pos="356235" algn="l"/>
              </a:tabLst>
            </a:pPr>
            <a:r>
              <a:rPr dirty="0" sz="1600" spc="-5">
                <a:latin typeface="Arial"/>
                <a:cs typeface="Arial"/>
              </a:rPr>
              <a:t>Switches propagate broadcasts out all interfaces except the interface on </a:t>
            </a:r>
            <a:r>
              <a:rPr dirty="0" sz="1600" spc="-10">
                <a:latin typeface="Arial"/>
                <a:cs typeface="Arial"/>
              </a:rPr>
              <a:t>which </a:t>
            </a:r>
            <a:r>
              <a:rPr dirty="0" sz="1600" spc="-5">
                <a:latin typeface="Arial"/>
                <a:cs typeface="Arial"/>
              </a:rPr>
              <a:t>it</a:t>
            </a:r>
            <a:r>
              <a:rPr dirty="0" sz="1600" spc="210">
                <a:latin typeface="Arial"/>
                <a:cs typeface="Arial"/>
              </a:rPr>
              <a:t> </a:t>
            </a:r>
            <a:r>
              <a:rPr dirty="0" sz="1600" spc="-10">
                <a:latin typeface="Arial"/>
                <a:cs typeface="Arial"/>
              </a:rPr>
              <a:t>was</a:t>
            </a:r>
            <a:endParaRPr sz="1600">
              <a:latin typeface="Arial"/>
              <a:cs typeface="Arial"/>
            </a:endParaRPr>
          </a:p>
          <a:p>
            <a:pPr marL="355600">
              <a:lnSpc>
                <a:spcPct val="100000"/>
              </a:lnSpc>
            </a:pPr>
            <a:r>
              <a:rPr dirty="0" sz="1600" spc="-5">
                <a:latin typeface="Arial"/>
                <a:cs typeface="Arial"/>
              </a:rPr>
              <a:t>received.</a:t>
            </a:r>
            <a:endParaRPr sz="1600">
              <a:latin typeface="Arial"/>
              <a:cs typeface="Arial"/>
            </a:endParaRPr>
          </a:p>
          <a:p>
            <a:pPr>
              <a:lnSpc>
                <a:spcPct val="100000"/>
              </a:lnSpc>
              <a:spcBef>
                <a:spcPts val="35"/>
              </a:spcBef>
            </a:pPr>
            <a:endParaRPr sz="2200">
              <a:latin typeface="Arial"/>
              <a:cs typeface="Arial"/>
            </a:endParaRPr>
          </a:p>
          <a:p>
            <a:pPr lvl="1" marL="5389245" marR="402590" indent="-342900">
              <a:lnSpc>
                <a:spcPct val="100000"/>
              </a:lnSpc>
              <a:buChar char="•"/>
              <a:tabLst>
                <a:tab pos="5389245" algn="l"/>
                <a:tab pos="5389880" algn="l"/>
              </a:tabLst>
            </a:pPr>
            <a:r>
              <a:rPr dirty="0" sz="1600" spc="-5">
                <a:latin typeface="Arial"/>
                <a:cs typeface="Arial"/>
              </a:rPr>
              <a:t>The only device that stops  broadcasts is a</a:t>
            </a:r>
            <a:r>
              <a:rPr dirty="0" sz="1600" spc="-10">
                <a:latin typeface="Arial"/>
                <a:cs typeface="Arial"/>
              </a:rPr>
              <a:t> </a:t>
            </a:r>
            <a:r>
              <a:rPr dirty="0" sz="1600" spc="-15">
                <a:latin typeface="Arial"/>
                <a:cs typeface="Arial"/>
              </a:rPr>
              <a:t>router.</a:t>
            </a:r>
            <a:endParaRPr sz="1600">
              <a:latin typeface="Arial"/>
              <a:cs typeface="Arial"/>
            </a:endParaRPr>
          </a:p>
          <a:p>
            <a:pPr lvl="1" marL="5389245" indent="-343535">
              <a:lnSpc>
                <a:spcPct val="100000"/>
              </a:lnSpc>
              <a:spcBef>
                <a:spcPts val="385"/>
              </a:spcBef>
              <a:buChar char="•"/>
              <a:tabLst>
                <a:tab pos="5389245" algn="l"/>
                <a:tab pos="5389880" algn="l"/>
              </a:tabLst>
            </a:pPr>
            <a:r>
              <a:rPr dirty="0" sz="1600" spc="-5">
                <a:latin typeface="Arial"/>
                <a:cs typeface="Arial"/>
              </a:rPr>
              <a:t>Routers do not</a:t>
            </a:r>
            <a:r>
              <a:rPr dirty="0" sz="1600" spc="10">
                <a:latin typeface="Arial"/>
                <a:cs typeface="Arial"/>
              </a:rPr>
              <a:t> </a:t>
            </a:r>
            <a:r>
              <a:rPr dirty="0" sz="1600" spc="-5">
                <a:latin typeface="Arial"/>
                <a:cs typeface="Arial"/>
              </a:rPr>
              <a:t>propagate</a:t>
            </a:r>
            <a:endParaRPr sz="1600">
              <a:latin typeface="Arial"/>
              <a:cs typeface="Arial"/>
            </a:endParaRPr>
          </a:p>
          <a:p>
            <a:pPr marL="5389245">
              <a:lnSpc>
                <a:spcPct val="100000"/>
              </a:lnSpc>
            </a:pPr>
            <a:r>
              <a:rPr dirty="0" sz="1600" spc="-5">
                <a:latin typeface="Arial"/>
                <a:cs typeface="Arial"/>
              </a:rPr>
              <a:t>broadcasts.</a:t>
            </a:r>
            <a:endParaRPr sz="1600">
              <a:latin typeface="Arial"/>
              <a:cs typeface="Arial"/>
            </a:endParaRPr>
          </a:p>
          <a:p>
            <a:pPr lvl="1" marL="5389245" marR="5080" indent="-342900">
              <a:lnSpc>
                <a:spcPct val="100000"/>
              </a:lnSpc>
              <a:spcBef>
                <a:spcPts val="390"/>
              </a:spcBef>
              <a:buChar char="•"/>
              <a:tabLst>
                <a:tab pos="5389245" algn="l"/>
                <a:tab pos="5389880" algn="l"/>
              </a:tabLst>
            </a:pPr>
            <a:r>
              <a:rPr dirty="0" sz="1600" spc="-5">
                <a:latin typeface="Arial"/>
                <a:cs typeface="Arial"/>
              </a:rPr>
              <a:t>Each router interface connects  to a broadcast domain and  broadcasts are only  propagated within that specific  broadcast</a:t>
            </a:r>
            <a:r>
              <a:rPr dirty="0" sz="1600" spc="5">
                <a:latin typeface="Arial"/>
                <a:cs typeface="Arial"/>
              </a:rPr>
              <a:t> </a:t>
            </a:r>
            <a:r>
              <a:rPr dirty="0" sz="1600" spc="-5">
                <a:latin typeface="Arial"/>
                <a:cs typeface="Arial"/>
              </a:rPr>
              <a:t>domain.</a:t>
            </a:r>
            <a:endParaRPr sz="1600">
              <a:latin typeface="Arial"/>
              <a:cs typeface="Arial"/>
            </a:endParaRPr>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07962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Network</a:t>
            </a:r>
            <a:r>
              <a:rPr dirty="0" sz="1600" spc="-25">
                <a:solidFill>
                  <a:srgbClr val="004B69"/>
                </a:solidFill>
                <a:latin typeface="Arial"/>
                <a:cs typeface="Arial"/>
              </a:rPr>
              <a:t> </a:t>
            </a:r>
            <a:r>
              <a:rPr dirty="0" sz="1600" spc="-5">
                <a:solidFill>
                  <a:srgbClr val="004B69"/>
                </a:solidFill>
                <a:latin typeface="Arial"/>
                <a:cs typeface="Arial"/>
              </a:rPr>
              <a:t>Segmentation</a:t>
            </a:r>
            <a:endParaRPr sz="1600">
              <a:latin typeface="Arial"/>
              <a:cs typeface="Arial"/>
            </a:endParaRPr>
          </a:p>
        </p:txBody>
      </p:sp>
      <p:sp>
        <p:nvSpPr>
          <p:cNvPr id="3" name="object 3"/>
          <p:cNvSpPr txBox="1">
            <a:spLocks noGrp="1"/>
          </p:cNvSpPr>
          <p:nvPr>
            <p:ph type="title"/>
          </p:nvPr>
        </p:nvSpPr>
        <p:spPr>
          <a:xfrm>
            <a:off x="78739" y="223773"/>
            <a:ext cx="554863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Problems with Large Broadcast</a:t>
            </a:r>
            <a:r>
              <a:rPr dirty="0" sz="2400" spc="65">
                <a:solidFill>
                  <a:srgbClr val="004B69"/>
                </a:solidFill>
              </a:rPr>
              <a:t> </a:t>
            </a:r>
            <a:r>
              <a:rPr dirty="0" sz="2400" spc="-5">
                <a:solidFill>
                  <a:srgbClr val="004B69"/>
                </a:solidFill>
              </a:rPr>
              <a:t>Domains</a:t>
            </a:r>
            <a:endParaRPr sz="2400"/>
          </a:p>
        </p:txBody>
      </p:sp>
      <p:sp>
        <p:nvSpPr>
          <p:cNvPr id="4" name="object 4"/>
          <p:cNvSpPr txBox="1"/>
          <p:nvPr/>
        </p:nvSpPr>
        <p:spPr>
          <a:xfrm>
            <a:off x="510641" y="884300"/>
            <a:ext cx="4627245" cy="3439795"/>
          </a:xfrm>
          <a:prstGeom prst="rect">
            <a:avLst/>
          </a:prstGeom>
        </p:spPr>
        <p:txBody>
          <a:bodyPr wrap="square" lIns="0" tIns="12065" rIns="0" bIns="0" rtlCol="0" vert="horz">
            <a:spAutoFit/>
          </a:bodyPr>
          <a:lstStyle/>
          <a:p>
            <a:pPr marL="355600" marR="192405" indent="-343535">
              <a:lnSpc>
                <a:spcPct val="100000"/>
              </a:lnSpc>
              <a:spcBef>
                <a:spcPts val="95"/>
              </a:spcBef>
              <a:buChar char="•"/>
              <a:tabLst>
                <a:tab pos="355600" algn="l"/>
                <a:tab pos="356235" algn="l"/>
              </a:tabLst>
            </a:pPr>
            <a:r>
              <a:rPr dirty="0" sz="1600" spc="-5">
                <a:latin typeface="Arial"/>
                <a:cs typeface="Arial"/>
              </a:rPr>
              <a:t>A problem with a large broadcast domain is  that these hosts can generate excessive  broadcasts and negatively </a:t>
            </a:r>
            <a:r>
              <a:rPr dirty="0" sz="1600" spc="-10">
                <a:latin typeface="Arial"/>
                <a:cs typeface="Arial"/>
              </a:rPr>
              <a:t>affect </a:t>
            </a:r>
            <a:r>
              <a:rPr dirty="0" sz="1600" spc="-5">
                <a:latin typeface="Arial"/>
                <a:cs typeface="Arial"/>
              </a:rPr>
              <a:t>the</a:t>
            </a:r>
            <a:r>
              <a:rPr dirty="0" sz="1600" spc="55">
                <a:latin typeface="Arial"/>
                <a:cs typeface="Arial"/>
              </a:rPr>
              <a:t> </a:t>
            </a:r>
            <a:r>
              <a:rPr dirty="0" sz="1600" spc="-5">
                <a:latin typeface="Arial"/>
                <a:cs typeface="Arial"/>
              </a:rPr>
              <a:t>network.</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5080" indent="-343535">
              <a:lnSpc>
                <a:spcPct val="100000"/>
              </a:lnSpc>
              <a:buChar char="•"/>
              <a:tabLst>
                <a:tab pos="355600" algn="l"/>
                <a:tab pos="356235" algn="l"/>
              </a:tabLst>
            </a:pPr>
            <a:r>
              <a:rPr dirty="0" sz="1600" spc="-5">
                <a:latin typeface="Arial"/>
                <a:cs typeface="Arial"/>
              </a:rPr>
              <a:t>The solution is to reduce the size of the  network to create smaller broadcast domains in  a process called</a:t>
            </a:r>
            <a:r>
              <a:rPr dirty="0" sz="1600" spc="-10">
                <a:latin typeface="Arial"/>
                <a:cs typeface="Arial"/>
              </a:rPr>
              <a:t> </a:t>
            </a:r>
            <a:r>
              <a:rPr dirty="0" sz="1600" spc="-5">
                <a:latin typeface="Arial"/>
                <a:cs typeface="Arial"/>
              </a:rPr>
              <a:t>subnetting.</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50800" indent="-343535">
              <a:lnSpc>
                <a:spcPct val="100000"/>
              </a:lnSpc>
              <a:buChar char="•"/>
              <a:tabLst>
                <a:tab pos="355600" algn="l"/>
                <a:tab pos="356235" algn="l"/>
              </a:tabLst>
            </a:pPr>
            <a:r>
              <a:rPr dirty="0" sz="1600" spc="-5">
                <a:latin typeface="Arial"/>
                <a:cs typeface="Arial"/>
              </a:rPr>
              <a:t>Dividing the network address 172.16.0.0 /16  into </a:t>
            </a:r>
            <a:r>
              <a:rPr dirty="0" sz="1600" spc="-10">
                <a:latin typeface="Arial"/>
                <a:cs typeface="Arial"/>
              </a:rPr>
              <a:t>two </a:t>
            </a:r>
            <a:r>
              <a:rPr dirty="0" sz="1600" spc="-5">
                <a:latin typeface="Arial"/>
                <a:cs typeface="Arial"/>
              </a:rPr>
              <a:t>subnets of 200 users each:</a:t>
            </a:r>
            <a:r>
              <a:rPr dirty="0" sz="1600" spc="95">
                <a:latin typeface="Arial"/>
                <a:cs typeface="Arial"/>
              </a:rPr>
              <a:t> </a:t>
            </a:r>
            <a:r>
              <a:rPr dirty="0" sz="1600" spc="-5">
                <a:latin typeface="Arial"/>
                <a:cs typeface="Arial"/>
              </a:rPr>
              <a:t>172.16.0.0</a:t>
            </a:r>
            <a:endParaRPr sz="1600">
              <a:latin typeface="Arial"/>
              <a:cs typeface="Arial"/>
            </a:endParaRPr>
          </a:p>
          <a:p>
            <a:pPr marL="355600">
              <a:lnSpc>
                <a:spcPct val="100000"/>
              </a:lnSpc>
            </a:pPr>
            <a:r>
              <a:rPr dirty="0" sz="1600" spc="-5">
                <a:latin typeface="Arial"/>
                <a:cs typeface="Arial"/>
              </a:rPr>
              <a:t>/24 and 172.16.1.0</a:t>
            </a:r>
            <a:r>
              <a:rPr dirty="0" sz="1600" spc="30">
                <a:latin typeface="Arial"/>
                <a:cs typeface="Arial"/>
              </a:rPr>
              <a:t> </a:t>
            </a:r>
            <a:r>
              <a:rPr dirty="0" sz="1600" spc="-5">
                <a:latin typeface="Arial"/>
                <a:cs typeface="Arial"/>
              </a:rPr>
              <a:t>/24.</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Broadcasts are only propagated within</a:t>
            </a:r>
            <a:r>
              <a:rPr dirty="0" sz="1600" spc="35">
                <a:latin typeface="Arial"/>
                <a:cs typeface="Arial"/>
              </a:rPr>
              <a:t> </a:t>
            </a:r>
            <a:r>
              <a:rPr dirty="0" sz="1600" spc="-5">
                <a:latin typeface="Arial"/>
                <a:cs typeface="Arial"/>
              </a:rPr>
              <a:t>the</a:t>
            </a:r>
            <a:endParaRPr sz="1600">
              <a:latin typeface="Arial"/>
              <a:cs typeface="Arial"/>
            </a:endParaRPr>
          </a:p>
          <a:p>
            <a:pPr marL="355600">
              <a:lnSpc>
                <a:spcPct val="100000"/>
              </a:lnSpc>
            </a:pPr>
            <a:r>
              <a:rPr dirty="0" sz="1600" spc="-5">
                <a:latin typeface="Arial"/>
                <a:cs typeface="Arial"/>
              </a:rPr>
              <a:t>smaller broadcast</a:t>
            </a:r>
            <a:r>
              <a:rPr dirty="0" sz="1600" spc="5">
                <a:latin typeface="Arial"/>
                <a:cs typeface="Arial"/>
              </a:rPr>
              <a:t> </a:t>
            </a:r>
            <a:r>
              <a:rPr dirty="0" sz="1600" spc="-5">
                <a:latin typeface="Arial"/>
                <a:cs typeface="Arial"/>
              </a:rPr>
              <a:t>domains.</a:t>
            </a:r>
            <a:endParaRPr sz="1600">
              <a:latin typeface="Arial"/>
              <a:cs typeface="Arial"/>
            </a:endParaRPr>
          </a:p>
        </p:txBody>
      </p:sp>
      <p:sp>
        <p:nvSpPr>
          <p:cNvPr id="5" name="object 5"/>
          <p:cNvSpPr/>
          <p:nvPr/>
        </p:nvSpPr>
        <p:spPr>
          <a:xfrm>
            <a:off x="5448300" y="582168"/>
            <a:ext cx="3329940" cy="197967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183919" y="2814318"/>
            <a:ext cx="3764213" cy="1723747"/>
          </a:xfrm>
          <a:prstGeom prst="rect">
            <a:avLst/>
          </a:prstGeom>
          <a:blipFill>
            <a:blip r:embed="rId3" cstate="print"/>
            <a:stretch>
              <a:fillRect/>
            </a:stretch>
          </a:blipFill>
        </p:spPr>
        <p:txBody>
          <a:bodyPr wrap="square" lIns="0" tIns="0" rIns="0" bIns="0" rtlCol="0"/>
          <a:lstStyle/>
          <a:p/>
        </p:txBody>
      </p:sp>
      <p:sp>
        <p:nvSpPr>
          <p:cNvPr id="7" name="object 7"/>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8" name="object 8"/>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4735195"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Network</a:t>
            </a:r>
            <a:r>
              <a:rPr dirty="0" sz="1600" spc="15">
                <a:solidFill>
                  <a:srgbClr val="004B69"/>
                </a:solidFill>
              </a:rPr>
              <a:t> </a:t>
            </a:r>
            <a:r>
              <a:rPr dirty="0" sz="1600" spc="-5">
                <a:solidFill>
                  <a:srgbClr val="004B69"/>
                </a:solidFill>
              </a:rPr>
              <a:t>Segmentation</a:t>
            </a:r>
            <a:endParaRPr sz="1600"/>
          </a:p>
          <a:p>
            <a:pPr marL="12700">
              <a:lnSpc>
                <a:spcPts val="2580"/>
              </a:lnSpc>
            </a:pPr>
            <a:r>
              <a:rPr dirty="0" sz="2400" spc="-5">
                <a:solidFill>
                  <a:srgbClr val="004B69"/>
                </a:solidFill>
              </a:rPr>
              <a:t>Reasons </a:t>
            </a:r>
            <a:r>
              <a:rPr dirty="0" sz="2400">
                <a:solidFill>
                  <a:srgbClr val="004B69"/>
                </a:solidFill>
              </a:rPr>
              <a:t>for </a:t>
            </a:r>
            <a:r>
              <a:rPr dirty="0" sz="2400" spc="-5">
                <a:solidFill>
                  <a:srgbClr val="004B69"/>
                </a:solidFill>
              </a:rPr>
              <a:t>Segmenting</a:t>
            </a:r>
            <a:r>
              <a:rPr dirty="0" sz="2400" spc="10">
                <a:solidFill>
                  <a:srgbClr val="004B69"/>
                </a:solidFill>
              </a:rPr>
              <a:t> </a:t>
            </a:r>
            <a:r>
              <a:rPr dirty="0" sz="2400" spc="-5">
                <a:solidFill>
                  <a:srgbClr val="004B69"/>
                </a:solidFill>
              </a:rPr>
              <a:t>Networks</a:t>
            </a:r>
            <a:endParaRPr sz="2400"/>
          </a:p>
        </p:txBody>
      </p:sp>
      <p:sp>
        <p:nvSpPr>
          <p:cNvPr id="3" name="object 3"/>
          <p:cNvSpPr txBox="1"/>
          <p:nvPr/>
        </p:nvSpPr>
        <p:spPr>
          <a:xfrm>
            <a:off x="510641" y="834923"/>
            <a:ext cx="7679690" cy="1489075"/>
          </a:xfrm>
          <a:prstGeom prst="rect">
            <a:avLst/>
          </a:prstGeom>
        </p:spPr>
        <p:txBody>
          <a:bodyPr wrap="square" lIns="0" tIns="61594" rIns="0" bIns="0" rtlCol="0" vert="horz">
            <a:spAutoFit/>
          </a:bodyPr>
          <a:lstStyle/>
          <a:p>
            <a:pPr marL="355600" indent="-343535">
              <a:lnSpc>
                <a:spcPct val="100000"/>
              </a:lnSpc>
              <a:spcBef>
                <a:spcPts val="484"/>
              </a:spcBef>
              <a:buChar char="•"/>
              <a:tabLst>
                <a:tab pos="355600" algn="l"/>
                <a:tab pos="356235" algn="l"/>
              </a:tabLst>
            </a:pPr>
            <a:r>
              <a:rPr dirty="0" sz="1600" spc="-5">
                <a:latin typeface="Arial"/>
                <a:cs typeface="Arial"/>
              </a:rPr>
              <a:t>Subnetting reduces overall network </a:t>
            </a:r>
            <a:r>
              <a:rPr dirty="0" sz="1600" spc="-10">
                <a:latin typeface="Arial"/>
                <a:cs typeface="Arial"/>
              </a:rPr>
              <a:t>traffic </a:t>
            </a:r>
            <a:r>
              <a:rPr dirty="0" sz="1600" spc="-5">
                <a:latin typeface="Arial"/>
                <a:cs typeface="Arial"/>
              </a:rPr>
              <a:t>and improves network</a:t>
            </a:r>
            <a:r>
              <a:rPr dirty="0" sz="1600" spc="150">
                <a:latin typeface="Arial"/>
                <a:cs typeface="Arial"/>
              </a:rPr>
              <a:t> </a:t>
            </a:r>
            <a:r>
              <a:rPr dirty="0" sz="1600" spc="-5">
                <a:latin typeface="Arial"/>
                <a:cs typeface="Arial"/>
              </a:rPr>
              <a:t>performance.</a:t>
            </a:r>
            <a:endParaRPr sz="1600">
              <a:latin typeface="Arial"/>
              <a:cs typeface="Arial"/>
            </a:endParaRPr>
          </a:p>
          <a:p>
            <a:pPr marL="355600" indent="-343535">
              <a:lnSpc>
                <a:spcPct val="100000"/>
              </a:lnSpc>
              <a:spcBef>
                <a:spcPts val="380"/>
              </a:spcBef>
              <a:buChar char="•"/>
              <a:tabLst>
                <a:tab pos="355600" algn="l"/>
                <a:tab pos="356235" algn="l"/>
              </a:tabLst>
            </a:pPr>
            <a:r>
              <a:rPr dirty="0" sz="1600" spc="-5">
                <a:latin typeface="Arial"/>
                <a:cs typeface="Arial"/>
              </a:rPr>
              <a:t>It can be used to implement security policies between</a:t>
            </a:r>
            <a:r>
              <a:rPr dirty="0" sz="1600" spc="60">
                <a:latin typeface="Arial"/>
                <a:cs typeface="Arial"/>
              </a:rPr>
              <a:t> </a:t>
            </a:r>
            <a:r>
              <a:rPr dirty="0" sz="1600" spc="-5">
                <a:latin typeface="Arial"/>
                <a:cs typeface="Arial"/>
              </a:rPr>
              <a:t>subnets.</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Subnetting reduces the number of devices affected by abnormal broadcast</a:t>
            </a:r>
            <a:r>
              <a:rPr dirty="0" sz="1600" spc="145">
                <a:latin typeface="Arial"/>
                <a:cs typeface="Arial"/>
              </a:rPr>
              <a:t> </a:t>
            </a:r>
            <a:r>
              <a:rPr dirty="0" sz="1600" spc="-5">
                <a:latin typeface="Arial"/>
                <a:cs typeface="Arial"/>
              </a:rPr>
              <a:t>traffic.</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Subnets are used for a variety of reasons including</a:t>
            </a:r>
            <a:r>
              <a:rPr dirty="0" sz="1600" spc="65">
                <a:latin typeface="Arial"/>
                <a:cs typeface="Arial"/>
              </a:rPr>
              <a:t> </a:t>
            </a:r>
            <a:r>
              <a:rPr dirty="0" sz="1600" spc="-10">
                <a:latin typeface="Arial"/>
                <a:cs typeface="Arial"/>
              </a:rPr>
              <a:t>by:</a:t>
            </a:r>
            <a:endParaRPr sz="1600">
              <a:latin typeface="Arial"/>
              <a:cs typeface="Arial"/>
            </a:endParaRPr>
          </a:p>
        </p:txBody>
      </p:sp>
      <p:grpSp>
        <p:nvGrpSpPr>
          <p:cNvPr id="4" name="object 4"/>
          <p:cNvGrpSpPr/>
          <p:nvPr/>
        </p:nvGrpSpPr>
        <p:grpSpPr>
          <a:xfrm>
            <a:off x="301752" y="2453639"/>
            <a:ext cx="2806065" cy="1899285"/>
            <a:chOff x="301752" y="2453639"/>
            <a:chExt cx="2806065" cy="1899285"/>
          </a:xfrm>
        </p:grpSpPr>
        <p:sp>
          <p:nvSpPr>
            <p:cNvPr id="5" name="object 5"/>
            <p:cNvSpPr/>
            <p:nvPr/>
          </p:nvSpPr>
          <p:spPr>
            <a:xfrm>
              <a:off x="336774" y="2473429"/>
              <a:ext cx="2770691" cy="187913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01752" y="2453639"/>
              <a:ext cx="1092708" cy="507492"/>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374904" y="2491739"/>
              <a:ext cx="2699385" cy="1807845"/>
            </a:xfrm>
            <a:custGeom>
              <a:avLst/>
              <a:gdLst/>
              <a:ahLst/>
              <a:cxnLst/>
              <a:rect l="l" t="t" r="r" b="b"/>
              <a:pathLst>
                <a:path w="2699385" h="1807845">
                  <a:moveTo>
                    <a:pt x="0" y="1807464"/>
                  </a:moveTo>
                  <a:lnTo>
                    <a:pt x="2699004" y="1807464"/>
                  </a:lnTo>
                  <a:lnTo>
                    <a:pt x="2699004" y="0"/>
                  </a:lnTo>
                  <a:lnTo>
                    <a:pt x="0" y="0"/>
                  </a:lnTo>
                  <a:lnTo>
                    <a:pt x="0" y="1807464"/>
                  </a:lnTo>
                  <a:close/>
                </a:path>
              </a:pathLst>
            </a:custGeom>
            <a:ln w="9144">
              <a:solidFill>
                <a:srgbClr val="31C4F3"/>
              </a:solidFill>
            </a:ln>
          </p:spPr>
          <p:txBody>
            <a:bodyPr wrap="square" lIns="0" tIns="0" rIns="0" bIns="0" rtlCol="0"/>
            <a:lstStyle/>
            <a:p/>
          </p:txBody>
        </p:sp>
      </p:grpSp>
      <p:sp>
        <p:nvSpPr>
          <p:cNvPr id="8" name="object 8"/>
          <p:cNvSpPr txBox="1"/>
          <p:nvPr/>
        </p:nvSpPr>
        <p:spPr>
          <a:xfrm>
            <a:off x="454253" y="2521457"/>
            <a:ext cx="79311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57575B"/>
                </a:solidFill>
                <a:latin typeface="Arial"/>
                <a:cs typeface="Arial"/>
              </a:rPr>
              <a:t>Location</a:t>
            </a:r>
            <a:endParaRPr sz="1600">
              <a:latin typeface="Arial"/>
              <a:cs typeface="Arial"/>
            </a:endParaRPr>
          </a:p>
        </p:txBody>
      </p:sp>
      <p:sp>
        <p:nvSpPr>
          <p:cNvPr id="9" name="object 9"/>
          <p:cNvSpPr/>
          <p:nvPr/>
        </p:nvSpPr>
        <p:spPr>
          <a:xfrm>
            <a:off x="342900" y="2913888"/>
            <a:ext cx="2788920" cy="1319784"/>
          </a:xfrm>
          <a:prstGeom prst="rect">
            <a:avLst/>
          </a:prstGeom>
          <a:blipFill>
            <a:blip r:embed="rId4" cstate="print"/>
            <a:stretch>
              <a:fillRect/>
            </a:stretch>
          </a:blipFill>
        </p:spPr>
        <p:txBody>
          <a:bodyPr wrap="square" lIns="0" tIns="0" rIns="0" bIns="0" rtlCol="0"/>
          <a:lstStyle/>
          <a:p/>
        </p:txBody>
      </p:sp>
      <p:grpSp>
        <p:nvGrpSpPr>
          <p:cNvPr id="10" name="object 10"/>
          <p:cNvGrpSpPr/>
          <p:nvPr/>
        </p:nvGrpSpPr>
        <p:grpSpPr>
          <a:xfrm>
            <a:off x="3270503" y="2453639"/>
            <a:ext cx="2804160" cy="2129155"/>
            <a:chOff x="3270503" y="2453639"/>
            <a:chExt cx="2804160" cy="2129155"/>
          </a:xfrm>
        </p:grpSpPr>
        <p:sp>
          <p:nvSpPr>
            <p:cNvPr id="11" name="object 11"/>
            <p:cNvSpPr/>
            <p:nvPr/>
          </p:nvSpPr>
          <p:spPr>
            <a:xfrm>
              <a:off x="3305550" y="2473438"/>
              <a:ext cx="2769117" cy="2109242"/>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3270503" y="2453639"/>
              <a:ext cx="1964436" cy="507492"/>
            </a:xfrm>
            <a:prstGeom prst="rect">
              <a:avLst/>
            </a:prstGeom>
            <a:blipFill>
              <a:blip r:embed="rId6" cstate="print"/>
              <a:stretch>
                <a:fillRect/>
              </a:stretch>
            </a:blipFill>
          </p:spPr>
          <p:txBody>
            <a:bodyPr wrap="square" lIns="0" tIns="0" rIns="0" bIns="0" rtlCol="0"/>
            <a:lstStyle/>
            <a:p/>
          </p:txBody>
        </p:sp>
      </p:grpSp>
      <p:sp>
        <p:nvSpPr>
          <p:cNvPr id="13" name="object 13"/>
          <p:cNvSpPr txBox="1"/>
          <p:nvPr/>
        </p:nvSpPr>
        <p:spPr>
          <a:xfrm>
            <a:off x="3343655" y="2491739"/>
            <a:ext cx="2697480" cy="2037714"/>
          </a:xfrm>
          <a:prstGeom prst="rect">
            <a:avLst/>
          </a:prstGeom>
          <a:ln w="9144">
            <a:solidFill>
              <a:srgbClr val="31C4F3"/>
            </a:solidFill>
          </a:ln>
        </p:spPr>
        <p:txBody>
          <a:bodyPr wrap="square" lIns="0" tIns="41910" rIns="0" bIns="0" rtlCol="0" vert="horz">
            <a:spAutoFit/>
          </a:bodyPr>
          <a:lstStyle/>
          <a:p>
            <a:pPr marL="91440">
              <a:lnSpc>
                <a:spcPct val="100000"/>
              </a:lnSpc>
              <a:spcBef>
                <a:spcPts val="330"/>
              </a:spcBef>
            </a:pPr>
            <a:r>
              <a:rPr dirty="0" sz="1600" spc="-5">
                <a:solidFill>
                  <a:srgbClr val="57575B"/>
                </a:solidFill>
                <a:latin typeface="Arial"/>
                <a:cs typeface="Arial"/>
              </a:rPr>
              <a:t>Group or</a:t>
            </a:r>
            <a:r>
              <a:rPr dirty="0" sz="1600" spc="25">
                <a:solidFill>
                  <a:srgbClr val="57575B"/>
                </a:solidFill>
                <a:latin typeface="Arial"/>
                <a:cs typeface="Arial"/>
              </a:rPr>
              <a:t> </a:t>
            </a:r>
            <a:r>
              <a:rPr dirty="0" sz="1600" spc="-5">
                <a:solidFill>
                  <a:srgbClr val="57575B"/>
                </a:solidFill>
                <a:latin typeface="Arial"/>
                <a:cs typeface="Arial"/>
              </a:rPr>
              <a:t>Function</a:t>
            </a:r>
            <a:endParaRPr sz="1600">
              <a:latin typeface="Arial"/>
              <a:cs typeface="Arial"/>
            </a:endParaRPr>
          </a:p>
        </p:txBody>
      </p:sp>
      <p:sp>
        <p:nvSpPr>
          <p:cNvPr id="14" name="object 14"/>
          <p:cNvSpPr/>
          <p:nvPr/>
        </p:nvSpPr>
        <p:spPr>
          <a:xfrm>
            <a:off x="3497579" y="2878835"/>
            <a:ext cx="2371344" cy="1572768"/>
          </a:xfrm>
          <a:prstGeom prst="rect">
            <a:avLst/>
          </a:prstGeom>
          <a:blipFill>
            <a:blip r:embed="rId7" cstate="print"/>
            <a:stretch>
              <a:fillRect/>
            </a:stretch>
          </a:blipFill>
        </p:spPr>
        <p:txBody>
          <a:bodyPr wrap="square" lIns="0" tIns="0" rIns="0" bIns="0" rtlCol="0"/>
          <a:lstStyle/>
          <a:p/>
        </p:txBody>
      </p:sp>
      <p:grpSp>
        <p:nvGrpSpPr>
          <p:cNvPr id="15" name="object 15"/>
          <p:cNvGrpSpPr/>
          <p:nvPr/>
        </p:nvGrpSpPr>
        <p:grpSpPr>
          <a:xfrm>
            <a:off x="6246876" y="2446020"/>
            <a:ext cx="2629535" cy="2127885"/>
            <a:chOff x="6246876" y="2446020"/>
            <a:chExt cx="2629535" cy="2127885"/>
          </a:xfrm>
        </p:grpSpPr>
        <p:sp>
          <p:nvSpPr>
            <p:cNvPr id="16" name="object 16"/>
            <p:cNvSpPr/>
            <p:nvPr/>
          </p:nvSpPr>
          <p:spPr>
            <a:xfrm>
              <a:off x="6281917" y="2465812"/>
              <a:ext cx="2593869" cy="2107731"/>
            </a:xfrm>
            <a:prstGeom prst="rect">
              <a:avLst/>
            </a:prstGeom>
            <a:blipFill>
              <a:blip r:embed="rId8" cstate="print"/>
              <a:stretch>
                <a:fillRect/>
              </a:stretch>
            </a:blipFill>
          </p:spPr>
          <p:txBody>
            <a:bodyPr wrap="square" lIns="0" tIns="0" rIns="0" bIns="0" rtlCol="0"/>
            <a:lstStyle/>
            <a:p/>
          </p:txBody>
        </p:sp>
        <p:sp>
          <p:nvSpPr>
            <p:cNvPr id="17" name="object 17"/>
            <p:cNvSpPr/>
            <p:nvPr/>
          </p:nvSpPr>
          <p:spPr>
            <a:xfrm>
              <a:off x="6246876" y="2446020"/>
              <a:ext cx="1434083" cy="507492"/>
            </a:xfrm>
            <a:prstGeom prst="rect">
              <a:avLst/>
            </a:prstGeom>
            <a:blipFill>
              <a:blip r:embed="rId9" cstate="print"/>
              <a:stretch>
                <a:fillRect/>
              </a:stretch>
            </a:blipFill>
          </p:spPr>
          <p:txBody>
            <a:bodyPr wrap="square" lIns="0" tIns="0" rIns="0" bIns="0" rtlCol="0"/>
            <a:lstStyle/>
            <a:p/>
          </p:txBody>
        </p:sp>
      </p:grpSp>
      <p:sp>
        <p:nvSpPr>
          <p:cNvPr id="18" name="object 18"/>
          <p:cNvSpPr txBox="1"/>
          <p:nvPr/>
        </p:nvSpPr>
        <p:spPr>
          <a:xfrm>
            <a:off x="6320028" y="2484120"/>
            <a:ext cx="2522220" cy="2036445"/>
          </a:xfrm>
          <a:prstGeom prst="rect">
            <a:avLst/>
          </a:prstGeom>
          <a:ln w="9144">
            <a:solidFill>
              <a:srgbClr val="31C4F3"/>
            </a:solidFill>
          </a:ln>
        </p:spPr>
        <p:txBody>
          <a:bodyPr wrap="square" lIns="0" tIns="40640" rIns="0" bIns="0" rtlCol="0" vert="horz">
            <a:spAutoFit/>
          </a:bodyPr>
          <a:lstStyle/>
          <a:p>
            <a:pPr marL="92075">
              <a:lnSpc>
                <a:spcPct val="100000"/>
              </a:lnSpc>
              <a:spcBef>
                <a:spcPts val="320"/>
              </a:spcBef>
            </a:pPr>
            <a:r>
              <a:rPr dirty="0" sz="1600" spc="-5">
                <a:solidFill>
                  <a:srgbClr val="57575B"/>
                </a:solidFill>
                <a:latin typeface="Arial"/>
                <a:cs typeface="Arial"/>
              </a:rPr>
              <a:t>Device</a:t>
            </a:r>
            <a:r>
              <a:rPr dirty="0" sz="1600" spc="-55">
                <a:solidFill>
                  <a:srgbClr val="57575B"/>
                </a:solidFill>
                <a:latin typeface="Arial"/>
                <a:cs typeface="Arial"/>
              </a:rPr>
              <a:t> </a:t>
            </a:r>
            <a:r>
              <a:rPr dirty="0" sz="1600" spc="-30">
                <a:solidFill>
                  <a:srgbClr val="57575B"/>
                </a:solidFill>
                <a:latin typeface="Arial"/>
                <a:cs typeface="Arial"/>
              </a:rPr>
              <a:t>Type</a:t>
            </a:r>
            <a:endParaRPr sz="1600">
              <a:latin typeface="Arial"/>
              <a:cs typeface="Arial"/>
            </a:endParaRPr>
          </a:p>
        </p:txBody>
      </p:sp>
      <p:sp>
        <p:nvSpPr>
          <p:cNvPr id="19" name="object 19"/>
          <p:cNvSpPr/>
          <p:nvPr/>
        </p:nvSpPr>
        <p:spPr>
          <a:xfrm>
            <a:off x="6382511" y="2900172"/>
            <a:ext cx="2372867" cy="1572767"/>
          </a:xfrm>
          <a:prstGeom prst="rect">
            <a:avLst/>
          </a:prstGeom>
          <a:blipFill>
            <a:blip r:embed="rId10" cstate="print"/>
            <a:stretch>
              <a:fillRect/>
            </a:stretch>
          </a:blipFill>
        </p:spPr>
        <p:txBody>
          <a:bodyPr wrap="square" lIns="0" tIns="0" rIns="0" bIns="0" rtlCol="0"/>
          <a:lstStyle/>
          <a:p/>
        </p:txBody>
      </p:sp>
      <p:sp>
        <p:nvSpPr>
          <p:cNvPr id="20" name="object 20"/>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21" name="object 21"/>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7580630" cy="726440"/>
          </a:xfrm>
          <a:prstGeom prst="rect"/>
        </p:spPr>
        <p:txBody>
          <a:bodyPr wrap="square" lIns="0" tIns="12065" rIns="0" bIns="0" rtlCol="0" vert="horz">
            <a:spAutoFit/>
          </a:bodyPr>
          <a:lstStyle/>
          <a:p>
            <a:pPr marL="12700">
              <a:lnSpc>
                <a:spcPct val="100000"/>
              </a:lnSpc>
              <a:spcBef>
                <a:spcPts val="95"/>
              </a:spcBef>
            </a:pPr>
            <a:r>
              <a:rPr dirty="0" spc="-90"/>
              <a:t>11.5 </a:t>
            </a:r>
            <a:r>
              <a:rPr dirty="0" spc="-5"/>
              <a:t>Subnet an IPv4</a:t>
            </a:r>
            <a:r>
              <a:rPr dirty="0" spc="85"/>
              <a:t> </a:t>
            </a:r>
            <a:r>
              <a:rPr dirty="0" spc="-5"/>
              <a:t>Network</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4037329"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an IPv4</a:t>
            </a:r>
            <a:r>
              <a:rPr dirty="0" sz="1600" spc="5">
                <a:solidFill>
                  <a:srgbClr val="004B69"/>
                </a:solidFill>
              </a:rPr>
              <a:t> </a:t>
            </a:r>
            <a:r>
              <a:rPr dirty="0" sz="1600" spc="-5">
                <a:solidFill>
                  <a:srgbClr val="004B69"/>
                </a:solidFill>
              </a:rPr>
              <a:t>Network</a:t>
            </a:r>
            <a:endParaRPr sz="1600"/>
          </a:p>
          <a:p>
            <a:pPr marL="12700">
              <a:lnSpc>
                <a:spcPts val="2580"/>
              </a:lnSpc>
            </a:pPr>
            <a:r>
              <a:rPr dirty="0" sz="2400" spc="-5">
                <a:solidFill>
                  <a:srgbClr val="004B69"/>
                </a:solidFill>
              </a:rPr>
              <a:t>Subnet on an </a:t>
            </a:r>
            <a:r>
              <a:rPr dirty="0" sz="2400">
                <a:solidFill>
                  <a:srgbClr val="004B69"/>
                </a:solidFill>
              </a:rPr>
              <a:t>Octet</a:t>
            </a:r>
            <a:r>
              <a:rPr dirty="0" sz="2400" spc="-50">
                <a:solidFill>
                  <a:srgbClr val="004B69"/>
                </a:solidFill>
              </a:rPr>
              <a:t> </a:t>
            </a:r>
            <a:r>
              <a:rPr dirty="0" sz="2400" spc="-5">
                <a:solidFill>
                  <a:srgbClr val="004B69"/>
                </a:solidFill>
              </a:rPr>
              <a:t>Boundary</a:t>
            </a:r>
            <a:endParaRPr sz="2400"/>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510641" y="884300"/>
            <a:ext cx="7687309" cy="854075"/>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Networks are most easily subnetted at the octet boundary of /8, /16, and</a:t>
            </a:r>
            <a:r>
              <a:rPr dirty="0" sz="1600" spc="225">
                <a:latin typeface="Arial"/>
                <a:cs typeface="Arial"/>
              </a:rPr>
              <a:t> </a:t>
            </a:r>
            <a:r>
              <a:rPr dirty="0" sz="1600" spc="-5">
                <a:latin typeface="Arial"/>
                <a:cs typeface="Arial"/>
              </a:rPr>
              <a:t>/24.</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Notice that using longer prefix lengths decreases the number of hosts per</a:t>
            </a:r>
            <a:r>
              <a:rPr dirty="0" sz="1600" spc="220">
                <a:latin typeface="Arial"/>
                <a:cs typeface="Arial"/>
              </a:rPr>
              <a:t> </a:t>
            </a:r>
            <a:r>
              <a:rPr dirty="0" sz="1600" spc="-5">
                <a:latin typeface="Arial"/>
                <a:cs typeface="Arial"/>
              </a:rPr>
              <a:t>subnet.</a:t>
            </a:r>
            <a:endParaRPr sz="1600">
              <a:latin typeface="Arial"/>
              <a:cs typeface="Arial"/>
            </a:endParaRPr>
          </a:p>
        </p:txBody>
      </p:sp>
      <p:graphicFrame>
        <p:nvGraphicFramePr>
          <p:cNvPr id="4" name="object 4"/>
          <p:cNvGraphicFramePr>
            <a:graphicFrameLocks noGrp="1"/>
          </p:cNvGraphicFramePr>
          <p:nvPr/>
        </p:nvGraphicFramePr>
        <p:xfrm>
          <a:off x="985621" y="2104644"/>
          <a:ext cx="6915784" cy="1579880"/>
        </p:xfrm>
        <a:graphic>
          <a:graphicData uri="http://schemas.openxmlformats.org/drawingml/2006/table">
            <a:tbl>
              <a:tblPr firstRow="1" bandRow="1">
                <a:tableStyleId>{2D5ABB26-0587-4C30-8999-92F81FD0307C}</a:tableStyleId>
              </a:tblPr>
              <a:tblGrid>
                <a:gridCol w="1103630"/>
                <a:gridCol w="1215390"/>
                <a:gridCol w="3474085"/>
                <a:gridCol w="1103630"/>
              </a:tblGrid>
              <a:tr h="370839">
                <a:tc>
                  <a:txBody>
                    <a:bodyPr/>
                    <a:lstStyle/>
                    <a:p>
                      <a:pPr marL="31750">
                        <a:lnSpc>
                          <a:spcPct val="100000"/>
                        </a:lnSpc>
                        <a:spcBef>
                          <a:spcPts val="750"/>
                        </a:spcBef>
                      </a:pPr>
                      <a:r>
                        <a:rPr dirty="0" sz="1100" b="1">
                          <a:solidFill>
                            <a:srgbClr val="FFFFFF"/>
                          </a:solidFill>
                          <a:latin typeface="Arial"/>
                          <a:cs typeface="Arial"/>
                        </a:rPr>
                        <a:t>Prefix</a:t>
                      </a:r>
                      <a:r>
                        <a:rPr dirty="0" sz="1100" spc="-50" b="1">
                          <a:solidFill>
                            <a:srgbClr val="FFFFFF"/>
                          </a:solidFill>
                          <a:latin typeface="Arial"/>
                          <a:cs typeface="Arial"/>
                        </a:rPr>
                        <a:t> </a:t>
                      </a:r>
                      <a:r>
                        <a:rPr dirty="0" sz="1100" spc="-5" b="1">
                          <a:solidFill>
                            <a:srgbClr val="FFFFFF"/>
                          </a:solidFill>
                          <a:latin typeface="Arial"/>
                          <a:cs typeface="Arial"/>
                        </a:rPr>
                        <a:t>Length</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a:lnSpc>
                          <a:spcPct val="100000"/>
                        </a:lnSpc>
                        <a:spcBef>
                          <a:spcPts val="750"/>
                        </a:spcBef>
                      </a:pPr>
                      <a:r>
                        <a:rPr dirty="0" sz="1100" spc="-5" b="1">
                          <a:solidFill>
                            <a:srgbClr val="FFFFFF"/>
                          </a:solidFill>
                          <a:latin typeface="Arial"/>
                          <a:cs typeface="Arial"/>
                        </a:rPr>
                        <a:t>Subnet</a:t>
                      </a:r>
                      <a:r>
                        <a:rPr dirty="0" sz="1100" spc="-15" b="1">
                          <a:solidFill>
                            <a:srgbClr val="FFFFFF"/>
                          </a:solidFill>
                          <a:latin typeface="Arial"/>
                          <a:cs typeface="Arial"/>
                        </a:rPr>
                        <a:t> </a:t>
                      </a:r>
                      <a:r>
                        <a:rPr dirty="0" sz="1100" b="1">
                          <a:solidFill>
                            <a:srgbClr val="FFFFFF"/>
                          </a:solidFill>
                          <a:latin typeface="Arial"/>
                          <a:cs typeface="Arial"/>
                        </a:rPr>
                        <a:t>Mask</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a:lnSpc>
                          <a:spcPct val="100000"/>
                        </a:lnSpc>
                        <a:spcBef>
                          <a:spcPts val="750"/>
                        </a:spcBef>
                      </a:pPr>
                      <a:r>
                        <a:rPr dirty="0" sz="1100" spc="-5" b="1">
                          <a:solidFill>
                            <a:srgbClr val="FFFFFF"/>
                          </a:solidFill>
                          <a:latin typeface="Arial"/>
                          <a:cs typeface="Arial"/>
                        </a:rPr>
                        <a:t>Subnet </a:t>
                      </a:r>
                      <a:r>
                        <a:rPr dirty="0" sz="1100" b="1">
                          <a:solidFill>
                            <a:srgbClr val="FFFFFF"/>
                          </a:solidFill>
                          <a:latin typeface="Arial"/>
                          <a:cs typeface="Arial"/>
                        </a:rPr>
                        <a:t>Mask in </a:t>
                      </a:r>
                      <a:r>
                        <a:rPr dirty="0" sz="1100" spc="-5" b="1">
                          <a:solidFill>
                            <a:srgbClr val="FFFFFF"/>
                          </a:solidFill>
                          <a:latin typeface="Arial"/>
                          <a:cs typeface="Arial"/>
                        </a:rPr>
                        <a:t>Binary </a:t>
                      </a:r>
                      <a:r>
                        <a:rPr dirty="0" sz="1100" b="1">
                          <a:solidFill>
                            <a:srgbClr val="FFFFFF"/>
                          </a:solidFill>
                          <a:latin typeface="Arial"/>
                          <a:cs typeface="Arial"/>
                        </a:rPr>
                        <a:t>(n = network, h =</a:t>
                      </a:r>
                      <a:r>
                        <a:rPr dirty="0" sz="1100" spc="-155" b="1">
                          <a:solidFill>
                            <a:srgbClr val="FFFFFF"/>
                          </a:solidFill>
                          <a:latin typeface="Arial"/>
                          <a:cs typeface="Arial"/>
                        </a:rPr>
                        <a:t> </a:t>
                      </a:r>
                      <a:r>
                        <a:rPr dirty="0" sz="1100" b="1">
                          <a:solidFill>
                            <a:srgbClr val="FFFFFF"/>
                          </a:solidFill>
                          <a:latin typeface="Arial"/>
                          <a:cs typeface="Arial"/>
                        </a:rPr>
                        <a:t>host)</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750"/>
                        </a:spcBef>
                      </a:pPr>
                      <a:r>
                        <a:rPr dirty="0" sz="1100" b="1">
                          <a:solidFill>
                            <a:srgbClr val="FFFFFF"/>
                          </a:solidFill>
                          <a:latin typeface="Arial"/>
                          <a:cs typeface="Arial"/>
                        </a:rPr>
                        <a:t># of</a:t>
                      </a:r>
                      <a:r>
                        <a:rPr dirty="0" sz="1100" spc="-45" b="1">
                          <a:solidFill>
                            <a:srgbClr val="FFFFFF"/>
                          </a:solidFill>
                          <a:latin typeface="Arial"/>
                          <a:cs typeface="Arial"/>
                        </a:rPr>
                        <a:t> </a:t>
                      </a:r>
                      <a:r>
                        <a:rPr dirty="0" sz="1100" b="1">
                          <a:solidFill>
                            <a:srgbClr val="FFFFFF"/>
                          </a:solidFill>
                          <a:latin typeface="Arial"/>
                          <a:cs typeface="Arial"/>
                        </a:rPr>
                        <a:t>hosts</a:t>
                      </a:r>
                      <a:endParaRPr sz="1100">
                        <a:latin typeface="Arial"/>
                        <a:cs typeface="Arial"/>
                      </a:endParaRPr>
                    </a:p>
                  </a:txBody>
                  <a:tcPr marL="0" marR="0" marB="0" marT="9525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398780">
                <a:tc>
                  <a:txBody>
                    <a:bodyPr/>
                    <a:lstStyle/>
                    <a:p>
                      <a:pPr marL="31750">
                        <a:lnSpc>
                          <a:spcPct val="100000"/>
                        </a:lnSpc>
                        <a:spcBef>
                          <a:spcPts val="860"/>
                        </a:spcBef>
                      </a:pPr>
                      <a:r>
                        <a:rPr dirty="0" sz="1100" b="1">
                          <a:solidFill>
                            <a:srgbClr val="57575B"/>
                          </a:solidFill>
                          <a:latin typeface="Arial"/>
                          <a:cs typeface="Arial"/>
                        </a:rPr>
                        <a:t>/8</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60"/>
                        </a:spcBef>
                      </a:pPr>
                      <a:r>
                        <a:rPr dirty="0" sz="1100" b="1">
                          <a:solidFill>
                            <a:srgbClr val="57575B"/>
                          </a:solidFill>
                          <a:latin typeface="Arial"/>
                          <a:cs typeface="Arial"/>
                        </a:rPr>
                        <a:t>255</a:t>
                      </a:r>
                      <a:r>
                        <a:rPr dirty="0" sz="1100">
                          <a:solidFill>
                            <a:srgbClr val="57575B"/>
                          </a:solidFill>
                          <a:latin typeface="Arial"/>
                          <a:cs typeface="Arial"/>
                        </a:rPr>
                        <a:t>.0.0.0</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105"/>
                        </a:spcBef>
                      </a:pPr>
                      <a:r>
                        <a:rPr dirty="0" sz="1100" b="1">
                          <a:solidFill>
                            <a:srgbClr val="57575B"/>
                          </a:solidFill>
                          <a:latin typeface="Courier New"/>
                          <a:cs typeface="Courier New"/>
                        </a:rPr>
                        <a:t>nnnnnnnn</a:t>
                      </a:r>
                      <a:r>
                        <a:rPr dirty="0" sz="1100">
                          <a:solidFill>
                            <a:srgbClr val="57575B"/>
                          </a:solidFill>
                          <a:latin typeface="Courier New"/>
                          <a:cs typeface="Courier New"/>
                        </a:rPr>
                        <a:t>.hhhhhhhh.hhhhhhhh.hhhhhhhh</a:t>
                      </a:r>
                      <a:endParaRPr sz="1100">
                        <a:latin typeface="Courier New"/>
                        <a:cs typeface="Courier New"/>
                      </a:endParaRPr>
                    </a:p>
                    <a:p>
                      <a:pPr marL="31750">
                        <a:lnSpc>
                          <a:spcPct val="100000"/>
                        </a:lnSpc>
                      </a:pPr>
                      <a:r>
                        <a:rPr dirty="0" sz="1100" spc="-5" b="1">
                          <a:solidFill>
                            <a:srgbClr val="57575B"/>
                          </a:solidFill>
                          <a:latin typeface="Courier New"/>
                          <a:cs typeface="Courier New"/>
                        </a:rPr>
                        <a:t>11111111</a:t>
                      </a:r>
                      <a:r>
                        <a:rPr dirty="0" sz="1100" spc="-5">
                          <a:solidFill>
                            <a:srgbClr val="57575B"/>
                          </a:solidFill>
                          <a:latin typeface="Courier New"/>
                          <a:cs typeface="Courier New"/>
                        </a:rPr>
                        <a:t>.00000000.00000000.00000000</a:t>
                      </a:r>
                      <a:endParaRPr sz="1100">
                        <a:latin typeface="Courier New"/>
                        <a:cs typeface="Courier New"/>
                      </a:endParaRPr>
                    </a:p>
                  </a:txBody>
                  <a:tcPr marL="0" marR="0" marB="0" marT="1333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910"/>
                        </a:spcBef>
                      </a:pPr>
                      <a:r>
                        <a:rPr dirty="0" sz="1000" spc="-5">
                          <a:solidFill>
                            <a:srgbClr val="57575B"/>
                          </a:solidFill>
                          <a:latin typeface="Arial"/>
                          <a:cs typeface="Arial"/>
                        </a:rPr>
                        <a:t>16,777,214</a:t>
                      </a:r>
                      <a:endParaRPr sz="1000">
                        <a:latin typeface="Arial"/>
                        <a:cs typeface="Arial"/>
                      </a:endParaRPr>
                    </a:p>
                  </a:txBody>
                  <a:tcPr marL="0" marR="0" marB="0" marT="11557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398780">
                <a:tc>
                  <a:txBody>
                    <a:bodyPr/>
                    <a:lstStyle/>
                    <a:p>
                      <a:pPr marL="31750">
                        <a:lnSpc>
                          <a:spcPct val="100000"/>
                        </a:lnSpc>
                        <a:spcBef>
                          <a:spcPts val="860"/>
                        </a:spcBef>
                      </a:pPr>
                      <a:r>
                        <a:rPr dirty="0" sz="1100" b="1">
                          <a:solidFill>
                            <a:srgbClr val="57575B"/>
                          </a:solidFill>
                          <a:latin typeface="Arial"/>
                          <a:cs typeface="Arial"/>
                        </a:rPr>
                        <a:t>/16</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60"/>
                        </a:spcBef>
                      </a:pPr>
                      <a:r>
                        <a:rPr dirty="0" sz="1100" b="1">
                          <a:solidFill>
                            <a:srgbClr val="57575B"/>
                          </a:solidFill>
                          <a:latin typeface="Arial"/>
                          <a:cs typeface="Arial"/>
                        </a:rPr>
                        <a:t>255.255</a:t>
                      </a:r>
                      <a:r>
                        <a:rPr dirty="0" sz="1100">
                          <a:solidFill>
                            <a:srgbClr val="57575B"/>
                          </a:solidFill>
                          <a:latin typeface="Arial"/>
                          <a:cs typeface="Arial"/>
                        </a:rPr>
                        <a:t>.0.0</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marR="488950">
                        <a:lnSpc>
                          <a:spcPct val="100000"/>
                        </a:lnSpc>
                        <a:spcBef>
                          <a:spcPts val="105"/>
                        </a:spcBef>
                      </a:pPr>
                      <a:r>
                        <a:rPr dirty="0" sz="1100" spc="-5" b="1">
                          <a:solidFill>
                            <a:srgbClr val="57575B"/>
                          </a:solidFill>
                          <a:latin typeface="Courier New"/>
                          <a:cs typeface="Courier New"/>
                        </a:rPr>
                        <a:t>nnnnnnnn.nnnnnnnn</a:t>
                      </a:r>
                      <a:r>
                        <a:rPr dirty="0" sz="1100" spc="-5">
                          <a:solidFill>
                            <a:srgbClr val="57575B"/>
                          </a:solidFill>
                          <a:latin typeface="Courier New"/>
                          <a:cs typeface="Courier New"/>
                        </a:rPr>
                        <a:t>.hhhhhhhh.hhhhhhhh  </a:t>
                      </a:r>
                      <a:r>
                        <a:rPr dirty="0" sz="1100" spc="-5" b="1">
                          <a:solidFill>
                            <a:srgbClr val="57575B"/>
                          </a:solidFill>
                          <a:latin typeface="Courier New"/>
                          <a:cs typeface="Courier New"/>
                        </a:rPr>
                        <a:t>11111111.11111111</a:t>
                      </a:r>
                      <a:r>
                        <a:rPr dirty="0" sz="1100" spc="-5">
                          <a:solidFill>
                            <a:srgbClr val="57575B"/>
                          </a:solidFill>
                          <a:latin typeface="Courier New"/>
                          <a:cs typeface="Courier New"/>
                        </a:rPr>
                        <a:t>.00000000.00000000</a:t>
                      </a:r>
                      <a:endParaRPr sz="1100">
                        <a:latin typeface="Courier New"/>
                        <a:cs typeface="Courier New"/>
                      </a:endParaRPr>
                    </a:p>
                  </a:txBody>
                  <a:tcPr marL="0" marR="0" marB="0" marT="133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910"/>
                        </a:spcBef>
                      </a:pPr>
                      <a:r>
                        <a:rPr dirty="0" sz="1000" spc="-10">
                          <a:solidFill>
                            <a:srgbClr val="57575B"/>
                          </a:solidFill>
                          <a:latin typeface="Arial"/>
                          <a:cs typeface="Arial"/>
                        </a:rPr>
                        <a:t>65,534</a:t>
                      </a:r>
                      <a:endParaRPr sz="1000">
                        <a:latin typeface="Arial"/>
                        <a:cs typeface="Arial"/>
                      </a:endParaRPr>
                    </a:p>
                  </a:txBody>
                  <a:tcPr marL="0" marR="0" marB="0" marT="1155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98780">
                <a:tc>
                  <a:txBody>
                    <a:bodyPr/>
                    <a:lstStyle/>
                    <a:p>
                      <a:pPr marL="31750">
                        <a:lnSpc>
                          <a:spcPct val="100000"/>
                        </a:lnSpc>
                        <a:spcBef>
                          <a:spcPts val="860"/>
                        </a:spcBef>
                      </a:pPr>
                      <a:r>
                        <a:rPr dirty="0" sz="1100" b="1">
                          <a:solidFill>
                            <a:srgbClr val="57575B"/>
                          </a:solidFill>
                          <a:latin typeface="Arial"/>
                          <a:cs typeface="Arial"/>
                        </a:rPr>
                        <a:t>/24</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60"/>
                        </a:spcBef>
                      </a:pPr>
                      <a:r>
                        <a:rPr dirty="0" sz="1100" b="1">
                          <a:solidFill>
                            <a:srgbClr val="57575B"/>
                          </a:solidFill>
                          <a:latin typeface="Arial"/>
                          <a:cs typeface="Arial"/>
                        </a:rPr>
                        <a:t>255.255.255</a:t>
                      </a:r>
                      <a:r>
                        <a:rPr dirty="0" sz="1100">
                          <a:solidFill>
                            <a:srgbClr val="57575B"/>
                          </a:solidFill>
                          <a:latin typeface="Arial"/>
                          <a:cs typeface="Arial"/>
                        </a:rPr>
                        <a:t>.0</a:t>
                      </a:r>
                      <a:endParaRPr sz="1100">
                        <a:latin typeface="Arial"/>
                        <a:cs typeface="Arial"/>
                      </a:endParaRPr>
                    </a:p>
                  </a:txBody>
                  <a:tcPr marL="0" marR="0" marB="0" marT="1092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marR="488950">
                        <a:lnSpc>
                          <a:spcPct val="100000"/>
                        </a:lnSpc>
                        <a:spcBef>
                          <a:spcPts val="105"/>
                        </a:spcBef>
                      </a:pPr>
                      <a:r>
                        <a:rPr dirty="0" sz="1100" spc="-5" b="1">
                          <a:solidFill>
                            <a:srgbClr val="57575B"/>
                          </a:solidFill>
                          <a:latin typeface="Courier New"/>
                          <a:cs typeface="Courier New"/>
                        </a:rPr>
                        <a:t>nnnnnnnn.nnnnnnnn</a:t>
                      </a:r>
                      <a:r>
                        <a:rPr dirty="0" sz="1100" spc="-5">
                          <a:solidFill>
                            <a:srgbClr val="57575B"/>
                          </a:solidFill>
                          <a:latin typeface="Courier New"/>
                          <a:cs typeface="Courier New"/>
                        </a:rPr>
                        <a:t>.</a:t>
                      </a:r>
                      <a:r>
                        <a:rPr dirty="0" sz="1100" spc="-5" b="1">
                          <a:solidFill>
                            <a:srgbClr val="57575B"/>
                          </a:solidFill>
                          <a:latin typeface="Courier New"/>
                          <a:cs typeface="Courier New"/>
                        </a:rPr>
                        <a:t>nnnnnnnn</a:t>
                      </a:r>
                      <a:r>
                        <a:rPr dirty="0" sz="1100" spc="-5">
                          <a:solidFill>
                            <a:srgbClr val="57575B"/>
                          </a:solidFill>
                          <a:latin typeface="Courier New"/>
                          <a:cs typeface="Courier New"/>
                        </a:rPr>
                        <a:t>.hhhhhhhh  </a:t>
                      </a:r>
                      <a:r>
                        <a:rPr dirty="0" sz="1100" spc="-5" b="1">
                          <a:solidFill>
                            <a:srgbClr val="57575B"/>
                          </a:solidFill>
                          <a:latin typeface="Courier New"/>
                          <a:cs typeface="Courier New"/>
                        </a:rPr>
                        <a:t>11111111.11111111.11111111</a:t>
                      </a:r>
                      <a:r>
                        <a:rPr dirty="0" sz="1100" spc="-5">
                          <a:solidFill>
                            <a:srgbClr val="57575B"/>
                          </a:solidFill>
                          <a:latin typeface="Courier New"/>
                          <a:cs typeface="Courier New"/>
                        </a:rPr>
                        <a:t>.00000000</a:t>
                      </a:r>
                      <a:endParaRPr sz="1100">
                        <a:latin typeface="Courier New"/>
                        <a:cs typeface="Courier New"/>
                      </a:endParaRPr>
                    </a:p>
                  </a:txBody>
                  <a:tcPr marL="0" marR="0" marB="0" marT="133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915"/>
                        </a:spcBef>
                      </a:pPr>
                      <a:r>
                        <a:rPr dirty="0" sz="1000" spc="-10">
                          <a:solidFill>
                            <a:srgbClr val="57575B"/>
                          </a:solidFill>
                          <a:latin typeface="Arial"/>
                          <a:cs typeface="Arial"/>
                        </a:rPr>
                        <a:t>254</a:t>
                      </a:r>
                      <a:endParaRPr sz="1000">
                        <a:latin typeface="Arial"/>
                        <a:cs typeface="Arial"/>
                      </a:endParaRPr>
                    </a:p>
                  </a:txBody>
                  <a:tcPr marL="0" marR="0" marB="0" marT="1162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05714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an IPv4</a:t>
            </a:r>
            <a:r>
              <a:rPr dirty="0" sz="1600" spc="5">
                <a:solidFill>
                  <a:srgbClr val="004B69"/>
                </a:solidFill>
              </a:rPr>
              <a:t> </a:t>
            </a:r>
            <a:r>
              <a:rPr dirty="0" sz="1600" spc="-5">
                <a:solidFill>
                  <a:srgbClr val="004B69"/>
                </a:solidFill>
              </a:rPr>
              <a:t>Network</a:t>
            </a:r>
            <a:endParaRPr sz="1600"/>
          </a:p>
          <a:p>
            <a:pPr marL="12700">
              <a:lnSpc>
                <a:spcPts val="2580"/>
              </a:lnSpc>
            </a:pPr>
            <a:r>
              <a:rPr dirty="0" sz="2400" spc="-5">
                <a:solidFill>
                  <a:srgbClr val="004B69"/>
                </a:solidFill>
              </a:rPr>
              <a:t>Subnet on an </a:t>
            </a:r>
            <a:r>
              <a:rPr dirty="0" sz="2400">
                <a:solidFill>
                  <a:srgbClr val="004B69"/>
                </a:solidFill>
              </a:rPr>
              <a:t>Octet </a:t>
            </a:r>
            <a:r>
              <a:rPr dirty="0" sz="2400" spc="-5">
                <a:solidFill>
                  <a:srgbClr val="004B69"/>
                </a:solidFill>
              </a:rPr>
              <a:t>Boundary</a:t>
            </a:r>
            <a:r>
              <a:rPr dirty="0" sz="2400" spc="-25">
                <a:solidFill>
                  <a:srgbClr val="004B69"/>
                </a:solidFill>
              </a:rPr>
              <a:t> </a:t>
            </a:r>
            <a:r>
              <a:rPr dirty="0" sz="2400">
                <a:solidFill>
                  <a:srgbClr val="004B69"/>
                </a:solidFill>
              </a:rPr>
              <a:t>(Cont.)</a:t>
            </a:r>
            <a:endParaRPr sz="2400"/>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535940" y="836422"/>
            <a:ext cx="8075295" cy="269240"/>
          </a:xfrm>
          <a:prstGeom prst="rect">
            <a:avLst/>
          </a:prstGeom>
        </p:spPr>
        <p:txBody>
          <a:bodyPr wrap="square" lIns="0" tIns="12065" rIns="0" bIns="0" rtlCol="0" vert="horz">
            <a:spAutoFit/>
          </a:bodyPr>
          <a:lstStyle/>
          <a:p>
            <a:pPr marL="355600" indent="-342900">
              <a:lnSpc>
                <a:spcPct val="100000"/>
              </a:lnSpc>
              <a:spcBef>
                <a:spcPts val="95"/>
              </a:spcBef>
              <a:buChar char="•"/>
              <a:tabLst>
                <a:tab pos="354965" algn="l"/>
                <a:tab pos="355600" algn="l"/>
              </a:tabLst>
            </a:pPr>
            <a:r>
              <a:rPr dirty="0" sz="1600" spc="-5">
                <a:latin typeface="Arial"/>
                <a:cs typeface="Arial"/>
              </a:rPr>
              <a:t>In the first table 10.0.0.0/8 is subnetted using /16 and </a:t>
            </a:r>
            <a:r>
              <a:rPr dirty="0" sz="1600">
                <a:latin typeface="Arial"/>
                <a:cs typeface="Arial"/>
              </a:rPr>
              <a:t>in </a:t>
            </a:r>
            <a:r>
              <a:rPr dirty="0" sz="1600" spc="-5">
                <a:latin typeface="Arial"/>
                <a:cs typeface="Arial"/>
              </a:rPr>
              <a:t>the second table, a /24</a:t>
            </a:r>
            <a:r>
              <a:rPr dirty="0" sz="1600" spc="250">
                <a:latin typeface="Arial"/>
                <a:cs typeface="Arial"/>
              </a:rPr>
              <a:t> </a:t>
            </a:r>
            <a:r>
              <a:rPr dirty="0" sz="1600" spc="-5">
                <a:latin typeface="Arial"/>
                <a:cs typeface="Arial"/>
              </a:rPr>
              <a:t>mask.</a:t>
            </a:r>
            <a:endParaRPr sz="1600">
              <a:latin typeface="Arial"/>
              <a:cs typeface="Arial"/>
            </a:endParaRPr>
          </a:p>
        </p:txBody>
      </p:sp>
      <p:graphicFrame>
        <p:nvGraphicFramePr>
          <p:cNvPr id="4" name="object 4"/>
          <p:cNvGraphicFramePr>
            <a:graphicFrameLocks noGrp="1"/>
          </p:cNvGraphicFramePr>
          <p:nvPr/>
        </p:nvGraphicFramePr>
        <p:xfrm>
          <a:off x="450850" y="1239900"/>
          <a:ext cx="3890010" cy="3655695"/>
        </p:xfrm>
        <a:graphic>
          <a:graphicData uri="http://schemas.openxmlformats.org/drawingml/2006/table">
            <a:tbl>
              <a:tblPr firstRow="1" bandRow="1">
                <a:tableStyleId>{2D5ABB26-0587-4C30-8999-92F81FD0307C}</a:tableStyleId>
              </a:tblPr>
              <a:tblGrid>
                <a:gridCol w="1116330"/>
                <a:gridCol w="1741170"/>
                <a:gridCol w="1013460"/>
              </a:tblGrid>
              <a:tr h="520700">
                <a:tc>
                  <a:txBody>
                    <a:bodyPr/>
                    <a:lstStyle/>
                    <a:p>
                      <a:pPr marL="31115" marR="107950">
                        <a:lnSpc>
                          <a:spcPct val="100000"/>
                        </a:lnSpc>
                        <a:spcBef>
                          <a:spcPts val="185"/>
                        </a:spcBef>
                      </a:pPr>
                      <a:r>
                        <a:rPr dirty="0" sz="1000" spc="-5" b="1">
                          <a:solidFill>
                            <a:srgbClr val="FFFFFF"/>
                          </a:solidFill>
                          <a:latin typeface="Arial"/>
                          <a:cs typeface="Arial"/>
                        </a:rPr>
                        <a:t>Subnet</a:t>
                      </a:r>
                      <a:r>
                        <a:rPr dirty="0" sz="1000" spc="-50" b="1">
                          <a:solidFill>
                            <a:srgbClr val="FFFFFF"/>
                          </a:solidFill>
                          <a:latin typeface="Arial"/>
                          <a:cs typeface="Arial"/>
                        </a:rPr>
                        <a:t> </a:t>
                      </a:r>
                      <a:r>
                        <a:rPr dirty="0" sz="1000" spc="-10" b="1">
                          <a:solidFill>
                            <a:srgbClr val="FFFFFF"/>
                          </a:solidFill>
                          <a:latin typeface="Arial"/>
                          <a:cs typeface="Arial"/>
                        </a:rPr>
                        <a:t>Address  </a:t>
                      </a:r>
                      <a:r>
                        <a:rPr dirty="0" sz="1000" spc="-5">
                          <a:solidFill>
                            <a:srgbClr val="FFFFFF"/>
                          </a:solidFill>
                          <a:latin typeface="Arial"/>
                          <a:cs typeface="Arial"/>
                        </a:rPr>
                        <a:t>(256 Possible  Subnets)</a:t>
                      </a:r>
                      <a:endParaRPr sz="1000">
                        <a:latin typeface="Arial"/>
                        <a:cs typeface="Arial"/>
                      </a:endParaRPr>
                    </a:p>
                  </a:txBody>
                  <a:tcPr marL="0" marR="0" marB="0" marT="2349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a:lnSpc>
                          <a:spcPct val="100000"/>
                        </a:lnSpc>
                        <a:spcBef>
                          <a:spcPts val="185"/>
                        </a:spcBef>
                      </a:pPr>
                      <a:r>
                        <a:rPr dirty="0" sz="1000" spc="-5" b="1">
                          <a:solidFill>
                            <a:srgbClr val="FFFFFF"/>
                          </a:solidFill>
                          <a:latin typeface="Arial"/>
                          <a:cs typeface="Arial"/>
                        </a:rPr>
                        <a:t>Host Range</a:t>
                      </a:r>
                      <a:endParaRPr sz="1000">
                        <a:latin typeface="Arial"/>
                        <a:cs typeface="Arial"/>
                      </a:endParaRPr>
                    </a:p>
                    <a:p>
                      <a:pPr marL="31750">
                        <a:lnSpc>
                          <a:spcPct val="100000"/>
                        </a:lnSpc>
                      </a:pPr>
                      <a:r>
                        <a:rPr dirty="0" sz="1000" spc="-5">
                          <a:solidFill>
                            <a:srgbClr val="FFFFFF"/>
                          </a:solidFill>
                          <a:latin typeface="Arial"/>
                          <a:cs typeface="Arial"/>
                        </a:rPr>
                        <a:t>(65,534 possible hosts</a:t>
                      </a:r>
                      <a:r>
                        <a:rPr dirty="0" sz="1000" spc="-30">
                          <a:solidFill>
                            <a:srgbClr val="FFFFFF"/>
                          </a:solidFill>
                          <a:latin typeface="Arial"/>
                          <a:cs typeface="Arial"/>
                        </a:rPr>
                        <a:t> </a:t>
                      </a:r>
                      <a:r>
                        <a:rPr dirty="0" sz="1000" spc="-5">
                          <a:solidFill>
                            <a:srgbClr val="FFFFFF"/>
                          </a:solidFill>
                          <a:latin typeface="Arial"/>
                          <a:cs typeface="Arial"/>
                        </a:rPr>
                        <a:t>per</a:t>
                      </a:r>
                      <a:endParaRPr sz="1000">
                        <a:latin typeface="Arial"/>
                        <a:cs typeface="Arial"/>
                      </a:endParaRPr>
                    </a:p>
                    <a:p>
                      <a:pPr marL="31750">
                        <a:lnSpc>
                          <a:spcPct val="100000"/>
                        </a:lnSpc>
                      </a:pPr>
                      <a:r>
                        <a:rPr dirty="0" sz="1000" spc="-5">
                          <a:solidFill>
                            <a:srgbClr val="FFFFFF"/>
                          </a:solidFill>
                          <a:latin typeface="Arial"/>
                          <a:cs typeface="Arial"/>
                        </a:rPr>
                        <a:t>subnet)</a:t>
                      </a:r>
                      <a:endParaRPr sz="1000">
                        <a:latin typeface="Arial"/>
                        <a:cs typeface="Arial"/>
                      </a:endParaRPr>
                    </a:p>
                  </a:txBody>
                  <a:tcPr marL="0" marR="0" marB="0" marT="2349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a:lnSpc>
                          <a:spcPct val="100000"/>
                        </a:lnSpc>
                        <a:spcBef>
                          <a:spcPts val="5"/>
                        </a:spcBef>
                      </a:pPr>
                      <a:endParaRPr sz="1200">
                        <a:latin typeface="Times New Roman"/>
                        <a:cs typeface="Times New Roman"/>
                      </a:endParaRPr>
                    </a:p>
                    <a:p>
                      <a:pPr marL="31750">
                        <a:lnSpc>
                          <a:spcPct val="100000"/>
                        </a:lnSpc>
                        <a:spcBef>
                          <a:spcPts val="5"/>
                        </a:spcBef>
                      </a:pPr>
                      <a:r>
                        <a:rPr dirty="0" sz="1000" spc="-5" b="1">
                          <a:solidFill>
                            <a:srgbClr val="FFFFFF"/>
                          </a:solidFill>
                          <a:latin typeface="Arial"/>
                          <a:cs typeface="Arial"/>
                        </a:rPr>
                        <a:t>Broadcast</a:t>
                      </a:r>
                      <a:endParaRPr sz="1000">
                        <a:latin typeface="Arial"/>
                        <a:cs typeface="Arial"/>
                      </a:endParaRPr>
                    </a:p>
                  </a:txBody>
                  <a:tcPr marL="0" marR="0" marB="0" marT="63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291338">
                <a:tc>
                  <a:txBody>
                    <a:bodyPr/>
                    <a:lstStyle/>
                    <a:p>
                      <a:pPr marL="31115">
                        <a:lnSpc>
                          <a:spcPct val="100000"/>
                        </a:lnSpc>
                        <a:spcBef>
                          <a:spcPts val="484"/>
                        </a:spcBef>
                      </a:pPr>
                      <a:r>
                        <a:rPr dirty="0" sz="1000" spc="-10" b="1">
                          <a:solidFill>
                            <a:srgbClr val="57575B"/>
                          </a:solidFill>
                          <a:latin typeface="Arial"/>
                          <a:cs typeface="Arial"/>
                        </a:rPr>
                        <a:t>10.0</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1594">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84"/>
                        </a:spcBef>
                      </a:pPr>
                      <a:r>
                        <a:rPr dirty="0" sz="1000" spc="-5" b="1">
                          <a:solidFill>
                            <a:srgbClr val="57575B"/>
                          </a:solidFill>
                          <a:latin typeface="Arial"/>
                          <a:cs typeface="Arial"/>
                        </a:rPr>
                        <a:t>10.0</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10.0</a:t>
                      </a:r>
                      <a:r>
                        <a:rPr dirty="0" sz="1000" spc="-10">
                          <a:solidFill>
                            <a:srgbClr val="57575B"/>
                          </a:solidFill>
                          <a:latin typeface="Arial"/>
                          <a:cs typeface="Arial"/>
                        </a:rPr>
                        <a:t>.255.254</a:t>
                      </a:r>
                      <a:endParaRPr sz="1000">
                        <a:latin typeface="Arial"/>
                        <a:cs typeface="Arial"/>
                      </a:endParaRPr>
                    </a:p>
                  </a:txBody>
                  <a:tcPr marL="0" marR="0" marB="0" marT="61594">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84"/>
                        </a:spcBef>
                      </a:pPr>
                      <a:r>
                        <a:rPr dirty="0" sz="1000" spc="-10" b="1">
                          <a:solidFill>
                            <a:srgbClr val="57575B"/>
                          </a:solidFill>
                          <a:latin typeface="Arial"/>
                          <a:cs typeface="Arial"/>
                        </a:rPr>
                        <a:t>10.0</a:t>
                      </a:r>
                      <a:r>
                        <a:rPr dirty="0" sz="1000" spc="-10">
                          <a:solidFill>
                            <a:srgbClr val="57575B"/>
                          </a:solidFill>
                          <a:latin typeface="Arial"/>
                          <a:cs typeface="Arial"/>
                        </a:rPr>
                        <a:t>.255.255</a:t>
                      </a:r>
                      <a:endParaRPr sz="1000">
                        <a:latin typeface="Arial"/>
                        <a:cs typeface="Arial"/>
                      </a:endParaRPr>
                    </a:p>
                  </a:txBody>
                  <a:tcPr marL="0" marR="0" marB="0" marT="61594">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291465">
                <a:tc>
                  <a:txBody>
                    <a:bodyPr/>
                    <a:lstStyle/>
                    <a:p>
                      <a:pPr marL="31115">
                        <a:lnSpc>
                          <a:spcPct val="100000"/>
                        </a:lnSpc>
                        <a:spcBef>
                          <a:spcPts val="484"/>
                        </a:spcBef>
                      </a:pPr>
                      <a:r>
                        <a:rPr dirty="0" sz="1000" spc="-5" b="1">
                          <a:solidFill>
                            <a:srgbClr val="57575B"/>
                          </a:solidFill>
                          <a:latin typeface="Arial"/>
                          <a:cs typeface="Arial"/>
                        </a:rPr>
                        <a:t>10.1.</a:t>
                      </a:r>
                      <a:r>
                        <a:rPr dirty="0" sz="1000" spc="-5">
                          <a:solidFill>
                            <a:srgbClr val="57575B"/>
                          </a:solidFill>
                          <a:latin typeface="Arial"/>
                          <a:cs typeface="Arial"/>
                        </a:rPr>
                        <a:t>0.0</a:t>
                      </a:r>
                      <a:r>
                        <a:rPr dirty="0" sz="1000" spc="-5" b="1">
                          <a:solidFill>
                            <a:srgbClr val="57575B"/>
                          </a:solidFill>
                          <a:latin typeface="Arial"/>
                          <a:cs typeface="Arial"/>
                        </a:rPr>
                        <a:t>/16</a:t>
                      </a:r>
                      <a:endParaRPr sz="1000">
                        <a:latin typeface="Arial"/>
                        <a:cs typeface="Arial"/>
                      </a:endParaRPr>
                    </a:p>
                  </a:txBody>
                  <a:tcPr marL="0" marR="0" marB="0" marT="6159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84"/>
                        </a:spcBef>
                      </a:pPr>
                      <a:r>
                        <a:rPr dirty="0" sz="1000" spc="-5" b="1">
                          <a:solidFill>
                            <a:srgbClr val="57575B"/>
                          </a:solidFill>
                          <a:latin typeface="Arial"/>
                          <a:cs typeface="Arial"/>
                        </a:rPr>
                        <a:t>10.1</a:t>
                      </a:r>
                      <a:r>
                        <a:rPr dirty="0" sz="1000" spc="-5">
                          <a:solidFill>
                            <a:srgbClr val="57575B"/>
                          </a:solidFill>
                          <a:latin typeface="Arial"/>
                          <a:cs typeface="Arial"/>
                        </a:rPr>
                        <a:t>.0.1 -</a:t>
                      </a:r>
                      <a:r>
                        <a:rPr dirty="0" sz="1000" spc="-30">
                          <a:solidFill>
                            <a:srgbClr val="57575B"/>
                          </a:solidFill>
                          <a:latin typeface="Arial"/>
                          <a:cs typeface="Arial"/>
                        </a:rPr>
                        <a:t> </a:t>
                      </a:r>
                      <a:r>
                        <a:rPr dirty="0" sz="1000" spc="-5" b="1">
                          <a:solidFill>
                            <a:srgbClr val="57575B"/>
                          </a:solidFill>
                          <a:latin typeface="Arial"/>
                          <a:cs typeface="Arial"/>
                        </a:rPr>
                        <a:t>10.1</a:t>
                      </a:r>
                      <a:r>
                        <a:rPr dirty="0" sz="1000" spc="-5">
                          <a:solidFill>
                            <a:srgbClr val="57575B"/>
                          </a:solidFill>
                          <a:latin typeface="Arial"/>
                          <a:cs typeface="Arial"/>
                        </a:rPr>
                        <a:t>.255.254</a:t>
                      </a:r>
                      <a:endParaRPr sz="1000">
                        <a:latin typeface="Arial"/>
                        <a:cs typeface="Arial"/>
                      </a:endParaRPr>
                    </a:p>
                  </a:txBody>
                  <a:tcPr marL="0" marR="0" marB="0" marT="6159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84"/>
                        </a:spcBef>
                      </a:pPr>
                      <a:r>
                        <a:rPr dirty="0" sz="1000" spc="-5" b="1">
                          <a:solidFill>
                            <a:srgbClr val="57575B"/>
                          </a:solidFill>
                          <a:latin typeface="Arial"/>
                          <a:cs typeface="Arial"/>
                        </a:rPr>
                        <a:t>10.1</a:t>
                      </a:r>
                      <a:r>
                        <a:rPr dirty="0" sz="1000" spc="-5">
                          <a:solidFill>
                            <a:srgbClr val="57575B"/>
                          </a:solidFill>
                          <a:latin typeface="Arial"/>
                          <a:cs typeface="Arial"/>
                        </a:rPr>
                        <a:t>.255.255</a:t>
                      </a:r>
                      <a:endParaRPr sz="1000">
                        <a:latin typeface="Arial"/>
                        <a:cs typeface="Arial"/>
                      </a:endParaRPr>
                    </a:p>
                  </a:txBody>
                  <a:tcPr marL="0" marR="0" marB="0" marT="6159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91464">
                <a:tc>
                  <a:txBody>
                    <a:bodyPr/>
                    <a:lstStyle/>
                    <a:p>
                      <a:pPr marL="31115">
                        <a:lnSpc>
                          <a:spcPct val="100000"/>
                        </a:lnSpc>
                        <a:spcBef>
                          <a:spcPts val="489"/>
                        </a:spcBef>
                      </a:pPr>
                      <a:r>
                        <a:rPr dirty="0" sz="1000" spc="-10" b="1">
                          <a:solidFill>
                            <a:srgbClr val="57575B"/>
                          </a:solidFill>
                          <a:latin typeface="Arial"/>
                          <a:cs typeface="Arial"/>
                        </a:rPr>
                        <a:t>10.2</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22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89"/>
                        </a:spcBef>
                      </a:pPr>
                      <a:r>
                        <a:rPr dirty="0" sz="1000" spc="-5" b="1">
                          <a:solidFill>
                            <a:srgbClr val="57575B"/>
                          </a:solidFill>
                          <a:latin typeface="Arial"/>
                          <a:cs typeface="Arial"/>
                        </a:rPr>
                        <a:t>10.2</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10.2</a:t>
                      </a:r>
                      <a:r>
                        <a:rPr dirty="0" sz="1000" spc="-10">
                          <a:solidFill>
                            <a:srgbClr val="57575B"/>
                          </a:solidFill>
                          <a:latin typeface="Arial"/>
                          <a:cs typeface="Arial"/>
                        </a:rPr>
                        <a:t>.255.254</a:t>
                      </a:r>
                      <a:endParaRPr sz="1000">
                        <a:latin typeface="Arial"/>
                        <a:cs typeface="Arial"/>
                      </a:endParaRPr>
                    </a:p>
                  </a:txBody>
                  <a:tcPr marL="0" marR="0" marB="0" marT="6222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89"/>
                        </a:spcBef>
                      </a:pPr>
                      <a:r>
                        <a:rPr dirty="0" sz="1000" spc="-10" b="1">
                          <a:solidFill>
                            <a:srgbClr val="57575B"/>
                          </a:solidFill>
                          <a:latin typeface="Arial"/>
                          <a:cs typeface="Arial"/>
                        </a:rPr>
                        <a:t>10.2</a:t>
                      </a:r>
                      <a:r>
                        <a:rPr dirty="0" sz="1000" spc="-10">
                          <a:solidFill>
                            <a:srgbClr val="57575B"/>
                          </a:solidFill>
                          <a:latin typeface="Arial"/>
                          <a:cs typeface="Arial"/>
                        </a:rPr>
                        <a:t>.255.255</a:t>
                      </a:r>
                      <a:endParaRPr sz="1000">
                        <a:latin typeface="Arial"/>
                        <a:cs typeface="Arial"/>
                      </a:endParaRPr>
                    </a:p>
                  </a:txBody>
                  <a:tcPr marL="0" marR="0" marB="0" marT="6222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91464">
                <a:tc>
                  <a:txBody>
                    <a:bodyPr/>
                    <a:lstStyle/>
                    <a:p>
                      <a:pPr marL="31115">
                        <a:lnSpc>
                          <a:spcPct val="100000"/>
                        </a:lnSpc>
                        <a:spcBef>
                          <a:spcPts val="489"/>
                        </a:spcBef>
                      </a:pPr>
                      <a:r>
                        <a:rPr dirty="0" sz="1000" spc="-10" b="1">
                          <a:solidFill>
                            <a:srgbClr val="57575B"/>
                          </a:solidFill>
                          <a:latin typeface="Arial"/>
                          <a:cs typeface="Arial"/>
                        </a:rPr>
                        <a:t>10.3</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22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89"/>
                        </a:spcBef>
                      </a:pPr>
                      <a:r>
                        <a:rPr dirty="0" sz="1000" spc="-5" b="1">
                          <a:solidFill>
                            <a:srgbClr val="57575B"/>
                          </a:solidFill>
                          <a:latin typeface="Arial"/>
                          <a:cs typeface="Arial"/>
                        </a:rPr>
                        <a:t>10.3</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10.3</a:t>
                      </a:r>
                      <a:r>
                        <a:rPr dirty="0" sz="1000" spc="-10">
                          <a:solidFill>
                            <a:srgbClr val="57575B"/>
                          </a:solidFill>
                          <a:latin typeface="Arial"/>
                          <a:cs typeface="Arial"/>
                        </a:rPr>
                        <a:t>.255.254</a:t>
                      </a:r>
                      <a:endParaRPr sz="1000">
                        <a:latin typeface="Arial"/>
                        <a:cs typeface="Arial"/>
                      </a:endParaRPr>
                    </a:p>
                  </a:txBody>
                  <a:tcPr marL="0" marR="0" marB="0" marT="6222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89"/>
                        </a:spcBef>
                      </a:pPr>
                      <a:r>
                        <a:rPr dirty="0" sz="1000" spc="-10" b="1">
                          <a:solidFill>
                            <a:srgbClr val="57575B"/>
                          </a:solidFill>
                          <a:latin typeface="Arial"/>
                          <a:cs typeface="Arial"/>
                        </a:rPr>
                        <a:t>10.3</a:t>
                      </a:r>
                      <a:r>
                        <a:rPr dirty="0" sz="1000" spc="-10">
                          <a:solidFill>
                            <a:srgbClr val="57575B"/>
                          </a:solidFill>
                          <a:latin typeface="Arial"/>
                          <a:cs typeface="Arial"/>
                        </a:rPr>
                        <a:t>.255.255</a:t>
                      </a:r>
                      <a:endParaRPr sz="1000">
                        <a:latin typeface="Arial"/>
                        <a:cs typeface="Arial"/>
                      </a:endParaRPr>
                    </a:p>
                  </a:txBody>
                  <a:tcPr marL="0" marR="0" marB="0" marT="6222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91465">
                <a:tc>
                  <a:txBody>
                    <a:bodyPr/>
                    <a:lstStyle/>
                    <a:p>
                      <a:pPr marL="31115">
                        <a:lnSpc>
                          <a:spcPct val="100000"/>
                        </a:lnSpc>
                        <a:spcBef>
                          <a:spcPts val="490"/>
                        </a:spcBef>
                      </a:pPr>
                      <a:r>
                        <a:rPr dirty="0" sz="1000" spc="-10" b="1">
                          <a:solidFill>
                            <a:srgbClr val="57575B"/>
                          </a:solidFill>
                          <a:latin typeface="Arial"/>
                          <a:cs typeface="Arial"/>
                        </a:rPr>
                        <a:t>10.4</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90"/>
                        </a:spcBef>
                      </a:pPr>
                      <a:r>
                        <a:rPr dirty="0" sz="1000" spc="-5" b="1">
                          <a:solidFill>
                            <a:srgbClr val="57575B"/>
                          </a:solidFill>
                          <a:latin typeface="Arial"/>
                          <a:cs typeface="Arial"/>
                        </a:rPr>
                        <a:t>10.4</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10.4</a:t>
                      </a:r>
                      <a:r>
                        <a:rPr dirty="0" sz="1000" spc="-10">
                          <a:solidFill>
                            <a:srgbClr val="57575B"/>
                          </a:solidFill>
                          <a:latin typeface="Arial"/>
                          <a:cs typeface="Arial"/>
                        </a:rPr>
                        <a:t>.255.254</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90"/>
                        </a:spcBef>
                      </a:pPr>
                      <a:r>
                        <a:rPr dirty="0" sz="1000" spc="-10" b="1">
                          <a:solidFill>
                            <a:srgbClr val="57575B"/>
                          </a:solidFill>
                          <a:latin typeface="Arial"/>
                          <a:cs typeface="Arial"/>
                        </a:rPr>
                        <a:t>10.4</a:t>
                      </a:r>
                      <a:r>
                        <a:rPr dirty="0" sz="1000" spc="-10">
                          <a:solidFill>
                            <a:srgbClr val="57575B"/>
                          </a:solidFill>
                          <a:latin typeface="Arial"/>
                          <a:cs typeface="Arial"/>
                        </a:rPr>
                        <a:t>.255.255</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91338">
                <a:tc>
                  <a:txBody>
                    <a:bodyPr/>
                    <a:lstStyle/>
                    <a:p>
                      <a:pPr marL="31115">
                        <a:lnSpc>
                          <a:spcPct val="100000"/>
                        </a:lnSpc>
                        <a:spcBef>
                          <a:spcPts val="490"/>
                        </a:spcBef>
                      </a:pPr>
                      <a:r>
                        <a:rPr dirty="0" sz="1000" spc="-10" b="1">
                          <a:solidFill>
                            <a:srgbClr val="57575B"/>
                          </a:solidFill>
                          <a:latin typeface="Arial"/>
                          <a:cs typeface="Arial"/>
                        </a:rPr>
                        <a:t>10.5</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90"/>
                        </a:spcBef>
                      </a:pPr>
                      <a:r>
                        <a:rPr dirty="0" sz="1000" spc="-5" b="1">
                          <a:solidFill>
                            <a:srgbClr val="57575B"/>
                          </a:solidFill>
                          <a:latin typeface="Arial"/>
                          <a:cs typeface="Arial"/>
                        </a:rPr>
                        <a:t>10.5</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10.5</a:t>
                      </a:r>
                      <a:r>
                        <a:rPr dirty="0" sz="1000" spc="-10">
                          <a:solidFill>
                            <a:srgbClr val="57575B"/>
                          </a:solidFill>
                          <a:latin typeface="Arial"/>
                          <a:cs typeface="Arial"/>
                        </a:rPr>
                        <a:t>.255.254</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90"/>
                        </a:spcBef>
                      </a:pPr>
                      <a:r>
                        <a:rPr dirty="0" sz="1000" spc="-10" b="1">
                          <a:solidFill>
                            <a:srgbClr val="57575B"/>
                          </a:solidFill>
                          <a:latin typeface="Arial"/>
                          <a:cs typeface="Arial"/>
                        </a:rPr>
                        <a:t>10.5</a:t>
                      </a:r>
                      <a:r>
                        <a:rPr dirty="0" sz="1000" spc="-10">
                          <a:solidFill>
                            <a:srgbClr val="57575B"/>
                          </a:solidFill>
                          <a:latin typeface="Arial"/>
                          <a:cs typeface="Arial"/>
                        </a:rPr>
                        <a:t>.255.255</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91465">
                <a:tc>
                  <a:txBody>
                    <a:bodyPr/>
                    <a:lstStyle/>
                    <a:p>
                      <a:pPr marL="31115">
                        <a:lnSpc>
                          <a:spcPct val="100000"/>
                        </a:lnSpc>
                        <a:spcBef>
                          <a:spcPts val="490"/>
                        </a:spcBef>
                      </a:pPr>
                      <a:r>
                        <a:rPr dirty="0" sz="1000" spc="-10" b="1">
                          <a:solidFill>
                            <a:srgbClr val="57575B"/>
                          </a:solidFill>
                          <a:latin typeface="Arial"/>
                          <a:cs typeface="Arial"/>
                        </a:rPr>
                        <a:t>10.6</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90"/>
                        </a:spcBef>
                      </a:pPr>
                      <a:r>
                        <a:rPr dirty="0" sz="1000" spc="-5" b="1">
                          <a:solidFill>
                            <a:srgbClr val="57575B"/>
                          </a:solidFill>
                          <a:latin typeface="Arial"/>
                          <a:cs typeface="Arial"/>
                        </a:rPr>
                        <a:t>10.6</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10.6</a:t>
                      </a:r>
                      <a:r>
                        <a:rPr dirty="0" sz="1000" spc="-10">
                          <a:solidFill>
                            <a:srgbClr val="57575B"/>
                          </a:solidFill>
                          <a:latin typeface="Arial"/>
                          <a:cs typeface="Arial"/>
                        </a:rPr>
                        <a:t>.255.254</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90"/>
                        </a:spcBef>
                      </a:pPr>
                      <a:r>
                        <a:rPr dirty="0" sz="1000" spc="-10" b="1">
                          <a:solidFill>
                            <a:srgbClr val="57575B"/>
                          </a:solidFill>
                          <a:latin typeface="Arial"/>
                          <a:cs typeface="Arial"/>
                        </a:rPr>
                        <a:t>10.6</a:t>
                      </a:r>
                      <a:r>
                        <a:rPr dirty="0" sz="1000" spc="-10">
                          <a:solidFill>
                            <a:srgbClr val="57575B"/>
                          </a:solidFill>
                          <a:latin typeface="Arial"/>
                          <a:cs typeface="Arial"/>
                        </a:rPr>
                        <a:t>.255.255</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91464">
                <a:tc>
                  <a:txBody>
                    <a:bodyPr/>
                    <a:lstStyle/>
                    <a:p>
                      <a:pPr marL="31115">
                        <a:lnSpc>
                          <a:spcPct val="100000"/>
                        </a:lnSpc>
                        <a:spcBef>
                          <a:spcPts val="490"/>
                        </a:spcBef>
                      </a:pPr>
                      <a:r>
                        <a:rPr dirty="0" sz="1000" spc="-10" b="1">
                          <a:solidFill>
                            <a:srgbClr val="57575B"/>
                          </a:solidFill>
                          <a:latin typeface="Arial"/>
                          <a:cs typeface="Arial"/>
                        </a:rPr>
                        <a:t>10.7</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90"/>
                        </a:spcBef>
                      </a:pPr>
                      <a:r>
                        <a:rPr dirty="0" sz="1000" spc="-5" b="1">
                          <a:solidFill>
                            <a:srgbClr val="57575B"/>
                          </a:solidFill>
                          <a:latin typeface="Arial"/>
                          <a:cs typeface="Arial"/>
                        </a:rPr>
                        <a:t>10.7</a:t>
                      </a:r>
                      <a:r>
                        <a:rPr dirty="0" sz="1000" spc="-5">
                          <a:solidFill>
                            <a:srgbClr val="57575B"/>
                          </a:solidFill>
                          <a:latin typeface="Arial"/>
                          <a:cs typeface="Arial"/>
                        </a:rPr>
                        <a:t>.0.1 -</a:t>
                      </a:r>
                      <a:r>
                        <a:rPr dirty="0" sz="1000" spc="-25">
                          <a:solidFill>
                            <a:srgbClr val="57575B"/>
                          </a:solidFill>
                          <a:latin typeface="Arial"/>
                          <a:cs typeface="Arial"/>
                        </a:rPr>
                        <a:t> </a:t>
                      </a:r>
                      <a:r>
                        <a:rPr dirty="0" sz="1000" spc="-10" b="1">
                          <a:solidFill>
                            <a:srgbClr val="57575B"/>
                          </a:solidFill>
                          <a:latin typeface="Arial"/>
                          <a:cs typeface="Arial"/>
                        </a:rPr>
                        <a:t>10.7</a:t>
                      </a:r>
                      <a:r>
                        <a:rPr dirty="0" sz="1000" spc="-10">
                          <a:solidFill>
                            <a:srgbClr val="57575B"/>
                          </a:solidFill>
                          <a:latin typeface="Arial"/>
                          <a:cs typeface="Arial"/>
                        </a:rPr>
                        <a:t>.255.254</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90"/>
                        </a:spcBef>
                      </a:pPr>
                      <a:r>
                        <a:rPr dirty="0" sz="1000" spc="-10" b="1">
                          <a:solidFill>
                            <a:srgbClr val="57575B"/>
                          </a:solidFill>
                          <a:latin typeface="Arial"/>
                          <a:cs typeface="Arial"/>
                        </a:rPr>
                        <a:t>10.7</a:t>
                      </a:r>
                      <a:r>
                        <a:rPr dirty="0" sz="1000" spc="-10">
                          <a:solidFill>
                            <a:srgbClr val="57575B"/>
                          </a:solidFill>
                          <a:latin typeface="Arial"/>
                          <a:cs typeface="Arial"/>
                        </a:rPr>
                        <a:t>.255.255</a:t>
                      </a:r>
                      <a:endParaRPr sz="1000">
                        <a:latin typeface="Arial"/>
                        <a:cs typeface="Arial"/>
                      </a:endParaRPr>
                    </a:p>
                  </a:txBody>
                  <a:tcPr marL="0" marR="0" marB="0" marT="622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91439">
                <a:tc>
                  <a:txBody>
                    <a:bodyPr/>
                    <a:lstStyle/>
                    <a:p>
                      <a:pPr marL="31115">
                        <a:lnSpc>
                          <a:spcPct val="100000"/>
                        </a:lnSpc>
                        <a:spcBef>
                          <a:spcPts val="495"/>
                        </a:spcBef>
                      </a:pPr>
                      <a:r>
                        <a:rPr dirty="0" sz="1000" spc="-10">
                          <a:solidFill>
                            <a:srgbClr val="57575B"/>
                          </a:solidFill>
                          <a:latin typeface="Arial"/>
                          <a:cs typeface="Arial"/>
                        </a:rPr>
                        <a:t>...</a:t>
                      </a:r>
                      <a:endParaRPr sz="1000">
                        <a:latin typeface="Arial"/>
                        <a:cs typeface="Arial"/>
                      </a:endParaRPr>
                    </a:p>
                  </a:txBody>
                  <a:tcPr marL="0" marR="0" marB="0" marT="628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95"/>
                        </a:spcBef>
                      </a:pPr>
                      <a:r>
                        <a:rPr dirty="0" sz="1000" spc="-10">
                          <a:solidFill>
                            <a:srgbClr val="57575B"/>
                          </a:solidFill>
                          <a:latin typeface="Arial"/>
                          <a:cs typeface="Arial"/>
                        </a:rPr>
                        <a:t>...</a:t>
                      </a:r>
                      <a:endParaRPr sz="1000">
                        <a:latin typeface="Arial"/>
                        <a:cs typeface="Arial"/>
                      </a:endParaRPr>
                    </a:p>
                  </a:txBody>
                  <a:tcPr marL="0" marR="0" marB="0" marT="628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495"/>
                        </a:spcBef>
                      </a:pPr>
                      <a:r>
                        <a:rPr dirty="0" sz="1000" spc="-10">
                          <a:solidFill>
                            <a:srgbClr val="57575B"/>
                          </a:solidFill>
                          <a:latin typeface="Arial"/>
                          <a:cs typeface="Arial"/>
                        </a:rPr>
                        <a:t>...</a:t>
                      </a:r>
                      <a:endParaRPr sz="1000">
                        <a:latin typeface="Arial"/>
                        <a:cs typeface="Arial"/>
                      </a:endParaRPr>
                    </a:p>
                  </a:txBody>
                  <a:tcPr marL="0" marR="0" marB="0" marT="628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91439">
                <a:tc>
                  <a:txBody>
                    <a:bodyPr/>
                    <a:lstStyle/>
                    <a:p>
                      <a:pPr marL="31115">
                        <a:lnSpc>
                          <a:spcPct val="100000"/>
                        </a:lnSpc>
                        <a:spcBef>
                          <a:spcPts val="495"/>
                        </a:spcBef>
                      </a:pPr>
                      <a:r>
                        <a:rPr dirty="0" sz="1000" spc="-10" b="1">
                          <a:solidFill>
                            <a:srgbClr val="57575B"/>
                          </a:solidFill>
                          <a:latin typeface="Arial"/>
                          <a:cs typeface="Arial"/>
                        </a:rPr>
                        <a:t>10.255</a:t>
                      </a:r>
                      <a:r>
                        <a:rPr dirty="0" sz="1000" spc="-10">
                          <a:solidFill>
                            <a:srgbClr val="57575B"/>
                          </a:solidFill>
                          <a:latin typeface="Arial"/>
                          <a:cs typeface="Arial"/>
                        </a:rPr>
                        <a:t>.0.0</a:t>
                      </a:r>
                      <a:r>
                        <a:rPr dirty="0" sz="1000" spc="-10" b="1">
                          <a:solidFill>
                            <a:srgbClr val="57575B"/>
                          </a:solidFill>
                          <a:latin typeface="Arial"/>
                          <a:cs typeface="Arial"/>
                        </a:rPr>
                        <a:t>/16</a:t>
                      </a:r>
                      <a:endParaRPr sz="1000">
                        <a:latin typeface="Arial"/>
                        <a:cs typeface="Arial"/>
                      </a:endParaRPr>
                    </a:p>
                  </a:txBody>
                  <a:tcPr marL="0" marR="0" marB="0" marT="628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95"/>
                        </a:spcBef>
                      </a:pPr>
                      <a:r>
                        <a:rPr dirty="0" sz="1000" spc="-5" b="1">
                          <a:solidFill>
                            <a:srgbClr val="57575B"/>
                          </a:solidFill>
                          <a:latin typeface="Arial"/>
                          <a:cs typeface="Arial"/>
                        </a:rPr>
                        <a:t>10.255</a:t>
                      </a:r>
                      <a:r>
                        <a:rPr dirty="0" sz="1000" spc="-5">
                          <a:solidFill>
                            <a:srgbClr val="57575B"/>
                          </a:solidFill>
                          <a:latin typeface="Arial"/>
                          <a:cs typeface="Arial"/>
                        </a:rPr>
                        <a:t>.0.1 -</a:t>
                      </a:r>
                      <a:r>
                        <a:rPr dirty="0" sz="1000" spc="-35">
                          <a:solidFill>
                            <a:srgbClr val="57575B"/>
                          </a:solidFill>
                          <a:latin typeface="Arial"/>
                          <a:cs typeface="Arial"/>
                        </a:rPr>
                        <a:t> </a:t>
                      </a:r>
                      <a:r>
                        <a:rPr dirty="0" sz="1000" spc="-10" b="1">
                          <a:solidFill>
                            <a:srgbClr val="57575B"/>
                          </a:solidFill>
                          <a:latin typeface="Arial"/>
                          <a:cs typeface="Arial"/>
                        </a:rPr>
                        <a:t>10.255</a:t>
                      </a:r>
                      <a:r>
                        <a:rPr dirty="0" sz="1000" spc="-10">
                          <a:solidFill>
                            <a:srgbClr val="57575B"/>
                          </a:solidFill>
                          <a:latin typeface="Arial"/>
                          <a:cs typeface="Arial"/>
                        </a:rPr>
                        <a:t>.255.254</a:t>
                      </a:r>
                      <a:endParaRPr sz="1000">
                        <a:latin typeface="Arial"/>
                        <a:cs typeface="Arial"/>
                      </a:endParaRPr>
                    </a:p>
                  </a:txBody>
                  <a:tcPr marL="0" marR="0" marB="0" marT="628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495"/>
                        </a:spcBef>
                      </a:pPr>
                      <a:r>
                        <a:rPr dirty="0" sz="1000" spc="-10" b="1">
                          <a:solidFill>
                            <a:srgbClr val="57575B"/>
                          </a:solidFill>
                          <a:latin typeface="Arial"/>
                          <a:cs typeface="Arial"/>
                        </a:rPr>
                        <a:t>10.255</a:t>
                      </a:r>
                      <a:r>
                        <a:rPr dirty="0" sz="1000" spc="-10">
                          <a:solidFill>
                            <a:srgbClr val="57575B"/>
                          </a:solidFill>
                          <a:latin typeface="Arial"/>
                          <a:cs typeface="Arial"/>
                        </a:rPr>
                        <a:t>.255.255</a:t>
                      </a:r>
                      <a:endParaRPr sz="1000">
                        <a:latin typeface="Arial"/>
                        <a:cs typeface="Arial"/>
                      </a:endParaRPr>
                    </a:p>
                  </a:txBody>
                  <a:tcPr marL="0" marR="0" marB="0" marT="628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13791">
                <a:tc gridSpan="3">
                  <a:txBody>
                    <a:bodyPr/>
                    <a:lstStyle/>
                    <a:p>
                      <a:pPr>
                        <a:lnSpc>
                          <a:spcPct val="100000"/>
                        </a:lnSpc>
                      </a:pPr>
                      <a:endParaRPr sz="1000">
                        <a:latin typeface="Times New Roman"/>
                        <a:cs typeface="Times New Roman"/>
                      </a:endParaRPr>
                    </a:p>
                  </a:txBody>
                  <a:tcPr marL="0" marR="0" marB="0" marT="0">
                    <a:lnT w="12700">
                      <a:solidFill>
                        <a:srgbClr val="FFFFFF"/>
                      </a:solidFill>
                      <a:prstDash val="solid"/>
                    </a:lnT>
                  </a:tcPr>
                </a:tc>
                <a:tc hMerge="1">
                  <a:txBody>
                    <a:bodyPr/>
                    <a:lstStyle/>
                    <a:p>
                      <a:pPr/>
                    </a:p>
                  </a:txBody>
                  <a:tcPr marL="0" marR="0" marB="0" marT="0"/>
                </a:tc>
                <a:tc hMerge="1">
                  <a:txBody>
                    <a:bodyPr/>
                    <a:lstStyle/>
                    <a:p>
                      <a:pPr/>
                    </a:p>
                  </a:txBody>
                  <a:tcPr marL="0" marR="0" marB="0" marT="0"/>
                </a:tc>
              </a:tr>
            </a:tbl>
          </a:graphicData>
        </a:graphic>
      </p:graphicFrame>
      <p:graphicFrame>
        <p:nvGraphicFramePr>
          <p:cNvPr id="5" name="object 5"/>
          <p:cNvGraphicFramePr>
            <a:graphicFrameLocks noGrp="1"/>
          </p:cNvGraphicFramePr>
          <p:nvPr/>
        </p:nvGraphicFramePr>
        <p:xfrm>
          <a:off x="4664709" y="1239900"/>
          <a:ext cx="4171950" cy="3448685"/>
        </p:xfrm>
        <a:graphic>
          <a:graphicData uri="http://schemas.openxmlformats.org/drawingml/2006/table">
            <a:tbl>
              <a:tblPr firstRow="1" bandRow="1">
                <a:tableStyleId>{2D5ABB26-0587-4C30-8999-92F81FD0307C}</a:tableStyleId>
              </a:tblPr>
              <a:tblGrid>
                <a:gridCol w="1197610"/>
                <a:gridCol w="1998979"/>
                <a:gridCol w="956310"/>
              </a:tblGrid>
              <a:tr h="520700">
                <a:tc>
                  <a:txBody>
                    <a:bodyPr/>
                    <a:lstStyle/>
                    <a:p>
                      <a:pPr algn="just" marL="32384" marR="191770">
                        <a:lnSpc>
                          <a:spcPct val="100000"/>
                        </a:lnSpc>
                        <a:spcBef>
                          <a:spcPts val="185"/>
                        </a:spcBef>
                      </a:pPr>
                      <a:r>
                        <a:rPr dirty="0" sz="1000" spc="-5" b="1">
                          <a:solidFill>
                            <a:srgbClr val="FFFFFF"/>
                          </a:solidFill>
                          <a:latin typeface="Arial"/>
                          <a:cs typeface="Arial"/>
                        </a:rPr>
                        <a:t>Subnet</a:t>
                      </a:r>
                      <a:r>
                        <a:rPr dirty="0" sz="1000" spc="-80" b="1">
                          <a:solidFill>
                            <a:srgbClr val="FFFFFF"/>
                          </a:solidFill>
                          <a:latin typeface="Arial"/>
                          <a:cs typeface="Arial"/>
                        </a:rPr>
                        <a:t> </a:t>
                      </a:r>
                      <a:r>
                        <a:rPr dirty="0" sz="1000" spc="-10" b="1">
                          <a:solidFill>
                            <a:srgbClr val="FFFFFF"/>
                          </a:solidFill>
                          <a:latin typeface="Arial"/>
                          <a:cs typeface="Arial"/>
                        </a:rPr>
                        <a:t>Address  </a:t>
                      </a:r>
                      <a:r>
                        <a:rPr dirty="0" sz="1000" spc="-5">
                          <a:solidFill>
                            <a:srgbClr val="FFFFFF"/>
                          </a:solidFill>
                          <a:latin typeface="Arial"/>
                          <a:cs typeface="Arial"/>
                        </a:rPr>
                        <a:t>(65,536 Possible  Subnets)</a:t>
                      </a:r>
                      <a:endParaRPr sz="1000">
                        <a:latin typeface="Arial"/>
                        <a:cs typeface="Arial"/>
                      </a:endParaRPr>
                    </a:p>
                  </a:txBody>
                  <a:tcPr marL="0" marR="0" marB="0" marT="2349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785"/>
                        </a:spcBef>
                      </a:pPr>
                      <a:r>
                        <a:rPr dirty="0" sz="1000" spc="-5" b="1">
                          <a:solidFill>
                            <a:srgbClr val="FFFFFF"/>
                          </a:solidFill>
                          <a:latin typeface="Arial"/>
                          <a:cs typeface="Arial"/>
                        </a:rPr>
                        <a:t>Host</a:t>
                      </a:r>
                      <a:r>
                        <a:rPr dirty="0" sz="1000" spc="-10" b="1">
                          <a:solidFill>
                            <a:srgbClr val="FFFFFF"/>
                          </a:solidFill>
                          <a:latin typeface="Arial"/>
                          <a:cs typeface="Arial"/>
                        </a:rPr>
                        <a:t> </a:t>
                      </a:r>
                      <a:r>
                        <a:rPr dirty="0" sz="1000" spc="-5" b="1">
                          <a:solidFill>
                            <a:srgbClr val="FFFFFF"/>
                          </a:solidFill>
                          <a:latin typeface="Arial"/>
                          <a:cs typeface="Arial"/>
                        </a:rPr>
                        <a:t>Range</a:t>
                      </a:r>
                      <a:endParaRPr sz="1000">
                        <a:latin typeface="Arial"/>
                        <a:cs typeface="Arial"/>
                      </a:endParaRPr>
                    </a:p>
                    <a:p>
                      <a:pPr marL="32384">
                        <a:lnSpc>
                          <a:spcPct val="100000"/>
                        </a:lnSpc>
                      </a:pPr>
                      <a:r>
                        <a:rPr dirty="0" sz="1000" spc="-5">
                          <a:solidFill>
                            <a:srgbClr val="FFFFFF"/>
                          </a:solidFill>
                          <a:latin typeface="Arial"/>
                          <a:cs typeface="Arial"/>
                        </a:rPr>
                        <a:t>(254 </a:t>
                      </a:r>
                      <a:r>
                        <a:rPr dirty="0" sz="1000" spc="-10">
                          <a:solidFill>
                            <a:srgbClr val="FFFFFF"/>
                          </a:solidFill>
                          <a:latin typeface="Arial"/>
                          <a:cs typeface="Arial"/>
                        </a:rPr>
                        <a:t>possible </a:t>
                      </a:r>
                      <a:r>
                        <a:rPr dirty="0" sz="1000" spc="-5">
                          <a:solidFill>
                            <a:srgbClr val="FFFFFF"/>
                          </a:solidFill>
                          <a:latin typeface="Arial"/>
                          <a:cs typeface="Arial"/>
                        </a:rPr>
                        <a:t>hosts per</a:t>
                      </a:r>
                      <a:r>
                        <a:rPr dirty="0" sz="1000" spc="-30">
                          <a:solidFill>
                            <a:srgbClr val="FFFFFF"/>
                          </a:solidFill>
                          <a:latin typeface="Arial"/>
                          <a:cs typeface="Arial"/>
                        </a:rPr>
                        <a:t> </a:t>
                      </a:r>
                      <a:r>
                        <a:rPr dirty="0" sz="1000" spc="-5">
                          <a:solidFill>
                            <a:srgbClr val="FFFFFF"/>
                          </a:solidFill>
                          <a:latin typeface="Arial"/>
                          <a:cs typeface="Arial"/>
                        </a:rPr>
                        <a:t>subnet)</a:t>
                      </a:r>
                      <a:endParaRPr sz="1000">
                        <a:latin typeface="Arial"/>
                        <a:cs typeface="Arial"/>
                      </a:endParaRPr>
                    </a:p>
                  </a:txBody>
                  <a:tcPr marL="0" marR="0" marB="0" marT="9969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a:lnSpc>
                          <a:spcPct val="100000"/>
                        </a:lnSpc>
                        <a:spcBef>
                          <a:spcPts val="5"/>
                        </a:spcBef>
                      </a:pPr>
                      <a:endParaRPr sz="1200">
                        <a:latin typeface="Times New Roman"/>
                        <a:cs typeface="Times New Roman"/>
                      </a:endParaRPr>
                    </a:p>
                    <a:p>
                      <a:pPr marL="32384">
                        <a:lnSpc>
                          <a:spcPct val="100000"/>
                        </a:lnSpc>
                        <a:spcBef>
                          <a:spcPts val="5"/>
                        </a:spcBef>
                      </a:pPr>
                      <a:r>
                        <a:rPr dirty="0" sz="1000" spc="-5" b="1">
                          <a:solidFill>
                            <a:srgbClr val="FFFFFF"/>
                          </a:solidFill>
                          <a:latin typeface="Arial"/>
                          <a:cs typeface="Arial"/>
                        </a:rPr>
                        <a:t>Broadcast</a:t>
                      </a:r>
                      <a:endParaRPr sz="1000">
                        <a:latin typeface="Arial"/>
                        <a:cs typeface="Arial"/>
                      </a:endParaRPr>
                    </a:p>
                  </a:txBody>
                  <a:tcPr marL="0" marR="0" marB="0" marT="63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242824">
                <a:tc>
                  <a:txBody>
                    <a:bodyPr/>
                    <a:lstStyle/>
                    <a:p>
                      <a:pPr marL="32384">
                        <a:lnSpc>
                          <a:spcPct val="100000"/>
                        </a:lnSpc>
                        <a:spcBef>
                          <a:spcPts val="295"/>
                        </a:spcBef>
                      </a:pPr>
                      <a:r>
                        <a:rPr dirty="0" sz="1000" spc="-10" b="1">
                          <a:solidFill>
                            <a:srgbClr val="57575B"/>
                          </a:solidFill>
                          <a:latin typeface="Arial"/>
                          <a:cs typeface="Arial"/>
                        </a:rPr>
                        <a:t>10.0.0</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295"/>
                        </a:spcBef>
                      </a:pPr>
                      <a:r>
                        <a:rPr dirty="0" sz="1000" spc="-10" b="1">
                          <a:solidFill>
                            <a:srgbClr val="57575B"/>
                          </a:solidFill>
                          <a:latin typeface="Arial"/>
                          <a:cs typeface="Arial"/>
                        </a:rPr>
                        <a:t>10.0.0</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10.0.0</a:t>
                      </a:r>
                      <a:r>
                        <a:rPr dirty="0" sz="1000" spc="-10">
                          <a:solidFill>
                            <a:srgbClr val="57575B"/>
                          </a:solidFill>
                          <a:latin typeface="Arial"/>
                          <a:cs typeface="Arial"/>
                        </a:rPr>
                        <a:t>.254</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295"/>
                        </a:spcBef>
                      </a:pPr>
                      <a:r>
                        <a:rPr dirty="0" sz="1000" spc="-10" b="1">
                          <a:solidFill>
                            <a:srgbClr val="57575B"/>
                          </a:solidFill>
                          <a:latin typeface="Arial"/>
                          <a:cs typeface="Arial"/>
                        </a:rPr>
                        <a:t>10.0.0</a:t>
                      </a:r>
                      <a:r>
                        <a:rPr dirty="0" sz="1000" spc="-10">
                          <a:solidFill>
                            <a:srgbClr val="57575B"/>
                          </a:solidFill>
                          <a:latin typeface="Arial"/>
                          <a:cs typeface="Arial"/>
                        </a:rPr>
                        <a:t>.255</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242950">
                <a:tc>
                  <a:txBody>
                    <a:bodyPr/>
                    <a:lstStyle/>
                    <a:p>
                      <a:pPr marL="32384">
                        <a:lnSpc>
                          <a:spcPct val="100000"/>
                        </a:lnSpc>
                        <a:spcBef>
                          <a:spcPts val="300"/>
                        </a:spcBef>
                      </a:pPr>
                      <a:r>
                        <a:rPr dirty="0" sz="1000" spc="-10" b="1">
                          <a:solidFill>
                            <a:srgbClr val="57575B"/>
                          </a:solidFill>
                          <a:latin typeface="Arial"/>
                          <a:cs typeface="Arial"/>
                        </a:rPr>
                        <a:t>10.0.1</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10.0.1</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10.0.1</a:t>
                      </a:r>
                      <a:r>
                        <a:rPr dirty="0" sz="1000" spc="-10">
                          <a:solidFill>
                            <a:srgbClr val="57575B"/>
                          </a:solidFill>
                          <a:latin typeface="Arial"/>
                          <a:cs typeface="Arial"/>
                        </a:rPr>
                        <a:t>.254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10.0.1</a:t>
                      </a:r>
                      <a:r>
                        <a:rPr dirty="0" sz="1000" spc="-10">
                          <a:solidFill>
                            <a:srgbClr val="57575B"/>
                          </a:solidFill>
                          <a:latin typeface="Arial"/>
                          <a:cs typeface="Arial"/>
                        </a:rPr>
                        <a:t>.255</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42950">
                <a:tc>
                  <a:txBody>
                    <a:bodyPr/>
                    <a:lstStyle/>
                    <a:p>
                      <a:pPr marL="32384">
                        <a:lnSpc>
                          <a:spcPct val="100000"/>
                        </a:lnSpc>
                        <a:spcBef>
                          <a:spcPts val="295"/>
                        </a:spcBef>
                      </a:pPr>
                      <a:r>
                        <a:rPr dirty="0" sz="1000" spc="-10" b="1">
                          <a:solidFill>
                            <a:srgbClr val="57575B"/>
                          </a:solidFill>
                          <a:latin typeface="Arial"/>
                          <a:cs typeface="Arial"/>
                        </a:rPr>
                        <a:t>10.0.2</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295"/>
                        </a:spcBef>
                      </a:pPr>
                      <a:r>
                        <a:rPr dirty="0" sz="1000" spc="-10" b="1">
                          <a:solidFill>
                            <a:srgbClr val="57575B"/>
                          </a:solidFill>
                          <a:latin typeface="Arial"/>
                          <a:cs typeface="Arial"/>
                        </a:rPr>
                        <a:t>10.0.2</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10.0.2</a:t>
                      </a:r>
                      <a:r>
                        <a:rPr dirty="0" sz="1000" spc="-10">
                          <a:solidFill>
                            <a:srgbClr val="57575B"/>
                          </a:solidFill>
                          <a:latin typeface="Arial"/>
                          <a:cs typeface="Arial"/>
                        </a:rPr>
                        <a:t>.254</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295"/>
                        </a:spcBef>
                      </a:pPr>
                      <a:r>
                        <a:rPr dirty="0" sz="1000" spc="-10" b="1">
                          <a:solidFill>
                            <a:srgbClr val="57575B"/>
                          </a:solidFill>
                          <a:latin typeface="Arial"/>
                          <a:cs typeface="Arial"/>
                        </a:rPr>
                        <a:t>10.0.2</a:t>
                      </a:r>
                      <a:r>
                        <a:rPr dirty="0" sz="1000" spc="-10">
                          <a:solidFill>
                            <a:srgbClr val="57575B"/>
                          </a:solidFill>
                          <a:latin typeface="Arial"/>
                          <a:cs typeface="Arial"/>
                        </a:rPr>
                        <a:t>.255</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42824">
                <a:tc>
                  <a:txBody>
                    <a:bodyPr/>
                    <a:lstStyle/>
                    <a:p>
                      <a:pPr marL="32384">
                        <a:lnSpc>
                          <a:spcPct val="100000"/>
                        </a:lnSpc>
                        <a:spcBef>
                          <a:spcPts val="300"/>
                        </a:spcBef>
                      </a:pPr>
                      <a:r>
                        <a:rPr dirty="0" sz="100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42950">
                <a:tc>
                  <a:txBody>
                    <a:bodyPr/>
                    <a:lstStyle/>
                    <a:p>
                      <a:pPr marL="32384">
                        <a:lnSpc>
                          <a:spcPct val="100000"/>
                        </a:lnSpc>
                        <a:spcBef>
                          <a:spcPts val="295"/>
                        </a:spcBef>
                      </a:pPr>
                      <a:r>
                        <a:rPr dirty="0" sz="1000" spc="-10" b="1">
                          <a:solidFill>
                            <a:srgbClr val="57575B"/>
                          </a:solidFill>
                          <a:latin typeface="Arial"/>
                          <a:cs typeface="Arial"/>
                        </a:rPr>
                        <a:t>10.0.255</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295"/>
                        </a:spcBef>
                      </a:pPr>
                      <a:r>
                        <a:rPr dirty="0" sz="1000" spc="-10" b="1">
                          <a:solidFill>
                            <a:srgbClr val="57575B"/>
                          </a:solidFill>
                          <a:latin typeface="Arial"/>
                          <a:cs typeface="Arial"/>
                        </a:rPr>
                        <a:t>10.0.255</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10.0.255</a:t>
                      </a:r>
                      <a:r>
                        <a:rPr dirty="0" sz="1000" spc="-10">
                          <a:solidFill>
                            <a:srgbClr val="57575B"/>
                          </a:solidFill>
                          <a:latin typeface="Arial"/>
                          <a:cs typeface="Arial"/>
                        </a:rPr>
                        <a:t>.254</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295"/>
                        </a:spcBef>
                      </a:pPr>
                      <a:r>
                        <a:rPr dirty="0" sz="1000" spc="-10" b="1">
                          <a:solidFill>
                            <a:srgbClr val="57575B"/>
                          </a:solidFill>
                          <a:latin typeface="Arial"/>
                          <a:cs typeface="Arial"/>
                        </a:rPr>
                        <a:t>10.0.255</a:t>
                      </a:r>
                      <a:r>
                        <a:rPr dirty="0" sz="1000" spc="-10">
                          <a:solidFill>
                            <a:srgbClr val="57575B"/>
                          </a:solidFill>
                          <a:latin typeface="Arial"/>
                          <a:cs typeface="Arial"/>
                        </a:rPr>
                        <a:t>.255</a:t>
                      </a:r>
                      <a:endParaRPr sz="1000">
                        <a:latin typeface="Arial"/>
                        <a:cs typeface="Arial"/>
                      </a:endParaRPr>
                    </a:p>
                  </a:txBody>
                  <a:tcPr marL="0" marR="0" marB="0" marT="374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42950">
                <a:tc>
                  <a:txBody>
                    <a:bodyPr/>
                    <a:lstStyle/>
                    <a:p>
                      <a:pPr marL="32384">
                        <a:lnSpc>
                          <a:spcPct val="100000"/>
                        </a:lnSpc>
                        <a:spcBef>
                          <a:spcPts val="300"/>
                        </a:spcBef>
                      </a:pPr>
                      <a:r>
                        <a:rPr dirty="0" sz="1000" spc="-10" b="1">
                          <a:solidFill>
                            <a:srgbClr val="57575B"/>
                          </a:solidFill>
                          <a:latin typeface="Arial"/>
                          <a:cs typeface="Arial"/>
                        </a:rPr>
                        <a:t>10.1.0</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10.1.0</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10.1.0</a:t>
                      </a:r>
                      <a:r>
                        <a:rPr dirty="0" sz="1000" spc="-10">
                          <a:solidFill>
                            <a:srgbClr val="57575B"/>
                          </a:solidFill>
                          <a:latin typeface="Arial"/>
                          <a:cs typeface="Arial"/>
                        </a:rPr>
                        <a:t>.254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10.1.0</a:t>
                      </a:r>
                      <a:r>
                        <a:rPr dirty="0" sz="1000" spc="-10">
                          <a:solidFill>
                            <a:srgbClr val="57575B"/>
                          </a:solidFill>
                          <a:latin typeface="Arial"/>
                          <a:cs typeface="Arial"/>
                        </a:rPr>
                        <a:t>.255</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42824">
                <a:tc>
                  <a:txBody>
                    <a:bodyPr/>
                    <a:lstStyle/>
                    <a:p>
                      <a:pPr marL="32384">
                        <a:lnSpc>
                          <a:spcPct val="100000"/>
                        </a:lnSpc>
                        <a:spcBef>
                          <a:spcPts val="300"/>
                        </a:spcBef>
                      </a:pPr>
                      <a:r>
                        <a:rPr dirty="0" sz="1000" spc="-5" b="1">
                          <a:solidFill>
                            <a:srgbClr val="57575B"/>
                          </a:solidFill>
                          <a:latin typeface="Arial"/>
                          <a:cs typeface="Arial"/>
                        </a:rPr>
                        <a:t>10.1.1</a:t>
                      </a:r>
                      <a:r>
                        <a:rPr dirty="0" sz="1000" spc="-5">
                          <a:solidFill>
                            <a:srgbClr val="57575B"/>
                          </a:solidFill>
                          <a:latin typeface="Arial"/>
                          <a:cs typeface="Arial"/>
                        </a:rPr>
                        <a:t>.0</a:t>
                      </a:r>
                      <a:r>
                        <a:rPr dirty="0" sz="1000" spc="-5" b="1">
                          <a:solidFill>
                            <a:srgbClr val="57575B"/>
                          </a:solidFill>
                          <a:latin typeface="Arial"/>
                          <a:cs typeface="Arial"/>
                        </a:rPr>
                        <a:t>/24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300"/>
                        </a:spcBef>
                      </a:pPr>
                      <a:r>
                        <a:rPr dirty="0" sz="1000" spc="-5" b="1">
                          <a:solidFill>
                            <a:srgbClr val="57575B"/>
                          </a:solidFill>
                          <a:latin typeface="Arial"/>
                          <a:cs typeface="Arial"/>
                        </a:rPr>
                        <a:t>10.1.1</a:t>
                      </a:r>
                      <a:r>
                        <a:rPr dirty="0" sz="1000" spc="-5">
                          <a:solidFill>
                            <a:srgbClr val="57575B"/>
                          </a:solidFill>
                          <a:latin typeface="Arial"/>
                          <a:cs typeface="Arial"/>
                        </a:rPr>
                        <a:t>.1 -</a:t>
                      </a:r>
                      <a:r>
                        <a:rPr dirty="0" sz="1000" spc="-25">
                          <a:solidFill>
                            <a:srgbClr val="57575B"/>
                          </a:solidFill>
                          <a:latin typeface="Arial"/>
                          <a:cs typeface="Arial"/>
                        </a:rPr>
                        <a:t> </a:t>
                      </a:r>
                      <a:r>
                        <a:rPr dirty="0" sz="1000" spc="-5" b="1">
                          <a:solidFill>
                            <a:srgbClr val="57575B"/>
                          </a:solidFill>
                          <a:latin typeface="Arial"/>
                          <a:cs typeface="Arial"/>
                        </a:rPr>
                        <a:t>10.1.1</a:t>
                      </a:r>
                      <a:r>
                        <a:rPr dirty="0" sz="1000" spc="-5">
                          <a:solidFill>
                            <a:srgbClr val="57575B"/>
                          </a:solidFill>
                          <a:latin typeface="Arial"/>
                          <a:cs typeface="Arial"/>
                        </a:rPr>
                        <a:t>.254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300"/>
                        </a:spcBef>
                      </a:pPr>
                      <a:r>
                        <a:rPr dirty="0" sz="1000" spc="-5" b="1">
                          <a:solidFill>
                            <a:srgbClr val="57575B"/>
                          </a:solidFill>
                          <a:latin typeface="Arial"/>
                          <a:cs typeface="Arial"/>
                        </a:rPr>
                        <a:t>10.1.1</a:t>
                      </a:r>
                      <a:r>
                        <a:rPr dirty="0" sz="1000" spc="-5">
                          <a:solidFill>
                            <a:srgbClr val="57575B"/>
                          </a:solidFill>
                          <a:latin typeface="Arial"/>
                          <a:cs typeface="Arial"/>
                        </a:rPr>
                        <a:t>.255</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42951">
                <a:tc>
                  <a:txBody>
                    <a:bodyPr/>
                    <a:lstStyle/>
                    <a:p>
                      <a:pPr marL="32384">
                        <a:lnSpc>
                          <a:spcPct val="100000"/>
                        </a:lnSpc>
                        <a:spcBef>
                          <a:spcPts val="300"/>
                        </a:spcBef>
                      </a:pPr>
                      <a:r>
                        <a:rPr dirty="0" sz="1000" spc="-10" b="1">
                          <a:solidFill>
                            <a:srgbClr val="57575B"/>
                          </a:solidFill>
                          <a:latin typeface="Arial"/>
                          <a:cs typeface="Arial"/>
                        </a:rPr>
                        <a:t>10.1.2</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10.1.2</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10.1.2</a:t>
                      </a:r>
                      <a:r>
                        <a:rPr dirty="0" sz="1000" spc="-10">
                          <a:solidFill>
                            <a:srgbClr val="57575B"/>
                          </a:solidFill>
                          <a:latin typeface="Arial"/>
                          <a:cs typeface="Arial"/>
                        </a:rPr>
                        <a:t>.254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10.1.2</a:t>
                      </a:r>
                      <a:r>
                        <a:rPr dirty="0" sz="1000" spc="-10">
                          <a:solidFill>
                            <a:srgbClr val="57575B"/>
                          </a:solidFill>
                          <a:latin typeface="Arial"/>
                          <a:cs typeface="Arial"/>
                        </a:rPr>
                        <a:t>.255</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42912">
                <a:tc>
                  <a:txBody>
                    <a:bodyPr/>
                    <a:lstStyle/>
                    <a:p>
                      <a:pPr marL="32384">
                        <a:lnSpc>
                          <a:spcPct val="100000"/>
                        </a:lnSpc>
                        <a:spcBef>
                          <a:spcPts val="300"/>
                        </a:spcBef>
                      </a:pPr>
                      <a:r>
                        <a:rPr dirty="0" sz="100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300"/>
                        </a:spcBef>
                      </a:pPr>
                      <a:r>
                        <a:rPr dirty="0" sz="100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300"/>
                        </a:spcBef>
                      </a:pPr>
                      <a:r>
                        <a:rPr dirty="0" sz="100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42912">
                <a:tc>
                  <a:txBody>
                    <a:bodyPr/>
                    <a:lstStyle/>
                    <a:p>
                      <a:pPr marL="32384">
                        <a:lnSpc>
                          <a:spcPct val="100000"/>
                        </a:lnSpc>
                        <a:spcBef>
                          <a:spcPts val="300"/>
                        </a:spcBef>
                      </a:pPr>
                      <a:r>
                        <a:rPr dirty="0" sz="1000" spc="-10" b="1">
                          <a:solidFill>
                            <a:srgbClr val="57575B"/>
                          </a:solidFill>
                          <a:latin typeface="Arial"/>
                          <a:cs typeface="Arial"/>
                        </a:rPr>
                        <a:t>10.100.0</a:t>
                      </a:r>
                      <a:r>
                        <a:rPr dirty="0" sz="1000" spc="-10">
                          <a:solidFill>
                            <a:srgbClr val="57575B"/>
                          </a:solidFill>
                          <a:latin typeface="Arial"/>
                          <a:cs typeface="Arial"/>
                        </a:rPr>
                        <a:t>.0</a:t>
                      </a:r>
                      <a:r>
                        <a:rPr dirty="0" sz="1000" spc="-10" b="1">
                          <a:solidFill>
                            <a:srgbClr val="57575B"/>
                          </a:solidFill>
                          <a:latin typeface="Arial"/>
                          <a:cs typeface="Arial"/>
                        </a:rPr>
                        <a:t>/24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10.100.0</a:t>
                      </a:r>
                      <a:r>
                        <a:rPr dirty="0" sz="1000" spc="-10">
                          <a:solidFill>
                            <a:srgbClr val="57575B"/>
                          </a:solidFill>
                          <a:latin typeface="Arial"/>
                          <a:cs typeface="Arial"/>
                        </a:rPr>
                        <a:t>.1 </a:t>
                      </a:r>
                      <a:r>
                        <a:rPr dirty="0" sz="1000" spc="-5">
                          <a:solidFill>
                            <a:srgbClr val="57575B"/>
                          </a:solidFill>
                          <a:latin typeface="Arial"/>
                          <a:cs typeface="Arial"/>
                        </a:rPr>
                        <a:t>-</a:t>
                      </a:r>
                      <a:r>
                        <a:rPr dirty="0" sz="1000" spc="-15">
                          <a:solidFill>
                            <a:srgbClr val="57575B"/>
                          </a:solidFill>
                          <a:latin typeface="Arial"/>
                          <a:cs typeface="Arial"/>
                        </a:rPr>
                        <a:t> </a:t>
                      </a:r>
                      <a:r>
                        <a:rPr dirty="0" sz="1000" spc="-10" b="1">
                          <a:solidFill>
                            <a:srgbClr val="57575B"/>
                          </a:solidFill>
                          <a:latin typeface="Arial"/>
                          <a:cs typeface="Arial"/>
                        </a:rPr>
                        <a:t>10.100.0</a:t>
                      </a:r>
                      <a:r>
                        <a:rPr dirty="0" sz="1000" spc="-10">
                          <a:solidFill>
                            <a:srgbClr val="57575B"/>
                          </a:solidFill>
                          <a:latin typeface="Arial"/>
                          <a:cs typeface="Arial"/>
                        </a:rPr>
                        <a:t>.254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10" b="1">
                          <a:solidFill>
                            <a:srgbClr val="57575B"/>
                          </a:solidFill>
                          <a:latin typeface="Arial"/>
                          <a:cs typeface="Arial"/>
                        </a:rPr>
                        <a:t>10.100.0</a:t>
                      </a:r>
                      <a:r>
                        <a:rPr dirty="0" sz="1000" spc="-10">
                          <a:solidFill>
                            <a:srgbClr val="57575B"/>
                          </a:solidFill>
                          <a:latin typeface="Arial"/>
                          <a:cs typeface="Arial"/>
                        </a:rPr>
                        <a:t>.255</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242912">
                <a:tc>
                  <a:txBody>
                    <a:bodyPr/>
                    <a:lstStyle/>
                    <a:p>
                      <a:pPr marL="32384">
                        <a:lnSpc>
                          <a:spcPct val="100000"/>
                        </a:lnSpc>
                        <a:spcBef>
                          <a:spcPts val="300"/>
                        </a:spcBef>
                      </a:pPr>
                      <a:r>
                        <a:rPr dirty="0" sz="1000" spc="-1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300"/>
                        </a:spcBef>
                      </a:pPr>
                      <a:r>
                        <a:rPr dirty="0" sz="1000" spc="-1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300"/>
                        </a:spcBef>
                      </a:pPr>
                      <a:r>
                        <a:rPr dirty="0" sz="1000" spc="-10">
                          <a:solidFill>
                            <a:srgbClr val="57575B"/>
                          </a:solidFill>
                          <a:latin typeface="Arial"/>
                          <a:cs typeface="Arial"/>
                        </a:rPr>
                        <a:t>...</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242900">
                <a:tc>
                  <a:txBody>
                    <a:bodyPr/>
                    <a:lstStyle/>
                    <a:p>
                      <a:pPr marL="32384">
                        <a:lnSpc>
                          <a:spcPct val="100000"/>
                        </a:lnSpc>
                        <a:spcBef>
                          <a:spcPts val="300"/>
                        </a:spcBef>
                      </a:pPr>
                      <a:r>
                        <a:rPr dirty="0" sz="1000" spc="-5" b="1">
                          <a:solidFill>
                            <a:srgbClr val="57575B"/>
                          </a:solidFill>
                          <a:latin typeface="Arial"/>
                          <a:cs typeface="Arial"/>
                        </a:rPr>
                        <a:t>10.255.255</a:t>
                      </a:r>
                      <a:r>
                        <a:rPr dirty="0" sz="1000" spc="-5">
                          <a:solidFill>
                            <a:srgbClr val="57575B"/>
                          </a:solidFill>
                          <a:latin typeface="Arial"/>
                          <a:cs typeface="Arial"/>
                        </a:rPr>
                        <a:t>.0</a:t>
                      </a:r>
                      <a:r>
                        <a:rPr dirty="0" sz="1000" spc="-5" b="1">
                          <a:solidFill>
                            <a:srgbClr val="57575B"/>
                          </a:solidFill>
                          <a:latin typeface="Arial"/>
                          <a:cs typeface="Arial"/>
                        </a:rPr>
                        <a:t>/24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5" b="1">
                          <a:solidFill>
                            <a:srgbClr val="57575B"/>
                          </a:solidFill>
                          <a:latin typeface="Arial"/>
                          <a:cs typeface="Arial"/>
                        </a:rPr>
                        <a:t>10.255.255</a:t>
                      </a:r>
                      <a:r>
                        <a:rPr dirty="0" sz="1000" spc="-5">
                          <a:solidFill>
                            <a:srgbClr val="57575B"/>
                          </a:solidFill>
                          <a:latin typeface="Arial"/>
                          <a:cs typeface="Arial"/>
                        </a:rPr>
                        <a:t>.1 -</a:t>
                      </a:r>
                      <a:r>
                        <a:rPr dirty="0" sz="1000" spc="-55">
                          <a:solidFill>
                            <a:srgbClr val="57575B"/>
                          </a:solidFill>
                          <a:latin typeface="Arial"/>
                          <a:cs typeface="Arial"/>
                        </a:rPr>
                        <a:t> </a:t>
                      </a:r>
                      <a:r>
                        <a:rPr dirty="0" sz="1000" spc="-5" b="1">
                          <a:solidFill>
                            <a:srgbClr val="57575B"/>
                          </a:solidFill>
                          <a:latin typeface="Arial"/>
                          <a:cs typeface="Arial"/>
                        </a:rPr>
                        <a:t>10.2255.255</a:t>
                      </a:r>
                      <a:r>
                        <a:rPr dirty="0" sz="1000" spc="-5">
                          <a:solidFill>
                            <a:srgbClr val="57575B"/>
                          </a:solidFill>
                          <a:latin typeface="Arial"/>
                          <a:cs typeface="Arial"/>
                        </a:rPr>
                        <a:t>.254</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300"/>
                        </a:spcBef>
                      </a:pPr>
                      <a:r>
                        <a:rPr dirty="0" sz="1000" spc="-5" b="1">
                          <a:solidFill>
                            <a:srgbClr val="57575B"/>
                          </a:solidFill>
                          <a:latin typeface="Arial"/>
                          <a:cs typeface="Arial"/>
                        </a:rPr>
                        <a:t>10.255.255</a:t>
                      </a:r>
                      <a:r>
                        <a:rPr dirty="0" sz="1000" spc="-5">
                          <a:solidFill>
                            <a:srgbClr val="57575B"/>
                          </a:solidFill>
                          <a:latin typeface="Arial"/>
                          <a:cs typeface="Arial"/>
                        </a:rPr>
                        <a:t>.255</a:t>
                      </a:r>
                      <a:endParaRPr sz="10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447929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an IPv4</a:t>
            </a:r>
            <a:r>
              <a:rPr dirty="0" sz="1600" spc="5">
                <a:solidFill>
                  <a:srgbClr val="004B69"/>
                </a:solidFill>
              </a:rPr>
              <a:t> </a:t>
            </a:r>
            <a:r>
              <a:rPr dirty="0" sz="1600" spc="-5">
                <a:solidFill>
                  <a:srgbClr val="004B69"/>
                </a:solidFill>
              </a:rPr>
              <a:t>Network</a:t>
            </a:r>
            <a:endParaRPr sz="1600"/>
          </a:p>
          <a:p>
            <a:pPr marL="12700">
              <a:lnSpc>
                <a:spcPts val="2580"/>
              </a:lnSpc>
            </a:pPr>
            <a:r>
              <a:rPr dirty="0" sz="2400" spc="-5">
                <a:solidFill>
                  <a:srgbClr val="004B69"/>
                </a:solidFill>
              </a:rPr>
              <a:t>Subnet within an </a:t>
            </a:r>
            <a:r>
              <a:rPr dirty="0" sz="2400">
                <a:solidFill>
                  <a:srgbClr val="004B69"/>
                </a:solidFill>
              </a:rPr>
              <a:t>Octet</a:t>
            </a:r>
            <a:r>
              <a:rPr dirty="0" sz="2400" spc="-20">
                <a:solidFill>
                  <a:srgbClr val="004B69"/>
                </a:solidFill>
              </a:rPr>
              <a:t> </a:t>
            </a:r>
            <a:r>
              <a:rPr dirty="0" sz="2400" spc="-5">
                <a:solidFill>
                  <a:srgbClr val="004B69"/>
                </a:solidFill>
              </a:rPr>
              <a:t>Boundary</a:t>
            </a:r>
            <a:endParaRPr sz="2400"/>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510641" y="884300"/>
            <a:ext cx="5586730" cy="26924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Refer to the table to see six </a:t>
            </a:r>
            <a:r>
              <a:rPr dirty="0" sz="1600" spc="-15">
                <a:latin typeface="Arial"/>
                <a:cs typeface="Arial"/>
              </a:rPr>
              <a:t>ways </a:t>
            </a:r>
            <a:r>
              <a:rPr dirty="0" sz="1600" spc="-5">
                <a:latin typeface="Arial"/>
                <a:cs typeface="Arial"/>
              </a:rPr>
              <a:t>to subnet a /24</a:t>
            </a:r>
            <a:r>
              <a:rPr dirty="0" sz="1600" spc="175">
                <a:latin typeface="Arial"/>
                <a:cs typeface="Arial"/>
              </a:rPr>
              <a:t> </a:t>
            </a:r>
            <a:r>
              <a:rPr dirty="0" sz="1600" spc="-5">
                <a:latin typeface="Arial"/>
                <a:cs typeface="Arial"/>
              </a:rPr>
              <a:t>network.</a:t>
            </a:r>
            <a:endParaRPr sz="1600">
              <a:latin typeface="Arial"/>
              <a:cs typeface="Arial"/>
            </a:endParaRPr>
          </a:p>
        </p:txBody>
      </p:sp>
      <p:graphicFrame>
        <p:nvGraphicFramePr>
          <p:cNvPr id="4" name="object 4"/>
          <p:cNvGraphicFramePr>
            <a:graphicFrameLocks noGrp="1"/>
          </p:cNvGraphicFramePr>
          <p:nvPr/>
        </p:nvGraphicFramePr>
        <p:xfrm>
          <a:off x="1201419" y="1450721"/>
          <a:ext cx="6747509" cy="2608580"/>
        </p:xfrm>
        <a:graphic>
          <a:graphicData uri="http://schemas.openxmlformats.org/drawingml/2006/table">
            <a:tbl>
              <a:tblPr firstRow="1" bandRow="1">
                <a:tableStyleId>{2D5ABB26-0587-4C30-8999-92F81FD0307C}</a:tableStyleId>
              </a:tblPr>
              <a:tblGrid>
                <a:gridCol w="960119"/>
                <a:gridCol w="1203959"/>
                <a:gridCol w="3092450"/>
                <a:gridCol w="748029"/>
                <a:gridCol w="723900"/>
              </a:tblGrid>
              <a:tr h="370839">
                <a:tc>
                  <a:txBody>
                    <a:bodyPr/>
                    <a:lstStyle/>
                    <a:p>
                      <a:pPr marL="31750">
                        <a:lnSpc>
                          <a:spcPct val="100000"/>
                        </a:lnSpc>
                        <a:spcBef>
                          <a:spcPts val="800"/>
                        </a:spcBef>
                      </a:pPr>
                      <a:r>
                        <a:rPr dirty="0" sz="1000" spc="-5" b="1">
                          <a:solidFill>
                            <a:srgbClr val="FFFFFF"/>
                          </a:solidFill>
                          <a:latin typeface="Arial"/>
                          <a:cs typeface="Arial"/>
                        </a:rPr>
                        <a:t>Prefix</a:t>
                      </a:r>
                      <a:r>
                        <a:rPr dirty="0" sz="1000" spc="-30" b="1">
                          <a:solidFill>
                            <a:srgbClr val="FFFFFF"/>
                          </a:solidFill>
                          <a:latin typeface="Arial"/>
                          <a:cs typeface="Arial"/>
                        </a:rPr>
                        <a:t> </a:t>
                      </a:r>
                      <a:r>
                        <a:rPr dirty="0" sz="1000" spc="-5" b="1">
                          <a:solidFill>
                            <a:srgbClr val="FFFFFF"/>
                          </a:solidFill>
                          <a:latin typeface="Arial"/>
                          <a:cs typeface="Arial"/>
                        </a:rPr>
                        <a:t>Length</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a:lnSpc>
                          <a:spcPct val="100000"/>
                        </a:lnSpc>
                        <a:spcBef>
                          <a:spcPts val="800"/>
                        </a:spcBef>
                      </a:pPr>
                      <a:r>
                        <a:rPr dirty="0" sz="1000" spc="-5" b="1">
                          <a:solidFill>
                            <a:srgbClr val="FFFFFF"/>
                          </a:solidFill>
                          <a:latin typeface="Arial"/>
                          <a:cs typeface="Arial"/>
                        </a:rPr>
                        <a:t>Subnet</a:t>
                      </a:r>
                      <a:r>
                        <a:rPr dirty="0" sz="1000" spc="-15" b="1">
                          <a:solidFill>
                            <a:srgbClr val="FFFFFF"/>
                          </a:solidFill>
                          <a:latin typeface="Arial"/>
                          <a:cs typeface="Arial"/>
                        </a:rPr>
                        <a:t> </a:t>
                      </a:r>
                      <a:r>
                        <a:rPr dirty="0" sz="1000" b="1">
                          <a:solidFill>
                            <a:srgbClr val="FFFFFF"/>
                          </a:solidFill>
                          <a:latin typeface="Arial"/>
                          <a:cs typeface="Arial"/>
                        </a:rPr>
                        <a:t>Mask</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marR="1696720">
                        <a:lnSpc>
                          <a:spcPct val="100000"/>
                        </a:lnSpc>
                        <a:spcBef>
                          <a:spcPts val="200"/>
                        </a:spcBef>
                      </a:pPr>
                      <a:r>
                        <a:rPr dirty="0" sz="1000" spc="-5" b="1">
                          <a:solidFill>
                            <a:srgbClr val="FFFFFF"/>
                          </a:solidFill>
                          <a:latin typeface="Arial"/>
                          <a:cs typeface="Arial"/>
                        </a:rPr>
                        <a:t>Subnet </a:t>
                      </a:r>
                      <a:r>
                        <a:rPr dirty="0" sz="1000" b="1">
                          <a:solidFill>
                            <a:srgbClr val="FFFFFF"/>
                          </a:solidFill>
                          <a:latin typeface="Arial"/>
                          <a:cs typeface="Arial"/>
                        </a:rPr>
                        <a:t>Mask </a:t>
                      </a:r>
                      <a:r>
                        <a:rPr dirty="0" sz="1000" spc="-5" b="1">
                          <a:solidFill>
                            <a:srgbClr val="FFFFFF"/>
                          </a:solidFill>
                          <a:latin typeface="Arial"/>
                          <a:cs typeface="Arial"/>
                        </a:rPr>
                        <a:t>in</a:t>
                      </a:r>
                      <a:r>
                        <a:rPr dirty="0" sz="1000" spc="-100" b="1">
                          <a:solidFill>
                            <a:srgbClr val="FFFFFF"/>
                          </a:solidFill>
                          <a:latin typeface="Arial"/>
                          <a:cs typeface="Arial"/>
                        </a:rPr>
                        <a:t> </a:t>
                      </a:r>
                      <a:r>
                        <a:rPr dirty="0" sz="1000" spc="-5" b="1">
                          <a:solidFill>
                            <a:srgbClr val="FFFFFF"/>
                          </a:solidFill>
                          <a:latin typeface="Arial"/>
                          <a:cs typeface="Arial"/>
                        </a:rPr>
                        <a:t>Binary  (n = network, h =</a:t>
                      </a:r>
                      <a:r>
                        <a:rPr dirty="0" sz="1000" spc="-50" b="1">
                          <a:solidFill>
                            <a:srgbClr val="FFFFFF"/>
                          </a:solidFill>
                          <a:latin typeface="Arial"/>
                          <a:cs typeface="Arial"/>
                        </a:rPr>
                        <a:t> </a:t>
                      </a:r>
                      <a:r>
                        <a:rPr dirty="0" sz="1000" spc="-5" b="1">
                          <a:solidFill>
                            <a:srgbClr val="FFFFFF"/>
                          </a:solidFill>
                          <a:latin typeface="Arial"/>
                          <a:cs typeface="Arial"/>
                        </a:rPr>
                        <a:t>host)</a:t>
                      </a:r>
                      <a:endParaRPr sz="100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marR="221615">
                        <a:lnSpc>
                          <a:spcPct val="100000"/>
                        </a:lnSpc>
                        <a:spcBef>
                          <a:spcPts val="200"/>
                        </a:spcBef>
                      </a:pPr>
                      <a:r>
                        <a:rPr dirty="0" sz="1000" spc="-5" b="1">
                          <a:solidFill>
                            <a:srgbClr val="FFFFFF"/>
                          </a:solidFill>
                          <a:latin typeface="Arial"/>
                          <a:cs typeface="Arial"/>
                        </a:rPr>
                        <a:t># of  </a:t>
                      </a:r>
                      <a:r>
                        <a:rPr dirty="0" sz="1000" b="1">
                          <a:solidFill>
                            <a:srgbClr val="FFFFFF"/>
                          </a:solidFill>
                          <a:latin typeface="Arial"/>
                          <a:cs typeface="Arial"/>
                        </a:rPr>
                        <a:t>sub</a:t>
                      </a:r>
                      <a:r>
                        <a:rPr dirty="0" sz="1000" b="1">
                          <a:solidFill>
                            <a:srgbClr val="FFFFFF"/>
                          </a:solidFill>
                          <a:latin typeface="Arial"/>
                          <a:cs typeface="Arial"/>
                        </a:rPr>
                        <a:t>n</a:t>
                      </a:r>
                      <a:r>
                        <a:rPr dirty="0" sz="1000" b="1">
                          <a:solidFill>
                            <a:srgbClr val="FFFFFF"/>
                          </a:solidFill>
                          <a:latin typeface="Arial"/>
                          <a:cs typeface="Arial"/>
                        </a:rPr>
                        <a:t>ets</a:t>
                      </a:r>
                      <a:endParaRPr sz="100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800"/>
                        </a:spcBef>
                      </a:pPr>
                      <a:r>
                        <a:rPr dirty="0" sz="1000" spc="-5" b="1">
                          <a:solidFill>
                            <a:srgbClr val="FFFFFF"/>
                          </a:solidFill>
                          <a:latin typeface="Arial"/>
                          <a:cs typeface="Arial"/>
                        </a:rPr>
                        <a:t># of</a:t>
                      </a:r>
                      <a:r>
                        <a:rPr dirty="0" sz="1000" spc="-30" b="1">
                          <a:solidFill>
                            <a:srgbClr val="FFFFFF"/>
                          </a:solidFill>
                          <a:latin typeface="Arial"/>
                          <a:cs typeface="Arial"/>
                        </a:rPr>
                        <a:t> </a:t>
                      </a:r>
                      <a:r>
                        <a:rPr dirty="0" sz="1000" spc="-5" b="1">
                          <a:solidFill>
                            <a:srgbClr val="FFFFFF"/>
                          </a:solidFill>
                          <a:latin typeface="Arial"/>
                          <a:cs typeface="Arial"/>
                        </a:rPr>
                        <a:t>hosts</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370839">
                <a:tc>
                  <a:txBody>
                    <a:bodyPr/>
                    <a:lstStyle/>
                    <a:p>
                      <a:pPr marL="31750">
                        <a:lnSpc>
                          <a:spcPct val="100000"/>
                        </a:lnSpc>
                        <a:spcBef>
                          <a:spcPts val="800"/>
                        </a:spcBef>
                      </a:pPr>
                      <a:r>
                        <a:rPr dirty="0" sz="1000" spc="-5">
                          <a:solidFill>
                            <a:srgbClr val="57575B"/>
                          </a:solidFill>
                          <a:latin typeface="Arial"/>
                          <a:cs typeface="Arial"/>
                        </a:rPr>
                        <a:t>/25</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00"/>
                        </a:spcBef>
                      </a:pPr>
                      <a:r>
                        <a:rPr dirty="0" sz="1000" spc="-5">
                          <a:solidFill>
                            <a:srgbClr val="57575B"/>
                          </a:solidFill>
                          <a:latin typeface="Arial"/>
                          <a:cs typeface="Arial"/>
                        </a:rPr>
                        <a:t>255.255.255.128</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125"/>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a:t>
                      </a:r>
                      <a:r>
                        <a:rPr dirty="0" sz="1000" spc="-5">
                          <a:solidFill>
                            <a:srgbClr val="57575B"/>
                          </a:solidFill>
                          <a:latin typeface="Courier New"/>
                          <a:cs typeface="Courier New"/>
                        </a:rPr>
                        <a:t>hhhhhhh</a:t>
                      </a:r>
                      <a:endParaRPr sz="1000">
                        <a:latin typeface="Courier New"/>
                        <a:cs typeface="Courier New"/>
                      </a:endParaRPr>
                    </a:p>
                    <a:p>
                      <a:pPr marL="31750">
                        <a:lnSpc>
                          <a:spcPct val="100000"/>
                        </a:lnSpc>
                        <a:spcBef>
                          <a:spcPts val="5"/>
                        </a:spcBef>
                      </a:pPr>
                      <a:r>
                        <a:rPr dirty="0" sz="1000" spc="-5">
                          <a:solidFill>
                            <a:srgbClr val="57575B"/>
                          </a:solidFill>
                          <a:latin typeface="Courier New"/>
                          <a:cs typeface="Courier New"/>
                        </a:rPr>
                        <a:t>11111111.11111111.11111111.</a:t>
                      </a:r>
                      <a:r>
                        <a:rPr dirty="0" sz="1000" spc="-5" b="1">
                          <a:solidFill>
                            <a:srgbClr val="57575B"/>
                          </a:solidFill>
                          <a:latin typeface="Courier New"/>
                          <a:cs typeface="Courier New"/>
                        </a:rPr>
                        <a:t>1</a:t>
                      </a:r>
                      <a:r>
                        <a:rPr dirty="0" sz="1000" spc="-5">
                          <a:solidFill>
                            <a:srgbClr val="57575B"/>
                          </a:solidFill>
                          <a:latin typeface="Courier New"/>
                          <a:cs typeface="Courier New"/>
                        </a:rPr>
                        <a:t>0000000</a:t>
                      </a:r>
                      <a:endParaRPr sz="1000">
                        <a:latin typeface="Courier New"/>
                        <a:cs typeface="Courier New"/>
                      </a:endParaRPr>
                    </a:p>
                  </a:txBody>
                  <a:tcPr marL="0" marR="0" marB="0" marT="1587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0"/>
                        </a:spcBef>
                      </a:pPr>
                      <a:r>
                        <a:rPr dirty="0" sz="1000" b="1">
                          <a:solidFill>
                            <a:srgbClr val="57575B"/>
                          </a:solidFill>
                          <a:latin typeface="Arial"/>
                          <a:cs typeface="Arial"/>
                        </a:rPr>
                        <a:t>2</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0"/>
                        </a:spcBef>
                      </a:pPr>
                      <a:r>
                        <a:rPr dirty="0" sz="1000" spc="-10">
                          <a:solidFill>
                            <a:srgbClr val="57575B"/>
                          </a:solidFill>
                          <a:latin typeface="Arial"/>
                          <a:cs typeface="Arial"/>
                        </a:rPr>
                        <a:t>126</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370840">
                <a:tc>
                  <a:txBody>
                    <a:bodyPr/>
                    <a:lstStyle/>
                    <a:p>
                      <a:pPr marL="31750">
                        <a:lnSpc>
                          <a:spcPct val="100000"/>
                        </a:lnSpc>
                        <a:spcBef>
                          <a:spcPts val="800"/>
                        </a:spcBef>
                      </a:pPr>
                      <a:r>
                        <a:rPr dirty="0" sz="1000" spc="-5">
                          <a:solidFill>
                            <a:srgbClr val="57575B"/>
                          </a:solidFill>
                          <a:latin typeface="Arial"/>
                          <a:cs typeface="Arial"/>
                        </a:rPr>
                        <a:t>/26</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00"/>
                        </a:spcBef>
                      </a:pPr>
                      <a:r>
                        <a:rPr dirty="0" sz="1000" spc="-5">
                          <a:solidFill>
                            <a:srgbClr val="57575B"/>
                          </a:solidFill>
                          <a:latin typeface="Arial"/>
                          <a:cs typeface="Arial"/>
                        </a:rPr>
                        <a:t>255.255.255.192</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125"/>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a:t>
                      </a:r>
                      <a:r>
                        <a:rPr dirty="0" sz="1000" spc="-5">
                          <a:solidFill>
                            <a:srgbClr val="57575B"/>
                          </a:solidFill>
                          <a:latin typeface="Courier New"/>
                          <a:cs typeface="Courier New"/>
                        </a:rPr>
                        <a:t>hhhhhh</a:t>
                      </a:r>
                      <a:endParaRPr sz="1000">
                        <a:latin typeface="Courier New"/>
                        <a:cs typeface="Courier New"/>
                      </a:endParaRPr>
                    </a:p>
                    <a:p>
                      <a:pPr marL="31750">
                        <a:lnSpc>
                          <a:spcPct val="100000"/>
                        </a:lnSpc>
                        <a:spcBef>
                          <a:spcPts val="5"/>
                        </a:spcBef>
                      </a:pPr>
                      <a:r>
                        <a:rPr dirty="0" sz="1000" spc="-5">
                          <a:solidFill>
                            <a:srgbClr val="57575B"/>
                          </a:solidFill>
                          <a:latin typeface="Courier New"/>
                          <a:cs typeface="Courier New"/>
                        </a:rPr>
                        <a:t>11111111.11111111.11111111.</a:t>
                      </a:r>
                      <a:r>
                        <a:rPr dirty="0" sz="1000" spc="-5" b="1">
                          <a:solidFill>
                            <a:srgbClr val="57575B"/>
                          </a:solidFill>
                          <a:latin typeface="Courier New"/>
                          <a:cs typeface="Courier New"/>
                        </a:rPr>
                        <a:t>11</a:t>
                      </a:r>
                      <a:r>
                        <a:rPr dirty="0" sz="1000" spc="-5">
                          <a:solidFill>
                            <a:srgbClr val="57575B"/>
                          </a:solidFill>
                          <a:latin typeface="Courier New"/>
                          <a:cs typeface="Courier New"/>
                        </a:rPr>
                        <a:t>000000</a:t>
                      </a:r>
                      <a:endParaRPr sz="1000">
                        <a:latin typeface="Courier New"/>
                        <a:cs typeface="Courier New"/>
                      </a:endParaRPr>
                    </a:p>
                  </a:txBody>
                  <a:tcPr marL="0" marR="0" marB="0" marT="158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0"/>
                        </a:spcBef>
                      </a:pPr>
                      <a:r>
                        <a:rPr dirty="0" sz="1000" b="1">
                          <a:solidFill>
                            <a:srgbClr val="57575B"/>
                          </a:solidFill>
                          <a:latin typeface="Arial"/>
                          <a:cs typeface="Arial"/>
                        </a:rPr>
                        <a:t>4</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0"/>
                        </a:spcBef>
                      </a:pPr>
                      <a:r>
                        <a:rPr dirty="0" sz="1000" spc="-10">
                          <a:solidFill>
                            <a:srgbClr val="57575B"/>
                          </a:solidFill>
                          <a:latin typeface="Arial"/>
                          <a:cs typeface="Arial"/>
                        </a:rPr>
                        <a:t>62</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70839">
                <a:tc>
                  <a:txBody>
                    <a:bodyPr/>
                    <a:lstStyle/>
                    <a:p>
                      <a:pPr marL="31750">
                        <a:lnSpc>
                          <a:spcPct val="100000"/>
                        </a:lnSpc>
                        <a:spcBef>
                          <a:spcPts val="800"/>
                        </a:spcBef>
                      </a:pPr>
                      <a:r>
                        <a:rPr dirty="0" sz="1000" spc="-10">
                          <a:solidFill>
                            <a:srgbClr val="57575B"/>
                          </a:solidFill>
                          <a:latin typeface="Arial"/>
                          <a:cs typeface="Arial"/>
                        </a:rPr>
                        <a:t>/27</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00"/>
                        </a:spcBef>
                      </a:pPr>
                      <a:r>
                        <a:rPr dirty="0" sz="1000" spc="-10">
                          <a:solidFill>
                            <a:srgbClr val="57575B"/>
                          </a:solidFill>
                          <a:latin typeface="Arial"/>
                          <a:cs typeface="Arial"/>
                        </a:rPr>
                        <a:t>255.255.255.224</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125"/>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a:t>
                      </a:r>
                      <a:r>
                        <a:rPr dirty="0" sz="1000" spc="-5">
                          <a:solidFill>
                            <a:srgbClr val="57575B"/>
                          </a:solidFill>
                          <a:latin typeface="Courier New"/>
                          <a:cs typeface="Courier New"/>
                        </a:rPr>
                        <a:t>hhhhh</a:t>
                      </a:r>
                      <a:endParaRPr sz="1000">
                        <a:latin typeface="Courier New"/>
                        <a:cs typeface="Courier New"/>
                      </a:endParaRPr>
                    </a:p>
                    <a:p>
                      <a:pPr marL="31750">
                        <a:lnSpc>
                          <a:spcPct val="100000"/>
                        </a:lnSpc>
                        <a:spcBef>
                          <a:spcPts val="5"/>
                        </a:spcBef>
                      </a:pPr>
                      <a:r>
                        <a:rPr dirty="0" sz="1000" spc="-5">
                          <a:solidFill>
                            <a:srgbClr val="57575B"/>
                          </a:solidFill>
                          <a:latin typeface="Courier New"/>
                          <a:cs typeface="Courier New"/>
                        </a:rPr>
                        <a:t>11111111.11111111.11111111.</a:t>
                      </a:r>
                      <a:r>
                        <a:rPr dirty="0" sz="1000" spc="-5" b="1">
                          <a:solidFill>
                            <a:srgbClr val="57575B"/>
                          </a:solidFill>
                          <a:latin typeface="Courier New"/>
                          <a:cs typeface="Courier New"/>
                        </a:rPr>
                        <a:t>111</a:t>
                      </a:r>
                      <a:r>
                        <a:rPr dirty="0" sz="1000" spc="-5">
                          <a:solidFill>
                            <a:srgbClr val="57575B"/>
                          </a:solidFill>
                          <a:latin typeface="Courier New"/>
                          <a:cs typeface="Courier New"/>
                        </a:rPr>
                        <a:t>00000</a:t>
                      </a:r>
                      <a:endParaRPr sz="1000">
                        <a:latin typeface="Courier New"/>
                        <a:cs typeface="Courier New"/>
                      </a:endParaRPr>
                    </a:p>
                  </a:txBody>
                  <a:tcPr marL="0" marR="0" marB="0" marT="158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0"/>
                        </a:spcBef>
                      </a:pPr>
                      <a:r>
                        <a:rPr dirty="0" sz="1000" b="1">
                          <a:solidFill>
                            <a:srgbClr val="57575B"/>
                          </a:solidFill>
                          <a:latin typeface="Arial"/>
                          <a:cs typeface="Arial"/>
                        </a:rPr>
                        <a:t>8</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0"/>
                        </a:spcBef>
                      </a:pPr>
                      <a:r>
                        <a:rPr dirty="0" sz="1000" spc="-10">
                          <a:solidFill>
                            <a:srgbClr val="57575B"/>
                          </a:solidFill>
                          <a:latin typeface="Arial"/>
                          <a:cs typeface="Arial"/>
                        </a:rPr>
                        <a:t>30</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70839">
                <a:tc>
                  <a:txBody>
                    <a:bodyPr/>
                    <a:lstStyle/>
                    <a:p>
                      <a:pPr marL="31750">
                        <a:lnSpc>
                          <a:spcPct val="100000"/>
                        </a:lnSpc>
                        <a:spcBef>
                          <a:spcPts val="805"/>
                        </a:spcBef>
                      </a:pPr>
                      <a:r>
                        <a:rPr dirty="0" sz="1000" spc="-10">
                          <a:solidFill>
                            <a:srgbClr val="57575B"/>
                          </a:solidFill>
                          <a:latin typeface="Arial"/>
                          <a:cs typeface="Arial"/>
                        </a:rPr>
                        <a:t>/28</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05"/>
                        </a:spcBef>
                      </a:pPr>
                      <a:r>
                        <a:rPr dirty="0" sz="1000" spc="-10">
                          <a:solidFill>
                            <a:srgbClr val="57575B"/>
                          </a:solidFill>
                          <a:latin typeface="Arial"/>
                          <a:cs typeface="Arial"/>
                        </a:rPr>
                        <a:t>255.255.255.240</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nnnn</a:t>
                      </a:r>
                      <a:r>
                        <a:rPr dirty="0" sz="1000" spc="-5">
                          <a:solidFill>
                            <a:srgbClr val="57575B"/>
                          </a:solidFill>
                          <a:latin typeface="Courier New"/>
                          <a:cs typeface="Courier New"/>
                        </a:rPr>
                        <a:t>hhhh</a:t>
                      </a:r>
                      <a:endParaRPr sz="1000">
                        <a:latin typeface="Courier New"/>
                        <a:cs typeface="Courier New"/>
                      </a:endParaRPr>
                    </a:p>
                    <a:p>
                      <a:pPr marL="31750">
                        <a:lnSpc>
                          <a:spcPct val="100000"/>
                        </a:lnSpc>
                      </a:pPr>
                      <a:r>
                        <a:rPr dirty="0" sz="1000" spc="-5">
                          <a:solidFill>
                            <a:srgbClr val="57575B"/>
                          </a:solidFill>
                          <a:latin typeface="Courier New"/>
                          <a:cs typeface="Courier New"/>
                        </a:rPr>
                        <a:t>11111111.11111111.11111111.</a:t>
                      </a:r>
                      <a:r>
                        <a:rPr dirty="0" sz="1000" spc="-5" b="1">
                          <a:solidFill>
                            <a:srgbClr val="57575B"/>
                          </a:solidFill>
                          <a:latin typeface="Courier New"/>
                          <a:cs typeface="Courier New"/>
                        </a:rPr>
                        <a:t>1111</a:t>
                      </a:r>
                      <a:r>
                        <a:rPr dirty="0" sz="1000" spc="-5">
                          <a:solidFill>
                            <a:srgbClr val="57575B"/>
                          </a:solidFill>
                          <a:latin typeface="Courier New"/>
                          <a:cs typeface="Courier New"/>
                        </a:rPr>
                        <a:t>0000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spc="-10" b="1">
                          <a:solidFill>
                            <a:srgbClr val="57575B"/>
                          </a:solidFill>
                          <a:latin typeface="Arial"/>
                          <a:cs typeface="Arial"/>
                        </a:rPr>
                        <a:t>16</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spc="-10">
                          <a:solidFill>
                            <a:srgbClr val="57575B"/>
                          </a:solidFill>
                          <a:latin typeface="Arial"/>
                          <a:cs typeface="Arial"/>
                        </a:rPr>
                        <a:t>14</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70840">
                <a:tc>
                  <a:txBody>
                    <a:bodyPr/>
                    <a:lstStyle/>
                    <a:p>
                      <a:pPr marL="31750">
                        <a:lnSpc>
                          <a:spcPct val="100000"/>
                        </a:lnSpc>
                        <a:spcBef>
                          <a:spcPts val="805"/>
                        </a:spcBef>
                      </a:pPr>
                      <a:r>
                        <a:rPr dirty="0" sz="1000" spc="-10">
                          <a:solidFill>
                            <a:srgbClr val="57575B"/>
                          </a:solidFill>
                          <a:latin typeface="Arial"/>
                          <a:cs typeface="Arial"/>
                        </a:rPr>
                        <a:t>/29</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05"/>
                        </a:spcBef>
                      </a:pPr>
                      <a:r>
                        <a:rPr dirty="0" sz="1000" spc="-10">
                          <a:solidFill>
                            <a:srgbClr val="57575B"/>
                          </a:solidFill>
                          <a:latin typeface="Arial"/>
                          <a:cs typeface="Arial"/>
                        </a:rPr>
                        <a:t>255.255.255.248</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marR="384810">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nnnnn</a:t>
                      </a:r>
                      <a:r>
                        <a:rPr dirty="0" sz="1000" spc="-5">
                          <a:solidFill>
                            <a:srgbClr val="57575B"/>
                          </a:solidFill>
                          <a:latin typeface="Courier New"/>
                          <a:cs typeface="Courier New"/>
                        </a:rPr>
                        <a:t>hhh  11111111.11111111.11111111.</a:t>
                      </a:r>
                      <a:r>
                        <a:rPr dirty="0" sz="1000" spc="-5" b="1">
                          <a:solidFill>
                            <a:srgbClr val="57575B"/>
                          </a:solidFill>
                          <a:latin typeface="Courier New"/>
                          <a:cs typeface="Courier New"/>
                        </a:rPr>
                        <a:t>11111</a:t>
                      </a:r>
                      <a:r>
                        <a:rPr dirty="0" sz="1000" spc="-5">
                          <a:solidFill>
                            <a:srgbClr val="57575B"/>
                          </a:solidFill>
                          <a:latin typeface="Courier New"/>
                          <a:cs typeface="Courier New"/>
                        </a:rPr>
                        <a:t>000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5"/>
                        </a:spcBef>
                      </a:pPr>
                      <a:r>
                        <a:rPr dirty="0" sz="1000" spc="-10" b="1">
                          <a:solidFill>
                            <a:srgbClr val="57575B"/>
                          </a:solidFill>
                          <a:latin typeface="Arial"/>
                          <a:cs typeface="Arial"/>
                        </a:rPr>
                        <a:t>32</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5"/>
                        </a:spcBef>
                      </a:pPr>
                      <a:r>
                        <a:rPr dirty="0" sz="1000">
                          <a:solidFill>
                            <a:srgbClr val="57575B"/>
                          </a:solidFill>
                          <a:latin typeface="Arial"/>
                          <a:cs typeface="Arial"/>
                        </a:rPr>
                        <a:t>6</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70839">
                <a:tc>
                  <a:txBody>
                    <a:bodyPr/>
                    <a:lstStyle/>
                    <a:p>
                      <a:pPr marL="31750">
                        <a:lnSpc>
                          <a:spcPct val="100000"/>
                        </a:lnSpc>
                        <a:spcBef>
                          <a:spcPts val="805"/>
                        </a:spcBef>
                      </a:pPr>
                      <a:r>
                        <a:rPr dirty="0" sz="1000" spc="-10">
                          <a:solidFill>
                            <a:srgbClr val="57575B"/>
                          </a:solidFill>
                          <a:latin typeface="Arial"/>
                          <a:cs typeface="Arial"/>
                        </a:rPr>
                        <a:t>/30</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05"/>
                        </a:spcBef>
                      </a:pPr>
                      <a:r>
                        <a:rPr dirty="0" sz="1000" spc="-10">
                          <a:solidFill>
                            <a:srgbClr val="57575B"/>
                          </a:solidFill>
                          <a:latin typeface="Arial"/>
                          <a:cs typeface="Arial"/>
                        </a:rPr>
                        <a:t>255.255.255.252</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marR="384810">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nnnnnn</a:t>
                      </a:r>
                      <a:r>
                        <a:rPr dirty="0" sz="1000" spc="-5">
                          <a:solidFill>
                            <a:srgbClr val="57575B"/>
                          </a:solidFill>
                          <a:latin typeface="Courier New"/>
                          <a:cs typeface="Courier New"/>
                        </a:rPr>
                        <a:t>hh  11111111.11111111.11111111.</a:t>
                      </a:r>
                      <a:r>
                        <a:rPr dirty="0" sz="1000" spc="-5" b="1">
                          <a:solidFill>
                            <a:srgbClr val="57575B"/>
                          </a:solidFill>
                          <a:latin typeface="Courier New"/>
                          <a:cs typeface="Courier New"/>
                        </a:rPr>
                        <a:t>111111</a:t>
                      </a:r>
                      <a:r>
                        <a:rPr dirty="0" sz="1000" spc="-5">
                          <a:solidFill>
                            <a:srgbClr val="57575B"/>
                          </a:solidFill>
                          <a:latin typeface="Courier New"/>
                          <a:cs typeface="Courier New"/>
                        </a:rPr>
                        <a:t>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spc="-10" b="1">
                          <a:solidFill>
                            <a:srgbClr val="57575B"/>
                          </a:solidFill>
                          <a:latin typeface="Arial"/>
                          <a:cs typeface="Arial"/>
                        </a:rPr>
                        <a:t>64</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a:solidFill>
                            <a:srgbClr val="57575B"/>
                          </a:solidFill>
                          <a:latin typeface="Arial"/>
                          <a:cs typeface="Arial"/>
                        </a:rPr>
                        <a:t>2</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3522979"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an IPv4</a:t>
            </a:r>
            <a:r>
              <a:rPr dirty="0" sz="1600">
                <a:solidFill>
                  <a:srgbClr val="004B69"/>
                </a:solidFill>
              </a:rPr>
              <a:t> </a:t>
            </a:r>
            <a:r>
              <a:rPr dirty="0" sz="1600" spc="-5">
                <a:solidFill>
                  <a:srgbClr val="004B69"/>
                </a:solidFill>
              </a:rPr>
              <a:t>Network</a:t>
            </a:r>
            <a:endParaRPr sz="1600"/>
          </a:p>
          <a:p>
            <a:pPr marL="12700">
              <a:lnSpc>
                <a:spcPts val="2580"/>
              </a:lnSpc>
            </a:pPr>
            <a:r>
              <a:rPr dirty="0" sz="2400" spc="-15">
                <a:solidFill>
                  <a:srgbClr val="004B69"/>
                </a:solidFill>
              </a:rPr>
              <a:t>Video </a:t>
            </a:r>
            <a:r>
              <a:rPr dirty="0" sz="2400">
                <a:solidFill>
                  <a:srgbClr val="004B69"/>
                </a:solidFill>
              </a:rPr>
              <a:t>– The </a:t>
            </a:r>
            <a:r>
              <a:rPr dirty="0" sz="2400" spc="-5">
                <a:solidFill>
                  <a:srgbClr val="004B69"/>
                </a:solidFill>
              </a:rPr>
              <a:t>Subnet</a:t>
            </a:r>
            <a:r>
              <a:rPr dirty="0" sz="2400" spc="-75">
                <a:solidFill>
                  <a:srgbClr val="004B69"/>
                </a:solidFill>
              </a:rPr>
              <a:t> </a:t>
            </a:r>
            <a:r>
              <a:rPr dirty="0" sz="2400">
                <a:solidFill>
                  <a:srgbClr val="004B69"/>
                </a:solidFill>
              </a:rPr>
              <a:t>Mask</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510641" y="884300"/>
            <a:ext cx="5200650" cy="26924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This video </a:t>
            </a:r>
            <a:r>
              <a:rPr dirty="0" sz="1600" spc="-10">
                <a:latin typeface="Arial"/>
                <a:cs typeface="Arial"/>
              </a:rPr>
              <a:t>will </a:t>
            </a:r>
            <a:r>
              <a:rPr dirty="0" sz="1600" spc="-5">
                <a:latin typeface="Arial"/>
                <a:cs typeface="Arial"/>
              </a:rPr>
              <a:t>demonstrate the process of</a:t>
            </a:r>
            <a:r>
              <a:rPr dirty="0" sz="1600" spc="100">
                <a:latin typeface="Arial"/>
                <a:cs typeface="Arial"/>
              </a:rPr>
              <a:t> </a:t>
            </a:r>
            <a:r>
              <a:rPr dirty="0" sz="1600" spc="-5">
                <a:latin typeface="Arial"/>
                <a:cs typeface="Arial"/>
              </a:rPr>
              <a:t>subnetting.</a:t>
            </a:r>
            <a:endParaRPr sz="16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306695"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an IPv4</a:t>
            </a:r>
            <a:r>
              <a:rPr dirty="0" sz="1600" spc="5">
                <a:solidFill>
                  <a:srgbClr val="004B69"/>
                </a:solidFill>
              </a:rPr>
              <a:t> </a:t>
            </a:r>
            <a:r>
              <a:rPr dirty="0" sz="1600" spc="-5">
                <a:solidFill>
                  <a:srgbClr val="004B69"/>
                </a:solidFill>
              </a:rPr>
              <a:t>Network</a:t>
            </a:r>
            <a:endParaRPr sz="1600"/>
          </a:p>
          <a:p>
            <a:pPr marL="12700">
              <a:lnSpc>
                <a:spcPts val="2580"/>
              </a:lnSpc>
            </a:pPr>
            <a:r>
              <a:rPr dirty="0" sz="2400" spc="-15">
                <a:solidFill>
                  <a:srgbClr val="004B69"/>
                </a:solidFill>
              </a:rPr>
              <a:t>Video </a:t>
            </a:r>
            <a:r>
              <a:rPr dirty="0" sz="2400">
                <a:solidFill>
                  <a:srgbClr val="004B69"/>
                </a:solidFill>
              </a:rPr>
              <a:t>– </a:t>
            </a:r>
            <a:r>
              <a:rPr dirty="0" sz="2400" spc="-5">
                <a:solidFill>
                  <a:srgbClr val="004B69"/>
                </a:solidFill>
              </a:rPr>
              <a:t>Subnet with the Magic</a:t>
            </a:r>
            <a:r>
              <a:rPr dirty="0" sz="2400" spc="45">
                <a:solidFill>
                  <a:srgbClr val="004B69"/>
                </a:solidFill>
              </a:rPr>
              <a:t> </a:t>
            </a:r>
            <a:r>
              <a:rPr dirty="0" sz="2400" spc="-5">
                <a:solidFill>
                  <a:srgbClr val="004B69"/>
                </a:solidFill>
              </a:rPr>
              <a:t>Number</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510641" y="884300"/>
            <a:ext cx="5953125" cy="26924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This video </a:t>
            </a:r>
            <a:r>
              <a:rPr dirty="0" sz="1600" spc="-10">
                <a:latin typeface="Arial"/>
                <a:cs typeface="Arial"/>
              </a:rPr>
              <a:t>will </a:t>
            </a:r>
            <a:r>
              <a:rPr dirty="0" sz="1600" spc="-5">
                <a:latin typeface="Arial"/>
                <a:cs typeface="Arial"/>
              </a:rPr>
              <a:t>demonstrate subnetting </a:t>
            </a:r>
            <a:r>
              <a:rPr dirty="0" sz="1600" spc="-10">
                <a:latin typeface="Arial"/>
                <a:cs typeface="Arial"/>
              </a:rPr>
              <a:t>with </a:t>
            </a:r>
            <a:r>
              <a:rPr dirty="0" sz="1600" spc="-5">
                <a:latin typeface="Arial"/>
                <a:cs typeface="Arial"/>
              </a:rPr>
              <a:t>the magic</a:t>
            </a:r>
            <a:r>
              <a:rPr dirty="0" sz="1600" spc="130">
                <a:latin typeface="Arial"/>
                <a:cs typeface="Arial"/>
              </a:rPr>
              <a:t> </a:t>
            </a:r>
            <a:r>
              <a:rPr dirty="0" sz="1600" spc="-20">
                <a:latin typeface="Arial"/>
                <a:cs typeface="Arial"/>
              </a:rPr>
              <a:t>number.</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7261225" cy="726440"/>
          </a:xfrm>
          <a:prstGeom prst="rect"/>
        </p:spPr>
        <p:txBody>
          <a:bodyPr wrap="square" lIns="0" tIns="12065" rIns="0" bIns="0" rtlCol="0" vert="horz">
            <a:spAutoFit/>
          </a:bodyPr>
          <a:lstStyle/>
          <a:p>
            <a:pPr marL="12700">
              <a:lnSpc>
                <a:spcPct val="100000"/>
              </a:lnSpc>
              <a:spcBef>
                <a:spcPts val="95"/>
              </a:spcBef>
            </a:pPr>
            <a:r>
              <a:rPr dirty="0" spc="-90"/>
              <a:t>11.1 </a:t>
            </a:r>
            <a:r>
              <a:rPr dirty="0" spc="-5"/>
              <a:t>IPv4 Address</a:t>
            </a:r>
            <a:r>
              <a:rPr dirty="0" spc="-125"/>
              <a:t> </a:t>
            </a:r>
            <a:r>
              <a:rPr dirty="0" spc="-5"/>
              <a:t>Structure</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52958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an IPv4</a:t>
            </a:r>
            <a:r>
              <a:rPr dirty="0" sz="1600" spc="5">
                <a:solidFill>
                  <a:srgbClr val="004B69"/>
                </a:solidFill>
              </a:rPr>
              <a:t> </a:t>
            </a:r>
            <a:r>
              <a:rPr dirty="0" sz="1600" spc="-5">
                <a:solidFill>
                  <a:srgbClr val="004B69"/>
                </a:solidFill>
              </a:rPr>
              <a:t>Network</a:t>
            </a:r>
            <a:endParaRPr sz="1600"/>
          </a:p>
          <a:p>
            <a:pPr marL="12700">
              <a:lnSpc>
                <a:spcPts val="2580"/>
              </a:lnSpc>
            </a:pPr>
            <a:r>
              <a:rPr dirty="0" sz="2400" spc="-5">
                <a:solidFill>
                  <a:srgbClr val="004B69"/>
                </a:solidFill>
              </a:rPr>
              <a:t>Packet </a:t>
            </a:r>
            <a:r>
              <a:rPr dirty="0" sz="2400" spc="-20">
                <a:solidFill>
                  <a:srgbClr val="004B69"/>
                </a:solidFill>
              </a:rPr>
              <a:t>Tracer </a:t>
            </a:r>
            <a:r>
              <a:rPr dirty="0" sz="2400">
                <a:solidFill>
                  <a:srgbClr val="004B69"/>
                </a:solidFill>
              </a:rPr>
              <a:t>– </a:t>
            </a:r>
            <a:r>
              <a:rPr dirty="0" sz="2400" spc="-5">
                <a:solidFill>
                  <a:srgbClr val="004B69"/>
                </a:solidFill>
              </a:rPr>
              <a:t>Subnet an </a:t>
            </a:r>
            <a:r>
              <a:rPr dirty="0" sz="2400">
                <a:solidFill>
                  <a:srgbClr val="004B69"/>
                </a:solidFill>
              </a:rPr>
              <a:t>IPv4</a:t>
            </a:r>
            <a:r>
              <a:rPr dirty="0" sz="2400" spc="-15">
                <a:solidFill>
                  <a:srgbClr val="004B69"/>
                </a:solidFill>
              </a:rPr>
              <a:t> </a:t>
            </a:r>
            <a:r>
              <a:rPr dirty="0" sz="2400" spc="-5">
                <a:solidFill>
                  <a:srgbClr val="004B69"/>
                </a:solidFill>
              </a:rPr>
              <a:t>Network</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p:nvPr/>
        </p:nvSpPr>
        <p:spPr>
          <a:xfrm>
            <a:off x="510641" y="884300"/>
            <a:ext cx="4318000" cy="1625600"/>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In this Packet </a:t>
            </a:r>
            <a:r>
              <a:rPr dirty="0" sz="1600" spc="-25">
                <a:latin typeface="Arial"/>
                <a:cs typeface="Arial"/>
              </a:rPr>
              <a:t>Tracer, </a:t>
            </a:r>
            <a:r>
              <a:rPr dirty="0" sz="1600" spc="-10">
                <a:latin typeface="Arial"/>
                <a:cs typeface="Arial"/>
              </a:rPr>
              <a:t>you </a:t>
            </a:r>
            <a:r>
              <a:rPr dirty="0" sz="1600" spc="-5">
                <a:latin typeface="Arial"/>
                <a:cs typeface="Arial"/>
              </a:rPr>
              <a:t>will do the</a:t>
            </a:r>
            <a:r>
              <a:rPr dirty="0" sz="1600" spc="100">
                <a:latin typeface="Arial"/>
                <a:cs typeface="Arial"/>
              </a:rPr>
              <a:t> </a:t>
            </a:r>
            <a:r>
              <a:rPr dirty="0" sz="1600" spc="-5">
                <a:latin typeface="Arial"/>
                <a:cs typeface="Arial"/>
              </a:rPr>
              <a:t>following:</a:t>
            </a:r>
            <a:endParaRPr sz="1600">
              <a:latin typeface="Arial"/>
              <a:cs typeface="Arial"/>
            </a:endParaRPr>
          </a:p>
          <a:p>
            <a:pPr>
              <a:lnSpc>
                <a:spcPct val="100000"/>
              </a:lnSpc>
              <a:spcBef>
                <a:spcPts val="45"/>
              </a:spcBef>
            </a:pPr>
            <a:endParaRPr sz="2150">
              <a:latin typeface="Arial"/>
              <a:cs typeface="Arial"/>
            </a:endParaRPr>
          </a:p>
          <a:p>
            <a:pPr marL="299085" indent="-287020">
              <a:lnSpc>
                <a:spcPct val="100000"/>
              </a:lnSpc>
              <a:buClr>
                <a:srgbClr val="57575B"/>
              </a:buClr>
              <a:buSzPct val="90625"/>
              <a:buChar char="•"/>
              <a:tabLst>
                <a:tab pos="299085" algn="l"/>
                <a:tab pos="299720" algn="l"/>
              </a:tabLst>
            </a:pPr>
            <a:r>
              <a:rPr dirty="0" sz="1600" spc="-5">
                <a:latin typeface="Arial"/>
                <a:cs typeface="Arial"/>
              </a:rPr>
              <a:t>Design an IPv4 Network Subnetting</a:t>
            </a:r>
            <a:r>
              <a:rPr dirty="0" sz="1600" spc="5">
                <a:latin typeface="Arial"/>
                <a:cs typeface="Arial"/>
              </a:rPr>
              <a:t> </a:t>
            </a:r>
            <a:r>
              <a:rPr dirty="0" sz="1600" spc="-5">
                <a:latin typeface="Arial"/>
                <a:cs typeface="Arial"/>
              </a:rPr>
              <a:t>Scheme</a:t>
            </a:r>
            <a:endParaRPr sz="1600">
              <a:latin typeface="Arial"/>
              <a:cs typeface="Arial"/>
            </a:endParaRPr>
          </a:p>
          <a:p>
            <a:pPr marL="299085" indent="-287020">
              <a:lnSpc>
                <a:spcPct val="100000"/>
              </a:lnSpc>
              <a:spcBef>
                <a:spcPts val="1205"/>
              </a:spcBef>
              <a:buClr>
                <a:srgbClr val="57575B"/>
              </a:buClr>
              <a:buSzPct val="90625"/>
              <a:buChar char="•"/>
              <a:tabLst>
                <a:tab pos="299085" algn="l"/>
                <a:tab pos="299720" algn="l"/>
              </a:tabLst>
            </a:pPr>
            <a:r>
              <a:rPr dirty="0" sz="1600" spc="-5">
                <a:latin typeface="Arial"/>
                <a:cs typeface="Arial"/>
              </a:rPr>
              <a:t>Configure the</a:t>
            </a:r>
            <a:r>
              <a:rPr dirty="0" sz="1600">
                <a:latin typeface="Arial"/>
                <a:cs typeface="Arial"/>
              </a:rPr>
              <a:t> </a:t>
            </a:r>
            <a:r>
              <a:rPr dirty="0" sz="1600" spc="-5">
                <a:latin typeface="Arial"/>
                <a:cs typeface="Arial"/>
              </a:rPr>
              <a:t>Devices</a:t>
            </a:r>
            <a:endParaRPr sz="1600">
              <a:latin typeface="Arial"/>
              <a:cs typeface="Arial"/>
            </a:endParaRPr>
          </a:p>
          <a:p>
            <a:pPr marL="299085" indent="-287020">
              <a:lnSpc>
                <a:spcPct val="100000"/>
              </a:lnSpc>
              <a:spcBef>
                <a:spcPts val="1200"/>
              </a:spcBef>
              <a:buClr>
                <a:srgbClr val="57575B"/>
              </a:buClr>
              <a:buSzPct val="90625"/>
              <a:buChar char="•"/>
              <a:tabLst>
                <a:tab pos="299085" algn="l"/>
                <a:tab pos="299720" algn="l"/>
              </a:tabLst>
            </a:pPr>
            <a:r>
              <a:rPr dirty="0" sz="1600" spc="-50">
                <a:latin typeface="Arial"/>
                <a:cs typeface="Arial"/>
              </a:rPr>
              <a:t>Test </a:t>
            </a:r>
            <a:r>
              <a:rPr dirty="0" sz="1600" spc="-5">
                <a:latin typeface="Arial"/>
                <a:cs typeface="Arial"/>
              </a:rPr>
              <a:t>and </a:t>
            </a:r>
            <a:r>
              <a:rPr dirty="0" sz="1600" spc="-10">
                <a:latin typeface="Arial"/>
                <a:cs typeface="Arial"/>
              </a:rPr>
              <a:t>Troubleshoot </a:t>
            </a:r>
            <a:r>
              <a:rPr dirty="0" sz="1600" spc="-5">
                <a:latin typeface="Arial"/>
                <a:cs typeface="Arial"/>
              </a:rPr>
              <a:t>the</a:t>
            </a:r>
            <a:r>
              <a:rPr dirty="0" sz="1600" spc="60">
                <a:latin typeface="Arial"/>
                <a:cs typeface="Arial"/>
              </a:rPr>
              <a:t> </a:t>
            </a:r>
            <a:r>
              <a:rPr dirty="0" sz="1600" spc="-5">
                <a:latin typeface="Arial"/>
                <a:cs typeface="Arial"/>
              </a:rPr>
              <a:t>Network</a:t>
            </a:r>
            <a:endParaRPr sz="1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91440" rIns="0" bIns="0" rtlCol="0" vert="horz">
            <a:spAutoFit/>
          </a:bodyPr>
          <a:lstStyle/>
          <a:p>
            <a:pPr marL="12700" marR="5080">
              <a:lnSpc>
                <a:spcPts val="4970"/>
              </a:lnSpc>
              <a:spcBef>
                <a:spcPts val="720"/>
              </a:spcBef>
            </a:pPr>
            <a:r>
              <a:rPr dirty="0" spc="-90"/>
              <a:t>11.6 </a:t>
            </a:r>
            <a:r>
              <a:rPr dirty="0" spc="-5"/>
              <a:t>Subnet a Slash 16 and a  Slash 8</a:t>
            </a:r>
            <a:r>
              <a:rPr dirty="0" spc="20"/>
              <a:t> </a:t>
            </a:r>
            <a:r>
              <a:rPr dirty="0" spc="-5"/>
              <a:t>Prefix</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86216" y="4781939"/>
            <a:ext cx="85725" cy="85725"/>
          </a:xfrm>
          <a:prstGeom prst="rect">
            <a:avLst/>
          </a:prstGeom>
        </p:spPr>
        <p:txBody>
          <a:bodyPr wrap="square" lIns="0" tIns="0" rIns="0" bIns="0" rtlCol="0" vert="horz">
            <a:spAutoFit/>
          </a:bodyPr>
          <a:lstStyle/>
          <a:p>
            <a:pPr>
              <a:lnSpc>
                <a:spcPts val="665"/>
              </a:lnSpc>
            </a:pPr>
            <a:r>
              <a:rPr dirty="0" sz="600">
                <a:solidFill>
                  <a:srgbClr val="D9D9D9"/>
                </a:solidFill>
                <a:latin typeface="Arial"/>
                <a:cs typeface="Arial"/>
              </a:rPr>
              <a:t>32</a:t>
            </a:r>
            <a:endParaRPr sz="600">
              <a:latin typeface="Arial"/>
              <a:cs typeface="Arial"/>
            </a:endParaRPr>
          </a:p>
        </p:txBody>
      </p:sp>
      <p:sp>
        <p:nvSpPr>
          <p:cNvPr id="3" name="object 3"/>
          <p:cNvSpPr txBox="1"/>
          <p:nvPr/>
        </p:nvSpPr>
        <p:spPr>
          <a:xfrm>
            <a:off x="5929884" y="4780995"/>
            <a:ext cx="1769745" cy="85725"/>
          </a:xfrm>
          <a:prstGeom prst="rect">
            <a:avLst/>
          </a:prstGeom>
        </p:spPr>
        <p:txBody>
          <a:bodyPr wrap="square" lIns="0" tIns="0" rIns="0" bIns="0" rtlCol="0" vert="horz">
            <a:spAutoFit/>
          </a:bodyPr>
          <a:lstStyle/>
          <a:p>
            <a:pPr>
              <a:lnSpc>
                <a:spcPts val="665"/>
              </a:lnSpc>
            </a:pPr>
            <a:r>
              <a:rPr dirty="0" sz="600">
                <a:solidFill>
                  <a:srgbClr val="D9D9D9"/>
                </a:solidFill>
                <a:latin typeface="Arial"/>
                <a:cs typeface="Arial"/>
              </a:rPr>
              <a:t>© </a:t>
            </a:r>
            <a:r>
              <a:rPr dirty="0" sz="600" spc="-5">
                <a:solidFill>
                  <a:srgbClr val="D9D9D9"/>
                </a:solidFill>
                <a:latin typeface="Arial"/>
                <a:cs typeface="Arial"/>
              </a:rPr>
              <a:t>2016 </a:t>
            </a:r>
            <a:r>
              <a:rPr dirty="0" sz="600">
                <a:solidFill>
                  <a:srgbClr val="D9D9D9"/>
                </a:solidFill>
                <a:latin typeface="Arial"/>
                <a:cs typeface="Arial"/>
              </a:rPr>
              <a:t>Cisco and/or its affiliates. All rights</a:t>
            </a:r>
            <a:r>
              <a:rPr dirty="0" sz="600" spc="-120">
                <a:solidFill>
                  <a:srgbClr val="D9D9D9"/>
                </a:solidFill>
                <a:latin typeface="Arial"/>
                <a:cs typeface="Arial"/>
              </a:rPr>
              <a:t> </a:t>
            </a:r>
            <a:r>
              <a:rPr dirty="0" sz="600">
                <a:solidFill>
                  <a:srgbClr val="D9D9D9"/>
                </a:solidFill>
                <a:latin typeface="Arial"/>
                <a:cs typeface="Arial"/>
              </a:rPr>
              <a:t>reserved</a:t>
            </a:r>
            <a:endParaRPr sz="600">
              <a:latin typeface="Arial"/>
              <a:cs typeface="Arial"/>
            </a:endParaRPr>
          </a:p>
        </p:txBody>
      </p:sp>
      <p:sp>
        <p:nvSpPr>
          <p:cNvPr id="4" name="object 4"/>
          <p:cNvSpPr txBox="1"/>
          <p:nvPr/>
        </p:nvSpPr>
        <p:spPr>
          <a:xfrm>
            <a:off x="7699781" y="4780995"/>
            <a:ext cx="701040" cy="85725"/>
          </a:xfrm>
          <a:prstGeom prst="rect">
            <a:avLst/>
          </a:prstGeom>
        </p:spPr>
        <p:txBody>
          <a:bodyPr wrap="square" lIns="0" tIns="0" rIns="0" bIns="0" rtlCol="0" vert="horz">
            <a:spAutoFit/>
          </a:bodyPr>
          <a:lstStyle/>
          <a:p>
            <a:pPr>
              <a:lnSpc>
                <a:spcPts val="665"/>
              </a:lnSpc>
            </a:pPr>
            <a:r>
              <a:rPr dirty="0" sz="600">
                <a:solidFill>
                  <a:srgbClr val="D9D9D9"/>
                </a:solidFill>
                <a:latin typeface="Arial"/>
                <a:cs typeface="Arial"/>
              </a:rPr>
              <a:t>. Cisco</a:t>
            </a:r>
            <a:r>
              <a:rPr dirty="0" sz="600" spc="-105">
                <a:solidFill>
                  <a:srgbClr val="D9D9D9"/>
                </a:solidFill>
                <a:latin typeface="Arial"/>
                <a:cs typeface="Arial"/>
              </a:rPr>
              <a:t> </a:t>
            </a:r>
            <a:r>
              <a:rPr dirty="0" sz="600">
                <a:solidFill>
                  <a:srgbClr val="D9D9D9"/>
                </a:solidFill>
                <a:latin typeface="Arial"/>
                <a:cs typeface="Arial"/>
              </a:rPr>
              <a:t>Confidential</a:t>
            </a:r>
            <a:endParaRPr sz="600">
              <a:latin typeface="Arial"/>
              <a:cs typeface="Arial"/>
            </a:endParaRPr>
          </a:p>
        </p:txBody>
      </p:sp>
      <p:sp>
        <p:nvSpPr>
          <p:cNvPr id="5" name="object 5"/>
          <p:cNvSpPr/>
          <p:nvPr/>
        </p:nvSpPr>
        <p:spPr>
          <a:xfrm>
            <a:off x="605027" y="4835652"/>
            <a:ext cx="13970" cy="59690"/>
          </a:xfrm>
          <a:custGeom>
            <a:avLst/>
            <a:gdLst/>
            <a:ahLst/>
            <a:cxnLst/>
            <a:rect l="l" t="t" r="r" b="b"/>
            <a:pathLst>
              <a:path w="13970" h="59689">
                <a:moveTo>
                  <a:pt x="13715" y="0"/>
                </a:moveTo>
                <a:lnTo>
                  <a:pt x="0" y="0"/>
                </a:lnTo>
                <a:lnTo>
                  <a:pt x="0" y="59436"/>
                </a:lnTo>
                <a:lnTo>
                  <a:pt x="13715" y="59436"/>
                </a:lnTo>
                <a:lnTo>
                  <a:pt x="13715" y="0"/>
                </a:lnTo>
                <a:close/>
              </a:path>
            </a:pathLst>
          </a:custGeom>
          <a:solidFill>
            <a:srgbClr val="38C5F4"/>
          </a:solidFill>
        </p:spPr>
        <p:txBody>
          <a:bodyPr wrap="square" lIns="0" tIns="0" rIns="0" bIns="0" rtlCol="0"/>
          <a:lstStyle/>
          <a:p/>
        </p:txBody>
      </p:sp>
      <p:sp>
        <p:nvSpPr>
          <p:cNvPr id="6" name="object 6"/>
          <p:cNvSpPr/>
          <p:nvPr/>
        </p:nvSpPr>
        <p:spPr>
          <a:xfrm>
            <a:off x="694944" y="4834128"/>
            <a:ext cx="44450" cy="62865"/>
          </a:xfrm>
          <a:custGeom>
            <a:avLst/>
            <a:gdLst/>
            <a:ahLst/>
            <a:cxnLst/>
            <a:rect l="l" t="t" r="r" b="b"/>
            <a:pathLst>
              <a:path w="44450" h="62864">
                <a:moveTo>
                  <a:pt x="37261" y="0"/>
                </a:moveTo>
                <a:lnTo>
                  <a:pt x="30327" y="0"/>
                </a:lnTo>
                <a:lnTo>
                  <a:pt x="18280" y="2263"/>
                </a:lnTo>
                <a:lnTo>
                  <a:pt x="8667" y="8601"/>
                </a:lnTo>
                <a:lnTo>
                  <a:pt x="2302" y="18334"/>
                </a:lnTo>
                <a:lnTo>
                  <a:pt x="0" y="30784"/>
                </a:lnTo>
                <a:lnTo>
                  <a:pt x="2424" y="44144"/>
                </a:lnTo>
                <a:lnTo>
                  <a:pt x="8991" y="54106"/>
                </a:lnTo>
                <a:lnTo>
                  <a:pt x="18645" y="60333"/>
                </a:lnTo>
                <a:lnTo>
                  <a:pt x="30327" y="62484"/>
                </a:lnTo>
                <a:lnTo>
                  <a:pt x="37261" y="62484"/>
                </a:lnTo>
                <a:lnTo>
                  <a:pt x="42468" y="60667"/>
                </a:lnTo>
                <a:lnTo>
                  <a:pt x="44196" y="60667"/>
                </a:lnTo>
                <a:lnTo>
                  <a:pt x="44196" y="47091"/>
                </a:lnTo>
                <a:lnTo>
                  <a:pt x="21666" y="47091"/>
                </a:lnTo>
                <a:lnTo>
                  <a:pt x="15595" y="39839"/>
                </a:lnTo>
                <a:lnTo>
                  <a:pt x="15595" y="21729"/>
                </a:lnTo>
                <a:lnTo>
                  <a:pt x="22529" y="14490"/>
                </a:lnTo>
                <a:lnTo>
                  <a:pt x="44196" y="14490"/>
                </a:lnTo>
                <a:lnTo>
                  <a:pt x="44196" y="1816"/>
                </a:lnTo>
                <a:lnTo>
                  <a:pt x="42468" y="1816"/>
                </a:lnTo>
                <a:lnTo>
                  <a:pt x="37261" y="0"/>
                </a:lnTo>
                <a:close/>
              </a:path>
              <a:path w="44450" h="62864">
                <a:moveTo>
                  <a:pt x="44196" y="44373"/>
                </a:moveTo>
                <a:lnTo>
                  <a:pt x="43332" y="44373"/>
                </a:lnTo>
                <a:lnTo>
                  <a:pt x="39001" y="47091"/>
                </a:lnTo>
                <a:lnTo>
                  <a:pt x="44196" y="47091"/>
                </a:lnTo>
                <a:lnTo>
                  <a:pt x="44196" y="44373"/>
                </a:lnTo>
                <a:close/>
              </a:path>
              <a:path w="44450" h="62864">
                <a:moveTo>
                  <a:pt x="44196" y="14490"/>
                </a:moveTo>
                <a:lnTo>
                  <a:pt x="39001" y="14490"/>
                </a:lnTo>
                <a:lnTo>
                  <a:pt x="43332" y="18110"/>
                </a:lnTo>
                <a:lnTo>
                  <a:pt x="44196" y="18110"/>
                </a:lnTo>
                <a:lnTo>
                  <a:pt x="44196" y="14490"/>
                </a:lnTo>
                <a:close/>
              </a:path>
            </a:pathLst>
          </a:custGeom>
          <a:solidFill>
            <a:srgbClr val="38C5F4"/>
          </a:solidFill>
        </p:spPr>
        <p:txBody>
          <a:bodyPr wrap="square" lIns="0" tIns="0" rIns="0" bIns="0" rtlCol="0"/>
          <a:lstStyle/>
          <a:p/>
        </p:txBody>
      </p:sp>
      <p:sp>
        <p:nvSpPr>
          <p:cNvPr id="7" name="object 7"/>
          <p:cNvSpPr/>
          <p:nvPr/>
        </p:nvSpPr>
        <p:spPr>
          <a:xfrm>
            <a:off x="537972" y="4834128"/>
            <a:ext cx="45720" cy="62865"/>
          </a:xfrm>
          <a:custGeom>
            <a:avLst/>
            <a:gdLst/>
            <a:ahLst/>
            <a:cxnLst/>
            <a:rect l="l" t="t" r="r" b="b"/>
            <a:pathLst>
              <a:path w="45720" h="62864">
                <a:moveTo>
                  <a:pt x="38544" y="0"/>
                </a:moveTo>
                <a:lnTo>
                  <a:pt x="31381" y="0"/>
                </a:lnTo>
                <a:lnTo>
                  <a:pt x="18913" y="2263"/>
                </a:lnTo>
                <a:lnTo>
                  <a:pt x="8966" y="8601"/>
                </a:lnTo>
                <a:lnTo>
                  <a:pt x="2381" y="18334"/>
                </a:lnTo>
                <a:lnTo>
                  <a:pt x="0" y="30784"/>
                </a:lnTo>
                <a:lnTo>
                  <a:pt x="2506" y="44144"/>
                </a:lnTo>
                <a:lnTo>
                  <a:pt x="9299" y="54106"/>
                </a:lnTo>
                <a:lnTo>
                  <a:pt x="19288" y="60333"/>
                </a:lnTo>
                <a:lnTo>
                  <a:pt x="31381" y="62484"/>
                </a:lnTo>
                <a:lnTo>
                  <a:pt x="38544" y="62484"/>
                </a:lnTo>
                <a:lnTo>
                  <a:pt x="43929" y="60667"/>
                </a:lnTo>
                <a:lnTo>
                  <a:pt x="45720" y="60667"/>
                </a:lnTo>
                <a:lnTo>
                  <a:pt x="45720" y="47091"/>
                </a:lnTo>
                <a:lnTo>
                  <a:pt x="22415" y="47091"/>
                </a:lnTo>
                <a:lnTo>
                  <a:pt x="16141" y="39839"/>
                </a:lnTo>
                <a:lnTo>
                  <a:pt x="16141" y="21729"/>
                </a:lnTo>
                <a:lnTo>
                  <a:pt x="22415" y="14490"/>
                </a:lnTo>
                <a:lnTo>
                  <a:pt x="45720" y="14490"/>
                </a:lnTo>
                <a:lnTo>
                  <a:pt x="45720" y="1816"/>
                </a:lnTo>
                <a:lnTo>
                  <a:pt x="43929" y="1816"/>
                </a:lnTo>
                <a:lnTo>
                  <a:pt x="38544" y="0"/>
                </a:lnTo>
                <a:close/>
              </a:path>
              <a:path w="45720" h="62864">
                <a:moveTo>
                  <a:pt x="45720" y="44373"/>
                </a:moveTo>
                <a:lnTo>
                  <a:pt x="44818" y="44373"/>
                </a:lnTo>
                <a:lnTo>
                  <a:pt x="39446" y="47091"/>
                </a:lnTo>
                <a:lnTo>
                  <a:pt x="45720" y="47091"/>
                </a:lnTo>
                <a:lnTo>
                  <a:pt x="45720" y="44373"/>
                </a:lnTo>
                <a:close/>
              </a:path>
              <a:path w="45720" h="62864">
                <a:moveTo>
                  <a:pt x="45720" y="14490"/>
                </a:moveTo>
                <a:lnTo>
                  <a:pt x="40335" y="14490"/>
                </a:lnTo>
                <a:lnTo>
                  <a:pt x="44818" y="18110"/>
                </a:lnTo>
                <a:lnTo>
                  <a:pt x="45720" y="18110"/>
                </a:lnTo>
                <a:lnTo>
                  <a:pt x="45720" y="14490"/>
                </a:lnTo>
                <a:close/>
              </a:path>
            </a:pathLst>
          </a:custGeom>
          <a:solidFill>
            <a:srgbClr val="38C5F4"/>
          </a:solidFill>
        </p:spPr>
        <p:txBody>
          <a:bodyPr wrap="square" lIns="0" tIns="0" rIns="0" bIns="0" rtlCol="0"/>
          <a:lstStyle/>
          <a:p/>
        </p:txBody>
      </p:sp>
      <p:sp>
        <p:nvSpPr>
          <p:cNvPr id="8" name="object 8"/>
          <p:cNvSpPr/>
          <p:nvPr/>
        </p:nvSpPr>
        <p:spPr>
          <a:xfrm>
            <a:off x="755904" y="4834128"/>
            <a:ext cx="60960" cy="62865"/>
          </a:xfrm>
          <a:custGeom>
            <a:avLst/>
            <a:gdLst/>
            <a:ahLst/>
            <a:cxnLst/>
            <a:rect l="l" t="t" r="r" b="b"/>
            <a:pathLst>
              <a:path w="60959" h="62864">
                <a:moveTo>
                  <a:pt x="30479" y="0"/>
                </a:moveTo>
                <a:lnTo>
                  <a:pt x="18002" y="2391"/>
                </a:lnTo>
                <a:lnTo>
                  <a:pt x="8381" y="8943"/>
                </a:lnTo>
                <a:lnTo>
                  <a:pt x="2190" y="18720"/>
                </a:lnTo>
                <a:lnTo>
                  <a:pt x="0" y="30784"/>
                </a:lnTo>
                <a:lnTo>
                  <a:pt x="2190" y="42997"/>
                </a:lnTo>
                <a:lnTo>
                  <a:pt x="8381" y="53087"/>
                </a:lnTo>
                <a:lnTo>
                  <a:pt x="18002" y="59950"/>
                </a:lnTo>
                <a:lnTo>
                  <a:pt x="30479" y="62484"/>
                </a:lnTo>
                <a:lnTo>
                  <a:pt x="42957" y="59950"/>
                </a:lnTo>
                <a:lnTo>
                  <a:pt x="52577" y="53087"/>
                </a:lnTo>
                <a:lnTo>
                  <a:pt x="56257" y="47091"/>
                </a:lnTo>
                <a:lnTo>
                  <a:pt x="21767" y="47091"/>
                </a:lnTo>
                <a:lnTo>
                  <a:pt x="15671" y="39839"/>
                </a:lnTo>
                <a:lnTo>
                  <a:pt x="15671" y="22644"/>
                </a:lnTo>
                <a:lnTo>
                  <a:pt x="21767" y="15392"/>
                </a:lnTo>
                <a:lnTo>
                  <a:pt x="56661" y="15392"/>
                </a:lnTo>
                <a:lnTo>
                  <a:pt x="52577" y="8943"/>
                </a:lnTo>
                <a:lnTo>
                  <a:pt x="42957" y="2391"/>
                </a:lnTo>
                <a:lnTo>
                  <a:pt x="30479" y="0"/>
                </a:lnTo>
                <a:close/>
              </a:path>
              <a:path w="60959" h="62864">
                <a:moveTo>
                  <a:pt x="56661" y="15392"/>
                </a:moveTo>
                <a:lnTo>
                  <a:pt x="39192" y="15392"/>
                </a:lnTo>
                <a:lnTo>
                  <a:pt x="45288" y="22644"/>
                </a:lnTo>
                <a:lnTo>
                  <a:pt x="45288" y="39839"/>
                </a:lnTo>
                <a:lnTo>
                  <a:pt x="39192" y="47091"/>
                </a:lnTo>
                <a:lnTo>
                  <a:pt x="56257" y="47091"/>
                </a:lnTo>
                <a:lnTo>
                  <a:pt x="58769" y="42997"/>
                </a:lnTo>
                <a:lnTo>
                  <a:pt x="60959" y="30784"/>
                </a:lnTo>
                <a:lnTo>
                  <a:pt x="58769" y="18720"/>
                </a:lnTo>
                <a:lnTo>
                  <a:pt x="56661" y="15392"/>
                </a:lnTo>
                <a:close/>
              </a:path>
            </a:pathLst>
          </a:custGeom>
          <a:solidFill>
            <a:srgbClr val="38C5F4"/>
          </a:solidFill>
        </p:spPr>
        <p:txBody>
          <a:bodyPr wrap="square" lIns="0" tIns="0" rIns="0" bIns="0" rtlCol="0"/>
          <a:lstStyle/>
          <a:p/>
        </p:txBody>
      </p:sp>
      <p:sp>
        <p:nvSpPr>
          <p:cNvPr id="9" name="object 9"/>
          <p:cNvSpPr/>
          <p:nvPr/>
        </p:nvSpPr>
        <p:spPr>
          <a:xfrm>
            <a:off x="638555" y="4834128"/>
            <a:ext cx="41275" cy="62865"/>
          </a:xfrm>
          <a:custGeom>
            <a:avLst/>
            <a:gdLst/>
            <a:ahLst/>
            <a:cxnLst/>
            <a:rect l="l" t="t" r="r" b="b"/>
            <a:pathLst>
              <a:path w="41275" h="62864">
                <a:moveTo>
                  <a:pt x="1790" y="47091"/>
                </a:moveTo>
                <a:lnTo>
                  <a:pt x="889" y="47091"/>
                </a:lnTo>
                <a:lnTo>
                  <a:pt x="889" y="60667"/>
                </a:lnTo>
                <a:lnTo>
                  <a:pt x="8940" y="62484"/>
                </a:lnTo>
                <a:lnTo>
                  <a:pt x="16992" y="62484"/>
                </a:lnTo>
                <a:lnTo>
                  <a:pt x="25674" y="61408"/>
                </a:lnTo>
                <a:lnTo>
                  <a:pt x="33432" y="57954"/>
                </a:lnTo>
                <a:lnTo>
                  <a:pt x="39009" y="51784"/>
                </a:lnTo>
                <a:lnTo>
                  <a:pt x="39679" y="48895"/>
                </a:lnTo>
                <a:lnTo>
                  <a:pt x="8051" y="48895"/>
                </a:lnTo>
                <a:lnTo>
                  <a:pt x="1790" y="47091"/>
                </a:lnTo>
                <a:close/>
              </a:path>
              <a:path w="41275" h="62864">
                <a:moveTo>
                  <a:pt x="30416" y="0"/>
                </a:moveTo>
                <a:lnTo>
                  <a:pt x="22364" y="0"/>
                </a:lnTo>
                <a:lnTo>
                  <a:pt x="13207" y="1315"/>
                </a:lnTo>
                <a:lnTo>
                  <a:pt x="6148" y="5091"/>
                </a:lnTo>
                <a:lnTo>
                  <a:pt x="1606" y="11074"/>
                </a:lnTo>
                <a:lnTo>
                  <a:pt x="0" y="19011"/>
                </a:lnTo>
                <a:lnTo>
                  <a:pt x="0" y="28981"/>
                </a:lnTo>
                <a:lnTo>
                  <a:pt x="7150" y="33502"/>
                </a:lnTo>
                <a:lnTo>
                  <a:pt x="16103" y="36220"/>
                </a:lnTo>
                <a:lnTo>
                  <a:pt x="16992" y="37122"/>
                </a:lnTo>
                <a:lnTo>
                  <a:pt x="18783" y="37122"/>
                </a:lnTo>
                <a:lnTo>
                  <a:pt x="25946" y="40754"/>
                </a:lnTo>
                <a:lnTo>
                  <a:pt x="25946" y="47091"/>
                </a:lnTo>
                <a:lnTo>
                  <a:pt x="22364" y="48895"/>
                </a:lnTo>
                <a:lnTo>
                  <a:pt x="39679" y="48895"/>
                </a:lnTo>
                <a:lnTo>
                  <a:pt x="41148" y="42557"/>
                </a:lnTo>
                <a:lnTo>
                  <a:pt x="41148" y="34417"/>
                </a:lnTo>
                <a:lnTo>
                  <a:pt x="36677" y="28067"/>
                </a:lnTo>
                <a:lnTo>
                  <a:pt x="26835" y="24447"/>
                </a:lnTo>
                <a:lnTo>
                  <a:pt x="23253" y="23545"/>
                </a:lnTo>
                <a:lnTo>
                  <a:pt x="20573" y="22644"/>
                </a:lnTo>
                <a:lnTo>
                  <a:pt x="16103" y="21729"/>
                </a:lnTo>
                <a:lnTo>
                  <a:pt x="16103" y="14490"/>
                </a:lnTo>
                <a:lnTo>
                  <a:pt x="19684" y="12674"/>
                </a:lnTo>
                <a:lnTo>
                  <a:pt x="37566" y="12674"/>
                </a:lnTo>
                <a:lnTo>
                  <a:pt x="37566" y="1816"/>
                </a:lnTo>
                <a:lnTo>
                  <a:pt x="36677" y="1816"/>
                </a:lnTo>
                <a:lnTo>
                  <a:pt x="30416" y="0"/>
                </a:lnTo>
                <a:close/>
              </a:path>
              <a:path w="41275" h="62864">
                <a:moveTo>
                  <a:pt x="37566" y="12674"/>
                </a:moveTo>
                <a:lnTo>
                  <a:pt x="30416" y="12674"/>
                </a:lnTo>
                <a:lnTo>
                  <a:pt x="36677" y="14490"/>
                </a:lnTo>
                <a:lnTo>
                  <a:pt x="37566" y="14490"/>
                </a:lnTo>
                <a:lnTo>
                  <a:pt x="37566" y="12674"/>
                </a:lnTo>
                <a:close/>
              </a:path>
            </a:pathLst>
          </a:custGeom>
          <a:solidFill>
            <a:srgbClr val="38C5F4"/>
          </a:solidFill>
        </p:spPr>
        <p:txBody>
          <a:bodyPr wrap="square" lIns="0" tIns="0" rIns="0" bIns="0" rtlCol="0"/>
          <a:lstStyle/>
          <a:p/>
        </p:txBody>
      </p:sp>
      <p:sp>
        <p:nvSpPr>
          <p:cNvPr id="10" name="object 10"/>
          <p:cNvSpPr/>
          <p:nvPr/>
        </p:nvSpPr>
        <p:spPr>
          <a:xfrm>
            <a:off x="507492" y="4715255"/>
            <a:ext cx="341630" cy="94615"/>
          </a:xfrm>
          <a:custGeom>
            <a:avLst/>
            <a:gdLst/>
            <a:ahLst/>
            <a:cxnLst/>
            <a:rect l="l" t="t" r="r" b="b"/>
            <a:pathLst>
              <a:path w="341630" h="94614">
                <a:moveTo>
                  <a:pt x="15240" y="51460"/>
                </a:moveTo>
                <a:lnTo>
                  <a:pt x="11658" y="48768"/>
                </a:lnTo>
                <a:lnTo>
                  <a:pt x="3581" y="48768"/>
                </a:lnTo>
                <a:lnTo>
                  <a:pt x="0" y="51460"/>
                </a:lnTo>
                <a:lnTo>
                  <a:pt x="0" y="75666"/>
                </a:lnTo>
                <a:lnTo>
                  <a:pt x="3581" y="79248"/>
                </a:lnTo>
                <a:lnTo>
                  <a:pt x="11658" y="79248"/>
                </a:lnTo>
                <a:lnTo>
                  <a:pt x="15240" y="75666"/>
                </a:lnTo>
                <a:lnTo>
                  <a:pt x="15240" y="51460"/>
                </a:lnTo>
                <a:close/>
              </a:path>
              <a:path w="341630" h="94614">
                <a:moveTo>
                  <a:pt x="56388" y="31597"/>
                </a:moveTo>
                <a:lnTo>
                  <a:pt x="52806" y="28956"/>
                </a:lnTo>
                <a:lnTo>
                  <a:pt x="44729" y="28956"/>
                </a:lnTo>
                <a:lnTo>
                  <a:pt x="41148" y="31597"/>
                </a:lnTo>
                <a:lnTo>
                  <a:pt x="41148" y="75717"/>
                </a:lnTo>
                <a:lnTo>
                  <a:pt x="44729" y="79248"/>
                </a:lnTo>
                <a:lnTo>
                  <a:pt x="52806" y="79248"/>
                </a:lnTo>
                <a:lnTo>
                  <a:pt x="56388" y="75717"/>
                </a:lnTo>
                <a:lnTo>
                  <a:pt x="56388" y="31597"/>
                </a:lnTo>
                <a:close/>
              </a:path>
              <a:path w="341630" h="94614">
                <a:moveTo>
                  <a:pt x="97536" y="3568"/>
                </a:moveTo>
                <a:lnTo>
                  <a:pt x="93954" y="0"/>
                </a:lnTo>
                <a:lnTo>
                  <a:pt x="85877" y="0"/>
                </a:lnTo>
                <a:lnTo>
                  <a:pt x="82296" y="3568"/>
                </a:lnTo>
                <a:lnTo>
                  <a:pt x="82296" y="90919"/>
                </a:lnTo>
                <a:lnTo>
                  <a:pt x="85877" y="94488"/>
                </a:lnTo>
                <a:lnTo>
                  <a:pt x="93954" y="94488"/>
                </a:lnTo>
                <a:lnTo>
                  <a:pt x="97536" y="90919"/>
                </a:lnTo>
                <a:lnTo>
                  <a:pt x="97536" y="3568"/>
                </a:lnTo>
                <a:close/>
              </a:path>
              <a:path w="341630" h="94614">
                <a:moveTo>
                  <a:pt x="137160" y="31597"/>
                </a:moveTo>
                <a:lnTo>
                  <a:pt x="133578" y="28956"/>
                </a:lnTo>
                <a:lnTo>
                  <a:pt x="125501" y="28956"/>
                </a:lnTo>
                <a:lnTo>
                  <a:pt x="121920" y="31597"/>
                </a:lnTo>
                <a:lnTo>
                  <a:pt x="121920" y="75717"/>
                </a:lnTo>
                <a:lnTo>
                  <a:pt x="125501" y="79248"/>
                </a:lnTo>
                <a:lnTo>
                  <a:pt x="133578" y="79248"/>
                </a:lnTo>
                <a:lnTo>
                  <a:pt x="137160" y="75717"/>
                </a:lnTo>
                <a:lnTo>
                  <a:pt x="137160" y="31597"/>
                </a:lnTo>
                <a:close/>
              </a:path>
              <a:path w="341630" h="94614">
                <a:moveTo>
                  <a:pt x="178308" y="51460"/>
                </a:moveTo>
                <a:lnTo>
                  <a:pt x="174726" y="48768"/>
                </a:lnTo>
                <a:lnTo>
                  <a:pt x="166649" y="48768"/>
                </a:lnTo>
                <a:lnTo>
                  <a:pt x="163068" y="51460"/>
                </a:lnTo>
                <a:lnTo>
                  <a:pt x="163068" y="75666"/>
                </a:lnTo>
                <a:lnTo>
                  <a:pt x="166649" y="79248"/>
                </a:lnTo>
                <a:lnTo>
                  <a:pt x="174726" y="79248"/>
                </a:lnTo>
                <a:lnTo>
                  <a:pt x="178308" y="75666"/>
                </a:lnTo>
                <a:lnTo>
                  <a:pt x="178308" y="51460"/>
                </a:lnTo>
                <a:close/>
              </a:path>
              <a:path w="341630" h="94614">
                <a:moveTo>
                  <a:pt x="219456" y="31597"/>
                </a:moveTo>
                <a:lnTo>
                  <a:pt x="215874" y="28956"/>
                </a:lnTo>
                <a:lnTo>
                  <a:pt x="207797" y="28956"/>
                </a:lnTo>
                <a:lnTo>
                  <a:pt x="204216" y="31597"/>
                </a:lnTo>
                <a:lnTo>
                  <a:pt x="204216" y="75717"/>
                </a:lnTo>
                <a:lnTo>
                  <a:pt x="207797" y="79248"/>
                </a:lnTo>
                <a:lnTo>
                  <a:pt x="215874" y="79248"/>
                </a:lnTo>
                <a:lnTo>
                  <a:pt x="219456" y="75717"/>
                </a:lnTo>
                <a:lnTo>
                  <a:pt x="219456" y="31597"/>
                </a:lnTo>
                <a:close/>
              </a:path>
              <a:path w="341630" h="94614">
                <a:moveTo>
                  <a:pt x="259080" y="3568"/>
                </a:moveTo>
                <a:lnTo>
                  <a:pt x="255498" y="0"/>
                </a:lnTo>
                <a:lnTo>
                  <a:pt x="247421" y="0"/>
                </a:lnTo>
                <a:lnTo>
                  <a:pt x="243840" y="3568"/>
                </a:lnTo>
                <a:lnTo>
                  <a:pt x="243840" y="90919"/>
                </a:lnTo>
                <a:lnTo>
                  <a:pt x="247421" y="94488"/>
                </a:lnTo>
                <a:lnTo>
                  <a:pt x="255498" y="94488"/>
                </a:lnTo>
                <a:lnTo>
                  <a:pt x="259080" y="90919"/>
                </a:lnTo>
                <a:lnTo>
                  <a:pt x="259080" y="3568"/>
                </a:lnTo>
                <a:close/>
              </a:path>
              <a:path w="341630" h="94614">
                <a:moveTo>
                  <a:pt x="300228" y="31597"/>
                </a:moveTo>
                <a:lnTo>
                  <a:pt x="296646" y="28956"/>
                </a:lnTo>
                <a:lnTo>
                  <a:pt x="288569" y="28956"/>
                </a:lnTo>
                <a:lnTo>
                  <a:pt x="284988" y="31597"/>
                </a:lnTo>
                <a:lnTo>
                  <a:pt x="284988" y="75717"/>
                </a:lnTo>
                <a:lnTo>
                  <a:pt x="288569" y="79248"/>
                </a:lnTo>
                <a:lnTo>
                  <a:pt x="296646" y="79248"/>
                </a:lnTo>
                <a:lnTo>
                  <a:pt x="300228" y="75717"/>
                </a:lnTo>
                <a:lnTo>
                  <a:pt x="300228" y="31597"/>
                </a:lnTo>
                <a:close/>
              </a:path>
              <a:path w="341630" h="94614">
                <a:moveTo>
                  <a:pt x="341376" y="51460"/>
                </a:moveTo>
                <a:lnTo>
                  <a:pt x="337794" y="48768"/>
                </a:lnTo>
                <a:lnTo>
                  <a:pt x="329717" y="48768"/>
                </a:lnTo>
                <a:lnTo>
                  <a:pt x="326136" y="51460"/>
                </a:lnTo>
                <a:lnTo>
                  <a:pt x="326136" y="75666"/>
                </a:lnTo>
                <a:lnTo>
                  <a:pt x="329717" y="79248"/>
                </a:lnTo>
                <a:lnTo>
                  <a:pt x="337794" y="79248"/>
                </a:lnTo>
                <a:lnTo>
                  <a:pt x="341376" y="75666"/>
                </a:lnTo>
                <a:lnTo>
                  <a:pt x="341376" y="51460"/>
                </a:lnTo>
                <a:close/>
              </a:path>
            </a:pathLst>
          </a:custGeom>
          <a:solidFill>
            <a:srgbClr val="38C5F4"/>
          </a:solidFill>
        </p:spPr>
        <p:txBody>
          <a:bodyPr wrap="square" lIns="0" tIns="0" rIns="0" bIns="0" rtlCol="0"/>
          <a:lstStyle/>
          <a:p/>
        </p:txBody>
      </p:sp>
      <p:sp>
        <p:nvSpPr>
          <p:cNvPr id="11" name="object 11"/>
          <p:cNvSpPr txBox="1">
            <a:spLocks noGrp="1"/>
          </p:cNvSpPr>
          <p:nvPr>
            <p:ph type="title"/>
          </p:nvPr>
        </p:nvSpPr>
        <p:spPr>
          <a:xfrm>
            <a:off x="78739" y="56134"/>
            <a:ext cx="512572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 Slash 16 and a Slash 8</a:t>
            </a:r>
            <a:r>
              <a:rPr dirty="0" sz="1600" spc="5">
                <a:solidFill>
                  <a:srgbClr val="004B69"/>
                </a:solidFill>
              </a:rPr>
              <a:t> </a:t>
            </a:r>
            <a:r>
              <a:rPr dirty="0" sz="1600" spc="-5">
                <a:solidFill>
                  <a:srgbClr val="004B69"/>
                </a:solidFill>
              </a:rPr>
              <a:t>Prefix</a:t>
            </a:r>
            <a:endParaRPr sz="1600"/>
          </a:p>
          <a:p>
            <a:pPr marL="12700">
              <a:lnSpc>
                <a:spcPts val="2580"/>
              </a:lnSpc>
            </a:pPr>
            <a:r>
              <a:rPr dirty="0" sz="2400" spc="-5">
                <a:solidFill>
                  <a:srgbClr val="004B69"/>
                </a:solidFill>
              </a:rPr>
              <a:t>Create Subnets with a Slash 16</a:t>
            </a:r>
            <a:r>
              <a:rPr dirty="0" sz="2400" spc="65">
                <a:solidFill>
                  <a:srgbClr val="004B69"/>
                </a:solidFill>
              </a:rPr>
              <a:t> </a:t>
            </a:r>
            <a:r>
              <a:rPr dirty="0" sz="2400" spc="-5">
                <a:solidFill>
                  <a:srgbClr val="004B69"/>
                </a:solidFill>
              </a:rPr>
              <a:t>prefix</a:t>
            </a:r>
            <a:endParaRPr sz="2400"/>
          </a:p>
        </p:txBody>
      </p:sp>
      <p:sp>
        <p:nvSpPr>
          <p:cNvPr id="12" name="object 12"/>
          <p:cNvSpPr txBox="1"/>
          <p:nvPr/>
        </p:nvSpPr>
        <p:spPr>
          <a:xfrm>
            <a:off x="425907" y="884300"/>
            <a:ext cx="2668905" cy="756920"/>
          </a:xfrm>
          <a:prstGeom prst="rect">
            <a:avLst/>
          </a:prstGeom>
        </p:spPr>
        <p:txBody>
          <a:bodyPr wrap="square" lIns="0" tIns="12065" rIns="0" bIns="0" rtlCol="0" vert="horz">
            <a:spAutoFit/>
          </a:bodyPr>
          <a:lstStyle/>
          <a:p>
            <a:pPr marL="355600" marR="5080" indent="-342900">
              <a:lnSpc>
                <a:spcPct val="100000"/>
              </a:lnSpc>
              <a:spcBef>
                <a:spcPts val="95"/>
              </a:spcBef>
              <a:buChar char="•"/>
              <a:tabLst>
                <a:tab pos="354965" algn="l"/>
                <a:tab pos="355600" algn="l"/>
              </a:tabLst>
            </a:pPr>
            <a:r>
              <a:rPr dirty="0" sz="1600" spc="-5">
                <a:latin typeface="Arial"/>
                <a:cs typeface="Arial"/>
              </a:rPr>
              <a:t>The table highlights all  the possible scenarios for  subnetting a /16</a:t>
            </a:r>
            <a:r>
              <a:rPr dirty="0" sz="1600" spc="-10">
                <a:latin typeface="Arial"/>
                <a:cs typeface="Arial"/>
              </a:rPr>
              <a:t> </a:t>
            </a:r>
            <a:r>
              <a:rPr dirty="0" sz="1600" spc="-5">
                <a:latin typeface="Arial"/>
                <a:cs typeface="Arial"/>
              </a:rPr>
              <a:t>prefix.</a:t>
            </a:r>
            <a:endParaRPr sz="1600">
              <a:latin typeface="Arial"/>
              <a:cs typeface="Arial"/>
            </a:endParaRPr>
          </a:p>
        </p:txBody>
      </p:sp>
      <p:graphicFrame>
        <p:nvGraphicFramePr>
          <p:cNvPr id="13" name="object 13"/>
          <p:cNvGraphicFramePr>
            <a:graphicFrameLocks noGrp="1"/>
          </p:cNvGraphicFramePr>
          <p:nvPr/>
        </p:nvGraphicFramePr>
        <p:xfrm>
          <a:off x="3253613" y="611123"/>
          <a:ext cx="5855970" cy="4501515"/>
        </p:xfrm>
        <a:graphic>
          <a:graphicData uri="http://schemas.openxmlformats.org/drawingml/2006/table">
            <a:tbl>
              <a:tblPr firstRow="1" bandRow="1">
                <a:tableStyleId>{2D5ABB26-0587-4C30-8999-92F81FD0307C}</a:tableStyleId>
              </a:tblPr>
              <a:tblGrid>
                <a:gridCol w="1003300"/>
                <a:gridCol w="1033144"/>
                <a:gridCol w="2410460"/>
                <a:gridCol w="725170"/>
                <a:gridCol w="663575"/>
              </a:tblGrid>
              <a:tr h="185420">
                <a:tc>
                  <a:txBody>
                    <a:bodyPr/>
                    <a:lstStyle/>
                    <a:p>
                      <a:pPr marL="31750">
                        <a:lnSpc>
                          <a:spcPct val="100000"/>
                        </a:lnSpc>
                        <a:spcBef>
                          <a:spcPts val="204"/>
                        </a:spcBef>
                      </a:pPr>
                      <a:r>
                        <a:rPr dirty="0" sz="800" b="1">
                          <a:solidFill>
                            <a:srgbClr val="FFFFFF"/>
                          </a:solidFill>
                          <a:latin typeface="Arial"/>
                          <a:cs typeface="Arial"/>
                        </a:rPr>
                        <a:t>Prefix</a:t>
                      </a:r>
                      <a:r>
                        <a:rPr dirty="0" sz="800" spc="-10" b="1">
                          <a:solidFill>
                            <a:srgbClr val="FFFFFF"/>
                          </a:solidFill>
                          <a:latin typeface="Arial"/>
                          <a:cs typeface="Arial"/>
                        </a:rPr>
                        <a:t> </a:t>
                      </a:r>
                      <a:r>
                        <a:rPr dirty="0" sz="800" b="1">
                          <a:solidFill>
                            <a:srgbClr val="FFFFFF"/>
                          </a:solidFill>
                          <a:latin typeface="Arial"/>
                          <a:cs typeface="Arial"/>
                        </a:rPr>
                        <a:t>Length</a:t>
                      </a:r>
                      <a:endParaRPr sz="8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204"/>
                        </a:spcBef>
                      </a:pPr>
                      <a:r>
                        <a:rPr dirty="0" sz="800" b="1">
                          <a:solidFill>
                            <a:srgbClr val="FFFFFF"/>
                          </a:solidFill>
                          <a:latin typeface="Arial"/>
                          <a:cs typeface="Arial"/>
                        </a:rPr>
                        <a:t>Subnet</a:t>
                      </a:r>
                      <a:r>
                        <a:rPr dirty="0" sz="800" spc="-20" b="1">
                          <a:solidFill>
                            <a:srgbClr val="FFFFFF"/>
                          </a:solidFill>
                          <a:latin typeface="Arial"/>
                          <a:cs typeface="Arial"/>
                        </a:rPr>
                        <a:t> </a:t>
                      </a:r>
                      <a:r>
                        <a:rPr dirty="0" sz="800" b="1">
                          <a:solidFill>
                            <a:srgbClr val="FFFFFF"/>
                          </a:solidFill>
                          <a:latin typeface="Arial"/>
                          <a:cs typeface="Arial"/>
                        </a:rPr>
                        <a:t>Mask</a:t>
                      </a:r>
                      <a:endParaRPr sz="8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204"/>
                        </a:spcBef>
                      </a:pPr>
                      <a:r>
                        <a:rPr dirty="0" sz="800" b="1">
                          <a:solidFill>
                            <a:srgbClr val="FFFFFF"/>
                          </a:solidFill>
                          <a:latin typeface="Arial"/>
                          <a:cs typeface="Arial"/>
                        </a:rPr>
                        <a:t>Network </a:t>
                      </a:r>
                      <a:r>
                        <a:rPr dirty="0" sz="800" spc="-10" b="1">
                          <a:solidFill>
                            <a:srgbClr val="FFFFFF"/>
                          </a:solidFill>
                          <a:latin typeface="Arial"/>
                          <a:cs typeface="Arial"/>
                        </a:rPr>
                        <a:t>Address </a:t>
                      </a:r>
                      <a:r>
                        <a:rPr dirty="0" sz="800" spc="-5" b="1">
                          <a:solidFill>
                            <a:srgbClr val="FFFFFF"/>
                          </a:solidFill>
                          <a:latin typeface="Arial"/>
                          <a:cs typeface="Arial"/>
                        </a:rPr>
                        <a:t>(n </a:t>
                      </a:r>
                      <a:r>
                        <a:rPr dirty="0" sz="800" b="1">
                          <a:solidFill>
                            <a:srgbClr val="FFFFFF"/>
                          </a:solidFill>
                          <a:latin typeface="Arial"/>
                          <a:cs typeface="Arial"/>
                        </a:rPr>
                        <a:t>= network, h = host)</a:t>
                      </a:r>
                      <a:endParaRPr sz="8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3020">
                        <a:lnSpc>
                          <a:spcPct val="100000"/>
                        </a:lnSpc>
                        <a:spcBef>
                          <a:spcPts val="204"/>
                        </a:spcBef>
                      </a:pPr>
                      <a:r>
                        <a:rPr dirty="0" sz="800" b="1">
                          <a:solidFill>
                            <a:srgbClr val="FFFFFF"/>
                          </a:solidFill>
                          <a:latin typeface="Arial"/>
                          <a:cs typeface="Arial"/>
                        </a:rPr>
                        <a:t># of</a:t>
                      </a:r>
                      <a:r>
                        <a:rPr dirty="0" sz="800" spc="-45" b="1">
                          <a:solidFill>
                            <a:srgbClr val="FFFFFF"/>
                          </a:solidFill>
                          <a:latin typeface="Arial"/>
                          <a:cs typeface="Arial"/>
                        </a:rPr>
                        <a:t> </a:t>
                      </a:r>
                      <a:r>
                        <a:rPr dirty="0" sz="800" b="1">
                          <a:solidFill>
                            <a:srgbClr val="FFFFFF"/>
                          </a:solidFill>
                          <a:latin typeface="Arial"/>
                          <a:cs typeface="Arial"/>
                        </a:rPr>
                        <a:t>subnets</a:t>
                      </a:r>
                      <a:endParaRPr sz="8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204"/>
                        </a:spcBef>
                      </a:pPr>
                      <a:r>
                        <a:rPr dirty="0" sz="800" b="1">
                          <a:solidFill>
                            <a:srgbClr val="FFFFFF"/>
                          </a:solidFill>
                          <a:latin typeface="Arial"/>
                          <a:cs typeface="Arial"/>
                        </a:rPr>
                        <a:t># of</a:t>
                      </a:r>
                      <a:r>
                        <a:rPr dirty="0" sz="800" spc="-35" b="1">
                          <a:solidFill>
                            <a:srgbClr val="FFFFFF"/>
                          </a:solidFill>
                          <a:latin typeface="Arial"/>
                          <a:cs typeface="Arial"/>
                        </a:rPr>
                        <a:t> </a:t>
                      </a:r>
                      <a:r>
                        <a:rPr dirty="0" sz="800" b="1">
                          <a:solidFill>
                            <a:srgbClr val="FFFFFF"/>
                          </a:solidFill>
                          <a:latin typeface="Arial"/>
                          <a:cs typeface="Arial"/>
                        </a:rPr>
                        <a:t>hosts</a:t>
                      </a:r>
                      <a:endParaRPr sz="8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307339">
                <a:tc>
                  <a:txBody>
                    <a:bodyPr/>
                    <a:lstStyle/>
                    <a:p>
                      <a:pPr marL="31750">
                        <a:lnSpc>
                          <a:spcPct val="100000"/>
                        </a:lnSpc>
                        <a:spcBef>
                          <a:spcPts val="685"/>
                        </a:spcBef>
                      </a:pPr>
                      <a:r>
                        <a:rPr dirty="0" sz="800">
                          <a:solidFill>
                            <a:srgbClr val="57575B"/>
                          </a:solidFill>
                          <a:latin typeface="Arial"/>
                          <a:cs typeface="Arial"/>
                        </a:rPr>
                        <a:t>/17</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800" spc="-5">
                          <a:solidFill>
                            <a:srgbClr val="57575B"/>
                          </a:solidFill>
                          <a:latin typeface="Arial"/>
                          <a:cs typeface="Arial"/>
                        </a:rPr>
                        <a:t>255.255.</a:t>
                      </a:r>
                      <a:r>
                        <a:rPr dirty="0" sz="800" spc="-5" b="1">
                          <a:solidFill>
                            <a:srgbClr val="57575B"/>
                          </a:solidFill>
                          <a:latin typeface="Arial"/>
                          <a:cs typeface="Arial"/>
                        </a:rPr>
                        <a:t>128</a:t>
                      </a:r>
                      <a:r>
                        <a:rPr dirty="0" sz="800" spc="-5">
                          <a:solidFill>
                            <a:srgbClr val="57575B"/>
                          </a:solidFill>
                          <a:latin typeface="Arial"/>
                          <a:cs typeface="Arial"/>
                        </a:rPr>
                        <a:t>.0</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14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a:t>
                      </a:r>
                      <a:r>
                        <a:rPr dirty="0" sz="800" spc="-10">
                          <a:solidFill>
                            <a:srgbClr val="57575B"/>
                          </a:solidFill>
                          <a:latin typeface="Courier New"/>
                          <a:cs typeface="Courier New"/>
                        </a:rPr>
                        <a:t>hhhhhhh.hhhhhhhh</a:t>
                      </a:r>
                      <a:endParaRPr sz="800">
                        <a:latin typeface="Courier New"/>
                        <a:cs typeface="Courier New"/>
                      </a:endParaRPr>
                    </a:p>
                    <a:p>
                      <a:pPr marL="32384">
                        <a:lnSpc>
                          <a:spcPct val="100000"/>
                        </a:lnSpc>
                        <a:spcBef>
                          <a:spcPts val="5"/>
                        </a:spcBef>
                      </a:pPr>
                      <a:r>
                        <a:rPr dirty="0" sz="800" spc="-10">
                          <a:solidFill>
                            <a:srgbClr val="57575B"/>
                          </a:solidFill>
                          <a:latin typeface="Courier New"/>
                          <a:cs typeface="Courier New"/>
                        </a:rPr>
                        <a:t>11111111.11111111.</a:t>
                      </a:r>
                      <a:r>
                        <a:rPr dirty="0" sz="800" spc="-10" b="1">
                          <a:solidFill>
                            <a:srgbClr val="57575B"/>
                          </a:solidFill>
                          <a:latin typeface="Courier New"/>
                          <a:cs typeface="Courier New"/>
                        </a:rPr>
                        <a:t>1</a:t>
                      </a:r>
                      <a:r>
                        <a:rPr dirty="0" sz="800" spc="-10">
                          <a:solidFill>
                            <a:srgbClr val="57575B"/>
                          </a:solidFill>
                          <a:latin typeface="Courier New"/>
                          <a:cs typeface="Courier New"/>
                        </a:rPr>
                        <a:t>0000000.00000000</a:t>
                      </a:r>
                      <a:endParaRPr sz="800">
                        <a:latin typeface="Courier New"/>
                        <a:cs typeface="Courier New"/>
                      </a:endParaRPr>
                    </a:p>
                  </a:txBody>
                  <a:tcPr marL="0" marR="0" marB="0" marT="1841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85"/>
                        </a:spcBef>
                      </a:pPr>
                      <a:r>
                        <a:rPr dirty="0" sz="800" b="1">
                          <a:solidFill>
                            <a:srgbClr val="57575B"/>
                          </a:solidFill>
                          <a:latin typeface="Arial"/>
                          <a:cs typeface="Arial"/>
                        </a:rPr>
                        <a:t>2</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800" spc="-5">
                          <a:solidFill>
                            <a:srgbClr val="57575B"/>
                          </a:solidFill>
                          <a:latin typeface="Arial"/>
                          <a:cs typeface="Arial"/>
                        </a:rPr>
                        <a:t>32766</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307339">
                <a:tc>
                  <a:txBody>
                    <a:bodyPr/>
                    <a:lstStyle/>
                    <a:p>
                      <a:pPr marL="31750">
                        <a:lnSpc>
                          <a:spcPct val="100000"/>
                        </a:lnSpc>
                        <a:spcBef>
                          <a:spcPts val="685"/>
                        </a:spcBef>
                      </a:pPr>
                      <a:r>
                        <a:rPr dirty="0" sz="800">
                          <a:solidFill>
                            <a:srgbClr val="57575B"/>
                          </a:solidFill>
                          <a:latin typeface="Arial"/>
                          <a:cs typeface="Arial"/>
                        </a:rPr>
                        <a:t>/18</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800" spc="-5">
                          <a:solidFill>
                            <a:srgbClr val="57575B"/>
                          </a:solidFill>
                          <a:latin typeface="Arial"/>
                          <a:cs typeface="Arial"/>
                        </a:rPr>
                        <a:t>255.255.</a:t>
                      </a:r>
                      <a:r>
                        <a:rPr dirty="0" sz="800" spc="-5" b="1">
                          <a:solidFill>
                            <a:srgbClr val="57575B"/>
                          </a:solidFill>
                          <a:latin typeface="Arial"/>
                          <a:cs typeface="Arial"/>
                        </a:rPr>
                        <a:t>192</a:t>
                      </a:r>
                      <a:r>
                        <a:rPr dirty="0" sz="800" spc="-5">
                          <a:solidFill>
                            <a:srgbClr val="57575B"/>
                          </a:solidFill>
                          <a:latin typeface="Arial"/>
                          <a:cs typeface="Arial"/>
                        </a:rPr>
                        <a:t>.0</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marR="25590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a:t>
                      </a:r>
                      <a:r>
                        <a:rPr dirty="0" sz="800" spc="-10">
                          <a:solidFill>
                            <a:srgbClr val="57575B"/>
                          </a:solidFill>
                          <a:latin typeface="Courier New"/>
                          <a:cs typeface="Courier New"/>
                        </a:rPr>
                        <a:t>hhhhhh.hhhhhhhh  11111111.11111111.</a:t>
                      </a:r>
                      <a:r>
                        <a:rPr dirty="0" sz="800" spc="-10" b="1">
                          <a:solidFill>
                            <a:srgbClr val="57575B"/>
                          </a:solidFill>
                          <a:latin typeface="Courier New"/>
                          <a:cs typeface="Courier New"/>
                        </a:rPr>
                        <a:t>11</a:t>
                      </a:r>
                      <a:r>
                        <a:rPr dirty="0" sz="800" spc="-10">
                          <a:solidFill>
                            <a:srgbClr val="57575B"/>
                          </a:solidFill>
                          <a:latin typeface="Courier New"/>
                          <a:cs typeface="Courier New"/>
                        </a:rPr>
                        <a:t>000000.00000000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85"/>
                        </a:spcBef>
                      </a:pPr>
                      <a:r>
                        <a:rPr dirty="0" sz="800" b="1">
                          <a:solidFill>
                            <a:srgbClr val="57575B"/>
                          </a:solidFill>
                          <a:latin typeface="Arial"/>
                          <a:cs typeface="Arial"/>
                        </a:rPr>
                        <a:t>4</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800" spc="-5">
                          <a:solidFill>
                            <a:srgbClr val="57575B"/>
                          </a:solidFill>
                          <a:latin typeface="Arial"/>
                          <a:cs typeface="Arial"/>
                        </a:rPr>
                        <a:t>16382</a:t>
                      </a:r>
                      <a:endParaRPr sz="8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07339">
                <a:tc>
                  <a:txBody>
                    <a:bodyPr/>
                    <a:lstStyle/>
                    <a:p>
                      <a:pPr marL="31750">
                        <a:lnSpc>
                          <a:spcPct val="100000"/>
                        </a:lnSpc>
                        <a:spcBef>
                          <a:spcPts val="690"/>
                        </a:spcBef>
                      </a:pPr>
                      <a:r>
                        <a:rPr dirty="0" sz="800">
                          <a:solidFill>
                            <a:srgbClr val="57575B"/>
                          </a:solidFill>
                          <a:latin typeface="Arial"/>
                          <a:cs typeface="Arial"/>
                        </a:rPr>
                        <a:t>/19</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0"/>
                        </a:spcBef>
                      </a:pPr>
                      <a:r>
                        <a:rPr dirty="0" sz="800" spc="-5">
                          <a:solidFill>
                            <a:srgbClr val="57575B"/>
                          </a:solidFill>
                          <a:latin typeface="Arial"/>
                          <a:cs typeface="Arial"/>
                        </a:rPr>
                        <a:t>255.255.</a:t>
                      </a:r>
                      <a:r>
                        <a:rPr dirty="0" sz="800" spc="-5" b="1">
                          <a:solidFill>
                            <a:srgbClr val="57575B"/>
                          </a:solidFill>
                          <a:latin typeface="Arial"/>
                          <a:cs typeface="Arial"/>
                        </a:rPr>
                        <a:t>224</a:t>
                      </a:r>
                      <a:r>
                        <a:rPr dirty="0" sz="800" spc="-5">
                          <a:solidFill>
                            <a:srgbClr val="57575B"/>
                          </a:solidFill>
                          <a:latin typeface="Arial"/>
                          <a:cs typeface="Arial"/>
                        </a:rPr>
                        <a:t>.0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marR="25590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a:t>
                      </a:r>
                      <a:r>
                        <a:rPr dirty="0" sz="800" spc="-10">
                          <a:solidFill>
                            <a:srgbClr val="57575B"/>
                          </a:solidFill>
                          <a:latin typeface="Courier New"/>
                          <a:cs typeface="Courier New"/>
                        </a:rPr>
                        <a:t>hhhhh.hhhhhhhh  11111111.11111111.</a:t>
                      </a:r>
                      <a:r>
                        <a:rPr dirty="0" sz="800" spc="-10" b="1">
                          <a:solidFill>
                            <a:srgbClr val="57575B"/>
                          </a:solidFill>
                          <a:latin typeface="Courier New"/>
                          <a:cs typeface="Courier New"/>
                        </a:rPr>
                        <a:t>111</a:t>
                      </a:r>
                      <a:r>
                        <a:rPr dirty="0" sz="800" spc="-10">
                          <a:solidFill>
                            <a:srgbClr val="57575B"/>
                          </a:solidFill>
                          <a:latin typeface="Courier New"/>
                          <a:cs typeface="Courier New"/>
                        </a:rPr>
                        <a:t>00000.00000000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90"/>
                        </a:spcBef>
                      </a:pPr>
                      <a:r>
                        <a:rPr dirty="0" sz="800" b="1">
                          <a:solidFill>
                            <a:srgbClr val="57575B"/>
                          </a:solidFill>
                          <a:latin typeface="Arial"/>
                          <a:cs typeface="Arial"/>
                        </a:rPr>
                        <a:t>8</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0"/>
                        </a:spcBef>
                      </a:pPr>
                      <a:r>
                        <a:rPr dirty="0" sz="800" spc="-5">
                          <a:solidFill>
                            <a:srgbClr val="57575B"/>
                          </a:solidFill>
                          <a:latin typeface="Arial"/>
                          <a:cs typeface="Arial"/>
                        </a:rPr>
                        <a:t>8190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07340">
                <a:tc>
                  <a:txBody>
                    <a:bodyPr/>
                    <a:lstStyle/>
                    <a:p>
                      <a:pPr marL="31750">
                        <a:lnSpc>
                          <a:spcPct val="100000"/>
                        </a:lnSpc>
                        <a:spcBef>
                          <a:spcPts val="690"/>
                        </a:spcBef>
                      </a:pPr>
                      <a:r>
                        <a:rPr dirty="0" sz="800">
                          <a:solidFill>
                            <a:srgbClr val="57575B"/>
                          </a:solidFill>
                          <a:latin typeface="Arial"/>
                          <a:cs typeface="Arial"/>
                        </a:rPr>
                        <a:t>/20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0"/>
                        </a:spcBef>
                      </a:pPr>
                      <a:r>
                        <a:rPr dirty="0" sz="800" spc="-5">
                          <a:solidFill>
                            <a:srgbClr val="57575B"/>
                          </a:solidFill>
                          <a:latin typeface="Arial"/>
                          <a:cs typeface="Arial"/>
                        </a:rPr>
                        <a:t>255.255.</a:t>
                      </a:r>
                      <a:r>
                        <a:rPr dirty="0" sz="800" spc="-5" b="1">
                          <a:solidFill>
                            <a:srgbClr val="57575B"/>
                          </a:solidFill>
                          <a:latin typeface="Arial"/>
                          <a:cs typeface="Arial"/>
                        </a:rPr>
                        <a:t>240</a:t>
                      </a:r>
                      <a:r>
                        <a:rPr dirty="0" sz="800" spc="-5">
                          <a:solidFill>
                            <a:srgbClr val="57575B"/>
                          </a:solidFill>
                          <a:latin typeface="Arial"/>
                          <a:cs typeface="Arial"/>
                        </a:rPr>
                        <a:t>.0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a:t>
                      </a:r>
                      <a:r>
                        <a:rPr dirty="0" sz="800" spc="-10">
                          <a:solidFill>
                            <a:srgbClr val="57575B"/>
                          </a:solidFill>
                          <a:latin typeface="Courier New"/>
                          <a:cs typeface="Courier New"/>
                        </a:rPr>
                        <a:t>hhhh.hhhhhhhh</a:t>
                      </a:r>
                      <a:endParaRPr sz="800">
                        <a:latin typeface="Courier New"/>
                        <a:cs typeface="Courier New"/>
                      </a:endParaRPr>
                    </a:p>
                    <a:p>
                      <a:pPr marL="32384">
                        <a:lnSpc>
                          <a:spcPct val="100000"/>
                        </a:lnSpc>
                      </a:pPr>
                      <a:r>
                        <a:rPr dirty="0" sz="800" spc="-10">
                          <a:solidFill>
                            <a:srgbClr val="57575B"/>
                          </a:solidFill>
                          <a:latin typeface="Courier New"/>
                          <a:cs typeface="Courier New"/>
                        </a:rPr>
                        <a:t>11111111.11111111.</a:t>
                      </a:r>
                      <a:r>
                        <a:rPr dirty="0" sz="800" spc="-10" b="1">
                          <a:solidFill>
                            <a:srgbClr val="57575B"/>
                          </a:solidFill>
                          <a:latin typeface="Courier New"/>
                          <a:cs typeface="Courier New"/>
                        </a:rPr>
                        <a:t>1111</a:t>
                      </a:r>
                      <a:r>
                        <a:rPr dirty="0" sz="800" spc="-10">
                          <a:solidFill>
                            <a:srgbClr val="57575B"/>
                          </a:solidFill>
                          <a:latin typeface="Courier New"/>
                          <a:cs typeface="Courier New"/>
                        </a:rPr>
                        <a:t>0000.00000000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90"/>
                        </a:spcBef>
                      </a:pPr>
                      <a:r>
                        <a:rPr dirty="0" sz="800" spc="-5" b="1">
                          <a:solidFill>
                            <a:srgbClr val="57575B"/>
                          </a:solidFill>
                          <a:latin typeface="Arial"/>
                          <a:cs typeface="Arial"/>
                        </a:rPr>
                        <a:t>16</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0"/>
                        </a:spcBef>
                      </a:pPr>
                      <a:r>
                        <a:rPr dirty="0" sz="800" spc="-5">
                          <a:solidFill>
                            <a:srgbClr val="57575B"/>
                          </a:solidFill>
                          <a:latin typeface="Arial"/>
                          <a:cs typeface="Arial"/>
                        </a:rPr>
                        <a:t>4094</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07339">
                <a:tc>
                  <a:txBody>
                    <a:bodyPr/>
                    <a:lstStyle/>
                    <a:p>
                      <a:pPr marL="31750">
                        <a:lnSpc>
                          <a:spcPct val="100000"/>
                        </a:lnSpc>
                        <a:spcBef>
                          <a:spcPts val="690"/>
                        </a:spcBef>
                      </a:pPr>
                      <a:r>
                        <a:rPr dirty="0" sz="800">
                          <a:solidFill>
                            <a:srgbClr val="57575B"/>
                          </a:solidFill>
                          <a:latin typeface="Arial"/>
                          <a:cs typeface="Arial"/>
                        </a:rPr>
                        <a:t>/21</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0"/>
                        </a:spcBef>
                      </a:pPr>
                      <a:r>
                        <a:rPr dirty="0" sz="800" spc="-5">
                          <a:solidFill>
                            <a:srgbClr val="57575B"/>
                          </a:solidFill>
                          <a:latin typeface="Arial"/>
                          <a:cs typeface="Arial"/>
                        </a:rPr>
                        <a:t>255.255.</a:t>
                      </a:r>
                      <a:r>
                        <a:rPr dirty="0" sz="800" spc="-5" b="1">
                          <a:solidFill>
                            <a:srgbClr val="57575B"/>
                          </a:solidFill>
                          <a:latin typeface="Arial"/>
                          <a:cs typeface="Arial"/>
                        </a:rPr>
                        <a:t>248</a:t>
                      </a:r>
                      <a:r>
                        <a:rPr dirty="0" sz="800" spc="-5">
                          <a:solidFill>
                            <a:srgbClr val="57575B"/>
                          </a:solidFill>
                          <a:latin typeface="Arial"/>
                          <a:cs typeface="Arial"/>
                        </a:rPr>
                        <a:t>.0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marR="25590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a:t>
                      </a:r>
                      <a:r>
                        <a:rPr dirty="0" sz="800" spc="-10">
                          <a:solidFill>
                            <a:srgbClr val="57575B"/>
                          </a:solidFill>
                          <a:latin typeface="Courier New"/>
                          <a:cs typeface="Courier New"/>
                        </a:rPr>
                        <a:t>hhh.hhhhhhhh  11111111.11111111.</a:t>
                      </a:r>
                      <a:r>
                        <a:rPr dirty="0" sz="800" spc="-10" b="1">
                          <a:solidFill>
                            <a:srgbClr val="57575B"/>
                          </a:solidFill>
                          <a:latin typeface="Courier New"/>
                          <a:cs typeface="Courier New"/>
                        </a:rPr>
                        <a:t>11111</a:t>
                      </a:r>
                      <a:r>
                        <a:rPr dirty="0" sz="800" spc="-10">
                          <a:solidFill>
                            <a:srgbClr val="57575B"/>
                          </a:solidFill>
                          <a:latin typeface="Courier New"/>
                          <a:cs typeface="Courier New"/>
                        </a:rPr>
                        <a:t>000.00000000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90"/>
                        </a:spcBef>
                      </a:pPr>
                      <a:r>
                        <a:rPr dirty="0" sz="800" spc="-5" b="1">
                          <a:solidFill>
                            <a:srgbClr val="57575B"/>
                          </a:solidFill>
                          <a:latin typeface="Arial"/>
                          <a:cs typeface="Arial"/>
                        </a:rPr>
                        <a:t>32</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0"/>
                        </a:spcBef>
                      </a:pPr>
                      <a:r>
                        <a:rPr dirty="0" sz="800" spc="-5">
                          <a:solidFill>
                            <a:srgbClr val="57575B"/>
                          </a:solidFill>
                          <a:latin typeface="Arial"/>
                          <a:cs typeface="Arial"/>
                        </a:rPr>
                        <a:t>2046</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07339">
                <a:tc>
                  <a:txBody>
                    <a:bodyPr/>
                    <a:lstStyle/>
                    <a:p>
                      <a:pPr marL="31750">
                        <a:lnSpc>
                          <a:spcPct val="100000"/>
                        </a:lnSpc>
                        <a:spcBef>
                          <a:spcPts val="690"/>
                        </a:spcBef>
                      </a:pPr>
                      <a:r>
                        <a:rPr dirty="0" sz="800">
                          <a:solidFill>
                            <a:srgbClr val="57575B"/>
                          </a:solidFill>
                          <a:latin typeface="Arial"/>
                          <a:cs typeface="Arial"/>
                        </a:rPr>
                        <a:t>/22</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0"/>
                        </a:spcBef>
                      </a:pPr>
                      <a:r>
                        <a:rPr dirty="0" sz="800" spc="-5">
                          <a:solidFill>
                            <a:srgbClr val="57575B"/>
                          </a:solidFill>
                          <a:latin typeface="Arial"/>
                          <a:cs typeface="Arial"/>
                        </a:rPr>
                        <a:t>255.255.</a:t>
                      </a:r>
                      <a:r>
                        <a:rPr dirty="0" sz="800" spc="-5" b="1">
                          <a:solidFill>
                            <a:srgbClr val="57575B"/>
                          </a:solidFill>
                          <a:latin typeface="Arial"/>
                          <a:cs typeface="Arial"/>
                        </a:rPr>
                        <a:t>252</a:t>
                      </a:r>
                      <a:r>
                        <a:rPr dirty="0" sz="800" spc="-5">
                          <a:solidFill>
                            <a:srgbClr val="57575B"/>
                          </a:solidFill>
                          <a:latin typeface="Arial"/>
                          <a:cs typeface="Arial"/>
                        </a:rPr>
                        <a:t>.0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marR="25590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a:t>
                      </a:r>
                      <a:r>
                        <a:rPr dirty="0" sz="800" spc="-10">
                          <a:solidFill>
                            <a:srgbClr val="57575B"/>
                          </a:solidFill>
                          <a:latin typeface="Courier New"/>
                          <a:cs typeface="Courier New"/>
                        </a:rPr>
                        <a:t>hh.hhhhhhhh  11111111.11111111.</a:t>
                      </a:r>
                      <a:r>
                        <a:rPr dirty="0" sz="800" spc="-10" b="1">
                          <a:solidFill>
                            <a:srgbClr val="57575B"/>
                          </a:solidFill>
                          <a:latin typeface="Courier New"/>
                          <a:cs typeface="Courier New"/>
                        </a:rPr>
                        <a:t>111111</a:t>
                      </a:r>
                      <a:r>
                        <a:rPr dirty="0" sz="800" spc="-10">
                          <a:solidFill>
                            <a:srgbClr val="57575B"/>
                          </a:solidFill>
                          <a:latin typeface="Courier New"/>
                          <a:cs typeface="Courier New"/>
                        </a:rPr>
                        <a:t>00.00000000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90"/>
                        </a:spcBef>
                      </a:pPr>
                      <a:r>
                        <a:rPr dirty="0" sz="800" spc="-5" b="1">
                          <a:solidFill>
                            <a:srgbClr val="57575B"/>
                          </a:solidFill>
                          <a:latin typeface="Arial"/>
                          <a:cs typeface="Arial"/>
                        </a:rPr>
                        <a:t>64</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0"/>
                        </a:spcBef>
                      </a:pPr>
                      <a:r>
                        <a:rPr dirty="0" sz="800" spc="-5">
                          <a:solidFill>
                            <a:srgbClr val="57575B"/>
                          </a:solidFill>
                          <a:latin typeface="Arial"/>
                          <a:cs typeface="Arial"/>
                        </a:rPr>
                        <a:t>1022</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07340">
                <a:tc>
                  <a:txBody>
                    <a:bodyPr/>
                    <a:lstStyle/>
                    <a:p>
                      <a:pPr marL="31750">
                        <a:lnSpc>
                          <a:spcPct val="100000"/>
                        </a:lnSpc>
                        <a:spcBef>
                          <a:spcPts val="690"/>
                        </a:spcBef>
                      </a:pPr>
                      <a:r>
                        <a:rPr dirty="0" sz="800">
                          <a:solidFill>
                            <a:srgbClr val="57575B"/>
                          </a:solidFill>
                          <a:latin typeface="Arial"/>
                          <a:cs typeface="Arial"/>
                        </a:rPr>
                        <a:t>/23</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0"/>
                        </a:spcBef>
                      </a:pPr>
                      <a:r>
                        <a:rPr dirty="0" sz="800" spc="-5">
                          <a:solidFill>
                            <a:srgbClr val="57575B"/>
                          </a:solidFill>
                          <a:latin typeface="Arial"/>
                          <a:cs typeface="Arial"/>
                        </a:rPr>
                        <a:t>255.255.</a:t>
                      </a:r>
                      <a:r>
                        <a:rPr dirty="0" sz="800" spc="-5" b="1">
                          <a:solidFill>
                            <a:srgbClr val="57575B"/>
                          </a:solidFill>
                          <a:latin typeface="Arial"/>
                          <a:cs typeface="Arial"/>
                        </a:rPr>
                        <a:t>254</a:t>
                      </a:r>
                      <a:r>
                        <a:rPr dirty="0" sz="800" spc="-5">
                          <a:solidFill>
                            <a:srgbClr val="57575B"/>
                          </a:solidFill>
                          <a:latin typeface="Arial"/>
                          <a:cs typeface="Arial"/>
                        </a:rPr>
                        <a:t>.0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marR="25590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a:t>
                      </a:r>
                      <a:r>
                        <a:rPr dirty="0" sz="800" spc="-10">
                          <a:solidFill>
                            <a:srgbClr val="57575B"/>
                          </a:solidFill>
                          <a:latin typeface="Courier New"/>
                          <a:cs typeface="Courier New"/>
                        </a:rPr>
                        <a:t>h.hhhhhhhh  11111111.11111111.</a:t>
                      </a:r>
                      <a:r>
                        <a:rPr dirty="0" sz="800" spc="-10" b="1">
                          <a:solidFill>
                            <a:srgbClr val="57575B"/>
                          </a:solidFill>
                          <a:latin typeface="Courier New"/>
                          <a:cs typeface="Courier New"/>
                        </a:rPr>
                        <a:t>1111111</a:t>
                      </a:r>
                      <a:r>
                        <a:rPr dirty="0" sz="800" spc="-10">
                          <a:solidFill>
                            <a:srgbClr val="57575B"/>
                          </a:solidFill>
                          <a:latin typeface="Courier New"/>
                          <a:cs typeface="Courier New"/>
                        </a:rPr>
                        <a:t>0.00000000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90"/>
                        </a:spcBef>
                      </a:pPr>
                      <a:r>
                        <a:rPr dirty="0" sz="800" spc="-5" b="1">
                          <a:solidFill>
                            <a:srgbClr val="57575B"/>
                          </a:solidFill>
                          <a:latin typeface="Arial"/>
                          <a:cs typeface="Arial"/>
                        </a:rPr>
                        <a:t>128</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0"/>
                        </a:spcBef>
                      </a:pPr>
                      <a:r>
                        <a:rPr dirty="0" sz="800" spc="-5">
                          <a:solidFill>
                            <a:srgbClr val="57575B"/>
                          </a:solidFill>
                          <a:latin typeface="Arial"/>
                          <a:cs typeface="Arial"/>
                        </a:rPr>
                        <a:t>510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07339">
                <a:tc>
                  <a:txBody>
                    <a:bodyPr/>
                    <a:lstStyle/>
                    <a:p>
                      <a:pPr marL="31750">
                        <a:lnSpc>
                          <a:spcPct val="100000"/>
                        </a:lnSpc>
                        <a:spcBef>
                          <a:spcPts val="690"/>
                        </a:spcBef>
                      </a:pPr>
                      <a:r>
                        <a:rPr dirty="0" sz="800">
                          <a:solidFill>
                            <a:srgbClr val="57575B"/>
                          </a:solidFill>
                          <a:latin typeface="Arial"/>
                          <a:cs typeface="Arial"/>
                        </a:rPr>
                        <a:t>/24</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0"/>
                        </a:spcBef>
                      </a:pPr>
                      <a:r>
                        <a:rPr dirty="0" sz="800" spc="-5">
                          <a:solidFill>
                            <a:srgbClr val="57575B"/>
                          </a:solidFill>
                          <a:latin typeface="Arial"/>
                          <a:cs typeface="Arial"/>
                        </a:rPr>
                        <a:t>255.255.</a:t>
                      </a:r>
                      <a:r>
                        <a:rPr dirty="0" sz="800" spc="-5" b="1">
                          <a:solidFill>
                            <a:srgbClr val="57575B"/>
                          </a:solidFill>
                          <a:latin typeface="Arial"/>
                          <a:cs typeface="Arial"/>
                        </a:rPr>
                        <a:t>255</a:t>
                      </a:r>
                      <a:r>
                        <a:rPr dirty="0" sz="800" spc="-5">
                          <a:solidFill>
                            <a:srgbClr val="57575B"/>
                          </a:solidFill>
                          <a:latin typeface="Arial"/>
                          <a:cs typeface="Arial"/>
                        </a:rPr>
                        <a:t>.</a:t>
                      </a:r>
                      <a:r>
                        <a:rPr dirty="0" sz="800" spc="-5" b="1">
                          <a:solidFill>
                            <a:srgbClr val="57575B"/>
                          </a:solidFill>
                          <a:latin typeface="Arial"/>
                          <a:cs typeface="Arial"/>
                        </a:rPr>
                        <a:t>0</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marR="255904">
                        <a:lnSpc>
                          <a:spcPct val="100000"/>
                        </a:lnSpc>
                        <a:spcBef>
                          <a:spcPts val="15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a:t>
                      </a:r>
                      <a:r>
                        <a:rPr dirty="0" sz="800" spc="-10">
                          <a:solidFill>
                            <a:srgbClr val="57575B"/>
                          </a:solidFill>
                          <a:latin typeface="Courier New"/>
                          <a:cs typeface="Courier New"/>
                        </a:rPr>
                        <a:t>.hhhhhhhh  11111111.11111111.</a:t>
                      </a:r>
                      <a:r>
                        <a:rPr dirty="0" sz="800" spc="-10" b="1">
                          <a:solidFill>
                            <a:srgbClr val="57575B"/>
                          </a:solidFill>
                          <a:latin typeface="Courier New"/>
                          <a:cs typeface="Courier New"/>
                        </a:rPr>
                        <a:t>11111111</a:t>
                      </a:r>
                      <a:r>
                        <a:rPr dirty="0" sz="800" spc="-10">
                          <a:solidFill>
                            <a:srgbClr val="57575B"/>
                          </a:solidFill>
                          <a:latin typeface="Courier New"/>
                          <a:cs typeface="Courier New"/>
                        </a:rPr>
                        <a:t>.00000000</a:t>
                      </a:r>
                      <a:endParaRPr sz="800">
                        <a:latin typeface="Courier New"/>
                        <a:cs typeface="Courier New"/>
                      </a:endParaRPr>
                    </a:p>
                  </a:txBody>
                  <a:tcPr marL="0" marR="0" marB="0" marT="1968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90"/>
                        </a:spcBef>
                      </a:pPr>
                      <a:r>
                        <a:rPr dirty="0" sz="800" spc="-5" b="1">
                          <a:solidFill>
                            <a:srgbClr val="57575B"/>
                          </a:solidFill>
                          <a:latin typeface="Arial"/>
                          <a:cs typeface="Arial"/>
                        </a:rPr>
                        <a:t>256</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0"/>
                        </a:spcBef>
                      </a:pPr>
                      <a:r>
                        <a:rPr dirty="0" sz="800" spc="-5">
                          <a:solidFill>
                            <a:srgbClr val="57575B"/>
                          </a:solidFill>
                          <a:latin typeface="Arial"/>
                          <a:cs typeface="Arial"/>
                        </a:rPr>
                        <a:t>254</a:t>
                      </a:r>
                      <a:endParaRPr sz="800">
                        <a:latin typeface="Arial"/>
                        <a:cs typeface="Arial"/>
                      </a:endParaRPr>
                    </a:p>
                  </a:txBody>
                  <a:tcPr marL="0" marR="0" marB="0" marT="8763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07340">
                <a:tc>
                  <a:txBody>
                    <a:bodyPr/>
                    <a:lstStyle/>
                    <a:p>
                      <a:pPr marL="31750">
                        <a:lnSpc>
                          <a:spcPct val="100000"/>
                        </a:lnSpc>
                        <a:spcBef>
                          <a:spcPts val="695"/>
                        </a:spcBef>
                      </a:pPr>
                      <a:r>
                        <a:rPr dirty="0" sz="800">
                          <a:solidFill>
                            <a:srgbClr val="57575B"/>
                          </a:solidFill>
                          <a:latin typeface="Arial"/>
                          <a:cs typeface="Arial"/>
                        </a:rPr>
                        <a:t>/25</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5"/>
                        </a:spcBef>
                      </a:pPr>
                      <a:r>
                        <a:rPr dirty="0" sz="800" spc="-5">
                          <a:solidFill>
                            <a:srgbClr val="57575B"/>
                          </a:solidFill>
                          <a:latin typeface="Arial"/>
                          <a:cs typeface="Arial"/>
                        </a:rPr>
                        <a:t>255.255.</a:t>
                      </a:r>
                      <a:r>
                        <a:rPr dirty="0" sz="800" spc="-5" b="1">
                          <a:solidFill>
                            <a:srgbClr val="57575B"/>
                          </a:solidFill>
                          <a:latin typeface="Arial"/>
                          <a:cs typeface="Arial"/>
                        </a:rPr>
                        <a:t>255</a:t>
                      </a:r>
                      <a:r>
                        <a:rPr dirty="0" sz="800" spc="-5">
                          <a:solidFill>
                            <a:srgbClr val="57575B"/>
                          </a:solidFill>
                          <a:latin typeface="Arial"/>
                          <a:cs typeface="Arial"/>
                        </a:rPr>
                        <a:t>.</a:t>
                      </a:r>
                      <a:r>
                        <a:rPr dirty="0" sz="800" spc="-5" b="1">
                          <a:solidFill>
                            <a:srgbClr val="57575B"/>
                          </a:solidFill>
                          <a:latin typeface="Arial"/>
                          <a:cs typeface="Arial"/>
                        </a:rPr>
                        <a:t>128</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150"/>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nnnnnnnn.n</a:t>
                      </a:r>
                      <a:r>
                        <a:rPr dirty="0" sz="800" spc="-10">
                          <a:solidFill>
                            <a:srgbClr val="57575B"/>
                          </a:solidFill>
                          <a:latin typeface="Courier New"/>
                          <a:cs typeface="Courier New"/>
                        </a:rPr>
                        <a:t>hhhhhhh</a:t>
                      </a:r>
                      <a:endParaRPr sz="800">
                        <a:latin typeface="Courier New"/>
                        <a:cs typeface="Courier New"/>
                      </a:endParaRPr>
                    </a:p>
                    <a:p>
                      <a:pPr marL="32384">
                        <a:lnSpc>
                          <a:spcPct val="100000"/>
                        </a:lnSpc>
                        <a:spcBef>
                          <a:spcPts val="5"/>
                        </a:spcBef>
                      </a:pPr>
                      <a:r>
                        <a:rPr dirty="0" sz="800" spc="-10">
                          <a:solidFill>
                            <a:srgbClr val="57575B"/>
                          </a:solidFill>
                          <a:latin typeface="Courier New"/>
                          <a:cs typeface="Courier New"/>
                        </a:rPr>
                        <a:t>11111111.11111111.</a:t>
                      </a:r>
                      <a:r>
                        <a:rPr dirty="0" sz="800" spc="-10" b="1">
                          <a:solidFill>
                            <a:srgbClr val="57575B"/>
                          </a:solidFill>
                          <a:latin typeface="Courier New"/>
                          <a:cs typeface="Courier New"/>
                        </a:rPr>
                        <a:t>11111111.1</a:t>
                      </a:r>
                      <a:r>
                        <a:rPr dirty="0" sz="800" spc="-10">
                          <a:solidFill>
                            <a:srgbClr val="57575B"/>
                          </a:solidFill>
                          <a:latin typeface="Courier New"/>
                          <a:cs typeface="Courier New"/>
                        </a:rPr>
                        <a:t>0000000</a:t>
                      </a:r>
                      <a:endParaRPr sz="800">
                        <a:latin typeface="Courier New"/>
                        <a:cs typeface="Courier New"/>
                      </a:endParaRPr>
                    </a:p>
                  </a:txBody>
                  <a:tcPr marL="0" marR="0" marB="0" marT="190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95"/>
                        </a:spcBef>
                      </a:pPr>
                      <a:r>
                        <a:rPr dirty="0" sz="800" spc="-5" b="1">
                          <a:solidFill>
                            <a:srgbClr val="57575B"/>
                          </a:solidFill>
                          <a:latin typeface="Arial"/>
                          <a:cs typeface="Arial"/>
                        </a:rPr>
                        <a:t>512</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5"/>
                        </a:spcBef>
                      </a:pPr>
                      <a:r>
                        <a:rPr dirty="0" sz="800" spc="-5">
                          <a:solidFill>
                            <a:srgbClr val="57575B"/>
                          </a:solidFill>
                          <a:latin typeface="Arial"/>
                          <a:cs typeface="Arial"/>
                        </a:rPr>
                        <a:t>126</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07378">
                <a:tc>
                  <a:txBody>
                    <a:bodyPr/>
                    <a:lstStyle/>
                    <a:p>
                      <a:pPr marL="31750">
                        <a:lnSpc>
                          <a:spcPct val="100000"/>
                        </a:lnSpc>
                        <a:spcBef>
                          <a:spcPts val="695"/>
                        </a:spcBef>
                      </a:pPr>
                      <a:r>
                        <a:rPr dirty="0" sz="800">
                          <a:solidFill>
                            <a:srgbClr val="57575B"/>
                          </a:solidFill>
                          <a:latin typeface="Arial"/>
                          <a:cs typeface="Arial"/>
                        </a:rPr>
                        <a:t>/26</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5"/>
                        </a:spcBef>
                      </a:pPr>
                      <a:r>
                        <a:rPr dirty="0" sz="800" spc="-5">
                          <a:solidFill>
                            <a:srgbClr val="57575B"/>
                          </a:solidFill>
                          <a:latin typeface="Arial"/>
                          <a:cs typeface="Arial"/>
                        </a:rPr>
                        <a:t>255.255.</a:t>
                      </a:r>
                      <a:r>
                        <a:rPr dirty="0" sz="800" spc="-5" b="1">
                          <a:solidFill>
                            <a:srgbClr val="57575B"/>
                          </a:solidFill>
                          <a:latin typeface="Arial"/>
                          <a:cs typeface="Arial"/>
                        </a:rPr>
                        <a:t>255</a:t>
                      </a:r>
                      <a:r>
                        <a:rPr dirty="0" sz="800" spc="-5">
                          <a:solidFill>
                            <a:srgbClr val="57575B"/>
                          </a:solidFill>
                          <a:latin typeface="Arial"/>
                          <a:cs typeface="Arial"/>
                        </a:rPr>
                        <a:t>.</a:t>
                      </a:r>
                      <a:r>
                        <a:rPr dirty="0" sz="800" spc="-5" b="1">
                          <a:solidFill>
                            <a:srgbClr val="57575B"/>
                          </a:solidFill>
                          <a:latin typeface="Arial"/>
                          <a:cs typeface="Arial"/>
                        </a:rPr>
                        <a:t>192</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marR="255904">
                        <a:lnSpc>
                          <a:spcPct val="100000"/>
                        </a:lnSpc>
                        <a:spcBef>
                          <a:spcPts val="15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nnnnnnnn.nn</a:t>
                      </a:r>
                      <a:r>
                        <a:rPr dirty="0" sz="800" spc="-10">
                          <a:solidFill>
                            <a:srgbClr val="57575B"/>
                          </a:solidFill>
                          <a:latin typeface="Courier New"/>
                          <a:cs typeface="Courier New"/>
                        </a:rPr>
                        <a:t>hhhhhh  11111111.11111111.</a:t>
                      </a:r>
                      <a:r>
                        <a:rPr dirty="0" sz="800" spc="-10" b="1">
                          <a:solidFill>
                            <a:srgbClr val="57575B"/>
                          </a:solidFill>
                          <a:latin typeface="Courier New"/>
                          <a:cs typeface="Courier New"/>
                        </a:rPr>
                        <a:t>11111111.11</a:t>
                      </a:r>
                      <a:r>
                        <a:rPr dirty="0" sz="800" spc="-10">
                          <a:solidFill>
                            <a:srgbClr val="57575B"/>
                          </a:solidFill>
                          <a:latin typeface="Courier New"/>
                          <a:cs typeface="Courier New"/>
                        </a:rPr>
                        <a:t>000000</a:t>
                      </a:r>
                      <a:endParaRPr sz="800">
                        <a:latin typeface="Courier New"/>
                        <a:cs typeface="Courier New"/>
                      </a:endParaRPr>
                    </a:p>
                  </a:txBody>
                  <a:tcPr marL="0" marR="0" marB="0" marT="1968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95"/>
                        </a:spcBef>
                      </a:pPr>
                      <a:r>
                        <a:rPr dirty="0" sz="800" spc="-5" b="1">
                          <a:solidFill>
                            <a:srgbClr val="57575B"/>
                          </a:solidFill>
                          <a:latin typeface="Arial"/>
                          <a:cs typeface="Arial"/>
                        </a:rPr>
                        <a:t>1024</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5"/>
                        </a:spcBef>
                      </a:pPr>
                      <a:r>
                        <a:rPr dirty="0" sz="800" spc="-5">
                          <a:solidFill>
                            <a:srgbClr val="57575B"/>
                          </a:solidFill>
                          <a:latin typeface="Arial"/>
                          <a:cs typeface="Arial"/>
                        </a:rPr>
                        <a:t>62</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07340">
                <a:tc>
                  <a:txBody>
                    <a:bodyPr/>
                    <a:lstStyle/>
                    <a:p>
                      <a:pPr marL="31750">
                        <a:lnSpc>
                          <a:spcPct val="100000"/>
                        </a:lnSpc>
                        <a:spcBef>
                          <a:spcPts val="695"/>
                        </a:spcBef>
                      </a:pPr>
                      <a:r>
                        <a:rPr dirty="0" sz="800">
                          <a:solidFill>
                            <a:srgbClr val="57575B"/>
                          </a:solidFill>
                          <a:latin typeface="Arial"/>
                          <a:cs typeface="Arial"/>
                        </a:rPr>
                        <a:t>/27</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5"/>
                        </a:spcBef>
                      </a:pPr>
                      <a:r>
                        <a:rPr dirty="0" sz="800" spc="-5">
                          <a:solidFill>
                            <a:srgbClr val="57575B"/>
                          </a:solidFill>
                          <a:latin typeface="Arial"/>
                          <a:cs typeface="Arial"/>
                        </a:rPr>
                        <a:t>255.255.</a:t>
                      </a:r>
                      <a:r>
                        <a:rPr dirty="0" sz="800" spc="-5" b="1">
                          <a:solidFill>
                            <a:srgbClr val="57575B"/>
                          </a:solidFill>
                          <a:latin typeface="Arial"/>
                          <a:cs typeface="Arial"/>
                        </a:rPr>
                        <a:t>255</a:t>
                      </a:r>
                      <a:r>
                        <a:rPr dirty="0" sz="800" spc="-5">
                          <a:solidFill>
                            <a:srgbClr val="57575B"/>
                          </a:solidFill>
                          <a:latin typeface="Arial"/>
                          <a:cs typeface="Arial"/>
                        </a:rPr>
                        <a:t>.</a:t>
                      </a:r>
                      <a:r>
                        <a:rPr dirty="0" sz="800" spc="-5" b="1">
                          <a:solidFill>
                            <a:srgbClr val="57575B"/>
                          </a:solidFill>
                          <a:latin typeface="Arial"/>
                          <a:cs typeface="Arial"/>
                        </a:rPr>
                        <a:t>224</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marR="255904">
                        <a:lnSpc>
                          <a:spcPct val="100000"/>
                        </a:lnSpc>
                        <a:spcBef>
                          <a:spcPts val="15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nnnnnnnn.nnn</a:t>
                      </a:r>
                      <a:r>
                        <a:rPr dirty="0" sz="800" spc="-10">
                          <a:solidFill>
                            <a:srgbClr val="57575B"/>
                          </a:solidFill>
                          <a:latin typeface="Courier New"/>
                          <a:cs typeface="Courier New"/>
                        </a:rPr>
                        <a:t>hhhhh  11111111.11111111.</a:t>
                      </a:r>
                      <a:r>
                        <a:rPr dirty="0" sz="800" spc="-10" b="1">
                          <a:solidFill>
                            <a:srgbClr val="57575B"/>
                          </a:solidFill>
                          <a:latin typeface="Courier New"/>
                          <a:cs typeface="Courier New"/>
                        </a:rPr>
                        <a:t>11111111.111</a:t>
                      </a:r>
                      <a:r>
                        <a:rPr dirty="0" sz="800" spc="-10">
                          <a:solidFill>
                            <a:srgbClr val="57575B"/>
                          </a:solidFill>
                          <a:latin typeface="Courier New"/>
                          <a:cs typeface="Courier New"/>
                        </a:rPr>
                        <a:t>00000</a:t>
                      </a:r>
                      <a:endParaRPr sz="800">
                        <a:latin typeface="Courier New"/>
                        <a:cs typeface="Courier New"/>
                      </a:endParaRPr>
                    </a:p>
                  </a:txBody>
                  <a:tcPr marL="0" marR="0" marB="0" marT="1968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95"/>
                        </a:spcBef>
                      </a:pPr>
                      <a:r>
                        <a:rPr dirty="0" sz="800" spc="-5" b="1">
                          <a:solidFill>
                            <a:srgbClr val="57575B"/>
                          </a:solidFill>
                          <a:latin typeface="Arial"/>
                          <a:cs typeface="Arial"/>
                        </a:rPr>
                        <a:t>2048</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5"/>
                        </a:spcBef>
                      </a:pPr>
                      <a:r>
                        <a:rPr dirty="0" sz="800" spc="-5">
                          <a:solidFill>
                            <a:srgbClr val="57575B"/>
                          </a:solidFill>
                          <a:latin typeface="Arial"/>
                          <a:cs typeface="Arial"/>
                        </a:rPr>
                        <a:t>30</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07339">
                <a:tc>
                  <a:txBody>
                    <a:bodyPr/>
                    <a:lstStyle/>
                    <a:p>
                      <a:pPr marL="31750">
                        <a:lnSpc>
                          <a:spcPct val="100000"/>
                        </a:lnSpc>
                        <a:spcBef>
                          <a:spcPts val="695"/>
                        </a:spcBef>
                      </a:pPr>
                      <a:r>
                        <a:rPr dirty="0" sz="800">
                          <a:solidFill>
                            <a:srgbClr val="57575B"/>
                          </a:solidFill>
                          <a:latin typeface="Arial"/>
                          <a:cs typeface="Arial"/>
                        </a:rPr>
                        <a:t>/28</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5"/>
                        </a:spcBef>
                      </a:pPr>
                      <a:r>
                        <a:rPr dirty="0" sz="800" spc="-5">
                          <a:solidFill>
                            <a:srgbClr val="57575B"/>
                          </a:solidFill>
                          <a:latin typeface="Arial"/>
                          <a:cs typeface="Arial"/>
                        </a:rPr>
                        <a:t>255.255</a:t>
                      </a:r>
                      <a:r>
                        <a:rPr dirty="0" sz="800" spc="-5" b="1">
                          <a:solidFill>
                            <a:srgbClr val="57575B"/>
                          </a:solidFill>
                          <a:latin typeface="Arial"/>
                          <a:cs typeface="Arial"/>
                        </a:rPr>
                        <a:t>.255.240</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15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nnnnnnnn.nnnn</a:t>
                      </a:r>
                      <a:r>
                        <a:rPr dirty="0" sz="800" spc="-10">
                          <a:solidFill>
                            <a:srgbClr val="57575B"/>
                          </a:solidFill>
                          <a:latin typeface="Courier New"/>
                          <a:cs typeface="Courier New"/>
                        </a:rPr>
                        <a:t>hhhh</a:t>
                      </a:r>
                      <a:endParaRPr sz="800">
                        <a:latin typeface="Courier New"/>
                        <a:cs typeface="Courier New"/>
                      </a:endParaRPr>
                    </a:p>
                    <a:p>
                      <a:pPr marL="32384">
                        <a:lnSpc>
                          <a:spcPct val="100000"/>
                        </a:lnSpc>
                      </a:pPr>
                      <a:r>
                        <a:rPr dirty="0" sz="800" spc="-10">
                          <a:solidFill>
                            <a:srgbClr val="57575B"/>
                          </a:solidFill>
                          <a:latin typeface="Courier New"/>
                          <a:cs typeface="Courier New"/>
                        </a:rPr>
                        <a:t>11111111.11111111.</a:t>
                      </a:r>
                      <a:r>
                        <a:rPr dirty="0" sz="800" spc="-10" b="1">
                          <a:solidFill>
                            <a:srgbClr val="57575B"/>
                          </a:solidFill>
                          <a:latin typeface="Courier New"/>
                          <a:cs typeface="Courier New"/>
                        </a:rPr>
                        <a:t>11111111.1111</a:t>
                      </a:r>
                      <a:r>
                        <a:rPr dirty="0" sz="800" spc="-10">
                          <a:solidFill>
                            <a:srgbClr val="57575B"/>
                          </a:solidFill>
                          <a:latin typeface="Courier New"/>
                          <a:cs typeface="Courier New"/>
                        </a:rPr>
                        <a:t>0000</a:t>
                      </a:r>
                      <a:endParaRPr sz="800">
                        <a:latin typeface="Courier New"/>
                        <a:cs typeface="Courier New"/>
                      </a:endParaRPr>
                    </a:p>
                  </a:txBody>
                  <a:tcPr marL="0" marR="0" marB="0" marT="1968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95"/>
                        </a:spcBef>
                      </a:pPr>
                      <a:r>
                        <a:rPr dirty="0" sz="800" spc="-5" b="1">
                          <a:solidFill>
                            <a:srgbClr val="57575B"/>
                          </a:solidFill>
                          <a:latin typeface="Arial"/>
                          <a:cs typeface="Arial"/>
                        </a:rPr>
                        <a:t>4096</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5"/>
                        </a:spcBef>
                      </a:pPr>
                      <a:r>
                        <a:rPr dirty="0" sz="800" spc="-5">
                          <a:solidFill>
                            <a:srgbClr val="57575B"/>
                          </a:solidFill>
                          <a:latin typeface="Arial"/>
                          <a:cs typeface="Arial"/>
                        </a:rPr>
                        <a:t>14</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07340">
                <a:tc>
                  <a:txBody>
                    <a:bodyPr/>
                    <a:lstStyle/>
                    <a:p>
                      <a:pPr marL="31750">
                        <a:lnSpc>
                          <a:spcPct val="100000"/>
                        </a:lnSpc>
                        <a:spcBef>
                          <a:spcPts val="695"/>
                        </a:spcBef>
                      </a:pPr>
                      <a:r>
                        <a:rPr dirty="0" sz="800">
                          <a:solidFill>
                            <a:srgbClr val="57575B"/>
                          </a:solidFill>
                          <a:latin typeface="Arial"/>
                          <a:cs typeface="Arial"/>
                        </a:rPr>
                        <a:t>/29</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5"/>
                        </a:spcBef>
                      </a:pPr>
                      <a:r>
                        <a:rPr dirty="0" sz="800" spc="-5">
                          <a:solidFill>
                            <a:srgbClr val="57575B"/>
                          </a:solidFill>
                          <a:latin typeface="Arial"/>
                          <a:cs typeface="Arial"/>
                        </a:rPr>
                        <a:t>255.255.</a:t>
                      </a:r>
                      <a:r>
                        <a:rPr dirty="0" sz="800" spc="-5" b="1">
                          <a:solidFill>
                            <a:srgbClr val="57575B"/>
                          </a:solidFill>
                          <a:latin typeface="Arial"/>
                          <a:cs typeface="Arial"/>
                        </a:rPr>
                        <a:t>255</a:t>
                      </a:r>
                      <a:r>
                        <a:rPr dirty="0" sz="800" spc="-5">
                          <a:solidFill>
                            <a:srgbClr val="57575B"/>
                          </a:solidFill>
                          <a:latin typeface="Arial"/>
                          <a:cs typeface="Arial"/>
                        </a:rPr>
                        <a:t>.</a:t>
                      </a:r>
                      <a:r>
                        <a:rPr dirty="0" sz="800" spc="-5" b="1">
                          <a:solidFill>
                            <a:srgbClr val="57575B"/>
                          </a:solidFill>
                          <a:latin typeface="Arial"/>
                          <a:cs typeface="Arial"/>
                        </a:rPr>
                        <a:t>248</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marR="255904">
                        <a:lnSpc>
                          <a:spcPct val="100000"/>
                        </a:lnSpc>
                        <a:spcBef>
                          <a:spcPts val="15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nnnnnnnn.nnnnn</a:t>
                      </a:r>
                      <a:r>
                        <a:rPr dirty="0" sz="800" spc="-10">
                          <a:solidFill>
                            <a:srgbClr val="57575B"/>
                          </a:solidFill>
                          <a:latin typeface="Courier New"/>
                          <a:cs typeface="Courier New"/>
                        </a:rPr>
                        <a:t>hhh  11111111.11111111.</a:t>
                      </a:r>
                      <a:r>
                        <a:rPr dirty="0" sz="800" spc="-10" b="1">
                          <a:solidFill>
                            <a:srgbClr val="57575B"/>
                          </a:solidFill>
                          <a:latin typeface="Courier New"/>
                          <a:cs typeface="Courier New"/>
                        </a:rPr>
                        <a:t>11111111.11111</a:t>
                      </a:r>
                      <a:r>
                        <a:rPr dirty="0" sz="800" spc="-10">
                          <a:solidFill>
                            <a:srgbClr val="57575B"/>
                          </a:solidFill>
                          <a:latin typeface="Courier New"/>
                          <a:cs typeface="Courier New"/>
                        </a:rPr>
                        <a:t>000</a:t>
                      </a:r>
                      <a:endParaRPr sz="800">
                        <a:latin typeface="Courier New"/>
                        <a:cs typeface="Courier New"/>
                      </a:endParaRPr>
                    </a:p>
                  </a:txBody>
                  <a:tcPr marL="0" marR="0" marB="0" marT="1968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3020">
                        <a:lnSpc>
                          <a:spcPct val="100000"/>
                        </a:lnSpc>
                        <a:spcBef>
                          <a:spcPts val="695"/>
                        </a:spcBef>
                      </a:pPr>
                      <a:r>
                        <a:rPr dirty="0" sz="800" spc="-5" b="1">
                          <a:solidFill>
                            <a:srgbClr val="57575B"/>
                          </a:solidFill>
                          <a:latin typeface="Arial"/>
                          <a:cs typeface="Arial"/>
                        </a:rPr>
                        <a:t>8192</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95"/>
                        </a:spcBef>
                      </a:pPr>
                      <a:r>
                        <a:rPr dirty="0" sz="800">
                          <a:solidFill>
                            <a:srgbClr val="57575B"/>
                          </a:solidFill>
                          <a:latin typeface="Arial"/>
                          <a:cs typeface="Arial"/>
                        </a:rPr>
                        <a:t>6</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07334">
                <a:tc>
                  <a:txBody>
                    <a:bodyPr/>
                    <a:lstStyle/>
                    <a:p>
                      <a:pPr marL="31750">
                        <a:lnSpc>
                          <a:spcPct val="100000"/>
                        </a:lnSpc>
                        <a:spcBef>
                          <a:spcPts val="695"/>
                        </a:spcBef>
                      </a:pPr>
                      <a:r>
                        <a:rPr dirty="0" sz="800">
                          <a:solidFill>
                            <a:srgbClr val="57575B"/>
                          </a:solidFill>
                          <a:latin typeface="Arial"/>
                          <a:cs typeface="Arial"/>
                        </a:rPr>
                        <a:t>/30</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5"/>
                        </a:spcBef>
                      </a:pPr>
                      <a:r>
                        <a:rPr dirty="0" sz="800" spc="-5">
                          <a:solidFill>
                            <a:srgbClr val="57575B"/>
                          </a:solidFill>
                          <a:latin typeface="Arial"/>
                          <a:cs typeface="Arial"/>
                        </a:rPr>
                        <a:t>255.255.</a:t>
                      </a:r>
                      <a:r>
                        <a:rPr dirty="0" sz="800" spc="-5" b="1">
                          <a:solidFill>
                            <a:srgbClr val="57575B"/>
                          </a:solidFill>
                          <a:latin typeface="Arial"/>
                          <a:cs typeface="Arial"/>
                        </a:rPr>
                        <a:t>255.252</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marR="255904">
                        <a:lnSpc>
                          <a:spcPct val="100000"/>
                        </a:lnSpc>
                        <a:spcBef>
                          <a:spcPts val="155"/>
                        </a:spcBef>
                      </a:pPr>
                      <a:r>
                        <a:rPr dirty="0" sz="800" spc="-10">
                          <a:solidFill>
                            <a:srgbClr val="57575B"/>
                          </a:solidFill>
                          <a:latin typeface="Courier New"/>
                          <a:cs typeface="Courier New"/>
                        </a:rPr>
                        <a:t>nnnnnnnn.nnnnnnnn.</a:t>
                      </a:r>
                      <a:r>
                        <a:rPr dirty="0" sz="800" spc="-10" b="1">
                          <a:solidFill>
                            <a:srgbClr val="57575B"/>
                          </a:solidFill>
                          <a:latin typeface="Courier New"/>
                          <a:cs typeface="Courier New"/>
                        </a:rPr>
                        <a:t>nnnnnnnn.nnnnnn</a:t>
                      </a:r>
                      <a:r>
                        <a:rPr dirty="0" sz="800" spc="-10">
                          <a:solidFill>
                            <a:srgbClr val="57575B"/>
                          </a:solidFill>
                          <a:latin typeface="Courier New"/>
                          <a:cs typeface="Courier New"/>
                        </a:rPr>
                        <a:t>hh  11111111.11111111.</a:t>
                      </a:r>
                      <a:r>
                        <a:rPr dirty="0" sz="800" spc="-10" b="1">
                          <a:solidFill>
                            <a:srgbClr val="57575B"/>
                          </a:solidFill>
                          <a:latin typeface="Courier New"/>
                          <a:cs typeface="Courier New"/>
                        </a:rPr>
                        <a:t>11111111.111111</a:t>
                      </a:r>
                      <a:r>
                        <a:rPr dirty="0" sz="800" spc="-10">
                          <a:solidFill>
                            <a:srgbClr val="57575B"/>
                          </a:solidFill>
                          <a:latin typeface="Courier New"/>
                          <a:cs typeface="Courier New"/>
                        </a:rPr>
                        <a:t>00</a:t>
                      </a:r>
                      <a:endParaRPr sz="800">
                        <a:latin typeface="Courier New"/>
                        <a:cs typeface="Courier New"/>
                      </a:endParaRPr>
                    </a:p>
                  </a:txBody>
                  <a:tcPr marL="0" marR="0" marB="0" marT="1968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3020">
                        <a:lnSpc>
                          <a:spcPct val="100000"/>
                        </a:lnSpc>
                        <a:spcBef>
                          <a:spcPts val="695"/>
                        </a:spcBef>
                      </a:pPr>
                      <a:r>
                        <a:rPr dirty="0" sz="800" spc="-5" b="1">
                          <a:solidFill>
                            <a:srgbClr val="57575B"/>
                          </a:solidFill>
                          <a:latin typeface="Arial"/>
                          <a:cs typeface="Arial"/>
                        </a:rPr>
                        <a:t>16384</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95"/>
                        </a:spcBef>
                      </a:pPr>
                      <a:r>
                        <a:rPr dirty="0" sz="800">
                          <a:solidFill>
                            <a:srgbClr val="57575B"/>
                          </a:solidFill>
                          <a:latin typeface="Arial"/>
                          <a:cs typeface="Arial"/>
                        </a:rPr>
                        <a:t>2</a:t>
                      </a:r>
                      <a:endParaRPr sz="800">
                        <a:latin typeface="Arial"/>
                        <a:cs typeface="Arial"/>
                      </a:endParaRPr>
                    </a:p>
                  </a:txBody>
                  <a:tcPr marL="0" marR="0" marB="0" marT="8826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355727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Subnet a Slash 16 and a Slash 8</a:t>
            </a:r>
            <a:r>
              <a:rPr dirty="0" sz="1600" spc="5">
                <a:solidFill>
                  <a:srgbClr val="004B69"/>
                </a:solidFill>
                <a:latin typeface="Arial"/>
                <a:cs typeface="Arial"/>
              </a:rPr>
              <a:t> </a:t>
            </a:r>
            <a:r>
              <a:rPr dirty="0" sz="1600" spc="-5">
                <a:solidFill>
                  <a:srgbClr val="004B69"/>
                </a:solidFill>
                <a:latin typeface="Arial"/>
                <a:cs typeface="Arial"/>
              </a:rPr>
              <a:t>Prefix</a:t>
            </a:r>
            <a:endParaRPr sz="1600">
              <a:latin typeface="Arial"/>
              <a:cs typeface="Arial"/>
            </a:endParaRPr>
          </a:p>
        </p:txBody>
      </p:sp>
      <p:sp>
        <p:nvSpPr>
          <p:cNvPr id="3" name="object 3"/>
          <p:cNvSpPr txBox="1">
            <a:spLocks noGrp="1"/>
          </p:cNvSpPr>
          <p:nvPr>
            <p:ph type="title"/>
          </p:nvPr>
        </p:nvSpPr>
        <p:spPr>
          <a:xfrm>
            <a:off x="78739" y="223773"/>
            <a:ext cx="571944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Create 100 Subnets with a Slash 16</a:t>
            </a:r>
            <a:r>
              <a:rPr dirty="0" sz="2400" spc="90">
                <a:solidFill>
                  <a:srgbClr val="004B69"/>
                </a:solidFill>
              </a:rPr>
              <a:t> </a:t>
            </a:r>
            <a:r>
              <a:rPr dirty="0" sz="2400" spc="-5">
                <a:solidFill>
                  <a:srgbClr val="004B69"/>
                </a:solidFill>
              </a:rPr>
              <a:t>prefix</a:t>
            </a:r>
            <a:endParaRPr sz="2400"/>
          </a:p>
        </p:txBody>
      </p:sp>
      <p:sp>
        <p:nvSpPr>
          <p:cNvPr id="4" name="object 4"/>
          <p:cNvSpPr txBox="1"/>
          <p:nvPr/>
        </p:nvSpPr>
        <p:spPr>
          <a:xfrm>
            <a:off x="472541" y="893825"/>
            <a:ext cx="5315585" cy="3439795"/>
          </a:xfrm>
          <a:prstGeom prst="rect">
            <a:avLst/>
          </a:prstGeom>
        </p:spPr>
        <p:txBody>
          <a:bodyPr wrap="square" lIns="0" tIns="12065" rIns="0" bIns="0" rtlCol="0" vert="horz">
            <a:spAutoFit/>
          </a:bodyPr>
          <a:lstStyle/>
          <a:p>
            <a:pPr marL="50800" marR="504825">
              <a:lnSpc>
                <a:spcPct val="100000"/>
              </a:lnSpc>
              <a:spcBef>
                <a:spcPts val="95"/>
              </a:spcBef>
            </a:pPr>
            <a:r>
              <a:rPr dirty="0" sz="1600" spc="-5">
                <a:latin typeface="Arial"/>
                <a:cs typeface="Arial"/>
              </a:rPr>
              <a:t>Consider a large enterprise that requires at least 100  subnets and has chosen the private address  172.16.0.0/16 as its internal network</a:t>
            </a:r>
            <a:r>
              <a:rPr dirty="0" sz="1600" spc="80">
                <a:latin typeface="Arial"/>
                <a:cs typeface="Arial"/>
              </a:rPr>
              <a:t> </a:t>
            </a:r>
            <a:r>
              <a:rPr dirty="0" sz="1600" spc="-5">
                <a:latin typeface="Arial"/>
                <a:cs typeface="Arial"/>
              </a:rPr>
              <a:t>address.</a:t>
            </a:r>
            <a:endParaRPr sz="1600">
              <a:latin typeface="Arial"/>
              <a:cs typeface="Arial"/>
            </a:endParaRPr>
          </a:p>
          <a:p>
            <a:pPr>
              <a:lnSpc>
                <a:spcPct val="100000"/>
              </a:lnSpc>
              <a:spcBef>
                <a:spcPts val="45"/>
              </a:spcBef>
            </a:pPr>
            <a:endParaRPr sz="2300">
              <a:latin typeface="Arial"/>
              <a:cs typeface="Arial"/>
            </a:endParaRPr>
          </a:p>
          <a:p>
            <a:pPr marL="393700" marR="68580" indent="-343535">
              <a:lnSpc>
                <a:spcPct val="100000"/>
              </a:lnSpc>
              <a:buChar char="•"/>
              <a:tabLst>
                <a:tab pos="393700" algn="l"/>
                <a:tab pos="394335" algn="l"/>
              </a:tabLst>
            </a:pPr>
            <a:r>
              <a:rPr dirty="0" sz="1600" spc="-5">
                <a:latin typeface="Arial"/>
                <a:cs typeface="Arial"/>
              </a:rPr>
              <a:t>The figure displays the number of subnets that can be  created </a:t>
            </a:r>
            <a:r>
              <a:rPr dirty="0" sz="1600" spc="-10">
                <a:latin typeface="Arial"/>
                <a:cs typeface="Arial"/>
              </a:rPr>
              <a:t>when </a:t>
            </a:r>
            <a:r>
              <a:rPr dirty="0" sz="1600" spc="-5">
                <a:latin typeface="Arial"/>
                <a:cs typeface="Arial"/>
              </a:rPr>
              <a:t>borrowing bits from the third octet and  the fourth</a:t>
            </a:r>
            <a:r>
              <a:rPr dirty="0" sz="1600" spc="30">
                <a:latin typeface="Arial"/>
                <a:cs typeface="Arial"/>
              </a:rPr>
              <a:t> </a:t>
            </a:r>
            <a:r>
              <a:rPr dirty="0" sz="1600" spc="-5">
                <a:latin typeface="Arial"/>
                <a:cs typeface="Arial"/>
              </a:rPr>
              <a:t>octet.</a:t>
            </a:r>
            <a:endParaRPr sz="1600">
              <a:latin typeface="Arial"/>
              <a:cs typeface="Arial"/>
            </a:endParaRPr>
          </a:p>
          <a:p>
            <a:pPr marL="393700" indent="-343535">
              <a:lnSpc>
                <a:spcPct val="100000"/>
              </a:lnSpc>
              <a:spcBef>
                <a:spcPts val="385"/>
              </a:spcBef>
              <a:buChar char="•"/>
              <a:tabLst>
                <a:tab pos="393700" algn="l"/>
                <a:tab pos="394335" algn="l"/>
              </a:tabLst>
            </a:pPr>
            <a:r>
              <a:rPr dirty="0" sz="1600" spc="-5">
                <a:latin typeface="Arial"/>
                <a:cs typeface="Arial"/>
              </a:rPr>
              <a:t>Notice there are now up to 14 host bits that can</a:t>
            </a:r>
            <a:r>
              <a:rPr dirty="0" sz="1600" spc="90">
                <a:latin typeface="Arial"/>
                <a:cs typeface="Arial"/>
              </a:rPr>
              <a:t> </a:t>
            </a:r>
            <a:r>
              <a:rPr dirty="0" sz="1600" spc="-5">
                <a:latin typeface="Arial"/>
                <a:cs typeface="Arial"/>
              </a:rPr>
              <a:t>be</a:t>
            </a:r>
            <a:endParaRPr sz="1600">
              <a:latin typeface="Arial"/>
              <a:cs typeface="Arial"/>
            </a:endParaRPr>
          </a:p>
          <a:p>
            <a:pPr marL="393700">
              <a:lnSpc>
                <a:spcPct val="100000"/>
              </a:lnSpc>
            </a:pPr>
            <a:r>
              <a:rPr dirty="0" sz="1600" spc="-10">
                <a:latin typeface="Arial"/>
                <a:cs typeface="Arial"/>
              </a:rPr>
              <a:t>borrowed </a:t>
            </a:r>
            <a:r>
              <a:rPr dirty="0" sz="1600" spc="-5">
                <a:latin typeface="Arial"/>
                <a:cs typeface="Arial"/>
              </a:rPr>
              <a:t>(i.e., last </a:t>
            </a:r>
            <a:r>
              <a:rPr dirty="0" sz="1600" spc="-10">
                <a:latin typeface="Arial"/>
                <a:cs typeface="Arial"/>
              </a:rPr>
              <a:t>two </a:t>
            </a:r>
            <a:r>
              <a:rPr dirty="0" sz="1600" spc="-5">
                <a:latin typeface="Arial"/>
                <a:cs typeface="Arial"/>
              </a:rPr>
              <a:t>bits cannot be</a:t>
            </a:r>
            <a:r>
              <a:rPr dirty="0" sz="1600" spc="120">
                <a:latin typeface="Arial"/>
                <a:cs typeface="Arial"/>
              </a:rPr>
              <a:t> </a:t>
            </a:r>
            <a:r>
              <a:rPr dirty="0" sz="1600" spc="-5">
                <a:latin typeface="Arial"/>
                <a:cs typeface="Arial"/>
              </a:rPr>
              <a:t>borrowed).</a:t>
            </a:r>
            <a:endParaRPr sz="1600">
              <a:latin typeface="Arial"/>
              <a:cs typeface="Arial"/>
            </a:endParaRPr>
          </a:p>
          <a:p>
            <a:pPr>
              <a:lnSpc>
                <a:spcPct val="100000"/>
              </a:lnSpc>
              <a:spcBef>
                <a:spcPts val="45"/>
              </a:spcBef>
            </a:pPr>
            <a:endParaRPr sz="2300">
              <a:latin typeface="Arial"/>
              <a:cs typeface="Arial"/>
            </a:endParaRPr>
          </a:p>
          <a:p>
            <a:pPr marL="50800" marR="43180">
              <a:lnSpc>
                <a:spcPct val="100000"/>
              </a:lnSpc>
            </a:pPr>
            <a:r>
              <a:rPr dirty="0" sz="1600" spc="-95">
                <a:latin typeface="Arial"/>
                <a:cs typeface="Arial"/>
              </a:rPr>
              <a:t>To </a:t>
            </a:r>
            <a:r>
              <a:rPr dirty="0" sz="1600">
                <a:latin typeface="Arial"/>
                <a:cs typeface="Arial"/>
              </a:rPr>
              <a:t>satisfy </a:t>
            </a:r>
            <a:r>
              <a:rPr dirty="0" sz="1600" spc="-5">
                <a:latin typeface="Arial"/>
                <a:cs typeface="Arial"/>
              </a:rPr>
              <a:t>the requirement of 100 subnets for the  </a:t>
            </a:r>
            <a:r>
              <a:rPr dirty="0" sz="1600">
                <a:latin typeface="Arial"/>
                <a:cs typeface="Arial"/>
              </a:rPr>
              <a:t>enterprise, </a:t>
            </a:r>
            <a:r>
              <a:rPr dirty="0" sz="1600" spc="-5">
                <a:latin typeface="Arial"/>
                <a:cs typeface="Arial"/>
              </a:rPr>
              <a:t>7 </a:t>
            </a:r>
            <a:r>
              <a:rPr dirty="0" sz="1600">
                <a:latin typeface="Arial"/>
                <a:cs typeface="Arial"/>
              </a:rPr>
              <a:t>bits </a:t>
            </a:r>
            <a:r>
              <a:rPr dirty="0" sz="1600" spc="-5">
                <a:latin typeface="Arial"/>
                <a:cs typeface="Arial"/>
              </a:rPr>
              <a:t>(i.e., </a:t>
            </a:r>
            <a:r>
              <a:rPr dirty="0" sz="1600" spc="-10">
                <a:latin typeface="Arial"/>
                <a:cs typeface="Arial"/>
              </a:rPr>
              <a:t>2</a:t>
            </a:r>
            <a:r>
              <a:rPr dirty="0" baseline="26455" sz="1575" spc="-15">
                <a:latin typeface="Arial"/>
                <a:cs typeface="Arial"/>
              </a:rPr>
              <a:t>7 </a:t>
            </a:r>
            <a:r>
              <a:rPr dirty="0" sz="1600" spc="-5">
                <a:latin typeface="Arial"/>
                <a:cs typeface="Arial"/>
              </a:rPr>
              <a:t>= 128 subnets) would need to be  borrowed (for a total of 128</a:t>
            </a:r>
            <a:r>
              <a:rPr dirty="0" sz="1600" spc="105">
                <a:latin typeface="Arial"/>
                <a:cs typeface="Arial"/>
              </a:rPr>
              <a:t> </a:t>
            </a:r>
            <a:r>
              <a:rPr dirty="0" sz="1600" spc="-5">
                <a:latin typeface="Arial"/>
                <a:cs typeface="Arial"/>
              </a:rPr>
              <a:t>subnets).</a:t>
            </a:r>
            <a:endParaRPr sz="1600">
              <a:latin typeface="Arial"/>
              <a:cs typeface="Arial"/>
            </a:endParaRPr>
          </a:p>
        </p:txBody>
      </p:sp>
      <p:sp>
        <p:nvSpPr>
          <p:cNvPr id="5" name="object 5"/>
          <p:cNvSpPr/>
          <p:nvPr/>
        </p:nvSpPr>
        <p:spPr>
          <a:xfrm>
            <a:off x="6102096" y="962933"/>
            <a:ext cx="2915411" cy="269923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72008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a Slash 16 and a Slash 8</a:t>
            </a:r>
            <a:r>
              <a:rPr dirty="0" sz="1600" spc="5">
                <a:solidFill>
                  <a:srgbClr val="004B69"/>
                </a:solidFill>
              </a:rPr>
              <a:t> </a:t>
            </a:r>
            <a:r>
              <a:rPr dirty="0" sz="1600" spc="-5">
                <a:solidFill>
                  <a:srgbClr val="004B69"/>
                </a:solidFill>
              </a:rPr>
              <a:t>Prefix</a:t>
            </a:r>
            <a:endParaRPr sz="1600"/>
          </a:p>
          <a:p>
            <a:pPr marL="12700">
              <a:lnSpc>
                <a:spcPts val="2580"/>
              </a:lnSpc>
            </a:pPr>
            <a:r>
              <a:rPr dirty="0" sz="2400" spc="-5">
                <a:solidFill>
                  <a:srgbClr val="004B69"/>
                </a:solidFill>
              </a:rPr>
              <a:t>Create 1000 Subnets with a Slash 8</a:t>
            </a:r>
            <a:r>
              <a:rPr dirty="0" sz="2400" spc="85">
                <a:solidFill>
                  <a:srgbClr val="004B69"/>
                </a:solidFill>
              </a:rPr>
              <a:t> </a:t>
            </a:r>
            <a:r>
              <a:rPr dirty="0" sz="2400" spc="-5">
                <a:solidFill>
                  <a:srgbClr val="004B69"/>
                </a:solidFill>
              </a:rPr>
              <a:t>prefix</a:t>
            </a:r>
            <a:endParaRPr sz="2400"/>
          </a:p>
        </p:txBody>
      </p:sp>
      <p:sp>
        <p:nvSpPr>
          <p:cNvPr id="3" name="object 3"/>
          <p:cNvSpPr txBox="1"/>
          <p:nvPr/>
        </p:nvSpPr>
        <p:spPr>
          <a:xfrm>
            <a:off x="472541" y="884300"/>
            <a:ext cx="4744085" cy="3013075"/>
          </a:xfrm>
          <a:prstGeom prst="rect">
            <a:avLst/>
          </a:prstGeom>
        </p:spPr>
        <p:txBody>
          <a:bodyPr wrap="square" lIns="0" tIns="12065" rIns="0" bIns="0" rtlCol="0" vert="horz">
            <a:spAutoFit/>
          </a:bodyPr>
          <a:lstStyle/>
          <a:p>
            <a:pPr marL="50800" marR="29209">
              <a:lnSpc>
                <a:spcPct val="100000"/>
              </a:lnSpc>
              <a:spcBef>
                <a:spcPts val="95"/>
              </a:spcBef>
            </a:pPr>
            <a:r>
              <a:rPr dirty="0" sz="1600" spc="-5">
                <a:latin typeface="Arial"/>
                <a:cs typeface="Arial"/>
              </a:rPr>
              <a:t>Consider a </a:t>
            </a:r>
            <a:r>
              <a:rPr dirty="0" sz="1600">
                <a:latin typeface="Arial"/>
                <a:cs typeface="Arial"/>
              </a:rPr>
              <a:t>small </a:t>
            </a:r>
            <a:r>
              <a:rPr dirty="0" sz="1600" spc="-5">
                <a:latin typeface="Arial"/>
                <a:cs typeface="Arial"/>
              </a:rPr>
              <a:t>ISP that requires 1000 subnets for  its clients using network address 10.0.0.0/8 which  means there are 8 bits in the network portion and  24 host bits available to borrow toward</a:t>
            </a:r>
            <a:r>
              <a:rPr dirty="0" sz="1600" spc="110">
                <a:latin typeface="Arial"/>
                <a:cs typeface="Arial"/>
              </a:rPr>
              <a:t> </a:t>
            </a:r>
            <a:r>
              <a:rPr dirty="0" sz="1600" spc="-5">
                <a:latin typeface="Arial"/>
                <a:cs typeface="Arial"/>
              </a:rPr>
              <a:t>subnetting.</a:t>
            </a:r>
            <a:endParaRPr sz="1600">
              <a:latin typeface="Arial"/>
              <a:cs typeface="Arial"/>
            </a:endParaRPr>
          </a:p>
          <a:p>
            <a:pPr marL="393700" marR="17780" indent="-343535">
              <a:lnSpc>
                <a:spcPct val="100000"/>
              </a:lnSpc>
              <a:spcBef>
                <a:spcPts val="335"/>
              </a:spcBef>
              <a:buChar char="•"/>
              <a:tabLst>
                <a:tab pos="393700" algn="l"/>
                <a:tab pos="394335" algn="l"/>
              </a:tabLst>
            </a:pPr>
            <a:r>
              <a:rPr dirty="0" sz="1400" spc="-5">
                <a:latin typeface="Arial"/>
                <a:cs typeface="Arial"/>
              </a:rPr>
              <a:t>The </a:t>
            </a:r>
            <a:r>
              <a:rPr dirty="0" sz="1400">
                <a:latin typeface="Arial"/>
                <a:cs typeface="Arial"/>
              </a:rPr>
              <a:t>figure </a:t>
            </a:r>
            <a:r>
              <a:rPr dirty="0" sz="1400" spc="-5">
                <a:latin typeface="Arial"/>
                <a:cs typeface="Arial"/>
              </a:rPr>
              <a:t>displays </a:t>
            </a:r>
            <a:r>
              <a:rPr dirty="0" sz="1400">
                <a:latin typeface="Arial"/>
                <a:cs typeface="Arial"/>
              </a:rPr>
              <a:t>the number of subnets that can be  created </a:t>
            </a:r>
            <a:r>
              <a:rPr dirty="0" sz="1400" spc="-5">
                <a:latin typeface="Arial"/>
                <a:cs typeface="Arial"/>
              </a:rPr>
              <a:t>when borrowing </a:t>
            </a:r>
            <a:r>
              <a:rPr dirty="0" sz="1400">
                <a:latin typeface="Arial"/>
                <a:cs typeface="Arial"/>
              </a:rPr>
              <a:t>bits from the second and</a:t>
            </a:r>
            <a:r>
              <a:rPr dirty="0" sz="1400" spc="-200">
                <a:latin typeface="Arial"/>
                <a:cs typeface="Arial"/>
              </a:rPr>
              <a:t> </a:t>
            </a:r>
            <a:r>
              <a:rPr dirty="0" sz="1400">
                <a:latin typeface="Arial"/>
                <a:cs typeface="Arial"/>
              </a:rPr>
              <a:t>third.</a:t>
            </a:r>
            <a:endParaRPr sz="1400">
              <a:latin typeface="Arial"/>
              <a:cs typeface="Arial"/>
            </a:endParaRPr>
          </a:p>
          <a:p>
            <a:pPr marL="393700" marR="382905" indent="-343535">
              <a:lnSpc>
                <a:spcPct val="100000"/>
              </a:lnSpc>
              <a:spcBef>
                <a:spcPts val="335"/>
              </a:spcBef>
              <a:buChar char="•"/>
              <a:tabLst>
                <a:tab pos="393700" algn="l"/>
                <a:tab pos="394335" algn="l"/>
              </a:tabLst>
            </a:pPr>
            <a:r>
              <a:rPr dirty="0" sz="1400">
                <a:latin typeface="Arial"/>
                <a:cs typeface="Arial"/>
              </a:rPr>
              <a:t>Notice there are now up to 22 host bits that</a:t>
            </a:r>
            <a:r>
              <a:rPr dirty="0" sz="1400" spc="-285">
                <a:latin typeface="Arial"/>
                <a:cs typeface="Arial"/>
              </a:rPr>
              <a:t> </a:t>
            </a:r>
            <a:r>
              <a:rPr dirty="0" sz="1400">
                <a:latin typeface="Arial"/>
                <a:cs typeface="Arial"/>
              </a:rPr>
              <a:t>can be  </a:t>
            </a:r>
            <a:r>
              <a:rPr dirty="0" sz="1400" spc="-5">
                <a:latin typeface="Arial"/>
                <a:cs typeface="Arial"/>
              </a:rPr>
              <a:t>borrowed </a:t>
            </a:r>
            <a:r>
              <a:rPr dirty="0" sz="1400">
                <a:latin typeface="Arial"/>
                <a:cs typeface="Arial"/>
              </a:rPr>
              <a:t>(i.e., last </a:t>
            </a:r>
            <a:r>
              <a:rPr dirty="0" sz="1400" spc="-5">
                <a:latin typeface="Arial"/>
                <a:cs typeface="Arial"/>
              </a:rPr>
              <a:t>two </a:t>
            </a:r>
            <a:r>
              <a:rPr dirty="0" sz="1400">
                <a:latin typeface="Arial"/>
                <a:cs typeface="Arial"/>
              </a:rPr>
              <a:t>bits cannot be</a:t>
            </a:r>
            <a:r>
              <a:rPr dirty="0" sz="1400" spc="-135">
                <a:latin typeface="Arial"/>
                <a:cs typeface="Arial"/>
              </a:rPr>
              <a:t> </a:t>
            </a:r>
            <a:r>
              <a:rPr dirty="0" sz="1400" spc="-5">
                <a:latin typeface="Arial"/>
                <a:cs typeface="Arial"/>
              </a:rPr>
              <a:t>borrowed).</a:t>
            </a:r>
            <a:endParaRPr sz="1400">
              <a:latin typeface="Arial"/>
              <a:cs typeface="Arial"/>
            </a:endParaRPr>
          </a:p>
          <a:p>
            <a:pPr>
              <a:lnSpc>
                <a:spcPct val="100000"/>
              </a:lnSpc>
            </a:pPr>
            <a:endParaRPr sz="1500">
              <a:latin typeface="Arial"/>
              <a:cs typeface="Arial"/>
            </a:endParaRPr>
          </a:p>
          <a:p>
            <a:pPr marL="50800" marR="213360">
              <a:lnSpc>
                <a:spcPct val="100000"/>
              </a:lnSpc>
              <a:spcBef>
                <a:spcPts val="969"/>
              </a:spcBef>
            </a:pPr>
            <a:r>
              <a:rPr dirty="0" sz="1600" spc="-95">
                <a:latin typeface="Arial"/>
                <a:cs typeface="Arial"/>
              </a:rPr>
              <a:t>To </a:t>
            </a:r>
            <a:r>
              <a:rPr dirty="0" sz="1600">
                <a:latin typeface="Arial"/>
                <a:cs typeface="Arial"/>
              </a:rPr>
              <a:t>satisfy </a:t>
            </a:r>
            <a:r>
              <a:rPr dirty="0" sz="1600" spc="-5">
                <a:latin typeface="Arial"/>
                <a:cs typeface="Arial"/>
              </a:rPr>
              <a:t>the requirement of 1000 subnets for the  enterprise, 10 bits (i.e., 2</a:t>
            </a:r>
            <a:r>
              <a:rPr dirty="0" baseline="26455" sz="1575" spc="-7">
                <a:latin typeface="Arial"/>
                <a:cs typeface="Arial"/>
              </a:rPr>
              <a:t>10</a:t>
            </a:r>
            <a:r>
              <a:rPr dirty="0" sz="1600" spc="-5">
                <a:latin typeface="Arial"/>
                <a:cs typeface="Arial"/>
              </a:rPr>
              <a:t>=1024 subnets) </a:t>
            </a:r>
            <a:r>
              <a:rPr dirty="0" sz="1600" spc="-10">
                <a:latin typeface="Arial"/>
                <a:cs typeface="Arial"/>
              </a:rPr>
              <a:t>would  </a:t>
            </a:r>
            <a:r>
              <a:rPr dirty="0" sz="1600" spc="-5">
                <a:latin typeface="Arial"/>
                <a:cs typeface="Arial"/>
              </a:rPr>
              <a:t>need to be borrowed (for a total of 128</a:t>
            </a:r>
            <a:r>
              <a:rPr dirty="0" sz="1600" spc="150">
                <a:latin typeface="Arial"/>
                <a:cs typeface="Arial"/>
              </a:rPr>
              <a:t> </a:t>
            </a:r>
            <a:r>
              <a:rPr dirty="0" sz="1600" spc="-5">
                <a:latin typeface="Arial"/>
                <a:cs typeface="Arial"/>
              </a:rPr>
              <a:t>subnets)</a:t>
            </a:r>
            <a:endParaRPr sz="1600">
              <a:latin typeface="Arial"/>
              <a:cs typeface="Arial"/>
            </a:endParaRPr>
          </a:p>
        </p:txBody>
      </p:sp>
      <p:sp>
        <p:nvSpPr>
          <p:cNvPr id="4" name="object 4"/>
          <p:cNvSpPr/>
          <p:nvPr/>
        </p:nvSpPr>
        <p:spPr>
          <a:xfrm>
            <a:off x="5399532" y="952061"/>
            <a:ext cx="3648456" cy="2298630"/>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5208270" cy="558800"/>
          </a:xfrm>
          <a:prstGeom prst="rect">
            <a:avLst/>
          </a:prstGeom>
        </p:spPr>
        <p:txBody>
          <a:bodyPr wrap="square" lIns="0" tIns="12065" rIns="0" bIns="0" rtlCol="0" vert="horz">
            <a:spAutoFit/>
          </a:bodyPr>
          <a:lstStyle/>
          <a:p>
            <a:pPr marL="12700">
              <a:lnSpc>
                <a:spcPts val="1620"/>
              </a:lnSpc>
              <a:spcBef>
                <a:spcPts val="95"/>
              </a:spcBef>
            </a:pPr>
            <a:r>
              <a:rPr dirty="0" sz="1600" spc="-5">
                <a:solidFill>
                  <a:srgbClr val="004B69"/>
                </a:solidFill>
                <a:latin typeface="Arial"/>
                <a:cs typeface="Arial"/>
              </a:rPr>
              <a:t>Subnet a Slash 16 and a Slash 8</a:t>
            </a:r>
            <a:r>
              <a:rPr dirty="0" sz="1600" spc="5">
                <a:solidFill>
                  <a:srgbClr val="004B69"/>
                </a:solidFill>
                <a:latin typeface="Arial"/>
                <a:cs typeface="Arial"/>
              </a:rPr>
              <a:t> </a:t>
            </a:r>
            <a:r>
              <a:rPr dirty="0" sz="1600" spc="-5">
                <a:solidFill>
                  <a:srgbClr val="004B69"/>
                </a:solidFill>
                <a:latin typeface="Arial"/>
                <a:cs typeface="Arial"/>
              </a:rPr>
              <a:t>Prefix</a:t>
            </a:r>
            <a:endParaRPr sz="1600">
              <a:latin typeface="Arial"/>
              <a:cs typeface="Arial"/>
            </a:endParaRPr>
          </a:p>
          <a:p>
            <a:pPr marL="12700">
              <a:lnSpc>
                <a:spcPts val="2580"/>
              </a:lnSpc>
            </a:pPr>
            <a:r>
              <a:rPr dirty="0" sz="2400" spc="-15">
                <a:solidFill>
                  <a:srgbClr val="004B69"/>
                </a:solidFill>
                <a:latin typeface="Arial"/>
                <a:cs typeface="Arial"/>
              </a:rPr>
              <a:t>Video </a:t>
            </a:r>
            <a:r>
              <a:rPr dirty="0" sz="2400">
                <a:solidFill>
                  <a:srgbClr val="004B69"/>
                </a:solidFill>
                <a:latin typeface="Arial"/>
                <a:cs typeface="Arial"/>
              </a:rPr>
              <a:t>– </a:t>
            </a:r>
            <a:r>
              <a:rPr dirty="0" sz="2400" spc="-5">
                <a:solidFill>
                  <a:srgbClr val="004B69"/>
                </a:solidFill>
                <a:latin typeface="Arial"/>
                <a:cs typeface="Arial"/>
              </a:rPr>
              <a:t>Subnet </a:t>
            </a:r>
            <a:r>
              <a:rPr dirty="0" sz="2400">
                <a:solidFill>
                  <a:srgbClr val="004B69"/>
                </a:solidFill>
                <a:latin typeface="Arial"/>
                <a:cs typeface="Arial"/>
              </a:rPr>
              <a:t>Across </a:t>
            </a:r>
            <a:r>
              <a:rPr dirty="0" sz="2400" spc="-5">
                <a:solidFill>
                  <a:srgbClr val="004B69"/>
                </a:solidFill>
                <a:latin typeface="Arial"/>
                <a:cs typeface="Arial"/>
              </a:rPr>
              <a:t>Multiple</a:t>
            </a:r>
            <a:r>
              <a:rPr dirty="0" sz="2400" spc="-114">
                <a:solidFill>
                  <a:srgbClr val="004B69"/>
                </a:solidFill>
                <a:latin typeface="Arial"/>
                <a:cs typeface="Arial"/>
              </a:rPr>
              <a:t> </a:t>
            </a:r>
            <a:r>
              <a:rPr dirty="0" sz="2400">
                <a:solidFill>
                  <a:srgbClr val="004B69"/>
                </a:solidFill>
                <a:latin typeface="Arial"/>
                <a:cs typeface="Arial"/>
              </a:rPr>
              <a:t>Octets</a:t>
            </a:r>
            <a:endParaRPr sz="2400">
              <a:latin typeface="Arial"/>
              <a:cs typeface="Arial"/>
            </a:endParaRPr>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84300"/>
            <a:ext cx="6094730" cy="269240"/>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This video will demonstrate creating subnets across multiple</a:t>
            </a:r>
            <a:r>
              <a:rPr dirty="0" sz="1600" spc="130">
                <a:latin typeface="Arial"/>
                <a:cs typeface="Arial"/>
              </a:rPr>
              <a:t> </a:t>
            </a:r>
            <a:r>
              <a:rPr dirty="0" sz="1600">
                <a:latin typeface="Arial"/>
                <a:cs typeface="Arial"/>
              </a:rPr>
              <a:t>octets.</a:t>
            </a:r>
            <a:endParaRPr sz="16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355727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Subnet a Slash 16 and a Slash 8</a:t>
            </a:r>
            <a:r>
              <a:rPr dirty="0" sz="1600" spc="5">
                <a:solidFill>
                  <a:srgbClr val="004B69"/>
                </a:solidFill>
                <a:latin typeface="Arial"/>
                <a:cs typeface="Arial"/>
              </a:rPr>
              <a:t> </a:t>
            </a:r>
            <a:r>
              <a:rPr dirty="0" sz="1600" spc="-5">
                <a:solidFill>
                  <a:srgbClr val="004B69"/>
                </a:solidFill>
                <a:latin typeface="Arial"/>
                <a:cs typeface="Arial"/>
              </a:rPr>
              <a:t>Prefix</a:t>
            </a:r>
            <a:endParaRPr sz="1600">
              <a:latin typeface="Arial"/>
              <a:cs typeface="Arial"/>
            </a:endParaRPr>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a:spLocks noGrp="1"/>
          </p:cNvSpPr>
          <p:nvPr>
            <p:ph type="title"/>
          </p:nvPr>
        </p:nvSpPr>
        <p:spPr>
          <a:xfrm>
            <a:off x="78739" y="223773"/>
            <a:ext cx="4046854"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Lab </a:t>
            </a:r>
            <a:r>
              <a:rPr dirty="0" sz="2400">
                <a:solidFill>
                  <a:srgbClr val="004B69"/>
                </a:solidFill>
              </a:rPr>
              <a:t>– </a:t>
            </a:r>
            <a:r>
              <a:rPr dirty="0" sz="2400" spc="-5">
                <a:solidFill>
                  <a:srgbClr val="004B69"/>
                </a:solidFill>
              </a:rPr>
              <a:t>Calculate </a:t>
            </a:r>
            <a:r>
              <a:rPr dirty="0" sz="2400">
                <a:solidFill>
                  <a:srgbClr val="004B69"/>
                </a:solidFill>
              </a:rPr>
              <a:t>IPv4</a:t>
            </a:r>
            <a:r>
              <a:rPr dirty="0" sz="2400" spc="20">
                <a:solidFill>
                  <a:srgbClr val="004B69"/>
                </a:solidFill>
              </a:rPr>
              <a:t> </a:t>
            </a:r>
            <a:r>
              <a:rPr dirty="0" sz="2400" spc="-5">
                <a:solidFill>
                  <a:srgbClr val="004B69"/>
                </a:solidFill>
              </a:rPr>
              <a:t>Subnets</a:t>
            </a:r>
            <a:endParaRPr sz="2400"/>
          </a:p>
        </p:txBody>
      </p:sp>
      <p:sp>
        <p:nvSpPr>
          <p:cNvPr id="4" name="object 4"/>
          <p:cNvSpPr txBox="1"/>
          <p:nvPr/>
        </p:nvSpPr>
        <p:spPr>
          <a:xfrm>
            <a:off x="510641" y="884300"/>
            <a:ext cx="4762500" cy="1146810"/>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In this lab, </a:t>
            </a:r>
            <a:r>
              <a:rPr dirty="0" sz="1600" spc="-10">
                <a:latin typeface="Arial"/>
                <a:cs typeface="Arial"/>
              </a:rPr>
              <a:t>you </a:t>
            </a:r>
            <a:r>
              <a:rPr dirty="0" sz="1600" spc="-5">
                <a:latin typeface="Arial"/>
                <a:cs typeface="Arial"/>
              </a:rPr>
              <a:t>will complete the following</a:t>
            </a:r>
            <a:r>
              <a:rPr dirty="0" sz="1600" spc="135">
                <a:latin typeface="Arial"/>
                <a:cs typeface="Arial"/>
              </a:rPr>
              <a:t> </a:t>
            </a:r>
            <a:r>
              <a:rPr dirty="0" sz="1600" spc="-5">
                <a:latin typeface="Arial"/>
                <a:cs typeface="Arial"/>
              </a:rPr>
              <a:t>objectives:</a:t>
            </a:r>
            <a:endParaRPr sz="1600">
              <a:latin typeface="Arial"/>
              <a:cs typeface="Arial"/>
            </a:endParaRPr>
          </a:p>
          <a:p>
            <a:pPr>
              <a:lnSpc>
                <a:spcPct val="100000"/>
              </a:lnSpc>
              <a:spcBef>
                <a:spcPts val="40"/>
              </a:spcBef>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Part 1: Determine IPv4 Address</a:t>
            </a:r>
            <a:r>
              <a:rPr dirty="0" sz="1600" spc="-30">
                <a:latin typeface="Arial"/>
                <a:cs typeface="Arial"/>
              </a:rPr>
              <a:t> </a:t>
            </a:r>
            <a:r>
              <a:rPr dirty="0" sz="1600" spc="-5">
                <a:latin typeface="Arial"/>
                <a:cs typeface="Arial"/>
              </a:rPr>
              <a:t>Subnetting</a:t>
            </a:r>
            <a:endParaRPr sz="1600">
              <a:latin typeface="Arial"/>
              <a:cs typeface="Arial"/>
            </a:endParaRPr>
          </a:p>
          <a:p>
            <a:pPr marL="355600" indent="-343535">
              <a:lnSpc>
                <a:spcPct val="100000"/>
              </a:lnSpc>
              <a:spcBef>
                <a:spcPts val="380"/>
              </a:spcBef>
              <a:buChar char="•"/>
              <a:tabLst>
                <a:tab pos="355600" algn="l"/>
                <a:tab pos="356235" algn="l"/>
              </a:tabLst>
            </a:pPr>
            <a:r>
              <a:rPr dirty="0" sz="1600" spc="-5">
                <a:latin typeface="Arial"/>
                <a:cs typeface="Arial"/>
              </a:rPr>
              <a:t>Part 2: Calculate IPv4 Address</a:t>
            </a:r>
            <a:r>
              <a:rPr dirty="0" sz="1600" spc="-50">
                <a:latin typeface="Arial"/>
                <a:cs typeface="Arial"/>
              </a:rPr>
              <a:t> </a:t>
            </a:r>
            <a:r>
              <a:rPr dirty="0" sz="1600" spc="-5">
                <a:latin typeface="Arial"/>
                <a:cs typeface="Arial"/>
              </a:rPr>
              <a:t>Subnetting</a:t>
            </a:r>
            <a:endParaRPr sz="16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91440" rIns="0" bIns="0" rtlCol="0" vert="horz">
            <a:spAutoFit/>
          </a:bodyPr>
          <a:lstStyle/>
          <a:p>
            <a:pPr marL="12700" marR="5080">
              <a:lnSpc>
                <a:spcPts val="4970"/>
              </a:lnSpc>
              <a:spcBef>
                <a:spcPts val="720"/>
              </a:spcBef>
            </a:pPr>
            <a:r>
              <a:rPr dirty="0" spc="-90"/>
              <a:t>11.7 </a:t>
            </a:r>
            <a:r>
              <a:rPr dirty="0" spc="-5"/>
              <a:t>Subnet to Meet  Requirements</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7247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Subnet to Meet</a:t>
            </a:r>
            <a:r>
              <a:rPr dirty="0" sz="1600" spc="10">
                <a:solidFill>
                  <a:srgbClr val="004B69"/>
                </a:solidFill>
                <a:latin typeface="Arial"/>
                <a:cs typeface="Arial"/>
              </a:rPr>
              <a:t> </a:t>
            </a:r>
            <a:r>
              <a:rPr dirty="0" sz="1600" spc="-5">
                <a:solidFill>
                  <a:srgbClr val="004B69"/>
                </a:solidFill>
                <a:latin typeface="Arial"/>
                <a:cs typeface="Arial"/>
              </a:rPr>
              <a:t>Requirements</a:t>
            </a:r>
            <a:endParaRPr sz="1600">
              <a:latin typeface="Arial"/>
              <a:cs typeface="Arial"/>
            </a:endParaRPr>
          </a:p>
        </p:txBody>
      </p:sp>
      <p:sp>
        <p:nvSpPr>
          <p:cNvPr id="3" name="object 3"/>
          <p:cNvSpPr txBox="1">
            <a:spLocks noGrp="1"/>
          </p:cNvSpPr>
          <p:nvPr>
            <p:ph type="title"/>
          </p:nvPr>
        </p:nvSpPr>
        <p:spPr>
          <a:xfrm>
            <a:off x="78739" y="223773"/>
            <a:ext cx="675132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Subnet </a:t>
            </a:r>
            <a:r>
              <a:rPr dirty="0" sz="2400">
                <a:solidFill>
                  <a:srgbClr val="004B69"/>
                </a:solidFill>
              </a:rPr>
              <a:t>Private </a:t>
            </a:r>
            <a:r>
              <a:rPr dirty="0" sz="2400" spc="-5">
                <a:solidFill>
                  <a:srgbClr val="004B69"/>
                </a:solidFill>
              </a:rPr>
              <a:t>versus Public </a:t>
            </a:r>
            <a:r>
              <a:rPr dirty="0" sz="2400">
                <a:solidFill>
                  <a:srgbClr val="004B69"/>
                </a:solidFill>
              </a:rPr>
              <a:t>IPv4 </a:t>
            </a:r>
            <a:r>
              <a:rPr dirty="0" sz="2400" spc="-5">
                <a:solidFill>
                  <a:srgbClr val="004B69"/>
                </a:solidFill>
              </a:rPr>
              <a:t>Address</a:t>
            </a:r>
            <a:r>
              <a:rPr dirty="0" sz="2400" spc="-95">
                <a:solidFill>
                  <a:srgbClr val="004B69"/>
                </a:solidFill>
              </a:rPr>
              <a:t> </a:t>
            </a:r>
            <a:r>
              <a:rPr dirty="0" sz="2400" spc="-5">
                <a:solidFill>
                  <a:srgbClr val="004B69"/>
                </a:solidFill>
              </a:rPr>
              <a:t>Space</a:t>
            </a:r>
            <a:endParaRPr sz="2400"/>
          </a:p>
        </p:txBody>
      </p:sp>
      <p:sp>
        <p:nvSpPr>
          <p:cNvPr id="4" name="object 4"/>
          <p:cNvSpPr txBox="1"/>
          <p:nvPr/>
        </p:nvSpPr>
        <p:spPr>
          <a:xfrm>
            <a:off x="510641" y="834923"/>
            <a:ext cx="4660900" cy="3049905"/>
          </a:xfrm>
          <a:prstGeom prst="rect">
            <a:avLst/>
          </a:prstGeom>
        </p:spPr>
        <p:txBody>
          <a:bodyPr wrap="square" lIns="0" tIns="61594" rIns="0" bIns="0" rtlCol="0" vert="horz">
            <a:spAutoFit/>
          </a:bodyPr>
          <a:lstStyle/>
          <a:p>
            <a:pPr marL="12700">
              <a:lnSpc>
                <a:spcPct val="100000"/>
              </a:lnSpc>
              <a:spcBef>
                <a:spcPts val="484"/>
              </a:spcBef>
            </a:pPr>
            <a:r>
              <a:rPr dirty="0" sz="1600" spc="-5">
                <a:latin typeface="Arial"/>
                <a:cs typeface="Arial"/>
              </a:rPr>
              <a:t>Enterprise networks will have</a:t>
            </a:r>
            <a:r>
              <a:rPr dirty="0" sz="1600" spc="35">
                <a:latin typeface="Arial"/>
                <a:cs typeface="Arial"/>
              </a:rPr>
              <a:t> </a:t>
            </a:r>
            <a:r>
              <a:rPr dirty="0" sz="1600" spc="-5">
                <a:latin typeface="Arial"/>
                <a:cs typeface="Arial"/>
              </a:rPr>
              <a:t>an:</a:t>
            </a:r>
            <a:endParaRPr sz="1600">
              <a:latin typeface="Arial"/>
              <a:cs typeface="Arial"/>
            </a:endParaRPr>
          </a:p>
          <a:p>
            <a:pPr marL="355600" marR="20320" indent="-343535">
              <a:lnSpc>
                <a:spcPct val="100000"/>
              </a:lnSpc>
              <a:spcBef>
                <a:spcPts val="380"/>
              </a:spcBef>
              <a:buChar char="•"/>
              <a:tabLst>
                <a:tab pos="355600" algn="l"/>
                <a:tab pos="356235" algn="l"/>
              </a:tabLst>
            </a:pPr>
            <a:r>
              <a:rPr dirty="0" sz="1600" spc="-5">
                <a:latin typeface="Arial"/>
                <a:cs typeface="Arial"/>
              </a:rPr>
              <a:t>Intranet - A </a:t>
            </a:r>
            <a:r>
              <a:rPr dirty="0" sz="1600" spc="-10">
                <a:latin typeface="Arial"/>
                <a:cs typeface="Arial"/>
              </a:rPr>
              <a:t>company’s internal network </a:t>
            </a:r>
            <a:r>
              <a:rPr dirty="0" sz="1600" spc="-5">
                <a:latin typeface="Arial"/>
                <a:cs typeface="Arial"/>
              </a:rPr>
              <a:t>typically  using private IPv4 addresses.</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DMZ – A companies internet </a:t>
            </a:r>
            <a:r>
              <a:rPr dirty="0" sz="1600">
                <a:latin typeface="Arial"/>
                <a:cs typeface="Arial"/>
              </a:rPr>
              <a:t>facing</a:t>
            </a:r>
            <a:r>
              <a:rPr dirty="0" sz="1600" spc="-150">
                <a:latin typeface="Arial"/>
                <a:cs typeface="Arial"/>
              </a:rPr>
              <a:t> </a:t>
            </a:r>
            <a:r>
              <a:rPr dirty="0" sz="1600" spc="-5">
                <a:latin typeface="Arial"/>
                <a:cs typeface="Arial"/>
              </a:rPr>
              <a:t>servers.</a:t>
            </a:r>
            <a:endParaRPr sz="1600">
              <a:latin typeface="Arial"/>
              <a:cs typeface="Arial"/>
            </a:endParaRPr>
          </a:p>
          <a:p>
            <a:pPr marL="355600">
              <a:lnSpc>
                <a:spcPct val="100000"/>
              </a:lnSpc>
              <a:spcBef>
                <a:spcPts val="5"/>
              </a:spcBef>
            </a:pPr>
            <a:r>
              <a:rPr dirty="0" sz="1600" spc="-5">
                <a:latin typeface="Arial"/>
                <a:cs typeface="Arial"/>
              </a:rPr>
              <a:t>Devices in the DMZ use public IPv4</a:t>
            </a:r>
            <a:r>
              <a:rPr dirty="0" sz="1600" spc="20">
                <a:latin typeface="Arial"/>
                <a:cs typeface="Arial"/>
              </a:rPr>
              <a:t> </a:t>
            </a:r>
            <a:r>
              <a:rPr dirty="0" sz="1600" spc="-5">
                <a:latin typeface="Arial"/>
                <a:cs typeface="Arial"/>
              </a:rPr>
              <a:t>addresses.</a:t>
            </a:r>
            <a:endParaRPr sz="1600">
              <a:latin typeface="Arial"/>
              <a:cs typeface="Arial"/>
            </a:endParaRPr>
          </a:p>
          <a:p>
            <a:pPr>
              <a:lnSpc>
                <a:spcPct val="100000"/>
              </a:lnSpc>
              <a:spcBef>
                <a:spcPts val="40"/>
              </a:spcBef>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A company could use the 10.0.0.0/8 and</a:t>
            </a:r>
            <a:r>
              <a:rPr dirty="0" sz="1600" spc="-30">
                <a:latin typeface="Arial"/>
                <a:cs typeface="Arial"/>
              </a:rPr>
              <a:t> </a:t>
            </a:r>
            <a:r>
              <a:rPr dirty="0" sz="1600" spc="-5">
                <a:latin typeface="Arial"/>
                <a:cs typeface="Arial"/>
              </a:rPr>
              <a:t>subnet</a:t>
            </a:r>
            <a:endParaRPr sz="1600">
              <a:latin typeface="Arial"/>
              <a:cs typeface="Arial"/>
            </a:endParaRPr>
          </a:p>
          <a:p>
            <a:pPr marL="355600">
              <a:lnSpc>
                <a:spcPct val="100000"/>
              </a:lnSpc>
            </a:pPr>
            <a:r>
              <a:rPr dirty="0" sz="1600" spc="-5">
                <a:latin typeface="Arial"/>
                <a:cs typeface="Arial"/>
              </a:rPr>
              <a:t>on the /16 or /24 network</a:t>
            </a:r>
            <a:r>
              <a:rPr dirty="0" sz="1600" spc="65">
                <a:latin typeface="Arial"/>
                <a:cs typeface="Arial"/>
              </a:rPr>
              <a:t> </a:t>
            </a:r>
            <a:r>
              <a:rPr dirty="0" sz="1600" spc="-20">
                <a:latin typeface="Arial"/>
                <a:cs typeface="Arial"/>
              </a:rPr>
              <a:t>boundary.</a:t>
            </a:r>
            <a:endParaRPr sz="1600">
              <a:latin typeface="Arial"/>
              <a:cs typeface="Arial"/>
            </a:endParaRPr>
          </a:p>
          <a:p>
            <a:pPr>
              <a:lnSpc>
                <a:spcPct val="100000"/>
              </a:lnSpc>
              <a:spcBef>
                <a:spcPts val="40"/>
              </a:spcBef>
            </a:pPr>
            <a:endParaRPr sz="2300">
              <a:latin typeface="Arial"/>
              <a:cs typeface="Arial"/>
            </a:endParaRPr>
          </a:p>
          <a:p>
            <a:pPr marL="355600" marR="110489" indent="-343535">
              <a:lnSpc>
                <a:spcPct val="100000"/>
              </a:lnSpc>
              <a:spcBef>
                <a:spcPts val="5"/>
              </a:spcBef>
              <a:buChar char="•"/>
              <a:tabLst>
                <a:tab pos="355600" algn="l"/>
                <a:tab pos="356235" algn="l"/>
              </a:tabLst>
            </a:pPr>
            <a:r>
              <a:rPr dirty="0" sz="1600" spc="-5">
                <a:latin typeface="Arial"/>
                <a:cs typeface="Arial"/>
              </a:rPr>
              <a:t>The DMZ devices </a:t>
            </a:r>
            <a:r>
              <a:rPr dirty="0" sz="1600" spc="-10">
                <a:latin typeface="Arial"/>
                <a:cs typeface="Arial"/>
              </a:rPr>
              <a:t>would </a:t>
            </a:r>
            <a:r>
              <a:rPr dirty="0" sz="1600" spc="-5">
                <a:latin typeface="Arial"/>
                <a:cs typeface="Arial"/>
              </a:rPr>
              <a:t>have to be configured  </a:t>
            </a:r>
            <a:r>
              <a:rPr dirty="0" sz="1600" spc="-10">
                <a:latin typeface="Arial"/>
                <a:cs typeface="Arial"/>
              </a:rPr>
              <a:t>with </a:t>
            </a:r>
            <a:r>
              <a:rPr dirty="0" sz="1600" spc="-5">
                <a:latin typeface="Arial"/>
                <a:cs typeface="Arial"/>
              </a:rPr>
              <a:t>public IP</a:t>
            </a:r>
            <a:r>
              <a:rPr dirty="0" sz="1600" spc="-25">
                <a:latin typeface="Arial"/>
                <a:cs typeface="Arial"/>
              </a:rPr>
              <a:t> </a:t>
            </a:r>
            <a:r>
              <a:rPr dirty="0" sz="1600" spc="-5">
                <a:latin typeface="Arial"/>
                <a:cs typeface="Arial"/>
              </a:rPr>
              <a:t>addresses.</a:t>
            </a:r>
            <a:endParaRPr sz="1600">
              <a:latin typeface="Arial"/>
              <a:cs typeface="Arial"/>
            </a:endParaRPr>
          </a:p>
        </p:txBody>
      </p:sp>
      <p:sp>
        <p:nvSpPr>
          <p:cNvPr id="5" name="object 5"/>
          <p:cNvSpPr/>
          <p:nvPr/>
        </p:nvSpPr>
        <p:spPr>
          <a:xfrm>
            <a:off x="5422827" y="1136505"/>
            <a:ext cx="3493462" cy="2325595"/>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0517"/>
            <a:ext cx="7040245" cy="511175"/>
          </a:xfrm>
          <a:prstGeom prst="rect"/>
        </p:spPr>
        <p:txBody>
          <a:bodyPr wrap="square" lIns="0" tIns="12065" rIns="0" bIns="0" rtlCol="0" vert="horz">
            <a:spAutoFit/>
          </a:bodyPr>
          <a:lstStyle/>
          <a:p>
            <a:pPr marL="12700">
              <a:lnSpc>
                <a:spcPts val="1670"/>
              </a:lnSpc>
              <a:spcBef>
                <a:spcPts val="95"/>
              </a:spcBef>
            </a:pPr>
            <a:r>
              <a:rPr dirty="0" sz="1600" spc="-5">
                <a:solidFill>
                  <a:srgbClr val="004B69"/>
                </a:solidFill>
              </a:rPr>
              <a:t>Subnet to Meet</a:t>
            </a:r>
            <a:r>
              <a:rPr dirty="0" sz="1600" spc="35">
                <a:solidFill>
                  <a:srgbClr val="004B69"/>
                </a:solidFill>
              </a:rPr>
              <a:t> </a:t>
            </a:r>
            <a:r>
              <a:rPr dirty="0" sz="1600" spc="-5">
                <a:solidFill>
                  <a:srgbClr val="004B69"/>
                </a:solidFill>
              </a:rPr>
              <a:t>Requirements</a:t>
            </a:r>
            <a:endParaRPr sz="1600"/>
          </a:p>
          <a:p>
            <a:pPr marL="12700">
              <a:lnSpc>
                <a:spcPts val="2150"/>
              </a:lnSpc>
            </a:pPr>
            <a:r>
              <a:rPr dirty="0" sz="2000">
                <a:solidFill>
                  <a:srgbClr val="004B69"/>
                </a:solidFill>
              </a:rPr>
              <a:t>Minimize Unused Host </a:t>
            </a:r>
            <a:r>
              <a:rPr dirty="0" sz="2000" spc="-5">
                <a:solidFill>
                  <a:srgbClr val="004B69"/>
                </a:solidFill>
              </a:rPr>
              <a:t>IPv4 </a:t>
            </a:r>
            <a:r>
              <a:rPr dirty="0" sz="2000">
                <a:solidFill>
                  <a:srgbClr val="004B69"/>
                </a:solidFill>
              </a:rPr>
              <a:t>Addresses and Maximize</a:t>
            </a:r>
            <a:r>
              <a:rPr dirty="0" sz="2000" spc="-240">
                <a:solidFill>
                  <a:srgbClr val="004B69"/>
                </a:solidFill>
              </a:rPr>
              <a:t> </a:t>
            </a:r>
            <a:r>
              <a:rPr dirty="0" sz="2000">
                <a:solidFill>
                  <a:srgbClr val="004B69"/>
                </a:solidFill>
              </a:rPr>
              <a:t>Subnets</a:t>
            </a:r>
            <a:endParaRPr sz="2000"/>
          </a:p>
        </p:txBody>
      </p:sp>
      <p:sp>
        <p:nvSpPr>
          <p:cNvPr id="3" name="object 3"/>
          <p:cNvSpPr txBox="1"/>
          <p:nvPr/>
        </p:nvSpPr>
        <p:spPr>
          <a:xfrm>
            <a:off x="510641" y="834923"/>
            <a:ext cx="5483860" cy="903605"/>
          </a:xfrm>
          <a:prstGeom prst="rect">
            <a:avLst/>
          </a:prstGeom>
        </p:spPr>
        <p:txBody>
          <a:bodyPr wrap="square" lIns="0" tIns="61594" rIns="0" bIns="0" rtlCol="0" vert="horz">
            <a:spAutoFit/>
          </a:bodyPr>
          <a:lstStyle/>
          <a:p>
            <a:pPr marL="12700">
              <a:lnSpc>
                <a:spcPct val="100000"/>
              </a:lnSpc>
              <a:spcBef>
                <a:spcPts val="484"/>
              </a:spcBef>
            </a:pPr>
            <a:r>
              <a:rPr dirty="0" sz="1600" spc="-5">
                <a:latin typeface="Arial"/>
                <a:cs typeface="Arial"/>
              </a:rPr>
              <a:t>There are </a:t>
            </a:r>
            <a:r>
              <a:rPr dirty="0" sz="1600" spc="-10">
                <a:latin typeface="Arial"/>
                <a:cs typeface="Arial"/>
              </a:rPr>
              <a:t>two </a:t>
            </a:r>
            <a:r>
              <a:rPr dirty="0" sz="1600" spc="-5">
                <a:latin typeface="Arial"/>
                <a:cs typeface="Arial"/>
              </a:rPr>
              <a:t>considerations </a:t>
            </a:r>
            <a:r>
              <a:rPr dirty="0" sz="1600" spc="-10">
                <a:latin typeface="Arial"/>
                <a:cs typeface="Arial"/>
              </a:rPr>
              <a:t>when </a:t>
            </a:r>
            <a:r>
              <a:rPr dirty="0" sz="1600" spc="-5">
                <a:latin typeface="Arial"/>
                <a:cs typeface="Arial"/>
              </a:rPr>
              <a:t>planning</a:t>
            </a:r>
            <a:r>
              <a:rPr dirty="0" sz="1600" spc="90">
                <a:latin typeface="Arial"/>
                <a:cs typeface="Arial"/>
              </a:rPr>
              <a:t> </a:t>
            </a:r>
            <a:r>
              <a:rPr dirty="0" sz="1600" spc="-5">
                <a:latin typeface="Arial"/>
                <a:cs typeface="Arial"/>
              </a:rPr>
              <a:t>subnets:</a:t>
            </a:r>
            <a:endParaRPr sz="1600">
              <a:latin typeface="Arial"/>
              <a:cs typeface="Arial"/>
            </a:endParaRPr>
          </a:p>
          <a:p>
            <a:pPr marL="355600" indent="-343535">
              <a:lnSpc>
                <a:spcPct val="100000"/>
              </a:lnSpc>
              <a:spcBef>
                <a:spcPts val="380"/>
              </a:spcBef>
              <a:buChar char="•"/>
              <a:tabLst>
                <a:tab pos="355600" algn="l"/>
                <a:tab pos="356235" algn="l"/>
              </a:tabLst>
            </a:pPr>
            <a:r>
              <a:rPr dirty="0" sz="1600" spc="-5">
                <a:latin typeface="Arial"/>
                <a:cs typeface="Arial"/>
              </a:rPr>
              <a:t>The number of host addresses required for each</a:t>
            </a:r>
            <a:r>
              <a:rPr dirty="0" sz="1600" spc="114">
                <a:latin typeface="Arial"/>
                <a:cs typeface="Arial"/>
              </a:rPr>
              <a:t> </a:t>
            </a:r>
            <a:r>
              <a:rPr dirty="0" sz="1600" spc="-5">
                <a:latin typeface="Arial"/>
                <a:cs typeface="Arial"/>
              </a:rPr>
              <a:t>network</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The number of individual subnets</a:t>
            </a:r>
            <a:r>
              <a:rPr dirty="0" sz="1600" spc="10">
                <a:latin typeface="Arial"/>
                <a:cs typeface="Arial"/>
              </a:rPr>
              <a:t> </a:t>
            </a:r>
            <a:r>
              <a:rPr dirty="0" sz="1600" spc="-5">
                <a:latin typeface="Arial"/>
                <a:cs typeface="Arial"/>
              </a:rPr>
              <a:t>needed</a:t>
            </a:r>
            <a:endParaRPr sz="1600">
              <a:latin typeface="Arial"/>
              <a:cs typeface="Arial"/>
            </a:endParaRPr>
          </a:p>
        </p:txBody>
      </p:sp>
      <p:graphicFrame>
        <p:nvGraphicFramePr>
          <p:cNvPr id="4" name="object 4"/>
          <p:cNvGraphicFramePr>
            <a:graphicFrameLocks noGrp="1"/>
          </p:cNvGraphicFramePr>
          <p:nvPr/>
        </p:nvGraphicFramePr>
        <p:xfrm>
          <a:off x="1201419" y="1938020"/>
          <a:ext cx="6747509" cy="2608579"/>
        </p:xfrm>
        <a:graphic>
          <a:graphicData uri="http://schemas.openxmlformats.org/drawingml/2006/table">
            <a:tbl>
              <a:tblPr firstRow="1" bandRow="1">
                <a:tableStyleId>{2D5ABB26-0587-4C30-8999-92F81FD0307C}</a:tableStyleId>
              </a:tblPr>
              <a:tblGrid>
                <a:gridCol w="960119"/>
                <a:gridCol w="1203959"/>
                <a:gridCol w="3092450"/>
                <a:gridCol w="748029"/>
                <a:gridCol w="723900"/>
              </a:tblGrid>
              <a:tr h="370840">
                <a:tc>
                  <a:txBody>
                    <a:bodyPr/>
                    <a:lstStyle/>
                    <a:p>
                      <a:pPr marL="31750">
                        <a:lnSpc>
                          <a:spcPct val="100000"/>
                        </a:lnSpc>
                        <a:spcBef>
                          <a:spcPts val="800"/>
                        </a:spcBef>
                      </a:pPr>
                      <a:r>
                        <a:rPr dirty="0" sz="1000" spc="-5" b="1">
                          <a:solidFill>
                            <a:srgbClr val="FFFFFF"/>
                          </a:solidFill>
                          <a:latin typeface="Arial"/>
                          <a:cs typeface="Arial"/>
                        </a:rPr>
                        <a:t>Prefix</a:t>
                      </a:r>
                      <a:r>
                        <a:rPr dirty="0" sz="1000" spc="-25" b="1">
                          <a:solidFill>
                            <a:srgbClr val="FFFFFF"/>
                          </a:solidFill>
                          <a:latin typeface="Arial"/>
                          <a:cs typeface="Arial"/>
                        </a:rPr>
                        <a:t> </a:t>
                      </a:r>
                      <a:r>
                        <a:rPr dirty="0" sz="1000" spc="-5" b="1">
                          <a:solidFill>
                            <a:srgbClr val="FFFFFF"/>
                          </a:solidFill>
                          <a:latin typeface="Arial"/>
                          <a:cs typeface="Arial"/>
                        </a:rPr>
                        <a:t>Length</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a:lnSpc>
                          <a:spcPct val="100000"/>
                        </a:lnSpc>
                        <a:spcBef>
                          <a:spcPts val="800"/>
                        </a:spcBef>
                      </a:pPr>
                      <a:r>
                        <a:rPr dirty="0" sz="1000" spc="-5" b="1">
                          <a:solidFill>
                            <a:srgbClr val="FFFFFF"/>
                          </a:solidFill>
                          <a:latin typeface="Arial"/>
                          <a:cs typeface="Arial"/>
                        </a:rPr>
                        <a:t>Subnet</a:t>
                      </a:r>
                      <a:r>
                        <a:rPr dirty="0" sz="1000" spc="-15" b="1">
                          <a:solidFill>
                            <a:srgbClr val="FFFFFF"/>
                          </a:solidFill>
                          <a:latin typeface="Arial"/>
                          <a:cs typeface="Arial"/>
                        </a:rPr>
                        <a:t> </a:t>
                      </a:r>
                      <a:r>
                        <a:rPr dirty="0" sz="1000" b="1">
                          <a:solidFill>
                            <a:srgbClr val="FFFFFF"/>
                          </a:solidFill>
                          <a:latin typeface="Arial"/>
                          <a:cs typeface="Arial"/>
                        </a:rPr>
                        <a:t>Mask</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1750" marR="1696720">
                        <a:lnSpc>
                          <a:spcPct val="100000"/>
                        </a:lnSpc>
                        <a:spcBef>
                          <a:spcPts val="200"/>
                        </a:spcBef>
                      </a:pPr>
                      <a:r>
                        <a:rPr dirty="0" sz="1000" spc="-5" b="1">
                          <a:solidFill>
                            <a:srgbClr val="FFFFFF"/>
                          </a:solidFill>
                          <a:latin typeface="Arial"/>
                          <a:cs typeface="Arial"/>
                        </a:rPr>
                        <a:t>Subnet </a:t>
                      </a:r>
                      <a:r>
                        <a:rPr dirty="0" sz="1000" b="1">
                          <a:solidFill>
                            <a:srgbClr val="FFFFFF"/>
                          </a:solidFill>
                          <a:latin typeface="Arial"/>
                          <a:cs typeface="Arial"/>
                        </a:rPr>
                        <a:t>Mask </a:t>
                      </a:r>
                      <a:r>
                        <a:rPr dirty="0" sz="1000" spc="-5" b="1">
                          <a:solidFill>
                            <a:srgbClr val="FFFFFF"/>
                          </a:solidFill>
                          <a:latin typeface="Arial"/>
                          <a:cs typeface="Arial"/>
                        </a:rPr>
                        <a:t>in</a:t>
                      </a:r>
                      <a:r>
                        <a:rPr dirty="0" sz="1000" spc="-100" b="1">
                          <a:solidFill>
                            <a:srgbClr val="FFFFFF"/>
                          </a:solidFill>
                          <a:latin typeface="Arial"/>
                          <a:cs typeface="Arial"/>
                        </a:rPr>
                        <a:t> </a:t>
                      </a:r>
                      <a:r>
                        <a:rPr dirty="0" sz="1000" spc="-5" b="1">
                          <a:solidFill>
                            <a:srgbClr val="FFFFFF"/>
                          </a:solidFill>
                          <a:latin typeface="Arial"/>
                          <a:cs typeface="Arial"/>
                        </a:rPr>
                        <a:t>Binary  (n = network, h =</a:t>
                      </a:r>
                      <a:r>
                        <a:rPr dirty="0" sz="1000" spc="-50" b="1">
                          <a:solidFill>
                            <a:srgbClr val="FFFFFF"/>
                          </a:solidFill>
                          <a:latin typeface="Arial"/>
                          <a:cs typeface="Arial"/>
                        </a:rPr>
                        <a:t> </a:t>
                      </a:r>
                      <a:r>
                        <a:rPr dirty="0" sz="1000" spc="-5" b="1">
                          <a:solidFill>
                            <a:srgbClr val="FFFFFF"/>
                          </a:solidFill>
                          <a:latin typeface="Arial"/>
                          <a:cs typeface="Arial"/>
                        </a:rPr>
                        <a:t>host)</a:t>
                      </a:r>
                      <a:endParaRPr sz="100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marR="221615">
                        <a:lnSpc>
                          <a:spcPct val="100000"/>
                        </a:lnSpc>
                        <a:spcBef>
                          <a:spcPts val="200"/>
                        </a:spcBef>
                      </a:pPr>
                      <a:r>
                        <a:rPr dirty="0" sz="1000" spc="-5" b="1">
                          <a:solidFill>
                            <a:srgbClr val="FFFFFF"/>
                          </a:solidFill>
                          <a:latin typeface="Arial"/>
                          <a:cs typeface="Arial"/>
                        </a:rPr>
                        <a:t># of  </a:t>
                      </a:r>
                      <a:r>
                        <a:rPr dirty="0" sz="1000" b="1">
                          <a:solidFill>
                            <a:srgbClr val="FFFFFF"/>
                          </a:solidFill>
                          <a:latin typeface="Arial"/>
                          <a:cs typeface="Arial"/>
                        </a:rPr>
                        <a:t>sub</a:t>
                      </a:r>
                      <a:r>
                        <a:rPr dirty="0" sz="1000" b="1">
                          <a:solidFill>
                            <a:srgbClr val="FFFFFF"/>
                          </a:solidFill>
                          <a:latin typeface="Arial"/>
                          <a:cs typeface="Arial"/>
                        </a:rPr>
                        <a:t>n</a:t>
                      </a:r>
                      <a:r>
                        <a:rPr dirty="0" sz="1000" b="1">
                          <a:solidFill>
                            <a:srgbClr val="FFFFFF"/>
                          </a:solidFill>
                          <a:latin typeface="Arial"/>
                          <a:cs typeface="Arial"/>
                        </a:rPr>
                        <a:t>ets</a:t>
                      </a:r>
                      <a:endParaRPr sz="100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800"/>
                        </a:spcBef>
                      </a:pPr>
                      <a:r>
                        <a:rPr dirty="0" sz="1000" spc="-5" b="1">
                          <a:solidFill>
                            <a:srgbClr val="FFFFFF"/>
                          </a:solidFill>
                          <a:latin typeface="Arial"/>
                          <a:cs typeface="Arial"/>
                        </a:rPr>
                        <a:t># of</a:t>
                      </a:r>
                      <a:r>
                        <a:rPr dirty="0" sz="1000" spc="-35" b="1">
                          <a:solidFill>
                            <a:srgbClr val="FFFFFF"/>
                          </a:solidFill>
                          <a:latin typeface="Arial"/>
                          <a:cs typeface="Arial"/>
                        </a:rPr>
                        <a:t> </a:t>
                      </a:r>
                      <a:r>
                        <a:rPr dirty="0" sz="1000" spc="-5" b="1">
                          <a:solidFill>
                            <a:srgbClr val="FFFFFF"/>
                          </a:solidFill>
                          <a:latin typeface="Arial"/>
                          <a:cs typeface="Arial"/>
                        </a:rPr>
                        <a:t>hosts</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370839">
                <a:tc>
                  <a:txBody>
                    <a:bodyPr/>
                    <a:lstStyle/>
                    <a:p>
                      <a:pPr marL="31750">
                        <a:lnSpc>
                          <a:spcPct val="100000"/>
                        </a:lnSpc>
                        <a:spcBef>
                          <a:spcPts val="800"/>
                        </a:spcBef>
                      </a:pPr>
                      <a:r>
                        <a:rPr dirty="0" sz="1000" spc="-10">
                          <a:solidFill>
                            <a:srgbClr val="57575B"/>
                          </a:solidFill>
                          <a:latin typeface="Arial"/>
                          <a:cs typeface="Arial"/>
                        </a:rPr>
                        <a:t>/25</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00"/>
                        </a:spcBef>
                      </a:pPr>
                      <a:r>
                        <a:rPr dirty="0" sz="1000" spc="-10">
                          <a:solidFill>
                            <a:srgbClr val="57575B"/>
                          </a:solidFill>
                          <a:latin typeface="Arial"/>
                          <a:cs typeface="Arial"/>
                        </a:rPr>
                        <a:t>255.255.255.128</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1750" marR="382905">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a:t>
                      </a:r>
                      <a:r>
                        <a:rPr dirty="0" sz="1000" spc="-5">
                          <a:solidFill>
                            <a:srgbClr val="57575B"/>
                          </a:solidFill>
                          <a:latin typeface="Courier New"/>
                          <a:cs typeface="Courier New"/>
                        </a:rPr>
                        <a:t>hhhhhhh  11111111.11111111.11111111.</a:t>
                      </a:r>
                      <a:r>
                        <a:rPr dirty="0" sz="1000" spc="-5" b="1">
                          <a:solidFill>
                            <a:srgbClr val="57575B"/>
                          </a:solidFill>
                          <a:latin typeface="Courier New"/>
                          <a:cs typeface="Courier New"/>
                        </a:rPr>
                        <a:t>1</a:t>
                      </a:r>
                      <a:r>
                        <a:rPr dirty="0" sz="1000" spc="-5">
                          <a:solidFill>
                            <a:srgbClr val="57575B"/>
                          </a:solidFill>
                          <a:latin typeface="Courier New"/>
                          <a:cs typeface="Courier New"/>
                        </a:rPr>
                        <a:t>0000000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0"/>
                        </a:spcBef>
                      </a:pPr>
                      <a:r>
                        <a:rPr dirty="0" sz="1000" b="1">
                          <a:solidFill>
                            <a:srgbClr val="57575B"/>
                          </a:solidFill>
                          <a:latin typeface="Arial"/>
                          <a:cs typeface="Arial"/>
                        </a:rPr>
                        <a:t>2</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0"/>
                        </a:spcBef>
                      </a:pPr>
                      <a:r>
                        <a:rPr dirty="0" sz="1000" spc="-10">
                          <a:solidFill>
                            <a:srgbClr val="57575B"/>
                          </a:solidFill>
                          <a:latin typeface="Arial"/>
                          <a:cs typeface="Arial"/>
                        </a:rPr>
                        <a:t>126</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370839">
                <a:tc>
                  <a:txBody>
                    <a:bodyPr/>
                    <a:lstStyle/>
                    <a:p>
                      <a:pPr marL="31750">
                        <a:lnSpc>
                          <a:spcPct val="100000"/>
                        </a:lnSpc>
                        <a:spcBef>
                          <a:spcPts val="800"/>
                        </a:spcBef>
                      </a:pPr>
                      <a:r>
                        <a:rPr dirty="0" sz="1000" spc="-10">
                          <a:solidFill>
                            <a:srgbClr val="57575B"/>
                          </a:solidFill>
                          <a:latin typeface="Arial"/>
                          <a:cs typeface="Arial"/>
                        </a:rPr>
                        <a:t>/26</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00"/>
                        </a:spcBef>
                      </a:pPr>
                      <a:r>
                        <a:rPr dirty="0" sz="1000" spc="-10">
                          <a:solidFill>
                            <a:srgbClr val="57575B"/>
                          </a:solidFill>
                          <a:latin typeface="Arial"/>
                          <a:cs typeface="Arial"/>
                        </a:rPr>
                        <a:t>255.255.255.192</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marR="383540">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a:t>
                      </a:r>
                      <a:r>
                        <a:rPr dirty="0" sz="1000" spc="-5">
                          <a:solidFill>
                            <a:srgbClr val="57575B"/>
                          </a:solidFill>
                          <a:latin typeface="Courier New"/>
                          <a:cs typeface="Courier New"/>
                        </a:rPr>
                        <a:t>hhhhhh  11111111.11111111.11111111.</a:t>
                      </a:r>
                      <a:r>
                        <a:rPr dirty="0" sz="1000" spc="-5" b="1">
                          <a:solidFill>
                            <a:srgbClr val="57575B"/>
                          </a:solidFill>
                          <a:latin typeface="Courier New"/>
                          <a:cs typeface="Courier New"/>
                        </a:rPr>
                        <a:t>11</a:t>
                      </a:r>
                      <a:r>
                        <a:rPr dirty="0" sz="1000" spc="-5">
                          <a:solidFill>
                            <a:srgbClr val="57575B"/>
                          </a:solidFill>
                          <a:latin typeface="Courier New"/>
                          <a:cs typeface="Courier New"/>
                        </a:rPr>
                        <a:t>000000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0"/>
                        </a:spcBef>
                      </a:pPr>
                      <a:r>
                        <a:rPr dirty="0" sz="1000" b="1">
                          <a:solidFill>
                            <a:srgbClr val="57575B"/>
                          </a:solidFill>
                          <a:latin typeface="Arial"/>
                          <a:cs typeface="Arial"/>
                        </a:rPr>
                        <a:t>4</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0"/>
                        </a:spcBef>
                      </a:pPr>
                      <a:r>
                        <a:rPr dirty="0" sz="1000" spc="-10">
                          <a:solidFill>
                            <a:srgbClr val="57575B"/>
                          </a:solidFill>
                          <a:latin typeface="Arial"/>
                          <a:cs typeface="Arial"/>
                        </a:rPr>
                        <a:t>62</a:t>
                      </a:r>
                      <a:endParaRPr sz="1000">
                        <a:latin typeface="Arial"/>
                        <a:cs typeface="Arial"/>
                      </a:endParaRPr>
                    </a:p>
                  </a:txBody>
                  <a:tcPr marL="0" marR="0" marB="0" marT="10160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70840">
                <a:tc>
                  <a:txBody>
                    <a:bodyPr/>
                    <a:lstStyle/>
                    <a:p>
                      <a:pPr marL="31750">
                        <a:lnSpc>
                          <a:spcPct val="100000"/>
                        </a:lnSpc>
                        <a:spcBef>
                          <a:spcPts val="805"/>
                        </a:spcBef>
                      </a:pPr>
                      <a:r>
                        <a:rPr dirty="0" sz="1000" spc="-10">
                          <a:solidFill>
                            <a:srgbClr val="57575B"/>
                          </a:solidFill>
                          <a:latin typeface="Arial"/>
                          <a:cs typeface="Arial"/>
                        </a:rPr>
                        <a:t>/27</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05"/>
                        </a:spcBef>
                      </a:pPr>
                      <a:r>
                        <a:rPr dirty="0" sz="1000" spc="-10">
                          <a:solidFill>
                            <a:srgbClr val="57575B"/>
                          </a:solidFill>
                          <a:latin typeface="Arial"/>
                          <a:cs typeface="Arial"/>
                        </a:rPr>
                        <a:t>255.255.255.224</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marR="384810">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a:t>
                      </a:r>
                      <a:r>
                        <a:rPr dirty="0" sz="1000" spc="-5">
                          <a:solidFill>
                            <a:srgbClr val="57575B"/>
                          </a:solidFill>
                          <a:latin typeface="Courier New"/>
                          <a:cs typeface="Courier New"/>
                        </a:rPr>
                        <a:t>hhhhh  11111111.11111111.11111111.</a:t>
                      </a:r>
                      <a:r>
                        <a:rPr dirty="0" sz="1000" spc="-5" b="1">
                          <a:solidFill>
                            <a:srgbClr val="57575B"/>
                          </a:solidFill>
                          <a:latin typeface="Courier New"/>
                          <a:cs typeface="Courier New"/>
                        </a:rPr>
                        <a:t>111</a:t>
                      </a:r>
                      <a:r>
                        <a:rPr dirty="0" sz="1000" spc="-5">
                          <a:solidFill>
                            <a:srgbClr val="57575B"/>
                          </a:solidFill>
                          <a:latin typeface="Courier New"/>
                          <a:cs typeface="Courier New"/>
                        </a:rPr>
                        <a:t>00000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5"/>
                        </a:spcBef>
                      </a:pPr>
                      <a:r>
                        <a:rPr dirty="0" sz="1000" b="1">
                          <a:solidFill>
                            <a:srgbClr val="57575B"/>
                          </a:solidFill>
                          <a:latin typeface="Arial"/>
                          <a:cs typeface="Arial"/>
                        </a:rPr>
                        <a:t>8</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5"/>
                        </a:spcBef>
                      </a:pPr>
                      <a:r>
                        <a:rPr dirty="0" sz="1000" spc="-10">
                          <a:solidFill>
                            <a:srgbClr val="57575B"/>
                          </a:solidFill>
                          <a:latin typeface="Arial"/>
                          <a:cs typeface="Arial"/>
                        </a:rPr>
                        <a:t>30</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70839">
                <a:tc>
                  <a:txBody>
                    <a:bodyPr/>
                    <a:lstStyle/>
                    <a:p>
                      <a:pPr marL="31750">
                        <a:lnSpc>
                          <a:spcPct val="100000"/>
                        </a:lnSpc>
                        <a:spcBef>
                          <a:spcPts val="805"/>
                        </a:spcBef>
                      </a:pPr>
                      <a:r>
                        <a:rPr dirty="0" sz="1000" spc="-10">
                          <a:solidFill>
                            <a:srgbClr val="57575B"/>
                          </a:solidFill>
                          <a:latin typeface="Arial"/>
                          <a:cs typeface="Arial"/>
                        </a:rPr>
                        <a:t>/28</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05"/>
                        </a:spcBef>
                      </a:pPr>
                      <a:r>
                        <a:rPr dirty="0" sz="1000" spc="-10">
                          <a:solidFill>
                            <a:srgbClr val="57575B"/>
                          </a:solidFill>
                          <a:latin typeface="Arial"/>
                          <a:cs typeface="Arial"/>
                        </a:rPr>
                        <a:t>255.255.255.240</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marR="384810">
                        <a:lnSpc>
                          <a:spcPct val="100000"/>
                        </a:lnSpc>
                        <a:spcBef>
                          <a:spcPts val="130"/>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nnnn</a:t>
                      </a:r>
                      <a:r>
                        <a:rPr dirty="0" sz="1000" spc="-5">
                          <a:solidFill>
                            <a:srgbClr val="57575B"/>
                          </a:solidFill>
                          <a:latin typeface="Courier New"/>
                          <a:cs typeface="Courier New"/>
                        </a:rPr>
                        <a:t>hhhh  11111111.11111111.11111111.</a:t>
                      </a:r>
                      <a:r>
                        <a:rPr dirty="0" sz="1000" spc="-5" b="1">
                          <a:solidFill>
                            <a:srgbClr val="57575B"/>
                          </a:solidFill>
                          <a:latin typeface="Courier New"/>
                          <a:cs typeface="Courier New"/>
                        </a:rPr>
                        <a:t>1111</a:t>
                      </a:r>
                      <a:r>
                        <a:rPr dirty="0" sz="1000" spc="-5">
                          <a:solidFill>
                            <a:srgbClr val="57575B"/>
                          </a:solidFill>
                          <a:latin typeface="Courier New"/>
                          <a:cs typeface="Courier New"/>
                        </a:rPr>
                        <a:t>0000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spc="-10" b="1">
                          <a:solidFill>
                            <a:srgbClr val="57575B"/>
                          </a:solidFill>
                          <a:latin typeface="Arial"/>
                          <a:cs typeface="Arial"/>
                        </a:rPr>
                        <a:t>16</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spc="-10">
                          <a:solidFill>
                            <a:srgbClr val="57575B"/>
                          </a:solidFill>
                          <a:latin typeface="Arial"/>
                          <a:cs typeface="Arial"/>
                        </a:rPr>
                        <a:t>14</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70827">
                <a:tc>
                  <a:txBody>
                    <a:bodyPr/>
                    <a:lstStyle/>
                    <a:p>
                      <a:pPr marL="31750">
                        <a:lnSpc>
                          <a:spcPct val="100000"/>
                        </a:lnSpc>
                        <a:spcBef>
                          <a:spcPts val="805"/>
                        </a:spcBef>
                      </a:pPr>
                      <a:r>
                        <a:rPr dirty="0" sz="1000" spc="-10">
                          <a:solidFill>
                            <a:srgbClr val="57575B"/>
                          </a:solidFill>
                          <a:latin typeface="Arial"/>
                          <a:cs typeface="Arial"/>
                        </a:rPr>
                        <a:t>/29</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a:lnSpc>
                          <a:spcPct val="100000"/>
                        </a:lnSpc>
                        <a:spcBef>
                          <a:spcPts val="805"/>
                        </a:spcBef>
                      </a:pPr>
                      <a:r>
                        <a:rPr dirty="0" sz="1000" spc="-10">
                          <a:solidFill>
                            <a:srgbClr val="57575B"/>
                          </a:solidFill>
                          <a:latin typeface="Arial"/>
                          <a:cs typeface="Arial"/>
                        </a:rPr>
                        <a:t>255.255.255.248</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1750" marR="384810">
                        <a:lnSpc>
                          <a:spcPct val="100000"/>
                        </a:lnSpc>
                        <a:spcBef>
                          <a:spcPts val="135"/>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nnnnn</a:t>
                      </a:r>
                      <a:r>
                        <a:rPr dirty="0" sz="1000" spc="-5">
                          <a:solidFill>
                            <a:srgbClr val="57575B"/>
                          </a:solidFill>
                          <a:latin typeface="Courier New"/>
                          <a:cs typeface="Courier New"/>
                        </a:rPr>
                        <a:t>hhh  11111111.11111111.11111111.</a:t>
                      </a:r>
                      <a:r>
                        <a:rPr dirty="0" sz="1000" spc="-5" b="1">
                          <a:solidFill>
                            <a:srgbClr val="57575B"/>
                          </a:solidFill>
                          <a:latin typeface="Courier New"/>
                          <a:cs typeface="Courier New"/>
                        </a:rPr>
                        <a:t>11111</a:t>
                      </a:r>
                      <a:r>
                        <a:rPr dirty="0" sz="1000" spc="-5">
                          <a:solidFill>
                            <a:srgbClr val="57575B"/>
                          </a:solidFill>
                          <a:latin typeface="Courier New"/>
                          <a:cs typeface="Courier New"/>
                        </a:rPr>
                        <a:t>000</a:t>
                      </a:r>
                      <a:endParaRPr sz="1000">
                        <a:latin typeface="Courier New"/>
                        <a:cs typeface="Courier New"/>
                      </a:endParaRPr>
                    </a:p>
                  </a:txBody>
                  <a:tcPr marL="0" marR="0" marB="0" marT="1714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5"/>
                        </a:spcBef>
                      </a:pPr>
                      <a:r>
                        <a:rPr dirty="0" sz="1000" spc="-10" b="1">
                          <a:solidFill>
                            <a:srgbClr val="57575B"/>
                          </a:solidFill>
                          <a:latin typeface="Arial"/>
                          <a:cs typeface="Arial"/>
                        </a:rPr>
                        <a:t>32</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805"/>
                        </a:spcBef>
                      </a:pPr>
                      <a:r>
                        <a:rPr dirty="0" sz="1000">
                          <a:solidFill>
                            <a:srgbClr val="57575B"/>
                          </a:solidFill>
                          <a:latin typeface="Arial"/>
                          <a:cs typeface="Arial"/>
                        </a:rPr>
                        <a:t>6</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70839">
                <a:tc>
                  <a:txBody>
                    <a:bodyPr/>
                    <a:lstStyle/>
                    <a:p>
                      <a:pPr marL="31750">
                        <a:lnSpc>
                          <a:spcPct val="100000"/>
                        </a:lnSpc>
                        <a:spcBef>
                          <a:spcPts val="805"/>
                        </a:spcBef>
                      </a:pPr>
                      <a:r>
                        <a:rPr dirty="0" sz="1000" spc="-10">
                          <a:solidFill>
                            <a:srgbClr val="57575B"/>
                          </a:solidFill>
                          <a:latin typeface="Arial"/>
                          <a:cs typeface="Arial"/>
                        </a:rPr>
                        <a:t>/30</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a:lnSpc>
                          <a:spcPct val="100000"/>
                        </a:lnSpc>
                        <a:spcBef>
                          <a:spcPts val="805"/>
                        </a:spcBef>
                      </a:pPr>
                      <a:r>
                        <a:rPr dirty="0" sz="1000" spc="-10">
                          <a:solidFill>
                            <a:srgbClr val="57575B"/>
                          </a:solidFill>
                          <a:latin typeface="Arial"/>
                          <a:cs typeface="Arial"/>
                        </a:rPr>
                        <a:t>255.255.255.252</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1750" marR="384810">
                        <a:lnSpc>
                          <a:spcPct val="100000"/>
                        </a:lnSpc>
                        <a:spcBef>
                          <a:spcPts val="135"/>
                        </a:spcBef>
                      </a:pPr>
                      <a:r>
                        <a:rPr dirty="0" sz="1000" spc="-5">
                          <a:solidFill>
                            <a:srgbClr val="57575B"/>
                          </a:solidFill>
                          <a:latin typeface="Courier New"/>
                          <a:cs typeface="Courier New"/>
                        </a:rPr>
                        <a:t>nnnnnnnn.nnnnnnnn.nnnnnnnn.</a:t>
                      </a:r>
                      <a:r>
                        <a:rPr dirty="0" sz="1000" spc="-5" b="1">
                          <a:solidFill>
                            <a:srgbClr val="57575B"/>
                          </a:solidFill>
                          <a:latin typeface="Courier New"/>
                          <a:cs typeface="Courier New"/>
                        </a:rPr>
                        <a:t>nnnnnn</a:t>
                      </a:r>
                      <a:r>
                        <a:rPr dirty="0" sz="1000" spc="-5">
                          <a:solidFill>
                            <a:srgbClr val="57575B"/>
                          </a:solidFill>
                          <a:latin typeface="Courier New"/>
                          <a:cs typeface="Courier New"/>
                        </a:rPr>
                        <a:t>hh  11111111.11111111.11111111.</a:t>
                      </a:r>
                      <a:r>
                        <a:rPr dirty="0" sz="1000" spc="-5" b="1">
                          <a:solidFill>
                            <a:srgbClr val="57575B"/>
                          </a:solidFill>
                          <a:latin typeface="Courier New"/>
                          <a:cs typeface="Courier New"/>
                        </a:rPr>
                        <a:t>111111</a:t>
                      </a:r>
                      <a:r>
                        <a:rPr dirty="0" sz="1000" spc="-5">
                          <a:solidFill>
                            <a:srgbClr val="57575B"/>
                          </a:solidFill>
                          <a:latin typeface="Courier New"/>
                          <a:cs typeface="Courier New"/>
                        </a:rPr>
                        <a:t>00</a:t>
                      </a:r>
                      <a:endParaRPr sz="1000">
                        <a:latin typeface="Courier New"/>
                        <a:cs typeface="Courier New"/>
                      </a:endParaRPr>
                    </a:p>
                  </a:txBody>
                  <a:tcPr marL="0" marR="0" marB="0" marT="1714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spc="-10" b="1">
                          <a:solidFill>
                            <a:srgbClr val="57575B"/>
                          </a:solidFill>
                          <a:latin typeface="Arial"/>
                          <a:cs typeface="Arial"/>
                        </a:rPr>
                        <a:t>64</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805"/>
                        </a:spcBef>
                      </a:pPr>
                      <a:r>
                        <a:rPr dirty="0" sz="1000">
                          <a:solidFill>
                            <a:srgbClr val="57575B"/>
                          </a:solidFill>
                          <a:latin typeface="Arial"/>
                          <a:cs typeface="Arial"/>
                        </a:rPr>
                        <a:t>2</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bl>
          </a:graphicData>
        </a:graphic>
      </p:graphicFrame>
      <p:sp>
        <p:nvSpPr>
          <p:cNvPr id="5" name="object 5"/>
          <p:cNvSpPr/>
          <p:nvPr/>
        </p:nvSpPr>
        <p:spPr>
          <a:xfrm>
            <a:off x="4709922" y="1286255"/>
            <a:ext cx="2884170" cy="621665"/>
          </a:xfrm>
          <a:custGeom>
            <a:avLst/>
            <a:gdLst/>
            <a:ahLst/>
            <a:cxnLst/>
            <a:rect l="l" t="t" r="r" b="b"/>
            <a:pathLst>
              <a:path w="2884170" h="621664">
                <a:moveTo>
                  <a:pt x="2176272" y="506222"/>
                </a:moveTo>
                <a:lnTo>
                  <a:pt x="2138172" y="506222"/>
                </a:lnTo>
                <a:lnTo>
                  <a:pt x="2138172" y="338328"/>
                </a:lnTo>
                <a:lnTo>
                  <a:pt x="2138172" y="319278"/>
                </a:lnTo>
                <a:lnTo>
                  <a:pt x="2136673" y="311861"/>
                </a:lnTo>
                <a:lnTo>
                  <a:pt x="2132596" y="305803"/>
                </a:lnTo>
                <a:lnTo>
                  <a:pt x="2126538" y="301726"/>
                </a:lnTo>
                <a:lnTo>
                  <a:pt x="2119122" y="300228"/>
                </a:lnTo>
                <a:lnTo>
                  <a:pt x="0" y="300228"/>
                </a:lnTo>
                <a:lnTo>
                  <a:pt x="0" y="338328"/>
                </a:lnTo>
                <a:lnTo>
                  <a:pt x="2100072" y="338328"/>
                </a:lnTo>
                <a:lnTo>
                  <a:pt x="2100072" y="506222"/>
                </a:lnTo>
                <a:lnTo>
                  <a:pt x="2061972" y="506222"/>
                </a:lnTo>
                <a:lnTo>
                  <a:pt x="2119122" y="620522"/>
                </a:lnTo>
                <a:lnTo>
                  <a:pt x="2166747" y="525272"/>
                </a:lnTo>
                <a:lnTo>
                  <a:pt x="2176272" y="506222"/>
                </a:lnTo>
                <a:close/>
              </a:path>
              <a:path w="2884170" h="621664">
                <a:moveTo>
                  <a:pt x="2884170" y="507238"/>
                </a:moveTo>
                <a:lnTo>
                  <a:pt x="2846070" y="507238"/>
                </a:lnTo>
                <a:lnTo>
                  <a:pt x="2846070" y="38100"/>
                </a:lnTo>
                <a:lnTo>
                  <a:pt x="2846070" y="19050"/>
                </a:lnTo>
                <a:lnTo>
                  <a:pt x="2844571" y="11633"/>
                </a:lnTo>
                <a:lnTo>
                  <a:pt x="2840494" y="5575"/>
                </a:lnTo>
                <a:lnTo>
                  <a:pt x="2834436" y="1498"/>
                </a:lnTo>
                <a:lnTo>
                  <a:pt x="2827020" y="0"/>
                </a:lnTo>
                <a:lnTo>
                  <a:pt x="1310640" y="0"/>
                </a:lnTo>
                <a:lnTo>
                  <a:pt x="1310640" y="38100"/>
                </a:lnTo>
                <a:lnTo>
                  <a:pt x="2807970" y="38100"/>
                </a:lnTo>
                <a:lnTo>
                  <a:pt x="2807970" y="507238"/>
                </a:lnTo>
                <a:lnTo>
                  <a:pt x="2769870" y="507238"/>
                </a:lnTo>
                <a:lnTo>
                  <a:pt x="2827020" y="621538"/>
                </a:lnTo>
                <a:lnTo>
                  <a:pt x="2874645" y="526288"/>
                </a:lnTo>
                <a:lnTo>
                  <a:pt x="2884170" y="507238"/>
                </a:lnTo>
                <a:close/>
              </a:path>
            </a:pathLst>
          </a:custGeom>
          <a:solidFill>
            <a:srgbClr val="FFC000"/>
          </a:solid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102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IPv4 Address</a:t>
            </a:r>
            <a:r>
              <a:rPr dirty="0" sz="1600" spc="-105">
                <a:solidFill>
                  <a:srgbClr val="004B69"/>
                </a:solidFill>
                <a:latin typeface="Arial"/>
                <a:cs typeface="Arial"/>
              </a:rPr>
              <a:t> </a:t>
            </a:r>
            <a:r>
              <a:rPr dirty="0" sz="1600" spc="-5">
                <a:solidFill>
                  <a:srgbClr val="004B69"/>
                </a:solidFill>
                <a:latin typeface="Arial"/>
                <a:cs typeface="Arial"/>
              </a:rPr>
              <a:t>Structure</a:t>
            </a:r>
            <a:endParaRPr sz="1600">
              <a:latin typeface="Arial"/>
              <a:cs typeface="Arial"/>
            </a:endParaRPr>
          </a:p>
        </p:txBody>
      </p:sp>
      <p:sp>
        <p:nvSpPr>
          <p:cNvPr id="3" name="object 3"/>
          <p:cNvSpPr txBox="1">
            <a:spLocks noGrp="1"/>
          </p:cNvSpPr>
          <p:nvPr>
            <p:ph type="title"/>
          </p:nvPr>
        </p:nvSpPr>
        <p:spPr>
          <a:xfrm>
            <a:off x="78739" y="223773"/>
            <a:ext cx="365061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Network and </a:t>
            </a:r>
            <a:r>
              <a:rPr dirty="0" sz="2400">
                <a:solidFill>
                  <a:srgbClr val="004B69"/>
                </a:solidFill>
              </a:rPr>
              <a:t>Host</a:t>
            </a:r>
            <a:r>
              <a:rPr dirty="0" sz="2400" spc="-20">
                <a:solidFill>
                  <a:srgbClr val="004B69"/>
                </a:solidFill>
              </a:rPr>
              <a:t> </a:t>
            </a:r>
            <a:r>
              <a:rPr dirty="0" sz="2400" spc="-5">
                <a:solidFill>
                  <a:srgbClr val="004B69"/>
                </a:solidFill>
              </a:rPr>
              <a:t>Portions</a:t>
            </a:r>
            <a:endParaRPr sz="2400"/>
          </a:p>
        </p:txBody>
      </p:sp>
      <p:sp>
        <p:nvSpPr>
          <p:cNvPr id="4" name="object 4"/>
          <p:cNvSpPr txBox="1"/>
          <p:nvPr/>
        </p:nvSpPr>
        <p:spPr>
          <a:xfrm>
            <a:off x="510641" y="884300"/>
            <a:ext cx="7957820" cy="1635125"/>
          </a:xfrm>
          <a:prstGeom prst="rect">
            <a:avLst/>
          </a:prstGeom>
        </p:spPr>
        <p:txBody>
          <a:bodyPr wrap="square" lIns="0" tIns="12065" rIns="0" bIns="0" rtlCol="0" vert="horz">
            <a:spAutoFit/>
          </a:bodyPr>
          <a:lstStyle/>
          <a:p>
            <a:pPr marL="355600" marR="5080" indent="-343535">
              <a:lnSpc>
                <a:spcPct val="100000"/>
              </a:lnSpc>
              <a:spcBef>
                <a:spcPts val="95"/>
              </a:spcBef>
              <a:buChar char="•"/>
              <a:tabLst>
                <a:tab pos="355600" algn="l"/>
                <a:tab pos="356235" algn="l"/>
              </a:tabLst>
            </a:pPr>
            <a:r>
              <a:rPr dirty="0" sz="1600" spc="-5">
                <a:latin typeface="Arial"/>
                <a:cs typeface="Arial"/>
              </a:rPr>
              <a:t>An IPv4 address is a 32-bit hierarchical address that is made up of a network portion  and a host</a:t>
            </a:r>
            <a:r>
              <a:rPr dirty="0" sz="1600" spc="5">
                <a:latin typeface="Arial"/>
                <a:cs typeface="Arial"/>
              </a:rPr>
              <a:t> </a:t>
            </a:r>
            <a:r>
              <a:rPr dirty="0" sz="1600" spc="-5">
                <a:latin typeface="Arial"/>
                <a:cs typeface="Arial"/>
              </a:rPr>
              <a:t>portion.</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When determining the network portion versus the host portion, </a:t>
            </a:r>
            <a:r>
              <a:rPr dirty="0" sz="1600" spc="-10">
                <a:latin typeface="Arial"/>
                <a:cs typeface="Arial"/>
              </a:rPr>
              <a:t>you </a:t>
            </a:r>
            <a:r>
              <a:rPr dirty="0" sz="1600" spc="-5">
                <a:latin typeface="Arial"/>
                <a:cs typeface="Arial"/>
              </a:rPr>
              <a:t>must look at</a:t>
            </a:r>
            <a:r>
              <a:rPr dirty="0" sz="1600" spc="260">
                <a:latin typeface="Arial"/>
                <a:cs typeface="Arial"/>
              </a:rPr>
              <a:t> </a:t>
            </a:r>
            <a:r>
              <a:rPr dirty="0" sz="1600" spc="-5">
                <a:latin typeface="Arial"/>
                <a:cs typeface="Arial"/>
              </a:rPr>
              <a:t>the</a:t>
            </a:r>
            <a:endParaRPr sz="1600">
              <a:latin typeface="Arial"/>
              <a:cs typeface="Arial"/>
            </a:endParaRPr>
          </a:p>
          <a:p>
            <a:pPr marL="355600">
              <a:lnSpc>
                <a:spcPct val="100000"/>
              </a:lnSpc>
            </a:pPr>
            <a:r>
              <a:rPr dirty="0" sz="1600" spc="-5">
                <a:latin typeface="Arial"/>
                <a:cs typeface="Arial"/>
              </a:rPr>
              <a:t>32-bit</a:t>
            </a:r>
            <a:r>
              <a:rPr dirty="0" sz="1600" spc="5">
                <a:latin typeface="Arial"/>
                <a:cs typeface="Arial"/>
              </a:rPr>
              <a:t> </a:t>
            </a:r>
            <a:r>
              <a:rPr dirty="0" sz="1600" spc="-5">
                <a:latin typeface="Arial"/>
                <a:cs typeface="Arial"/>
              </a:rPr>
              <a:t>stream.</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A subnet mask is used to determine the network and host</a:t>
            </a:r>
            <a:r>
              <a:rPr dirty="0" sz="1600" spc="20">
                <a:latin typeface="Arial"/>
                <a:cs typeface="Arial"/>
              </a:rPr>
              <a:t> </a:t>
            </a:r>
            <a:r>
              <a:rPr dirty="0" sz="1600" spc="-5">
                <a:latin typeface="Arial"/>
                <a:cs typeface="Arial"/>
              </a:rPr>
              <a:t>portions.</a:t>
            </a:r>
            <a:endParaRPr sz="1600">
              <a:latin typeface="Arial"/>
              <a:cs typeface="Arial"/>
            </a:endParaRPr>
          </a:p>
        </p:txBody>
      </p:sp>
      <p:sp>
        <p:nvSpPr>
          <p:cNvPr id="5" name="object 5"/>
          <p:cNvSpPr/>
          <p:nvPr/>
        </p:nvSpPr>
        <p:spPr>
          <a:xfrm>
            <a:off x="2095754" y="3186938"/>
            <a:ext cx="4337050" cy="1301750"/>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7247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Subnet to Meet</a:t>
            </a:r>
            <a:r>
              <a:rPr dirty="0" sz="1600" spc="10">
                <a:solidFill>
                  <a:srgbClr val="004B69"/>
                </a:solidFill>
                <a:latin typeface="Arial"/>
                <a:cs typeface="Arial"/>
              </a:rPr>
              <a:t> </a:t>
            </a:r>
            <a:r>
              <a:rPr dirty="0" sz="1600" spc="-5">
                <a:solidFill>
                  <a:srgbClr val="004B69"/>
                </a:solidFill>
                <a:latin typeface="Arial"/>
                <a:cs typeface="Arial"/>
              </a:rPr>
              <a:t>Requirements</a:t>
            </a:r>
            <a:endParaRPr sz="1600">
              <a:latin typeface="Arial"/>
              <a:cs typeface="Arial"/>
            </a:endParaRPr>
          </a:p>
        </p:txBody>
      </p:sp>
      <p:sp>
        <p:nvSpPr>
          <p:cNvPr id="3" name="object 3"/>
          <p:cNvSpPr txBox="1">
            <a:spLocks noGrp="1"/>
          </p:cNvSpPr>
          <p:nvPr>
            <p:ph type="title"/>
          </p:nvPr>
        </p:nvSpPr>
        <p:spPr>
          <a:xfrm>
            <a:off x="78739" y="223773"/>
            <a:ext cx="469328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Example: </a:t>
            </a:r>
            <a:r>
              <a:rPr dirty="0" sz="2400" spc="-10">
                <a:solidFill>
                  <a:srgbClr val="004B69"/>
                </a:solidFill>
              </a:rPr>
              <a:t>Efficient </a:t>
            </a:r>
            <a:r>
              <a:rPr dirty="0" sz="2400">
                <a:solidFill>
                  <a:srgbClr val="004B69"/>
                </a:solidFill>
              </a:rPr>
              <a:t>IPv4 </a:t>
            </a:r>
            <a:r>
              <a:rPr dirty="0" sz="2400" spc="-5">
                <a:solidFill>
                  <a:srgbClr val="004B69"/>
                </a:solidFill>
              </a:rPr>
              <a:t>Subnetting</a:t>
            </a:r>
            <a:endParaRPr sz="2400"/>
          </a:p>
        </p:txBody>
      </p:sp>
      <p:sp>
        <p:nvSpPr>
          <p:cNvPr id="4" name="object 4"/>
          <p:cNvSpPr txBox="1"/>
          <p:nvPr/>
        </p:nvSpPr>
        <p:spPr>
          <a:xfrm>
            <a:off x="510641" y="884300"/>
            <a:ext cx="4469765" cy="3147060"/>
          </a:xfrm>
          <a:prstGeom prst="rect">
            <a:avLst/>
          </a:prstGeom>
        </p:spPr>
        <p:txBody>
          <a:bodyPr wrap="square" lIns="0" tIns="12065" rIns="0" bIns="0" rtlCol="0" vert="horz">
            <a:spAutoFit/>
          </a:bodyPr>
          <a:lstStyle/>
          <a:p>
            <a:pPr marL="355600" marR="128905" indent="-343535">
              <a:lnSpc>
                <a:spcPct val="100000"/>
              </a:lnSpc>
              <a:spcBef>
                <a:spcPts val="95"/>
              </a:spcBef>
              <a:buChar char="•"/>
              <a:tabLst>
                <a:tab pos="355600" algn="l"/>
                <a:tab pos="356235" algn="l"/>
              </a:tabLst>
            </a:pPr>
            <a:r>
              <a:rPr dirty="0" sz="1600" spc="-5">
                <a:latin typeface="Arial"/>
                <a:cs typeface="Arial"/>
              </a:rPr>
              <a:t>In this example, corporate headquarters has  been allocated a public network address of  172.16.0.0/22 (10 host bits) by its ISP  providing 1,022 host</a:t>
            </a:r>
            <a:r>
              <a:rPr dirty="0" sz="1600" spc="10">
                <a:latin typeface="Arial"/>
                <a:cs typeface="Arial"/>
              </a:rPr>
              <a:t> </a:t>
            </a:r>
            <a:r>
              <a:rPr dirty="0" sz="1600" spc="-5">
                <a:latin typeface="Arial"/>
                <a:cs typeface="Arial"/>
              </a:rPr>
              <a:t>addresses.</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5080" indent="-343535">
              <a:lnSpc>
                <a:spcPct val="100000"/>
              </a:lnSpc>
              <a:buChar char="•"/>
              <a:tabLst>
                <a:tab pos="355600" algn="l"/>
                <a:tab pos="356235" algn="l"/>
              </a:tabLst>
            </a:pPr>
            <a:r>
              <a:rPr dirty="0" sz="1600" spc="-5">
                <a:latin typeface="Arial"/>
                <a:cs typeface="Arial"/>
              </a:rPr>
              <a:t>There are five sites and therefore five internet  connections </a:t>
            </a:r>
            <a:r>
              <a:rPr dirty="0" sz="1600" spc="-10">
                <a:latin typeface="Arial"/>
                <a:cs typeface="Arial"/>
              </a:rPr>
              <a:t>which </a:t>
            </a:r>
            <a:r>
              <a:rPr dirty="0" sz="1600" spc="-5">
                <a:latin typeface="Arial"/>
                <a:cs typeface="Arial"/>
              </a:rPr>
              <a:t>means the organization  requires 10 subnets with the largest subnet  requires 40</a:t>
            </a:r>
            <a:r>
              <a:rPr dirty="0" sz="1600" spc="10">
                <a:latin typeface="Arial"/>
                <a:cs typeface="Arial"/>
              </a:rPr>
              <a:t> </a:t>
            </a:r>
            <a:r>
              <a:rPr dirty="0" sz="1600" spc="-5">
                <a:latin typeface="Arial"/>
                <a:cs typeface="Arial"/>
              </a:rPr>
              <a:t>addresses.</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indent="-343535">
              <a:lnSpc>
                <a:spcPct val="100000"/>
              </a:lnSpc>
              <a:buChar char="•"/>
              <a:tabLst>
                <a:tab pos="355600" algn="l"/>
                <a:tab pos="356235" algn="l"/>
              </a:tabLst>
            </a:pPr>
            <a:r>
              <a:rPr dirty="0" sz="1600" spc="-5">
                <a:latin typeface="Arial"/>
                <a:cs typeface="Arial"/>
              </a:rPr>
              <a:t>It allocated 10 subnets </a:t>
            </a:r>
            <a:r>
              <a:rPr dirty="0" sz="1600" spc="-10">
                <a:latin typeface="Arial"/>
                <a:cs typeface="Arial"/>
              </a:rPr>
              <a:t>with </a:t>
            </a:r>
            <a:r>
              <a:rPr dirty="0" sz="1600" spc="-5">
                <a:latin typeface="Arial"/>
                <a:cs typeface="Arial"/>
              </a:rPr>
              <a:t>a /26</a:t>
            </a:r>
            <a:r>
              <a:rPr dirty="0" sz="1600" spc="60">
                <a:latin typeface="Arial"/>
                <a:cs typeface="Arial"/>
              </a:rPr>
              <a:t> </a:t>
            </a:r>
            <a:r>
              <a:rPr dirty="0" sz="1600" spc="-5">
                <a:latin typeface="Arial"/>
                <a:cs typeface="Arial"/>
              </a:rPr>
              <a:t>(i.e.,</a:t>
            </a:r>
            <a:endParaRPr sz="1600">
              <a:latin typeface="Arial"/>
              <a:cs typeface="Arial"/>
            </a:endParaRPr>
          </a:p>
          <a:p>
            <a:pPr marL="355600">
              <a:lnSpc>
                <a:spcPct val="100000"/>
              </a:lnSpc>
            </a:pPr>
            <a:r>
              <a:rPr dirty="0" sz="1600" spc="-10">
                <a:latin typeface="Arial"/>
                <a:cs typeface="Arial"/>
              </a:rPr>
              <a:t>255.255.255.192) </a:t>
            </a:r>
            <a:r>
              <a:rPr dirty="0" sz="1600" spc="-5">
                <a:latin typeface="Arial"/>
                <a:cs typeface="Arial"/>
              </a:rPr>
              <a:t>subnet</a:t>
            </a:r>
            <a:r>
              <a:rPr dirty="0" sz="1600" spc="25">
                <a:latin typeface="Arial"/>
                <a:cs typeface="Arial"/>
              </a:rPr>
              <a:t> </a:t>
            </a:r>
            <a:r>
              <a:rPr dirty="0" sz="1600" spc="-5">
                <a:latin typeface="Arial"/>
                <a:cs typeface="Arial"/>
              </a:rPr>
              <a:t>mask.</a:t>
            </a:r>
            <a:endParaRPr sz="1600">
              <a:latin typeface="Arial"/>
              <a:cs typeface="Arial"/>
            </a:endParaRPr>
          </a:p>
        </p:txBody>
      </p:sp>
      <p:sp>
        <p:nvSpPr>
          <p:cNvPr id="5" name="object 5"/>
          <p:cNvSpPr/>
          <p:nvPr/>
        </p:nvSpPr>
        <p:spPr>
          <a:xfrm>
            <a:off x="5654668" y="979100"/>
            <a:ext cx="2918801" cy="98609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286597" y="2238779"/>
            <a:ext cx="3592726" cy="2362335"/>
          </a:xfrm>
          <a:prstGeom prst="rect">
            <a:avLst/>
          </a:prstGeom>
          <a:blipFill>
            <a:blip r:embed="rId3" cstate="print"/>
            <a:stretch>
              <a:fillRect/>
            </a:stretch>
          </a:blipFill>
        </p:spPr>
        <p:txBody>
          <a:bodyPr wrap="square" lIns="0" tIns="0" rIns="0" bIns="0" rtlCol="0"/>
          <a:lstStyle/>
          <a:p/>
        </p:txBody>
      </p:sp>
      <p:sp>
        <p:nvSpPr>
          <p:cNvPr id="7" name="object 7"/>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8" name="object 8"/>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498856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Subnet to Meet</a:t>
            </a:r>
            <a:r>
              <a:rPr dirty="0" sz="1600" spc="35">
                <a:solidFill>
                  <a:srgbClr val="004B69"/>
                </a:solidFill>
              </a:rPr>
              <a:t> </a:t>
            </a:r>
            <a:r>
              <a:rPr dirty="0" sz="1600" spc="-5">
                <a:solidFill>
                  <a:srgbClr val="004B69"/>
                </a:solidFill>
              </a:rPr>
              <a:t>Requirements</a:t>
            </a:r>
            <a:endParaRPr sz="1600"/>
          </a:p>
          <a:p>
            <a:pPr marL="12700">
              <a:lnSpc>
                <a:spcPts val="2580"/>
              </a:lnSpc>
            </a:pPr>
            <a:r>
              <a:rPr dirty="0" sz="2400" spc="-5">
                <a:solidFill>
                  <a:srgbClr val="004B69"/>
                </a:solidFill>
              </a:rPr>
              <a:t>Packet </a:t>
            </a:r>
            <a:r>
              <a:rPr dirty="0" sz="2400" spc="-20">
                <a:solidFill>
                  <a:srgbClr val="004B69"/>
                </a:solidFill>
              </a:rPr>
              <a:t>Tracer </a:t>
            </a:r>
            <a:r>
              <a:rPr dirty="0" sz="2400">
                <a:solidFill>
                  <a:srgbClr val="004B69"/>
                </a:solidFill>
              </a:rPr>
              <a:t>– </a:t>
            </a:r>
            <a:r>
              <a:rPr dirty="0" sz="2400" spc="-5">
                <a:solidFill>
                  <a:srgbClr val="004B69"/>
                </a:solidFill>
              </a:rPr>
              <a:t>Subnetting</a:t>
            </a:r>
            <a:r>
              <a:rPr dirty="0" sz="2400" spc="-10">
                <a:solidFill>
                  <a:srgbClr val="004B69"/>
                </a:solidFill>
              </a:rPr>
              <a:t> </a:t>
            </a:r>
            <a:r>
              <a:rPr dirty="0" sz="2400" spc="-5">
                <a:solidFill>
                  <a:srgbClr val="004B69"/>
                </a:solidFill>
              </a:rPr>
              <a:t>Scenario</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84300"/>
            <a:ext cx="6098540" cy="1229360"/>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In this Packet </a:t>
            </a:r>
            <a:r>
              <a:rPr dirty="0" sz="1600" spc="-25">
                <a:latin typeface="Arial"/>
                <a:cs typeface="Arial"/>
              </a:rPr>
              <a:t>Tracer, </a:t>
            </a:r>
            <a:r>
              <a:rPr dirty="0" sz="1600" spc="-10">
                <a:latin typeface="Arial"/>
                <a:cs typeface="Arial"/>
              </a:rPr>
              <a:t>you </a:t>
            </a:r>
            <a:r>
              <a:rPr dirty="0" sz="1600" spc="-5">
                <a:latin typeface="Arial"/>
                <a:cs typeface="Arial"/>
              </a:rPr>
              <a:t>will do the</a:t>
            </a:r>
            <a:r>
              <a:rPr dirty="0" sz="1600" spc="90">
                <a:latin typeface="Arial"/>
                <a:cs typeface="Arial"/>
              </a:rPr>
              <a:t> </a:t>
            </a:r>
            <a:r>
              <a:rPr dirty="0" sz="1600" spc="-5">
                <a:latin typeface="Arial"/>
                <a:cs typeface="Arial"/>
              </a:rPr>
              <a:t>following:</a:t>
            </a:r>
            <a:endParaRPr sz="1600">
              <a:latin typeface="Arial"/>
              <a:cs typeface="Arial"/>
            </a:endParaRPr>
          </a:p>
          <a:p>
            <a:pPr>
              <a:lnSpc>
                <a:spcPct val="100000"/>
              </a:lnSpc>
              <a:spcBef>
                <a:spcPts val="45"/>
              </a:spcBef>
            </a:pPr>
            <a:endParaRPr sz="2150">
              <a:latin typeface="Arial"/>
              <a:cs typeface="Arial"/>
            </a:endParaRPr>
          </a:p>
          <a:p>
            <a:pPr marL="299085" indent="-287020">
              <a:lnSpc>
                <a:spcPct val="100000"/>
              </a:lnSpc>
              <a:buClr>
                <a:srgbClr val="57575B"/>
              </a:buClr>
              <a:buSzPct val="90625"/>
              <a:buChar char="•"/>
              <a:tabLst>
                <a:tab pos="299085" algn="l"/>
                <a:tab pos="299720" algn="l"/>
              </a:tabLst>
            </a:pPr>
            <a:r>
              <a:rPr dirty="0" sz="1600" spc="-5">
                <a:latin typeface="Arial"/>
                <a:cs typeface="Arial"/>
              </a:rPr>
              <a:t>Design an IP Addressing</a:t>
            </a:r>
            <a:r>
              <a:rPr dirty="0" sz="1600" spc="-130">
                <a:latin typeface="Arial"/>
                <a:cs typeface="Arial"/>
              </a:rPr>
              <a:t> </a:t>
            </a:r>
            <a:r>
              <a:rPr dirty="0" sz="1600" spc="-5">
                <a:latin typeface="Arial"/>
                <a:cs typeface="Arial"/>
              </a:rPr>
              <a:t>Scheme</a:t>
            </a:r>
            <a:endParaRPr sz="1600">
              <a:latin typeface="Arial"/>
              <a:cs typeface="Arial"/>
            </a:endParaRPr>
          </a:p>
          <a:p>
            <a:pPr marL="299085" indent="-287020">
              <a:lnSpc>
                <a:spcPct val="100000"/>
              </a:lnSpc>
              <a:spcBef>
                <a:spcPts val="1205"/>
              </a:spcBef>
              <a:buClr>
                <a:srgbClr val="57575B"/>
              </a:buClr>
              <a:buSzPct val="90625"/>
              <a:buChar char="•"/>
              <a:tabLst>
                <a:tab pos="299085" algn="l"/>
                <a:tab pos="299720" algn="l"/>
              </a:tabLst>
            </a:pPr>
            <a:r>
              <a:rPr dirty="0" sz="1600" spc="-5">
                <a:latin typeface="Arial"/>
                <a:cs typeface="Arial"/>
              </a:rPr>
              <a:t>Assign IP Addresses to Network Devices and </a:t>
            </a:r>
            <a:r>
              <a:rPr dirty="0" sz="1600" spc="-15">
                <a:latin typeface="Arial"/>
                <a:cs typeface="Arial"/>
              </a:rPr>
              <a:t>Verify</a:t>
            </a:r>
            <a:r>
              <a:rPr dirty="0" sz="1600" spc="-45">
                <a:latin typeface="Arial"/>
                <a:cs typeface="Arial"/>
              </a:rPr>
              <a:t> </a:t>
            </a:r>
            <a:r>
              <a:rPr dirty="0" sz="1600" spc="-5">
                <a:latin typeface="Arial"/>
                <a:cs typeface="Arial"/>
              </a:rPr>
              <a:t>Connectivity</a:t>
            </a:r>
            <a:endParaRPr sz="16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2872740" cy="726440"/>
          </a:xfrm>
          <a:prstGeom prst="rect"/>
        </p:spPr>
        <p:txBody>
          <a:bodyPr wrap="square" lIns="0" tIns="12065" rIns="0" bIns="0" rtlCol="0" vert="horz">
            <a:spAutoFit/>
          </a:bodyPr>
          <a:lstStyle/>
          <a:p>
            <a:pPr marL="12700">
              <a:lnSpc>
                <a:spcPct val="100000"/>
              </a:lnSpc>
              <a:spcBef>
                <a:spcPts val="95"/>
              </a:spcBef>
            </a:pPr>
            <a:r>
              <a:rPr dirty="0" spc="-90"/>
              <a:t>11.8</a:t>
            </a:r>
            <a:r>
              <a:rPr dirty="0" spc="-60"/>
              <a:t> </a:t>
            </a:r>
            <a:r>
              <a:rPr dirty="0" spc="-5"/>
              <a:t>VLSM</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578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VL</a:t>
            </a:r>
            <a:r>
              <a:rPr dirty="0" sz="1600">
                <a:solidFill>
                  <a:srgbClr val="004B69"/>
                </a:solidFill>
                <a:latin typeface="Arial"/>
                <a:cs typeface="Arial"/>
              </a:rPr>
              <a:t>S</a:t>
            </a:r>
            <a:r>
              <a:rPr dirty="0" sz="1600" spc="-5">
                <a:solidFill>
                  <a:srgbClr val="004B69"/>
                </a:solidFill>
                <a:latin typeface="Arial"/>
                <a:cs typeface="Arial"/>
              </a:rPr>
              <a:t>M</a:t>
            </a:r>
            <a:endParaRPr sz="1600">
              <a:latin typeface="Arial"/>
              <a:cs typeface="Arial"/>
            </a:endParaRPr>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a:spLocks noGrp="1"/>
          </p:cNvSpPr>
          <p:nvPr>
            <p:ph type="title"/>
          </p:nvPr>
        </p:nvSpPr>
        <p:spPr>
          <a:xfrm>
            <a:off x="78739" y="223773"/>
            <a:ext cx="2950845" cy="391160"/>
          </a:xfrm>
          <a:prstGeom prst="rect"/>
        </p:spPr>
        <p:txBody>
          <a:bodyPr wrap="square" lIns="0" tIns="12700" rIns="0" bIns="0" rtlCol="0" vert="horz">
            <a:spAutoFit/>
          </a:bodyPr>
          <a:lstStyle/>
          <a:p>
            <a:pPr marL="12700">
              <a:lnSpc>
                <a:spcPct val="100000"/>
              </a:lnSpc>
              <a:spcBef>
                <a:spcPts val="100"/>
              </a:spcBef>
            </a:pPr>
            <a:r>
              <a:rPr dirty="0" sz="2400" spc="-15">
                <a:solidFill>
                  <a:srgbClr val="004B69"/>
                </a:solidFill>
              </a:rPr>
              <a:t>Video </a:t>
            </a:r>
            <a:r>
              <a:rPr dirty="0" sz="2400">
                <a:solidFill>
                  <a:srgbClr val="004B69"/>
                </a:solidFill>
              </a:rPr>
              <a:t>– </a:t>
            </a:r>
            <a:r>
              <a:rPr dirty="0" sz="2400" spc="-5">
                <a:solidFill>
                  <a:srgbClr val="004B69"/>
                </a:solidFill>
              </a:rPr>
              <a:t>VLSM</a:t>
            </a:r>
            <a:r>
              <a:rPr dirty="0" sz="2400" spc="-25">
                <a:solidFill>
                  <a:srgbClr val="004B69"/>
                </a:solidFill>
              </a:rPr>
              <a:t> </a:t>
            </a:r>
            <a:r>
              <a:rPr dirty="0" sz="2400" spc="-5">
                <a:solidFill>
                  <a:srgbClr val="004B69"/>
                </a:solidFill>
              </a:rPr>
              <a:t>Basics</a:t>
            </a:r>
            <a:endParaRPr sz="2400"/>
          </a:p>
        </p:txBody>
      </p:sp>
      <p:sp>
        <p:nvSpPr>
          <p:cNvPr id="4" name="object 4"/>
          <p:cNvSpPr txBox="1"/>
          <p:nvPr/>
        </p:nvSpPr>
        <p:spPr>
          <a:xfrm>
            <a:off x="510641" y="884300"/>
            <a:ext cx="3626485" cy="26924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This video </a:t>
            </a:r>
            <a:r>
              <a:rPr dirty="0" sz="1600" spc="-10">
                <a:latin typeface="Arial"/>
                <a:cs typeface="Arial"/>
              </a:rPr>
              <a:t>will </a:t>
            </a:r>
            <a:r>
              <a:rPr dirty="0" sz="1600" spc="-5">
                <a:latin typeface="Arial"/>
                <a:cs typeface="Arial"/>
              </a:rPr>
              <a:t>explain VLSM</a:t>
            </a:r>
            <a:r>
              <a:rPr dirty="0" sz="1600" spc="-15">
                <a:latin typeface="Arial"/>
                <a:cs typeface="Arial"/>
              </a:rPr>
              <a:t> </a:t>
            </a:r>
            <a:r>
              <a:rPr dirty="0" sz="1600" spc="-5">
                <a:latin typeface="Arial"/>
                <a:cs typeface="Arial"/>
              </a:rPr>
              <a:t>basics.</a:t>
            </a:r>
            <a:endParaRPr sz="16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3237865"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VLSM</a:t>
            </a:r>
            <a:endParaRPr sz="1600"/>
          </a:p>
          <a:p>
            <a:pPr marL="12700">
              <a:lnSpc>
                <a:spcPts val="2580"/>
              </a:lnSpc>
            </a:pPr>
            <a:r>
              <a:rPr dirty="0" sz="2400" spc="-15">
                <a:solidFill>
                  <a:srgbClr val="004B69"/>
                </a:solidFill>
              </a:rPr>
              <a:t>Video </a:t>
            </a:r>
            <a:r>
              <a:rPr dirty="0" sz="2400">
                <a:solidFill>
                  <a:srgbClr val="004B69"/>
                </a:solidFill>
              </a:rPr>
              <a:t>– </a:t>
            </a:r>
            <a:r>
              <a:rPr dirty="0" sz="2400" spc="-5">
                <a:solidFill>
                  <a:srgbClr val="004B69"/>
                </a:solidFill>
              </a:rPr>
              <a:t>VLSM</a:t>
            </a:r>
            <a:r>
              <a:rPr dirty="0" sz="2400" spc="-25">
                <a:solidFill>
                  <a:srgbClr val="004B69"/>
                </a:solidFill>
              </a:rPr>
              <a:t> </a:t>
            </a:r>
            <a:r>
              <a:rPr dirty="0" sz="2400" spc="-5">
                <a:solidFill>
                  <a:srgbClr val="004B69"/>
                </a:solidFill>
              </a:rPr>
              <a:t>Example</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84300"/>
            <a:ext cx="7658734" cy="26924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This video </a:t>
            </a:r>
            <a:r>
              <a:rPr dirty="0" sz="1600" spc="-10">
                <a:latin typeface="Arial"/>
                <a:cs typeface="Arial"/>
              </a:rPr>
              <a:t>will </a:t>
            </a:r>
            <a:r>
              <a:rPr dirty="0" sz="1600" spc="-5">
                <a:latin typeface="Arial"/>
                <a:cs typeface="Arial"/>
              </a:rPr>
              <a:t>demonstrate creating subnets specific to the needs of the</a:t>
            </a:r>
            <a:r>
              <a:rPr dirty="0" sz="1600" spc="180">
                <a:latin typeface="Arial"/>
                <a:cs typeface="Arial"/>
              </a:rPr>
              <a:t> </a:t>
            </a:r>
            <a:r>
              <a:rPr dirty="0" sz="1600" spc="-5">
                <a:latin typeface="Arial"/>
                <a:cs typeface="Arial"/>
              </a:rPr>
              <a:t>network.</a:t>
            </a:r>
            <a:endParaRPr sz="16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578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VL</a:t>
            </a:r>
            <a:r>
              <a:rPr dirty="0" sz="1600">
                <a:solidFill>
                  <a:srgbClr val="004B69"/>
                </a:solidFill>
                <a:latin typeface="Arial"/>
                <a:cs typeface="Arial"/>
              </a:rPr>
              <a:t>S</a:t>
            </a:r>
            <a:r>
              <a:rPr dirty="0" sz="1600" spc="-5">
                <a:solidFill>
                  <a:srgbClr val="004B69"/>
                </a:solidFill>
                <a:latin typeface="Arial"/>
                <a:cs typeface="Arial"/>
              </a:rPr>
              <a:t>M</a:t>
            </a:r>
            <a:endParaRPr sz="1600">
              <a:latin typeface="Arial"/>
              <a:cs typeface="Arial"/>
            </a:endParaRPr>
          </a:p>
        </p:txBody>
      </p:sp>
      <p:sp>
        <p:nvSpPr>
          <p:cNvPr id="3" name="object 3"/>
          <p:cNvSpPr txBox="1">
            <a:spLocks noGrp="1"/>
          </p:cNvSpPr>
          <p:nvPr>
            <p:ph type="title"/>
          </p:nvPr>
        </p:nvSpPr>
        <p:spPr>
          <a:xfrm>
            <a:off x="78739" y="223773"/>
            <a:ext cx="3700779" cy="391160"/>
          </a:xfrm>
          <a:prstGeom prst="rect"/>
        </p:spPr>
        <p:txBody>
          <a:bodyPr wrap="square" lIns="0" tIns="12700" rIns="0" bIns="0" rtlCol="0" vert="horz">
            <a:spAutoFit/>
          </a:bodyPr>
          <a:lstStyle/>
          <a:p>
            <a:pPr marL="12700">
              <a:lnSpc>
                <a:spcPct val="100000"/>
              </a:lnSpc>
              <a:spcBef>
                <a:spcPts val="100"/>
              </a:spcBef>
            </a:pPr>
            <a:r>
              <a:rPr dirty="0" sz="2400">
                <a:solidFill>
                  <a:srgbClr val="004B69"/>
                </a:solidFill>
              </a:rPr>
              <a:t>IPv4 </a:t>
            </a:r>
            <a:r>
              <a:rPr dirty="0" sz="2400" spc="-5">
                <a:solidFill>
                  <a:srgbClr val="004B69"/>
                </a:solidFill>
              </a:rPr>
              <a:t>Address</a:t>
            </a:r>
            <a:r>
              <a:rPr dirty="0" sz="2400" spc="-165">
                <a:solidFill>
                  <a:srgbClr val="004B69"/>
                </a:solidFill>
              </a:rPr>
              <a:t> </a:t>
            </a:r>
            <a:r>
              <a:rPr dirty="0" sz="2400" spc="-5">
                <a:solidFill>
                  <a:srgbClr val="004B69"/>
                </a:solidFill>
              </a:rPr>
              <a:t>Conservation</a:t>
            </a:r>
            <a:endParaRPr sz="2400"/>
          </a:p>
        </p:txBody>
      </p:sp>
      <p:sp>
        <p:nvSpPr>
          <p:cNvPr id="4" name="object 4"/>
          <p:cNvSpPr txBox="1"/>
          <p:nvPr/>
        </p:nvSpPr>
        <p:spPr>
          <a:xfrm>
            <a:off x="510641" y="884300"/>
            <a:ext cx="7922259" cy="1342390"/>
          </a:xfrm>
          <a:prstGeom prst="rect">
            <a:avLst/>
          </a:prstGeom>
        </p:spPr>
        <p:txBody>
          <a:bodyPr wrap="square" lIns="0" tIns="12065" rIns="0" bIns="0" rtlCol="0" vert="horz">
            <a:spAutoFit/>
          </a:bodyPr>
          <a:lstStyle/>
          <a:p>
            <a:pPr marL="12700" marR="5080">
              <a:lnSpc>
                <a:spcPct val="100000"/>
              </a:lnSpc>
              <a:spcBef>
                <a:spcPts val="95"/>
              </a:spcBef>
            </a:pPr>
            <a:r>
              <a:rPr dirty="0" sz="1600" spc="-5">
                <a:latin typeface="Arial"/>
                <a:cs typeface="Arial"/>
              </a:rPr>
              <a:t>Given the </a:t>
            </a:r>
            <a:r>
              <a:rPr dirty="0" sz="1600" spc="-20">
                <a:latin typeface="Arial"/>
                <a:cs typeface="Arial"/>
              </a:rPr>
              <a:t>topology, </a:t>
            </a:r>
            <a:r>
              <a:rPr dirty="0" sz="1600" spc="-5">
                <a:latin typeface="Arial"/>
                <a:cs typeface="Arial"/>
              </a:rPr>
              <a:t>7 subnets are required (i.e, four LANs and three </a:t>
            </a:r>
            <a:r>
              <a:rPr dirty="0" sz="1600" spc="-25">
                <a:latin typeface="Arial"/>
                <a:cs typeface="Arial"/>
              </a:rPr>
              <a:t>WAN </a:t>
            </a:r>
            <a:r>
              <a:rPr dirty="0" sz="1600">
                <a:latin typeface="Arial"/>
                <a:cs typeface="Arial"/>
              </a:rPr>
              <a:t>links) </a:t>
            </a:r>
            <a:r>
              <a:rPr dirty="0" sz="1600" spc="-5">
                <a:latin typeface="Arial"/>
                <a:cs typeface="Arial"/>
              </a:rPr>
              <a:t>and the  largest number of host is in Building D with 28</a:t>
            </a:r>
            <a:r>
              <a:rPr dirty="0" sz="1600" spc="60">
                <a:latin typeface="Arial"/>
                <a:cs typeface="Arial"/>
              </a:rPr>
              <a:t> </a:t>
            </a:r>
            <a:r>
              <a:rPr dirty="0" sz="1600" spc="-5">
                <a:latin typeface="Arial"/>
                <a:cs typeface="Arial"/>
              </a:rPr>
              <a:t>hosts.</a:t>
            </a:r>
            <a:endParaRPr sz="1600">
              <a:latin typeface="Arial"/>
              <a:cs typeface="Arial"/>
            </a:endParaRPr>
          </a:p>
          <a:p>
            <a:pPr>
              <a:lnSpc>
                <a:spcPct val="100000"/>
              </a:lnSpc>
              <a:spcBef>
                <a:spcPts val="40"/>
              </a:spcBef>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A /27 mask would provide 8 subnets of 30 host IP addresses and therefore</a:t>
            </a:r>
            <a:r>
              <a:rPr dirty="0" sz="1600" spc="90">
                <a:latin typeface="Arial"/>
                <a:cs typeface="Arial"/>
              </a:rPr>
              <a:t> </a:t>
            </a:r>
            <a:r>
              <a:rPr dirty="0" sz="1600" spc="-5">
                <a:latin typeface="Arial"/>
                <a:cs typeface="Arial"/>
              </a:rPr>
              <a:t>support</a:t>
            </a:r>
            <a:endParaRPr sz="1600">
              <a:latin typeface="Arial"/>
              <a:cs typeface="Arial"/>
            </a:endParaRPr>
          </a:p>
          <a:p>
            <a:pPr marL="355600">
              <a:lnSpc>
                <a:spcPct val="100000"/>
              </a:lnSpc>
            </a:pPr>
            <a:r>
              <a:rPr dirty="0" sz="1600" spc="-5">
                <a:latin typeface="Arial"/>
                <a:cs typeface="Arial"/>
              </a:rPr>
              <a:t>this </a:t>
            </a:r>
            <a:r>
              <a:rPr dirty="0" sz="1600" spc="-20">
                <a:latin typeface="Arial"/>
                <a:cs typeface="Arial"/>
              </a:rPr>
              <a:t>topology.</a:t>
            </a:r>
            <a:endParaRPr sz="1600">
              <a:latin typeface="Arial"/>
              <a:cs typeface="Arial"/>
            </a:endParaRPr>
          </a:p>
        </p:txBody>
      </p:sp>
      <p:sp>
        <p:nvSpPr>
          <p:cNvPr id="5" name="object 5"/>
          <p:cNvSpPr/>
          <p:nvPr/>
        </p:nvSpPr>
        <p:spPr>
          <a:xfrm>
            <a:off x="1771731" y="2812640"/>
            <a:ext cx="5616284" cy="1438790"/>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578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VL</a:t>
            </a:r>
            <a:r>
              <a:rPr dirty="0" sz="1600">
                <a:solidFill>
                  <a:srgbClr val="004B69"/>
                </a:solidFill>
                <a:latin typeface="Arial"/>
                <a:cs typeface="Arial"/>
              </a:rPr>
              <a:t>S</a:t>
            </a:r>
            <a:r>
              <a:rPr dirty="0" sz="1600" spc="-5">
                <a:solidFill>
                  <a:srgbClr val="004B69"/>
                </a:solidFill>
                <a:latin typeface="Arial"/>
                <a:cs typeface="Arial"/>
              </a:rPr>
              <a:t>M</a:t>
            </a:r>
            <a:endParaRPr sz="1600">
              <a:latin typeface="Arial"/>
              <a:cs typeface="Arial"/>
            </a:endParaRPr>
          </a:p>
        </p:txBody>
      </p:sp>
      <p:sp>
        <p:nvSpPr>
          <p:cNvPr id="3" name="object 3"/>
          <p:cNvSpPr txBox="1">
            <a:spLocks noGrp="1"/>
          </p:cNvSpPr>
          <p:nvPr>
            <p:ph type="title"/>
          </p:nvPr>
        </p:nvSpPr>
        <p:spPr>
          <a:xfrm>
            <a:off x="78739" y="223773"/>
            <a:ext cx="4719320" cy="391160"/>
          </a:xfrm>
          <a:prstGeom prst="rect"/>
        </p:spPr>
        <p:txBody>
          <a:bodyPr wrap="square" lIns="0" tIns="12700" rIns="0" bIns="0" rtlCol="0" vert="horz">
            <a:spAutoFit/>
          </a:bodyPr>
          <a:lstStyle/>
          <a:p>
            <a:pPr marL="12700">
              <a:lnSpc>
                <a:spcPct val="100000"/>
              </a:lnSpc>
              <a:spcBef>
                <a:spcPts val="100"/>
              </a:spcBef>
            </a:pPr>
            <a:r>
              <a:rPr dirty="0" sz="2400">
                <a:solidFill>
                  <a:srgbClr val="004B69"/>
                </a:solidFill>
              </a:rPr>
              <a:t>IPv4 </a:t>
            </a:r>
            <a:r>
              <a:rPr dirty="0" sz="2400" spc="-5">
                <a:solidFill>
                  <a:srgbClr val="004B69"/>
                </a:solidFill>
              </a:rPr>
              <a:t>Address Conservation</a:t>
            </a:r>
            <a:r>
              <a:rPr dirty="0" sz="2400" spc="-145">
                <a:solidFill>
                  <a:srgbClr val="004B69"/>
                </a:solidFill>
              </a:rPr>
              <a:t> </a:t>
            </a:r>
            <a:r>
              <a:rPr dirty="0" sz="2400">
                <a:solidFill>
                  <a:srgbClr val="004B69"/>
                </a:solidFill>
              </a:rPr>
              <a:t>(Cont.)</a:t>
            </a:r>
            <a:endParaRPr sz="2400"/>
          </a:p>
        </p:txBody>
      </p:sp>
      <p:sp>
        <p:nvSpPr>
          <p:cNvPr id="4" name="object 4"/>
          <p:cNvSpPr txBox="1"/>
          <p:nvPr/>
        </p:nvSpPr>
        <p:spPr>
          <a:xfrm>
            <a:off x="510641" y="884300"/>
            <a:ext cx="5927725" cy="756920"/>
          </a:xfrm>
          <a:prstGeom prst="rect">
            <a:avLst/>
          </a:prstGeom>
        </p:spPr>
        <p:txBody>
          <a:bodyPr wrap="square" lIns="0" tIns="12065" rIns="0" bIns="0" rtlCol="0" vert="horz">
            <a:spAutoFit/>
          </a:bodyPr>
          <a:lstStyle/>
          <a:p>
            <a:pPr marL="12700" marR="5080">
              <a:lnSpc>
                <a:spcPct val="100000"/>
              </a:lnSpc>
              <a:spcBef>
                <a:spcPts val="95"/>
              </a:spcBef>
            </a:pPr>
            <a:r>
              <a:rPr dirty="0" sz="1600" spc="-15">
                <a:latin typeface="Arial"/>
                <a:cs typeface="Arial"/>
              </a:rPr>
              <a:t>However, </a:t>
            </a:r>
            <a:r>
              <a:rPr dirty="0" sz="1600" spc="-5">
                <a:latin typeface="Arial"/>
                <a:cs typeface="Arial"/>
              </a:rPr>
              <a:t>the point-to-point </a:t>
            </a:r>
            <a:r>
              <a:rPr dirty="0" sz="1600" spc="-25">
                <a:latin typeface="Arial"/>
                <a:cs typeface="Arial"/>
              </a:rPr>
              <a:t>WAN </a:t>
            </a:r>
            <a:r>
              <a:rPr dirty="0" sz="1600">
                <a:latin typeface="Arial"/>
                <a:cs typeface="Arial"/>
              </a:rPr>
              <a:t>links </a:t>
            </a:r>
            <a:r>
              <a:rPr dirty="0" sz="1600" spc="-5">
                <a:latin typeface="Arial"/>
                <a:cs typeface="Arial"/>
              </a:rPr>
              <a:t>only require </a:t>
            </a:r>
            <a:r>
              <a:rPr dirty="0" sz="1600" spc="-10">
                <a:latin typeface="Arial"/>
                <a:cs typeface="Arial"/>
              </a:rPr>
              <a:t>two </a:t>
            </a:r>
            <a:r>
              <a:rPr dirty="0" sz="1600" spc="-5">
                <a:latin typeface="Arial"/>
                <a:cs typeface="Arial"/>
              </a:rPr>
              <a:t>addresses  and therefore waste 28 addresses each for a total of 84 unused  addresses.</a:t>
            </a:r>
            <a:endParaRPr sz="1600">
              <a:latin typeface="Arial"/>
              <a:cs typeface="Arial"/>
            </a:endParaRPr>
          </a:p>
        </p:txBody>
      </p:sp>
      <p:sp>
        <p:nvSpPr>
          <p:cNvPr id="5" name="object 5"/>
          <p:cNvSpPr/>
          <p:nvPr/>
        </p:nvSpPr>
        <p:spPr>
          <a:xfrm>
            <a:off x="6632447" y="731519"/>
            <a:ext cx="2221992" cy="94487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771731" y="1841852"/>
            <a:ext cx="5616284" cy="1438790"/>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510641" y="3372739"/>
            <a:ext cx="7985125" cy="109855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Applying a traditional subnetting scheme to this scenario is not very efficient and</a:t>
            </a:r>
            <a:r>
              <a:rPr dirty="0" sz="1600" spc="110">
                <a:latin typeface="Arial"/>
                <a:cs typeface="Arial"/>
              </a:rPr>
              <a:t> </a:t>
            </a:r>
            <a:r>
              <a:rPr dirty="0" sz="1600">
                <a:latin typeface="Arial"/>
                <a:cs typeface="Arial"/>
              </a:rPr>
              <a:t>is</a:t>
            </a:r>
            <a:endParaRPr sz="1600">
              <a:latin typeface="Arial"/>
              <a:cs typeface="Arial"/>
            </a:endParaRPr>
          </a:p>
          <a:p>
            <a:pPr marL="355600">
              <a:lnSpc>
                <a:spcPct val="100000"/>
              </a:lnSpc>
            </a:pPr>
            <a:r>
              <a:rPr dirty="0" sz="1600" spc="-5">
                <a:latin typeface="Arial"/>
                <a:cs typeface="Arial"/>
              </a:rPr>
              <a:t>wasteful.</a:t>
            </a:r>
            <a:endParaRPr sz="1600">
              <a:latin typeface="Arial"/>
              <a:cs typeface="Arial"/>
            </a:endParaRPr>
          </a:p>
          <a:p>
            <a:pPr>
              <a:lnSpc>
                <a:spcPct val="100000"/>
              </a:lnSpc>
              <a:spcBef>
                <a:spcPts val="45"/>
              </a:spcBef>
            </a:pPr>
            <a:endParaRPr sz="2300">
              <a:latin typeface="Arial"/>
              <a:cs typeface="Arial"/>
            </a:endParaRPr>
          </a:p>
          <a:p>
            <a:pPr marL="355600" indent="-343535">
              <a:lnSpc>
                <a:spcPct val="100000"/>
              </a:lnSpc>
              <a:buChar char="•"/>
              <a:tabLst>
                <a:tab pos="355600" algn="l"/>
                <a:tab pos="356235" algn="l"/>
              </a:tabLst>
            </a:pPr>
            <a:r>
              <a:rPr dirty="0" sz="1600" spc="-5">
                <a:latin typeface="Arial"/>
                <a:cs typeface="Arial"/>
              </a:rPr>
              <a:t>VLSM </a:t>
            </a:r>
            <a:r>
              <a:rPr dirty="0" sz="1600" spc="-10">
                <a:latin typeface="Arial"/>
                <a:cs typeface="Arial"/>
              </a:rPr>
              <a:t>was </a:t>
            </a:r>
            <a:r>
              <a:rPr dirty="0" sz="1600" spc="-5">
                <a:latin typeface="Arial"/>
                <a:cs typeface="Arial"/>
              </a:rPr>
              <a:t>developed to avoid wasting addresses by enabling us to subnet a</a:t>
            </a:r>
            <a:r>
              <a:rPr dirty="0" sz="1600" spc="155">
                <a:latin typeface="Arial"/>
                <a:cs typeface="Arial"/>
              </a:rPr>
              <a:t> </a:t>
            </a:r>
            <a:r>
              <a:rPr dirty="0" sz="1600" spc="-5">
                <a:latin typeface="Arial"/>
                <a:cs typeface="Arial"/>
              </a:rPr>
              <a:t>subnet.</a:t>
            </a:r>
            <a:endParaRPr sz="1600">
              <a:latin typeface="Arial"/>
              <a:cs typeface="Arial"/>
            </a:endParaRPr>
          </a:p>
        </p:txBody>
      </p:sp>
      <p:sp>
        <p:nvSpPr>
          <p:cNvPr id="8" name="object 8"/>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9" name="object 9"/>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578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VL</a:t>
            </a:r>
            <a:r>
              <a:rPr dirty="0" sz="1600">
                <a:solidFill>
                  <a:srgbClr val="004B69"/>
                </a:solidFill>
                <a:latin typeface="Arial"/>
                <a:cs typeface="Arial"/>
              </a:rPr>
              <a:t>S</a:t>
            </a:r>
            <a:r>
              <a:rPr dirty="0" sz="1600" spc="-5">
                <a:solidFill>
                  <a:srgbClr val="004B69"/>
                </a:solidFill>
                <a:latin typeface="Arial"/>
                <a:cs typeface="Arial"/>
              </a:rPr>
              <a:t>M</a:t>
            </a:r>
            <a:endParaRPr sz="1600">
              <a:latin typeface="Arial"/>
              <a:cs typeface="Arial"/>
            </a:endParaRPr>
          </a:p>
        </p:txBody>
      </p:sp>
      <p:sp>
        <p:nvSpPr>
          <p:cNvPr id="3" name="object 3"/>
          <p:cNvSpPr txBox="1">
            <a:spLocks noGrp="1"/>
          </p:cNvSpPr>
          <p:nvPr>
            <p:ph type="title"/>
          </p:nvPr>
        </p:nvSpPr>
        <p:spPr>
          <a:xfrm>
            <a:off x="78739" y="223773"/>
            <a:ext cx="85471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V</a:t>
            </a:r>
            <a:r>
              <a:rPr dirty="0" sz="2400" spc="-15">
                <a:solidFill>
                  <a:srgbClr val="004B69"/>
                </a:solidFill>
              </a:rPr>
              <a:t>L</a:t>
            </a:r>
            <a:r>
              <a:rPr dirty="0" sz="2400">
                <a:solidFill>
                  <a:srgbClr val="004B69"/>
                </a:solidFill>
              </a:rPr>
              <a:t>SM</a:t>
            </a:r>
            <a:endParaRPr sz="2400"/>
          </a:p>
        </p:txBody>
      </p:sp>
      <p:sp>
        <p:nvSpPr>
          <p:cNvPr id="4" name="object 4"/>
          <p:cNvSpPr txBox="1"/>
          <p:nvPr/>
        </p:nvSpPr>
        <p:spPr>
          <a:xfrm>
            <a:off x="293928" y="884300"/>
            <a:ext cx="5300345" cy="2903220"/>
          </a:xfrm>
          <a:prstGeom prst="rect">
            <a:avLst/>
          </a:prstGeom>
        </p:spPr>
        <p:txBody>
          <a:bodyPr wrap="square" lIns="0" tIns="12065" rIns="0" bIns="0" rtlCol="0" vert="horz">
            <a:spAutoFit/>
          </a:bodyPr>
          <a:lstStyle/>
          <a:p>
            <a:pPr marL="355600" marR="5080" indent="-342900">
              <a:lnSpc>
                <a:spcPct val="100000"/>
              </a:lnSpc>
              <a:spcBef>
                <a:spcPts val="95"/>
              </a:spcBef>
              <a:buChar char="•"/>
              <a:tabLst>
                <a:tab pos="354965" algn="l"/>
                <a:tab pos="355600" algn="l"/>
              </a:tabLst>
            </a:pPr>
            <a:r>
              <a:rPr dirty="0" sz="1600" spc="-5">
                <a:latin typeface="Arial"/>
                <a:cs typeface="Arial"/>
              </a:rPr>
              <a:t>The left side displays the traditional subnetting scheme  (i.e., the same subnet mask) </a:t>
            </a:r>
            <a:r>
              <a:rPr dirty="0" sz="1600" spc="-10">
                <a:latin typeface="Arial"/>
                <a:cs typeface="Arial"/>
              </a:rPr>
              <a:t>while </a:t>
            </a:r>
            <a:r>
              <a:rPr dirty="0" sz="1600" spc="-5">
                <a:latin typeface="Arial"/>
                <a:cs typeface="Arial"/>
              </a:rPr>
              <a:t>the right side  illustrates how VLSM can be used to subnet a subnet  and divided the last subnet into eight /30</a:t>
            </a:r>
            <a:r>
              <a:rPr dirty="0" sz="1600" spc="40">
                <a:latin typeface="Arial"/>
                <a:cs typeface="Arial"/>
              </a:rPr>
              <a:t> </a:t>
            </a:r>
            <a:r>
              <a:rPr dirty="0" sz="1600" spc="-5">
                <a:latin typeface="Arial"/>
                <a:cs typeface="Arial"/>
              </a:rPr>
              <a:t>subnets.</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17145" indent="-342900">
              <a:lnSpc>
                <a:spcPct val="100000"/>
              </a:lnSpc>
              <a:buChar char="•"/>
              <a:tabLst>
                <a:tab pos="354965" algn="l"/>
                <a:tab pos="355600" algn="l"/>
              </a:tabLst>
            </a:pPr>
            <a:r>
              <a:rPr dirty="0" sz="1600" spc="-5">
                <a:latin typeface="Arial"/>
                <a:cs typeface="Arial"/>
              </a:rPr>
              <a:t>When using VLSM, </a:t>
            </a:r>
            <a:r>
              <a:rPr dirty="0" sz="1600" spc="-10">
                <a:latin typeface="Arial"/>
                <a:cs typeface="Arial"/>
              </a:rPr>
              <a:t>always </a:t>
            </a:r>
            <a:r>
              <a:rPr dirty="0" sz="1600" spc="-5">
                <a:latin typeface="Arial"/>
                <a:cs typeface="Arial"/>
              </a:rPr>
              <a:t>begin by satisfying the host  requirements of the largest subnet and continue  subnetting until the host requirements of the smallest  subnet are</a:t>
            </a:r>
            <a:r>
              <a:rPr dirty="0" sz="1600" spc="15">
                <a:latin typeface="Arial"/>
                <a:cs typeface="Arial"/>
              </a:rPr>
              <a:t> </a:t>
            </a:r>
            <a:r>
              <a:rPr dirty="0" sz="1600" spc="-5">
                <a:latin typeface="Arial"/>
                <a:cs typeface="Arial"/>
              </a:rPr>
              <a:t>satisfied.</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indent="-342900">
              <a:lnSpc>
                <a:spcPct val="100000"/>
              </a:lnSpc>
              <a:buChar char="•"/>
              <a:tabLst>
                <a:tab pos="354965" algn="l"/>
                <a:tab pos="355600" algn="l"/>
              </a:tabLst>
            </a:pPr>
            <a:r>
              <a:rPr dirty="0" sz="1600" spc="-5">
                <a:latin typeface="Arial"/>
                <a:cs typeface="Arial"/>
              </a:rPr>
              <a:t>The resulting topology </a:t>
            </a:r>
            <a:r>
              <a:rPr dirty="0" sz="1600" spc="-10">
                <a:latin typeface="Arial"/>
                <a:cs typeface="Arial"/>
              </a:rPr>
              <a:t>with </a:t>
            </a:r>
            <a:r>
              <a:rPr dirty="0" sz="1600" spc="-5">
                <a:latin typeface="Arial"/>
                <a:cs typeface="Arial"/>
              </a:rPr>
              <a:t>VLSM</a:t>
            </a:r>
            <a:r>
              <a:rPr dirty="0" sz="1600" spc="30">
                <a:latin typeface="Arial"/>
                <a:cs typeface="Arial"/>
              </a:rPr>
              <a:t> </a:t>
            </a:r>
            <a:r>
              <a:rPr dirty="0" sz="1600" spc="-5">
                <a:latin typeface="Arial"/>
                <a:cs typeface="Arial"/>
              </a:rPr>
              <a:t>applied.</a:t>
            </a:r>
            <a:endParaRPr sz="1600">
              <a:latin typeface="Arial"/>
              <a:cs typeface="Arial"/>
            </a:endParaRPr>
          </a:p>
        </p:txBody>
      </p:sp>
      <p:sp>
        <p:nvSpPr>
          <p:cNvPr id="5" name="object 5"/>
          <p:cNvSpPr/>
          <p:nvPr/>
        </p:nvSpPr>
        <p:spPr>
          <a:xfrm>
            <a:off x="5884164" y="941831"/>
            <a:ext cx="3198876" cy="1959864"/>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632959" y="3314700"/>
            <a:ext cx="4483608" cy="1409381"/>
          </a:xfrm>
          <a:prstGeom prst="rect">
            <a:avLst/>
          </a:prstGeom>
          <a:blipFill>
            <a:blip r:embed="rId3" cstate="print"/>
            <a:stretch>
              <a:fillRect/>
            </a:stretch>
          </a:blipFill>
        </p:spPr>
        <p:txBody>
          <a:bodyPr wrap="square" lIns="0" tIns="0" rIns="0" bIns="0" rtlCol="0"/>
          <a:lstStyle/>
          <a:p/>
        </p:txBody>
      </p:sp>
      <p:sp>
        <p:nvSpPr>
          <p:cNvPr id="7" name="object 7"/>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8" name="object 8"/>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00126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VLSM</a:t>
            </a:r>
            <a:endParaRPr sz="1600"/>
          </a:p>
          <a:p>
            <a:pPr marL="12700">
              <a:lnSpc>
                <a:spcPts val="2580"/>
              </a:lnSpc>
            </a:pPr>
            <a:r>
              <a:rPr dirty="0" sz="2400" spc="-5">
                <a:solidFill>
                  <a:srgbClr val="004B69"/>
                </a:solidFill>
              </a:rPr>
              <a:t>VLSM </a:t>
            </a:r>
            <a:r>
              <a:rPr dirty="0" sz="2400" spc="-40">
                <a:solidFill>
                  <a:srgbClr val="004B69"/>
                </a:solidFill>
              </a:rPr>
              <a:t>Topology </a:t>
            </a:r>
            <a:r>
              <a:rPr dirty="0" sz="2400" spc="-5">
                <a:solidFill>
                  <a:srgbClr val="004B69"/>
                </a:solidFill>
              </a:rPr>
              <a:t>Address</a:t>
            </a:r>
            <a:r>
              <a:rPr dirty="0" sz="2400" spc="-225">
                <a:solidFill>
                  <a:srgbClr val="004B69"/>
                </a:solidFill>
              </a:rPr>
              <a:t> </a:t>
            </a:r>
            <a:r>
              <a:rPr dirty="0" sz="2400" spc="-5">
                <a:solidFill>
                  <a:srgbClr val="004B69"/>
                </a:solidFill>
              </a:rPr>
              <a:t>Assignment</a:t>
            </a:r>
            <a:endParaRPr sz="2400"/>
          </a:p>
        </p:txBody>
      </p:sp>
      <p:sp>
        <p:nvSpPr>
          <p:cNvPr id="3" name="object 3"/>
          <p:cNvSpPr txBox="1"/>
          <p:nvPr/>
        </p:nvSpPr>
        <p:spPr>
          <a:xfrm>
            <a:off x="510641" y="884300"/>
            <a:ext cx="7805420" cy="513080"/>
          </a:xfrm>
          <a:prstGeom prst="rect">
            <a:avLst/>
          </a:prstGeom>
        </p:spPr>
        <p:txBody>
          <a:bodyPr wrap="square" lIns="0" tIns="12065" rIns="0" bIns="0" rtlCol="0" vert="horz">
            <a:spAutoFit/>
          </a:bodyPr>
          <a:lstStyle/>
          <a:p>
            <a:pPr marL="355600" marR="5080" indent="-343535">
              <a:lnSpc>
                <a:spcPct val="100000"/>
              </a:lnSpc>
              <a:spcBef>
                <a:spcPts val="95"/>
              </a:spcBef>
              <a:buChar char="•"/>
              <a:tabLst>
                <a:tab pos="355600" algn="l"/>
                <a:tab pos="356235" algn="l"/>
              </a:tabLst>
            </a:pPr>
            <a:r>
              <a:rPr dirty="0" sz="1600" spc="-5">
                <a:latin typeface="Arial"/>
                <a:cs typeface="Arial"/>
              </a:rPr>
              <a:t>Using VLSM subnets, the LAN and inter-router networks can be addressed without  unnecessary </a:t>
            </a:r>
            <a:r>
              <a:rPr dirty="0" sz="1600" spc="-10">
                <a:latin typeface="Arial"/>
                <a:cs typeface="Arial"/>
              </a:rPr>
              <a:t>waste </a:t>
            </a:r>
            <a:r>
              <a:rPr dirty="0" sz="1600" spc="-5">
                <a:latin typeface="Arial"/>
                <a:cs typeface="Arial"/>
              </a:rPr>
              <a:t>as </a:t>
            </a:r>
            <a:r>
              <a:rPr dirty="0" sz="1600" spc="-10">
                <a:latin typeface="Arial"/>
                <a:cs typeface="Arial"/>
              </a:rPr>
              <a:t>shown </a:t>
            </a:r>
            <a:r>
              <a:rPr dirty="0" sz="1600" spc="-5">
                <a:latin typeface="Arial"/>
                <a:cs typeface="Arial"/>
              </a:rPr>
              <a:t>in the logical topology</a:t>
            </a:r>
            <a:r>
              <a:rPr dirty="0" sz="1600" spc="50">
                <a:latin typeface="Arial"/>
                <a:cs typeface="Arial"/>
              </a:rPr>
              <a:t> </a:t>
            </a:r>
            <a:r>
              <a:rPr dirty="0" sz="1600" spc="-5">
                <a:latin typeface="Arial"/>
                <a:cs typeface="Arial"/>
              </a:rPr>
              <a:t>diagram.</a:t>
            </a:r>
            <a:endParaRPr sz="1600">
              <a:latin typeface="Arial"/>
              <a:cs typeface="Arial"/>
            </a:endParaRPr>
          </a:p>
        </p:txBody>
      </p:sp>
      <p:sp>
        <p:nvSpPr>
          <p:cNvPr id="4" name="object 4"/>
          <p:cNvSpPr/>
          <p:nvPr/>
        </p:nvSpPr>
        <p:spPr>
          <a:xfrm>
            <a:off x="1052837" y="1796451"/>
            <a:ext cx="7038325" cy="2569365"/>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5958205" cy="726440"/>
          </a:xfrm>
          <a:prstGeom prst="rect"/>
        </p:spPr>
        <p:txBody>
          <a:bodyPr wrap="square" lIns="0" tIns="12065" rIns="0" bIns="0" rtlCol="0" vert="horz">
            <a:spAutoFit/>
          </a:bodyPr>
          <a:lstStyle/>
          <a:p>
            <a:pPr marL="12700">
              <a:lnSpc>
                <a:spcPct val="100000"/>
              </a:lnSpc>
              <a:spcBef>
                <a:spcPts val="95"/>
              </a:spcBef>
            </a:pPr>
            <a:r>
              <a:rPr dirty="0" spc="-90"/>
              <a:t>11.9 </a:t>
            </a:r>
            <a:r>
              <a:rPr dirty="0" spc="-5"/>
              <a:t>Structured</a:t>
            </a:r>
            <a:r>
              <a:rPr dirty="0" spc="85"/>
              <a:t> </a:t>
            </a:r>
            <a:r>
              <a:rPr dirty="0" spc="-5"/>
              <a:t>Design</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102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IPv4 Address</a:t>
            </a:r>
            <a:r>
              <a:rPr dirty="0" sz="1600" spc="-105">
                <a:solidFill>
                  <a:srgbClr val="004B69"/>
                </a:solidFill>
                <a:latin typeface="Arial"/>
                <a:cs typeface="Arial"/>
              </a:rPr>
              <a:t> </a:t>
            </a:r>
            <a:r>
              <a:rPr dirty="0" sz="1600" spc="-5">
                <a:solidFill>
                  <a:srgbClr val="004B69"/>
                </a:solidFill>
                <a:latin typeface="Arial"/>
                <a:cs typeface="Arial"/>
              </a:rPr>
              <a:t>Structure</a:t>
            </a:r>
            <a:endParaRPr sz="1600">
              <a:latin typeface="Arial"/>
              <a:cs typeface="Arial"/>
            </a:endParaRPr>
          </a:p>
        </p:txBody>
      </p:sp>
      <p:sp>
        <p:nvSpPr>
          <p:cNvPr id="3" name="object 3"/>
          <p:cNvSpPr txBox="1">
            <a:spLocks noGrp="1"/>
          </p:cNvSpPr>
          <p:nvPr>
            <p:ph type="title"/>
          </p:nvPr>
        </p:nvSpPr>
        <p:spPr>
          <a:xfrm>
            <a:off x="78739" y="223773"/>
            <a:ext cx="241490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The Subnet</a:t>
            </a:r>
            <a:r>
              <a:rPr dirty="0" sz="2400" spc="-55">
                <a:solidFill>
                  <a:srgbClr val="004B69"/>
                </a:solidFill>
              </a:rPr>
              <a:t> </a:t>
            </a:r>
            <a:r>
              <a:rPr dirty="0" sz="2400">
                <a:solidFill>
                  <a:srgbClr val="004B69"/>
                </a:solidFill>
              </a:rPr>
              <a:t>Mask</a:t>
            </a:r>
            <a:endParaRPr sz="2400"/>
          </a:p>
        </p:txBody>
      </p:sp>
      <p:sp>
        <p:nvSpPr>
          <p:cNvPr id="4" name="object 4"/>
          <p:cNvSpPr txBox="1"/>
          <p:nvPr/>
        </p:nvSpPr>
        <p:spPr>
          <a:xfrm>
            <a:off x="510641" y="884300"/>
            <a:ext cx="7566025" cy="1829435"/>
          </a:xfrm>
          <a:prstGeom prst="rect">
            <a:avLst/>
          </a:prstGeom>
        </p:spPr>
        <p:txBody>
          <a:bodyPr wrap="square" lIns="0" tIns="12065" rIns="0" bIns="0" rtlCol="0" vert="horz">
            <a:spAutoFit/>
          </a:bodyPr>
          <a:lstStyle/>
          <a:p>
            <a:pPr marL="355600" marR="5080" indent="-343535">
              <a:lnSpc>
                <a:spcPct val="100000"/>
              </a:lnSpc>
              <a:spcBef>
                <a:spcPts val="95"/>
              </a:spcBef>
              <a:buChar char="•"/>
              <a:tabLst>
                <a:tab pos="355600" algn="l"/>
                <a:tab pos="356235" algn="l"/>
              </a:tabLst>
            </a:pPr>
            <a:r>
              <a:rPr dirty="0" sz="1600" spc="-95">
                <a:latin typeface="Arial"/>
                <a:cs typeface="Arial"/>
              </a:rPr>
              <a:t>To </a:t>
            </a:r>
            <a:r>
              <a:rPr dirty="0" sz="1600" spc="-5">
                <a:latin typeface="Arial"/>
                <a:cs typeface="Arial"/>
              </a:rPr>
              <a:t>identify the network and host portions of an IPv4 address, the subnet mask is  compared to the IPv4 address bit for bit, from left to</a:t>
            </a:r>
            <a:r>
              <a:rPr dirty="0" sz="1600" spc="145">
                <a:latin typeface="Arial"/>
                <a:cs typeface="Arial"/>
              </a:rPr>
              <a:t> </a:t>
            </a:r>
            <a:r>
              <a:rPr dirty="0" sz="1600" spc="-5">
                <a:latin typeface="Arial"/>
                <a:cs typeface="Arial"/>
              </a:rPr>
              <a:t>right.</a:t>
            </a:r>
            <a:endParaRPr sz="1600">
              <a:latin typeface="Arial"/>
              <a:cs typeface="Arial"/>
            </a:endParaRPr>
          </a:p>
          <a:p>
            <a:pPr>
              <a:lnSpc>
                <a:spcPct val="100000"/>
              </a:lnSpc>
              <a:spcBef>
                <a:spcPts val="40"/>
              </a:spcBef>
              <a:buFont typeface="Arial"/>
              <a:buChar char="•"/>
            </a:pPr>
            <a:endParaRPr sz="2300">
              <a:latin typeface="Arial"/>
              <a:cs typeface="Arial"/>
            </a:endParaRPr>
          </a:p>
          <a:p>
            <a:pPr marL="355600" marR="4763770" indent="-343535">
              <a:lnSpc>
                <a:spcPct val="100000"/>
              </a:lnSpc>
              <a:buChar char="•"/>
              <a:tabLst>
                <a:tab pos="355600" algn="l"/>
                <a:tab pos="356235" algn="l"/>
              </a:tabLst>
            </a:pPr>
            <a:r>
              <a:rPr dirty="0" sz="1600" spc="-5">
                <a:latin typeface="Arial"/>
                <a:cs typeface="Arial"/>
              </a:rPr>
              <a:t>The actual process used to  identify the network and  host portions </a:t>
            </a:r>
            <a:r>
              <a:rPr dirty="0" sz="1600">
                <a:latin typeface="Arial"/>
                <a:cs typeface="Arial"/>
              </a:rPr>
              <a:t>is </a:t>
            </a:r>
            <a:r>
              <a:rPr dirty="0" sz="1600" spc="-5">
                <a:latin typeface="Arial"/>
                <a:cs typeface="Arial"/>
              </a:rPr>
              <a:t>called  ANDing.</a:t>
            </a:r>
            <a:endParaRPr sz="1600">
              <a:latin typeface="Arial"/>
              <a:cs typeface="Arial"/>
            </a:endParaRPr>
          </a:p>
        </p:txBody>
      </p:sp>
      <p:grpSp>
        <p:nvGrpSpPr>
          <p:cNvPr id="5" name="object 5"/>
          <p:cNvGrpSpPr/>
          <p:nvPr/>
        </p:nvGrpSpPr>
        <p:grpSpPr>
          <a:xfrm>
            <a:off x="3866388" y="1702307"/>
            <a:ext cx="4488180" cy="2176780"/>
            <a:chOff x="3866388" y="1702307"/>
            <a:chExt cx="4488180" cy="2176780"/>
          </a:xfrm>
        </p:grpSpPr>
        <p:sp>
          <p:nvSpPr>
            <p:cNvPr id="6" name="object 6"/>
            <p:cNvSpPr/>
            <p:nvPr/>
          </p:nvSpPr>
          <p:spPr>
            <a:xfrm>
              <a:off x="3951723" y="1857433"/>
              <a:ext cx="4387351" cy="1980267"/>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870960" y="1706879"/>
              <a:ext cx="4479290" cy="2167255"/>
            </a:xfrm>
            <a:custGeom>
              <a:avLst/>
              <a:gdLst/>
              <a:ahLst/>
              <a:cxnLst/>
              <a:rect l="l" t="t" r="r" b="b"/>
              <a:pathLst>
                <a:path w="4479290" h="2167254">
                  <a:moveTo>
                    <a:pt x="0" y="2167128"/>
                  </a:moveTo>
                  <a:lnTo>
                    <a:pt x="4479036" y="2167128"/>
                  </a:lnTo>
                  <a:lnTo>
                    <a:pt x="4479036" y="0"/>
                  </a:lnTo>
                  <a:lnTo>
                    <a:pt x="0" y="0"/>
                  </a:lnTo>
                  <a:lnTo>
                    <a:pt x="0" y="2167128"/>
                  </a:lnTo>
                  <a:close/>
                </a:path>
              </a:pathLst>
            </a:custGeom>
            <a:ln w="9143">
              <a:solidFill>
                <a:srgbClr val="006FC0"/>
              </a:solidFill>
            </a:ln>
          </p:spPr>
          <p:txBody>
            <a:bodyPr wrap="square" lIns="0" tIns="0" rIns="0" bIns="0" rtlCol="0"/>
            <a:lstStyle/>
            <a:p/>
          </p:txBody>
        </p:sp>
      </p:grpSp>
      <p:sp>
        <p:nvSpPr>
          <p:cNvPr id="8" name="object 8"/>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9" name="object 9"/>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4291965"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Structured</a:t>
            </a:r>
            <a:r>
              <a:rPr dirty="0" sz="1600" spc="10">
                <a:solidFill>
                  <a:srgbClr val="004B69"/>
                </a:solidFill>
              </a:rPr>
              <a:t> </a:t>
            </a:r>
            <a:r>
              <a:rPr dirty="0" sz="1600" spc="-5">
                <a:solidFill>
                  <a:srgbClr val="004B69"/>
                </a:solidFill>
              </a:rPr>
              <a:t>Design</a:t>
            </a:r>
            <a:endParaRPr sz="1600"/>
          </a:p>
          <a:p>
            <a:pPr marL="12700">
              <a:lnSpc>
                <a:spcPts val="2580"/>
              </a:lnSpc>
            </a:pPr>
            <a:r>
              <a:rPr dirty="0" sz="2400">
                <a:solidFill>
                  <a:srgbClr val="004B69"/>
                </a:solidFill>
              </a:rPr>
              <a:t>IPv4 </a:t>
            </a:r>
            <a:r>
              <a:rPr dirty="0" sz="2400" spc="-5">
                <a:solidFill>
                  <a:srgbClr val="004B69"/>
                </a:solidFill>
              </a:rPr>
              <a:t>Network Address</a:t>
            </a:r>
            <a:r>
              <a:rPr dirty="0" sz="2400" spc="-155">
                <a:solidFill>
                  <a:srgbClr val="004B69"/>
                </a:solidFill>
              </a:rPr>
              <a:t> </a:t>
            </a:r>
            <a:r>
              <a:rPr dirty="0" sz="2400" spc="-5">
                <a:solidFill>
                  <a:srgbClr val="004B69"/>
                </a:solidFill>
              </a:rPr>
              <a:t>Planning</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36833"/>
            <a:ext cx="7939405" cy="2987040"/>
          </a:xfrm>
          <a:prstGeom prst="rect">
            <a:avLst/>
          </a:prstGeom>
        </p:spPr>
        <p:txBody>
          <a:bodyPr wrap="square" lIns="0" tIns="59690" rIns="0" bIns="0" rtlCol="0" vert="horz">
            <a:spAutoFit/>
          </a:bodyPr>
          <a:lstStyle/>
          <a:p>
            <a:pPr marL="12700">
              <a:lnSpc>
                <a:spcPct val="100000"/>
              </a:lnSpc>
              <a:spcBef>
                <a:spcPts val="470"/>
              </a:spcBef>
            </a:pPr>
            <a:r>
              <a:rPr dirty="0" sz="1600" spc="-5">
                <a:latin typeface="Arial"/>
                <a:cs typeface="Arial"/>
              </a:rPr>
              <a:t>IP network planning is crucial to develop a scalable </a:t>
            </a:r>
            <a:r>
              <a:rPr dirty="0" sz="1600">
                <a:latin typeface="Arial"/>
                <a:cs typeface="Arial"/>
              </a:rPr>
              <a:t>solution </a:t>
            </a:r>
            <a:r>
              <a:rPr dirty="0" sz="1600" spc="-5">
                <a:latin typeface="Arial"/>
                <a:cs typeface="Arial"/>
              </a:rPr>
              <a:t>to an enterprise</a:t>
            </a:r>
            <a:r>
              <a:rPr dirty="0" sz="1600" spc="125">
                <a:latin typeface="Arial"/>
                <a:cs typeface="Arial"/>
              </a:rPr>
              <a:t> </a:t>
            </a:r>
            <a:r>
              <a:rPr dirty="0" sz="1600" spc="-5">
                <a:latin typeface="Arial"/>
                <a:cs typeface="Arial"/>
              </a:rPr>
              <a:t>network.</a:t>
            </a:r>
            <a:endParaRPr sz="1600">
              <a:latin typeface="Arial"/>
              <a:cs typeface="Arial"/>
            </a:endParaRPr>
          </a:p>
          <a:p>
            <a:pPr marL="355600" marR="5080" indent="-343535">
              <a:lnSpc>
                <a:spcPct val="100000"/>
              </a:lnSpc>
              <a:spcBef>
                <a:spcPts val="330"/>
              </a:spcBef>
              <a:buChar char="•"/>
              <a:tabLst>
                <a:tab pos="355600" algn="l"/>
                <a:tab pos="356235" algn="l"/>
              </a:tabLst>
            </a:pPr>
            <a:r>
              <a:rPr dirty="0" sz="1400" spc="-85">
                <a:latin typeface="Arial"/>
                <a:cs typeface="Arial"/>
              </a:rPr>
              <a:t>To </a:t>
            </a:r>
            <a:r>
              <a:rPr dirty="0" sz="1400" spc="-5">
                <a:latin typeface="Arial"/>
                <a:cs typeface="Arial"/>
              </a:rPr>
              <a:t>develop </a:t>
            </a:r>
            <a:r>
              <a:rPr dirty="0" sz="1400">
                <a:latin typeface="Arial"/>
                <a:cs typeface="Arial"/>
              </a:rPr>
              <a:t>an </a:t>
            </a:r>
            <a:r>
              <a:rPr dirty="0" sz="1400" spc="-5">
                <a:latin typeface="Arial"/>
                <a:cs typeface="Arial"/>
              </a:rPr>
              <a:t>IPv4 network wide </a:t>
            </a:r>
            <a:r>
              <a:rPr dirty="0" sz="1400">
                <a:latin typeface="Arial"/>
                <a:cs typeface="Arial"/>
              </a:rPr>
              <a:t>addressing scheme, </a:t>
            </a:r>
            <a:r>
              <a:rPr dirty="0" sz="1400" spc="-5">
                <a:latin typeface="Arial"/>
                <a:cs typeface="Arial"/>
              </a:rPr>
              <a:t>you </a:t>
            </a:r>
            <a:r>
              <a:rPr dirty="0" sz="1400">
                <a:latin typeface="Arial"/>
                <a:cs typeface="Arial"/>
              </a:rPr>
              <a:t>need to know how </a:t>
            </a:r>
            <a:r>
              <a:rPr dirty="0" sz="1400" spc="-5">
                <a:latin typeface="Arial"/>
                <a:cs typeface="Arial"/>
              </a:rPr>
              <a:t>many </a:t>
            </a:r>
            <a:r>
              <a:rPr dirty="0" sz="1400">
                <a:latin typeface="Arial"/>
                <a:cs typeface="Arial"/>
              </a:rPr>
              <a:t>subnets are  needed,</a:t>
            </a:r>
            <a:r>
              <a:rPr dirty="0" sz="1400" spc="-40">
                <a:latin typeface="Arial"/>
                <a:cs typeface="Arial"/>
              </a:rPr>
              <a:t> </a:t>
            </a:r>
            <a:r>
              <a:rPr dirty="0" sz="1400">
                <a:latin typeface="Arial"/>
                <a:cs typeface="Arial"/>
              </a:rPr>
              <a:t>how</a:t>
            </a:r>
            <a:r>
              <a:rPr dirty="0" sz="1400" spc="-10">
                <a:latin typeface="Arial"/>
                <a:cs typeface="Arial"/>
              </a:rPr>
              <a:t> </a:t>
            </a:r>
            <a:r>
              <a:rPr dirty="0" sz="1400" spc="-5">
                <a:latin typeface="Arial"/>
                <a:cs typeface="Arial"/>
              </a:rPr>
              <a:t>many</a:t>
            </a:r>
            <a:r>
              <a:rPr dirty="0" sz="1400" spc="-10">
                <a:latin typeface="Arial"/>
                <a:cs typeface="Arial"/>
              </a:rPr>
              <a:t> </a:t>
            </a:r>
            <a:r>
              <a:rPr dirty="0" sz="1400">
                <a:latin typeface="Arial"/>
                <a:cs typeface="Arial"/>
              </a:rPr>
              <a:t>hosts</a:t>
            </a:r>
            <a:r>
              <a:rPr dirty="0" sz="1400" spc="-40">
                <a:latin typeface="Arial"/>
                <a:cs typeface="Arial"/>
              </a:rPr>
              <a:t> </a:t>
            </a:r>
            <a:r>
              <a:rPr dirty="0" sz="1400">
                <a:latin typeface="Arial"/>
                <a:cs typeface="Arial"/>
              </a:rPr>
              <a:t>a</a:t>
            </a:r>
            <a:r>
              <a:rPr dirty="0" sz="1400" spc="-5">
                <a:latin typeface="Arial"/>
                <a:cs typeface="Arial"/>
              </a:rPr>
              <a:t> </a:t>
            </a:r>
            <a:r>
              <a:rPr dirty="0" sz="1400">
                <a:latin typeface="Arial"/>
                <a:cs typeface="Arial"/>
              </a:rPr>
              <a:t>particular</a:t>
            </a:r>
            <a:r>
              <a:rPr dirty="0" sz="1400" spc="-45">
                <a:latin typeface="Arial"/>
                <a:cs typeface="Arial"/>
              </a:rPr>
              <a:t> </a:t>
            </a:r>
            <a:r>
              <a:rPr dirty="0" sz="1400">
                <a:latin typeface="Arial"/>
                <a:cs typeface="Arial"/>
              </a:rPr>
              <a:t>subnet</a:t>
            </a:r>
            <a:r>
              <a:rPr dirty="0" sz="1400" spc="-25">
                <a:latin typeface="Arial"/>
                <a:cs typeface="Arial"/>
              </a:rPr>
              <a:t> </a:t>
            </a:r>
            <a:r>
              <a:rPr dirty="0" sz="1400">
                <a:latin typeface="Arial"/>
                <a:cs typeface="Arial"/>
              </a:rPr>
              <a:t>requires,</a:t>
            </a:r>
            <a:r>
              <a:rPr dirty="0" sz="1400" spc="-35">
                <a:latin typeface="Arial"/>
                <a:cs typeface="Arial"/>
              </a:rPr>
              <a:t> </a:t>
            </a:r>
            <a:r>
              <a:rPr dirty="0" sz="1400" spc="-5">
                <a:latin typeface="Arial"/>
                <a:cs typeface="Arial"/>
              </a:rPr>
              <a:t>what devices</a:t>
            </a:r>
            <a:r>
              <a:rPr dirty="0" sz="1400" spc="-10">
                <a:latin typeface="Arial"/>
                <a:cs typeface="Arial"/>
              </a:rPr>
              <a:t> </a:t>
            </a:r>
            <a:r>
              <a:rPr dirty="0" sz="1400">
                <a:latin typeface="Arial"/>
                <a:cs typeface="Arial"/>
              </a:rPr>
              <a:t>are</a:t>
            </a:r>
            <a:r>
              <a:rPr dirty="0" sz="1400" spc="-15">
                <a:latin typeface="Arial"/>
                <a:cs typeface="Arial"/>
              </a:rPr>
              <a:t> </a:t>
            </a:r>
            <a:r>
              <a:rPr dirty="0" sz="1400">
                <a:latin typeface="Arial"/>
                <a:cs typeface="Arial"/>
              </a:rPr>
              <a:t>part</a:t>
            </a:r>
            <a:r>
              <a:rPr dirty="0" sz="1400" spc="-30">
                <a:latin typeface="Arial"/>
                <a:cs typeface="Arial"/>
              </a:rPr>
              <a:t> </a:t>
            </a:r>
            <a:r>
              <a:rPr dirty="0" sz="1400">
                <a:latin typeface="Arial"/>
                <a:cs typeface="Arial"/>
              </a:rPr>
              <a:t>of the</a:t>
            </a:r>
            <a:r>
              <a:rPr dirty="0" sz="1400" spc="-25">
                <a:latin typeface="Arial"/>
                <a:cs typeface="Arial"/>
              </a:rPr>
              <a:t> </a:t>
            </a:r>
            <a:r>
              <a:rPr dirty="0" sz="1400">
                <a:latin typeface="Arial"/>
                <a:cs typeface="Arial"/>
              </a:rPr>
              <a:t>subnet,</a:t>
            </a:r>
            <a:r>
              <a:rPr dirty="0" sz="1400" spc="-35">
                <a:latin typeface="Arial"/>
                <a:cs typeface="Arial"/>
              </a:rPr>
              <a:t> </a:t>
            </a:r>
            <a:r>
              <a:rPr dirty="0" sz="1400" spc="-5">
                <a:latin typeface="Arial"/>
                <a:cs typeface="Arial"/>
              </a:rPr>
              <a:t>which  </a:t>
            </a:r>
            <a:r>
              <a:rPr dirty="0" sz="1400">
                <a:latin typeface="Arial"/>
                <a:cs typeface="Arial"/>
              </a:rPr>
              <a:t>parts of </a:t>
            </a:r>
            <a:r>
              <a:rPr dirty="0" sz="1400" spc="-5">
                <a:latin typeface="Arial"/>
                <a:cs typeface="Arial"/>
              </a:rPr>
              <a:t>your network </a:t>
            </a:r>
            <a:r>
              <a:rPr dirty="0" sz="1400">
                <a:latin typeface="Arial"/>
                <a:cs typeface="Arial"/>
              </a:rPr>
              <a:t>use </a:t>
            </a:r>
            <a:r>
              <a:rPr dirty="0" sz="1400" spc="-5">
                <a:latin typeface="Arial"/>
                <a:cs typeface="Arial"/>
              </a:rPr>
              <a:t>private </a:t>
            </a:r>
            <a:r>
              <a:rPr dirty="0" sz="1400">
                <a:latin typeface="Arial"/>
                <a:cs typeface="Arial"/>
              </a:rPr>
              <a:t>addresses, and </a:t>
            </a:r>
            <a:r>
              <a:rPr dirty="0" sz="1400" spc="-5">
                <a:latin typeface="Arial"/>
                <a:cs typeface="Arial"/>
              </a:rPr>
              <a:t>which </a:t>
            </a:r>
            <a:r>
              <a:rPr dirty="0" sz="1400">
                <a:latin typeface="Arial"/>
                <a:cs typeface="Arial"/>
              </a:rPr>
              <a:t>use public, and </a:t>
            </a:r>
            <a:r>
              <a:rPr dirty="0" sz="1400" spc="-5">
                <a:latin typeface="Arial"/>
                <a:cs typeface="Arial"/>
              </a:rPr>
              <a:t>many </a:t>
            </a:r>
            <a:r>
              <a:rPr dirty="0" sz="1400">
                <a:latin typeface="Arial"/>
                <a:cs typeface="Arial"/>
              </a:rPr>
              <a:t>other determining  factors.</a:t>
            </a:r>
            <a:endParaRPr sz="1400">
              <a:latin typeface="Arial"/>
              <a:cs typeface="Arial"/>
            </a:endParaRPr>
          </a:p>
          <a:p>
            <a:pPr>
              <a:lnSpc>
                <a:spcPct val="100000"/>
              </a:lnSpc>
              <a:spcBef>
                <a:spcPts val="50"/>
              </a:spcBef>
              <a:buFont typeface="Arial"/>
              <a:buChar char="•"/>
            </a:pPr>
            <a:endParaRPr sz="2050">
              <a:latin typeface="Arial"/>
              <a:cs typeface="Arial"/>
            </a:endParaRPr>
          </a:p>
          <a:p>
            <a:pPr marL="12700" marR="427990">
              <a:lnSpc>
                <a:spcPct val="100000"/>
              </a:lnSpc>
            </a:pPr>
            <a:r>
              <a:rPr dirty="0" sz="1600" spc="-5">
                <a:latin typeface="Arial"/>
                <a:cs typeface="Arial"/>
              </a:rPr>
              <a:t>Examine the needs of an organization’s </a:t>
            </a:r>
            <a:r>
              <a:rPr dirty="0" sz="1600" spc="-10">
                <a:latin typeface="Arial"/>
                <a:cs typeface="Arial"/>
              </a:rPr>
              <a:t>network </a:t>
            </a:r>
            <a:r>
              <a:rPr dirty="0" sz="1600" spc="-5">
                <a:latin typeface="Arial"/>
                <a:cs typeface="Arial"/>
              </a:rPr>
              <a:t>usage and how the subnets will </a:t>
            </a:r>
            <a:r>
              <a:rPr dirty="0" sz="1600" spc="-10">
                <a:latin typeface="Arial"/>
                <a:cs typeface="Arial"/>
              </a:rPr>
              <a:t>be  </a:t>
            </a:r>
            <a:r>
              <a:rPr dirty="0" sz="1600" spc="-5">
                <a:latin typeface="Arial"/>
                <a:cs typeface="Arial"/>
              </a:rPr>
              <a:t>structured.</a:t>
            </a:r>
            <a:endParaRPr sz="1600">
              <a:latin typeface="Arial"/>
              <a:cs typeface="Arial"/>
            </a:endParaRPr>
          </a:p>
          <a:p>
            <a:pPr marL="355600" marR="179070" indent="-343535">
              <a:lnSpc>
                <a:spcPct val="100000"/>
              </a:lnSpc>
              <a:spcBef>
                <a:spcPts val="335"/>
              </a:spcBef>
              <a:buChar char="•"/>
              <a:tabLst>
                <a:tab pos="355600" algn="l"/>
                <a:tab pos="356235" algn="l"/>
              </a:tabLst>
            </a:pPr>
            <a:r>
              <a:rPr dirty="0" sz="1400">
                <a:latin typeface="Arial"/>
                <a:cs typeface="Arial"/>
              </a:rPr>
              <a:t>Perform a </a:t>
            </a:r>
            <a:r>
              <a:rPr dirty="0" sz="1400" spc="-5">
                <a:latin typeface="Arial"/>
                <a:cs typeface="Arial"/>
              </a:rPr>
              <a:t>network </a:t>
            </a:r>
            <a:r>
              <a:rPr dirty="0" sz="1400">
                <a:latin typeface="Arial"/>
                <a:cs typeface="Arial"/>
              </a:rPr>
              <a:t>requirement study by looking at the entire </a:t>
            </a:r>
            <a:r>
              <a:rPr dirty="0" sz="1400" spc="-5">
                <a:latin typeface="Arial"/>
                <a:cs typeface="Arial"/>
              </a:rPr>
              <a:t>network </a:t>
            </a:r>
            <a:r>
              <a:rPr dirty="0" sz="1400">
                <a:latin typeface="Arial"/>
                <a:cs typeface="Arial"/>
              </a:rPr>
              <a:t>to </a:t>
            </a:r>
            <a:r>
              <a:rPr dirty="0" sz="1400" spc="-5">
                <a:latin typeface="Arial"/>
                <a:cs typeface="Arial"/>
              </a:rPr>
              <a:t>determining </a:t>
            </a:r>
            <a:r>
              <a:rPr dirty="0" sz="1400">
                <a:latin typeface="Arial"/>
                <a:cs typeface="Arial"/>
              </a:rPr>
              <a:t>how</a:t>
            </a:r>
            <a:r>
              <a:rPr dirty="0" sz="1400" spc="-260">
                <a:latin typeface="Arial"/>
                <a:cs typeface="Arial"/>
              </a:rPr>
              <a:t> </a:t>
            </a:r>
            <a:r>
              <a:rPr dirty="0" sz="1400">
                <a:latin typeface="Arial"/>
                <a:cs typeface="Arial"/>
              </a:rPr>
              <a:t>each  area </a:t>
            </a:r>
            <a:r>
              <a:rPr dirty="0" sz="1400" spc="-5">
                <a:latin typeface="Arial"/>
                <a:cs typeface="Arial"/>
              </a:rPr>
              <a:t>will </a:t>
            </a:r>
            <a:r>
              <a:rPr dirty="0" sz="1400">
                <a:latin typeface="Arial"/>
                <a:cs typeface="Arial"/>
              </a:rPr>
              <a:t>be</a:t>
            </a:r>
            <a:r>
              <a:rPr dirty="0" sz="1400" spc="-25">
                <a:latin typeface="Arial"/>
                <a:cs typeface="Arial"/>
              </a:rPr>
              <a:t> </a:t>
            </a:r>
            <a:r>
              <a:rPr dirty="0" sz="1400" spc="-5">
                <a:latin typeface="Arial"/>
                <a:cs typeface="Arial"/>
              </a:rPr>
              <a:t>segmented.</a:t>
            </a:r>
            <a:endParaRPr sz="1400">
              <a:latin typeface="Arial"/>
              <a:cs typeface="Arial"/>
            </a:endParaRPr>
          </a:p>
          <a:p>
            <a:pPr marL="355600" indent="-343535">
              <a:lnSpc>
                <a:spcPct val="100000"/>
              </a:lnSpc>
              <a:spcBef>
                <a:spcPts val="335"/>
              </a:spcBef>
              <a:buChar char="•"/>
              <a:tabLst>
                <a:tab pos="355600" algn="l"/>
                <a:tab pos="356235" algn="l"/>
              </a:tabLst>
            </a:pPr>
            <a:r>
              <a:rPr dirty="0" sz="1400" spc="-5">
                <a:latin typeface="Arial"/>
                <a:cs typeface="Arial"/>
              </a:rPr>
              <a:t>Determine </a:t>
            </a:r>
            <a:r>
              <a:rPr dirty="0" sz="1400">
                <a:latin typeface="Arial"/>
                <a:cs typeface="Arial"/>
              </a:rPr>
              <a:t>how </a:t>
            </a:r>
            <a:r>
              <a:rPr dirty="0" sz="1400" spc="-5">
                <a:latin typeface="Arial"/>
                <a:cs typeface="Arial"/>
              </a:rPr>
              <a:t>many </a:t>
            </a:r>
            <a:r>
              <a:rPr dirty="0" sz="1400">
                <a:latin typeface="Arial"/>
                <a:cs typeface="Arial"/>
              </a:rPr>
              <a:t>subnets are needed and how </a:t>
            </a:r>
            <a:r>
              <a:rPr dirty="0" sz="1400" spc="-5">
                <a:latin typeface="Arial"/>
                <a:cs typeface="Arial"/>
              </a:rPr>
              <a:t>many </a:t>
            </a:r>
            <a:r>
              <a:rPr dirty="0" sz="1400">
                <a:latin typeface="Arial"/>
                <a:cs typeface="Arial"/>
              </a:rPr>
              <a:t>hosts per</a:t>
            </a:r>
            <a:r>
              <a:rPr dirty="0" sz="1400" spc="-245">
                <a:latin typeface="Arial"/>
                <a:cs typeface="Arial"/>
              </a:rPr>
              <a:t> </a:t>
            </a:r>
            <a:r>
              <a:rPr dirty="0" sz="1400">
                <a:latin typeface="Arial"/>
                <a:cs typeface="Arial"/>
              </a:rPr>
              <a:t>subnet.</a:t>
            </a:r>
            <a:endParaRPr sz="1400">
              <a:latin typeface="Arial"/>
              <a:cs typeface="Arial"/>
            </a:endParaRPr>
          </a:p>
          <a:p>
            <a:pPr marL="355600" indent="-343535">
              <a:lnSpc>
                <a:spcPct val="100000"/>
              </a:lnSpc>
              <a:spcBef>
                <a:spcPts val="335"/>
              </a:spcBef>
              <a:buChar char="•"/>
              <a:tabLst>
                <a:tab pos="355600" algn="l"/>
                <a:tab pos="356235" algn="l"/>
              </a:tabLst>
            </a:pPr>
            <a:r>
              <a:rPr dirty="0" sz="1400" spc="-5">
                <a:latin typeface="Arial"/>
                <a:cs typeface="Arial"/>
              </a:rPr>
              <a:t>Determine DHCP </a:t>
            </a:r>
            <a:r>
              <a:rPr dirty="0" sz="1400">
                <a:latin typeface="Arial"/>
                <a:cs typeface="Arial"/>
              </a:rPr>
              <a:t>address pools and </a:t>
            </a:r>
            <a:r>
              <a:rPr dirty="0" sz="1400" spc="-5">
                <a:latin typeface="Arial"/>
                <a:cs typeface="Arial"/>
              </a:rPr>
              <a:t>Layer </a:t>
            </a:r>
            <a:r>
              <a:rPr dirty="0" sz="1400">
                <a:latin typeface="Arial"/>
                <a:cs typeface="Arial"/>
              </a:rPr>
              <a:t>2 VLAN</a:t>
            </a:r>
            <a:r>
              <a:rPr dirty="0" sz="1400" spc="-145">
                <a:latin typeface="Arial"/>
                <a:cs typeface="Arial"/>
              </a:rPr>
              <a:t> </a:t>
            </a:r>
            <a:r>
              <a:rPr dirty="0" sz="1400">
                <a:latin typeface="Arial"/>
                <a:cs typeface="Arial"/>
              </a:rPr>
              <a:t>pools.</a:t>
            </a:r>
            <a:endParaRPr sz="1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380365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Structured</a:t>
            </a:r>
            <a:r>
              <a:rPr dirty="0" sz="1600" spc="10">
                <a:solidFill>
                  <a:srgbClr val="004B69"/>
                </a:solidFill>
              </a:rPr>
              <a:t> </a:t>
            </a:r>
            <a:r>
              <a:rPr dirty="0" sz="1600" spc="-5">
                <a:solidFill>
                  <a:srgbClr val="004B69"/>
                </a:solidFill>
              </a:rPr>
              <a:t>Design</a:t>
            </a:r>
            <a:endParaRPr sz="1600"/>
          </a:p>
          <a:p>
            <a:pPr marL="12700">
              <a:lnSpc>
                <a:spcPts val="2580"/>
              </a:lnSpc>
            </a:pPr>
            <a:r>
              <a:rPr dirty="0" sz="2400" spc="-5">
                <a:solidFill>
                  <a:srgbClr val="004B69"/>
                </a:solidFill>
              </a:rPr>
              <a:t>Device Address</a:t>
            </a:r>
            <a:r>
              <a:rPr dirty="0" sz="2400" spc="-254">
                <a:solidFill>
                  <a:srgbClr val="004B69"/>
                </a:solidFill>
              </a:rPr>
              <a:t> </a:t>
            </a:r>
            <a:r>
              <a:rPr dirty="0" sz="2400" spc="-5">
                <a:solidFill>
                  <a:srgbClr val="004B69"/>
                </a:solidFill>
              </a:rPr>
              <a:t>Assignment</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36833"/>
            <a:ext cx="8049895" cy="3066415"/>
          </a:xfrm>
          <a:prstGeom prst="rect">
            <a:avLst/>
          </a:prstGeom>
        </p:spPr>
        <p:txBody>
          <a:bodyPr wrap="square" lIns="0" tIns="59690" rIns="0" bIns="0" rtlCol="0" vert="horz">
            <a:spAutoFit/>
          </a:bodyPr>
          <a:lstStyle/>
          <a:p>
            <a:pPr marL="12700">
              <a:lnSpc>
                <a:spcPct val="100000"/>
              </a:lnSpc>
              <a:spcBef>
                <a:spcPts val="470"/>
              </a:spcBef>
            </a:pPr>
            <a:r>
              <a:rPr dirty="0" sz="1600" spc="-5">
                <a:latin typeface="Arial"/>
                <a:cs typeface="Arial"/>
              </a:rPr>
              <a:t>Within a network, there are different </a:t>
            </a:r>
            <a:r>
              <a:rPr dirty="0" sz="1600" spc="-10">
                <a:latin typeface="Arial"/>
                <a:cs typeface="Arial"/>
              </a:rPr>
              <a:t>types </a:t>
            </a:r>
            <a:r>
              <a:rPr dirty="0" sz="1600" spc="-5">
                <a:latin typeface="Arial"/>
                <a:cs typeface="Arial"/>
              </a:rPr>
              <a:t>of devices that require</a:t>
            </a:r>
            <a:r>
              <a:rPr dirty="0" sz="1600" spc="210">
                <a:latin typeface="Arial"/>
                <a:cs typeface="Arial"/>
              </a:rPr>
              <a:t> </a:t>
            </a:r>
            <a:r>
              <a:rPr dirty="0" sz="1600" spc="-5">
                <a:latin typeface="Arial"/>
                <a:cs typeface="Arial"/>
              </a:rPr>
              <a:t>addresses:</a:t>
            </a:r>
            <a:endParaRPr sz="1600">
              <a:latin typeface="Arial"/>
              <a:cs typeface="Arial"/>
            </a:endParaRPr>
          </a:p>
          <a:p>
            <a:pPr marL="355600" marR="219075" indent="-343535">
              <a:lnSpc>
                <a:spcPct val="100000"/>
              </a:lnSpc>
              <a:spcBef>
                <a:spcPts val="330"/>
              </a:spcBef>
              <a:buFont typeface="Arial"/>
              <a:buChar char="•"/>
              <a:tabLst>
                <a:tab pos="355600" algn="l"/>
                <a:tab pos="356235" algn="l"/>
              </a:tabLst>
            </a:pPr>
            <a:r>
              <a:rPr dirty="0" sz="1400" spc="-5" b="1">
                <a:latin typeface="Arial"/>
                <a:cs typeface="Arial"/>
              </a:rPr>
              <a:t>End</a:t>
            </a:r>
            <a:r>
              <a:rPr dirty="0" sz="1400" spc="-10" b="1">
                <a:latin typeface="Arial"/>
                <a:cs typeface="Arial"/>
              </a:rPr>
              <a:t> </a:t>
            </a:r>
            <a:r>
              <a:rPr dirty="0" sz="1400" spc="-5" b="1">
                <a:latin typeface="Arial"/>
                <a:cs typeface="Arial"/>
              </a:rPr>
              <a:t>user</a:t>
            </a:r>
            <a:r>
              <a:rPr dirty="0" sz="1400" spc="-10" b="1">
                <a:latin typeface="Arial"/>
                <a:cs typeface="Arial"/>
              </a:rPr>
              <a:t> </a:t>
            </a:r>
            <a:r>
              <a:rPr dirty="0" sz="1400" b="1">
                <a:latin typeface="Arial"/>
                <a:cs typeface="Arial"/>
              </a:rPr>
              <a:t>clients</a:t>
            </a:r>
            <a:r>
              <a:rPr dirty="0" sz="1400" spc="-35" b="1">
                <a:latin typeface="Arial"/>
                <a:cs typeface="Arial"/>
              </a:rPr>
              <a:t> </a:t>
            </a:r>
            <a:r>
              <a:rPr dirty="0" sz="1400">
                <a:latin typeface="Arial"/>
                <a:cs typeface="Arial"/>
              </a:rPr>
              <a:t>–</a:t>
            </a:r>
            <a:r>
              <a:rPr dirty="0" sz="1400" spc="-5">
                <a:latin typeface="Arial"/>
                <a:cs typeface="Arial"/>
              </a:rPr>
              <a:t> Most</a:t>
            </a:r>
            <a:r>
              <a:rPr dirty="0" sz="1400" spc="-25">
                <a:latin typeface="Arial"/>
                <a:cs typeface="Arial"/>
              </a:rPr>
              <a:t> </a:t>
            </a:r>
            <a:r>
              <a:rPr dirty="0" sz="1400">
                <a:latin typeface="Arial"/>
                <a:cs typeface="Arial"/>
              </a:rPr>
              <a:t>use</a:t>
            </a:r>
            <a:r>
              <a:rPr dirty="0" sz="1400" spc="-15">
                <a:latin typeface="Arial"/>
                <a:cs typeface="Arial"/>
              </a:rPr>
              <a:t> </a:t>
            </a:r>
            <a:r>
              <a:rPr dirty="0" sz="1400" spc="-5">
                <a:latin typeface="Arial"/>
                <a:cs typeface="Arial"/>
              </a:rPr>
              <a:t>DHCP </a:t>
            </a:r>
            <a:r>
              <a:rPr dirty="0" sz="1400">
                <a:latin typeface="Arial"/>
                <a:cs typeface="Arial"/>
              </a:rPr>
              <a:t>to</a:t>
            </a:r>
            <a:r>
              <a:rPr dirty="0" sz="1400" spc="-15">
                <a:latin typeface="Arial"/>
                <a:cs typeface="Arial"/>
              </a:rPr>
              <a:t> </a:t>
            </a:r>
            <a:r>
              <a:rPr dirty="0" sz="1400">
                <a:latin typeface="Arial"/>
                <a:cs typeface="Arial"/>
              </a:rPr>
              <a:t>reduce</a:t>
            </a:r>
            <a:r>
              <a:rPr dirty="0" sz="1400" spc="-40">
                <a:latin typeface="Arial"/>
                <a:cs typeface="Arial"/>
              </a:rPr>
              <a:t> </a:t>
            </a:r>
            <a:r>
              <a:rPr dirty="0" sz="1400">
                <a:latin typeface="Arial"/>
                <a:cs typeface="Arial"/>
              </a:rPr>
              <a:t>errors</a:t>
            </a:r>
            <a:r>
              <a:rPr dirty="0" sz="1400" spc="-25">
                <a:latin typeface="Arial"/>
                <a:cs typeface="Arial"/>
              </a:rPr>
              <a:t> </a:t>
            </a:r>
            <a:r>
              <a:rPr dirty="0" sz="1400">
                <a:latin typeface="Arial"/>
                <a:cs typeface="Arial"/>
              </a:rPr>
              <a:t>and</a:t>
            </a:r>
            <a:r>
              <a:rPr dirty="0" sz="1400" spc="-15">
                <a:latin typeface="Arial"/>
                <a:cs typeface="Arial"/>
              </a:rPr>
              <a:t> </a:t>
            </a:r>
            <a:r>
              <a:rPr dirty="0" sz="1400">
                <a:latin typeface="Arial"/>
                <a:cs typeface="Arial"/>
              </a:rPr>
              <a:t>burden</a:t>
            </a:r>
            <a:r>
              <a:rPr dirty="0" sz="1400" spc="-30">
                <a:latin typeface="Arial"/>
                <a:cs typeface="Arial"/>
              </a:rPr>
              <a:t> </a:t>
            </a:r>
            <a:r>
              <a:rPr dirty="0" sz="1400">
                <a:latin typeface="Arial"/>
                <a:cs typeface="Arial"/>
              </a:rPr>
              <a:t>on</a:t>
            </a:r>
            <a:r>
              <a:rPr dirty="0" sz="1400" spc="-15">
                <a:latin typeface="Arial"/>
                <a:cs typeface="Arial"/>
              </a:rPr>
              <a:t> </a:t>
            </a:r>
            <a:r>
              <a:rPr dirty="0" sz="1400" spc="-5">
                <a:latin typeface="Arial"/>
                <a:cs typeface="Arial"/>
              </a:rPr>
              <a:t>network</a:t>
            </a:r>
            <a:r>
              <a:rPr dirty="0" sz="1400" spc="-10">
                <a:latin typeface="Arial"/>
                <a:cs typeface="Arial"/>
              </a:rPr>
              <a:t> </a:t>
            </a:r>
            <a:r>
              <a:rPr dirty="0" sz="1400">
                <a:latin typeface="Arial"/>
                <a:cs typeface="Arial"/>
              </a:rPr>
              <a:t>support</a:t>
            </a:r>
            <a:r>
              <a:rPr dirty="0" sz="1400" spc="-50">
                <a:latin typeface="Arial"/>
                <a:cs typeface="Arial"/>
              </a:rPr>
              <a:t> </a:t>
            </a:r>
            <a:r>
              <a:rPr dirty="0" sz="1400" spc="-5">
                <a:latin typeface="Arial"/>
                <a:cs typeface="Arial"/>
              </a:rPr>
              <a:t>staff.</a:t>
            </a:r>
            <a:r>
              <a:rPr dirty="0" sz="1400" spc="-35">
                <a:latin typeface="Arial"/>
                <a:cs typeface="Arial"/>
              </a:rPr>
              <a:t> </a:t>
            </a:r>
            <a:r>
              <a:rPr dirty="0" sz="1400" spc="-5">
                <a:latin typeface="Arial"/>
                <a:cs typeface="Arial"/>
              </a:rPr>
              <a:t>IPv6  </a:t>
            </a:r>
            <a:r>
              <a:rPr dirty="0" sz="1400">
                <a:latin typeface="Arial"/>
                <a:cs typeface="Arial"/>
              </a:rPr>
              <a:t>clients can obtain address information using </a:t>
            </a:r>
            <a:r>
              <a:rPr dirty="0" sz="1400" spc="-10">
                <a:latin typeface="Arial"/>
                <a:cs typeface="Arial"/>
              </a:rPr>
              <a:t>DHCPv6 </a:t>
            </a:r>
            <a:r>
              <a:rPr dirty="0" sz="1400">
                <a:latin typeface="Arial"/>
                <a:cs typeface="Arial"/>
              </a:rPr>
              <a:t>or</a:t>
            </a:r>
            <a:r>
              <a:rPr dirty="0" sz="1400" spc="-190">
                <a:latin typeface="Arial"/>
                <a:cs typeface="Arial"/>
              </a:rPr>
              <a:t> </a:t>
            </a:r>
            <a:r>
              <a:rPr dirty="0" sz="1400">
                <a:latin typeface="Arial"/>
                <a:cs typeface="Arial"/>
              </a:rPr>
              <a:t>SLAAC.</a:t>
            </a:r>
            <a:endParaRPr sz="1400">
              <a:latin typeface="Arial"/>
              <a:cs typeface="Arial"/>
            </a:endParaRPr>
          </a:p>
          <a:p>
            <a:pPr marL="355600" indent="-343535">
              <a:lnSpc>
                <a:spcPct val="100000"/>
              </a:lnSpc>
              <a:spcBef>
                <a:spcPts val="335"/>
              </a:spcBef>
              <a:buFont typeface="Arial"/>
              <a:buChar char="•"/>
              <a:tabLst>
                <a:tab pos="355600" algn="l"/>
                <a:tab pos="356235" algn="l"/>
              </a:tabLst>
            </a:pPr>
            <a:r>
              <a:rPr dirty="0" sz="1400" spc="-5" b="1">
                <a:latin typeface="Arial"/>
                <a:cs typeface="Arial"/>
              </a:rPr>
              <a:t>Servers and peripherals </a:t>
            </a:r>
            <a:r>
              <a:rPr dirty="0" sz="1400">
                <a:latin typeface="Arial"/>
                <a:cs typeface="Arial"/>
              </a:rPr>
              <a:t>– These should </a:t>
            </a:r>
            <a:r>
              <a:rPr dirty="0" sz="1400" spc="-5">
                <a:latin typeface="Arial"/>
                <a:cs typeface="Arial"/>
              </a:rPr>
              <a:t>have </a:t>
            </a:r>
            <a:r>
              <a:rPr dirty="0" sz="1400">
                <a:latin typeface="Arial"/>
                <a:cs typeface="Arial"/>
              </a:rPr>
              <a:t>a predictable static IP</a:t>
            </a:r>
            <a:r>
              <a:rPr dirty="0" sz="1400" spc="-265">
                <a:latin typeface="Arial"/>
                <a:cs typeface="Arial"/>
              </a:rPr>
              <a:t> </a:t>
            </a:r>
            <a:r>
              <a:rPr dirty="0" sz="1400">
                <a:latin typeface="Arial"/>
                <a:cs typeface="Arial"/>
              </a:rPr>
              <a:t>address.</a:t>
            </a:r>
            <a:endParaRPr sz="1400">
              <a:latin typeface="Arial"/>
              <a:cs typeface="Arial"/>
            </a:endParaRPr>
          </a:p>
          <a:p>
            <a:pPr marL="355600" marR="38100" indent="-343535">
              <a:lnSpc>
                <a:spcPct val="100000"/>
              </a:lnSpc>
              <a:spcBef>
                <a:spcPts val="340"/>
              </a:spcBef>
              <a:buFont typeface="Arial"/>
              <a:buChar char="•"/>
              <a:tabLst>
                <a:tab pos="355600" algn="l"/>
                <a:tab pos="356235" algn="l"/>
              </a:tabLst>
            </a:pPr>
            <a:r>
              <a:rPr dirty="0" sz="1400" spc="-5" b="1">
                <a:latin typeface="Arial"/>
                <a:cs typeface="Arial"/>
              </a:rPr>
              <a:t>Servers that </a:t>
            </a:r>
            <a:r>
              <a:rPr dirty="0" sz="1400" b="1">
                <a:latin typeface="Arial"/>
                <a:cs typeface="Arial"/>
              </a:rPr>
              <a:t>are accessible </a:t>
            </a:r>
            <a:r>
              <a:rPr dirty="0" sz="1400" spc="-5" b="1">
                <a:latin typeface="Arial"/>
                <a:cs typeface="Arial"/>
              </a:rPr>
              <a:t>from the internet </a:t>
            </a:r>
            <a:r>
              <a:rPr dirty="0" sz="1400">
                <a:latin typeface="Arial"/>
                <a:cs typeface="Arial"/>
              </a:rPr>
              <a:t>– </a:t>
            </a:r>
            <a:r>
              <a:rPr dirty="0" sz="1400" spc="-5">
                <a:latin typeface="Arial"/>
                <a:cs typeface="Arial"/>
              </a:rPr>
              <a:t>Servers must have </a:t>
            </a:r>
            <a:r>
              <a:rPr dirty="0" sz="1400">
                <a:latin typeface="Arial"/>
                <a:cs typeface="Arial"/>
              </a:rPr>
              <a:t>a public </a:t>
            </a:r>
            <a:r>
              <a:rPr dirty="0" sz="1400" spc="-5">
                <a:latin typeface="Arial"/>
                <a:cs typeface="Arial"/>
              </a:rPr>
              <a:t>IPv4 </a:t>
            </a:r>
            <a:r>
              <a:rPr dirty="0" sz="1400">
                <a:latin typeface="Arial"/>
                <a:cs typeface="Arial"/>
              </a:rPr>
              <a:t>address, </a:t>
            </a:r>
            <a:r>
              <a:rPr dirty="0" sz="1400" spc="-5">
                <a:latin typeface="Arial"/>
                <a:cs typeface="Arial"/>
              </a:rPr>
              <a:t>most  </a:t>
            </a:r>
            <a:r>
              <a:rPr dirty="0" sz="1400">
                <a:latin typeface="Arial"/>
                <a:cs typeface="Arial"/>
              </a:rPr>
              <a:t>often accessed using</a:t>
            </a:r>
            <a:r>
              <a:rPr dirty="0" sz="1400" spc="-110">
                <a:latin typeface="Arial"/>
                <a:cs typeface="Arial"/>
              </a:rPr>
              <a:t> </a:t>
            </a:r>
            <a:r>
              <a:rPr dirty="0" sz="1400" spc="-70">
                <a:latin typeface="Arial"/>
                <a:cs typeface="Arial"/>
              </a:rPr>
              <a:t>NAT.</a:t>
            </a:r>
            <a:endParaRPr sz="1400">
              <a:latin typeface="Arial"/>
              <a:cs typeface="Arial"/>
            </a:endParaRPr>
          </a:p>
          <a:p>
            <a:pPr marL="355600" marR="176530" indent="-343535">
              <a:lnSpc>
                <a:spcPct val="100000"/>
              </a:lnSpc>
              <a:spcBef>
                <a:spcPts val="335"/>
              </a:spcBef>
              <a:buFont typeface="Arial"/>
              <a:buChar char="•"/>
              <a:tabLst>
                <a:tab pos="355600" algn="l"/>
                <a:tab pos="356235" algn="l"/>
              </a:tabLst>
            </a:pPr>
            <a:r>
              <a:rPr dirty="0" sz="1400" spc="-5" b="1">
                <a:latin typeface="Arial"/>
                <a:cs typeface="Arial"/>
              </a:rPr>
              <a:t>Intermediary devices </a:t>
            </a:r>
            <a:r>
              <a:rPr dirty="0" sz="1400">
                <a:latin typeface="Arial"/>
                <a:cs typeface="Arial"/>
              </a:rPr>
              <a:t>– </a:t>
            </a:r>
            <a:r>
              <a:rPr dirty="0" sz="1400" spc="-5">
                <a:latin typeface="Arial"/>
                <a:cs typeface="Arial"/>
              </a:rPr>
              <a:t>Devices </a:t>
            </a:r>
            <a:r>
              <a:rPr dirty="0" sz="1400">
                <a:latin typeface="Arial"/>
                <a:cs typeface="Arial"/>
              </a:rPr>
              <a:t>are assigned addresses for </a:t>
            </a:r>
            <a:r>
              <a:rPr dirty="0" sz="1400" spc="-5">
                <a:latin typeface="Arial"/>
                <a:cs typeface="Arial"/>
              </a:rPr>
              <a:t>network management,</a:t>
            </a:r>
            <a:r>
              <a:rPr dirty="0" sz="1400" spc="-145">
                <a:latin typeface="Arial"/>
                <a:cs typeface="Arial"/>
              </a:rPr>
              <a:t> </a:t>
            </a:r>
            <a:r>
              <a:rPr dirty="0" sz="1400">
                <a:latin typeface="Arial"/>
                <a:cs typeface="Arial"/>
              </a:rPr>
              <a:t>monitoring,  and</a:t>
            </a:r>
            <a:r>
              <a:rPr dirty="0" sz="1400" spc="-25">
                <a:latin typeface="Arial"/>
                <a:cs typeface="Arial"/>
              </a:rPr>
              <a:t> </a:t>
            </a:r>
            <a:r>
              <a:rPr dirty="0" sz="1400" spc="-15">
                <a:latin typeface="Arial"/>
                <a:cs typeface="Arial"/>
              </a:rPr>
              <a:t>security.</a:t>
            </a:r>
            <a:endParaRPr sz="1400">
              <a:latin typeface="Arial"/>
              <a:cs typeface="Arial"/>
            </a:endParaRPr>
          </a:p>
          <a:p>
            <a:pPr marL="355600" indent="-343535">
              <a:lnSpc>
                <a:spcPct val="100000"/>
              </a:lnSpc>
              <a:spcBef>
                <a:spcPts val="335"/>
              </a:spcBef>
              <a:buFont typeface="Arial"/>
              <a:buChar char="•"/>
              <a:tabLst>
                <a:tab pos="355600" algn="l"/>
                <a:tab pos="356235" algn="l"/>
              </a:tabLst>
            </a:pPr>
            <a:r>
              <a:rPr dirty="0" sz="1400" b="1">
                <a:latin typeface="Arial"/>
                <a:cs typeface="Arial"/>
              </a:rPr>
              <a:t>Gateway</a:t>
            </a:r>
            <a:r>
              <a:rPr dirty="0" sz="1400" spc="-60" b="1">
                <a:latin typeface="Arial"/>
                <a:cs typeface="Arial"/>
              </a:rPr>
              <a:t> </a:t>
            </a:r>
            <a:r>
              <a:rPr dirty="0" sz="1400">
                <a:latin typeface="Arial"/>
                <a:cs typeface="Arial"/>
              </a:rPr>
              <a:t>–</a:t>
            </a:r>
            <a:r>
              <a:rPr dirty="0" sz="1400" spc="-10">
                <a:latin typeface="Arial"/>
                <a:cs typeface="Arial"/>
              </a:rPr>
              <a:t> </a:t>
            </a:r>
            <a:r>
              <a:rPr dirty="0" sz="1400">
                <a:latin typeface="Arial"/>
                <a:cs typeface="Arial"/>
              </a:rPr>
              <a:t>Routers</a:t>
            </a:r>
            <a:r>
              <a:rPr dirty="0" sz="1400" spc="-20">
                <a:latin typeface="Arial"/>
                <a:cs typeface="Arial"/>
              </a:rPr>
              <a:t> </a:t>
            </a:r>
            <a:r>
              <a:rPr dirty="0" sz="1400">
                <a:latin typeface="Arial"/>
                <a:cs typeface="Arial"/>
              </a:rPr>
              <a:t>and</a:t>
            </a:r>
            <a:r>
              <a:rPr dirty="0" sz="1400" spc="-25">
                <a:latin typeface="Arial"/>
                <a:cs typeface="Arial"/>
              </a:rPr>
              <a:t> </a:t>
            </a:r>
            <a:r>
              <a:rPr dirty="0" sz="1400" spc="-5">
                <a:latin typeface="Arial"/>
                <a:cs typeface="Arial"/>
              </a:rPr>
              <a:t>firewall</a:t>
            </a:r>
            <a:r>
              <a:rPr dirty="0" sz="1400" spc="-10">
                <a:latin typeface="Arial"/>
                <a:cs typeface="Arial"/>
              </a:rPr>
              <a:t> </a:t>
            </a:r>
            <a:r>
              <a:rPr dirty="0" sz="1400" spc="-5">
                <a:latin typeface="Arial"/>
                <a:cs typeface="Arial"/>
              </a:rPr>
              <a:t>devices</a:t>
            </a:r>
            <a:r>
              <a:rPr dirty="0" sz="1400" spc="-10">
                <a:latin typeface="Arial"/>
                <a:cs typeface="Arial"/>
              </a:rPr>
              <a:t> </a:t>
            </a:r>
            <a:r>
              <a:rPr dirty="0" sz="1400">
                <a:latin typeface="Arial"/>
                <a:cs typeface="Arial"/>
              </a:rPr>
              <a:t>are</a:t>
            </a:r>
            <a:r>
              <a:rPr dirty="0" sz="1400" spc="-25">
                <a:latin typeface="Arial"/>
                <a:cs typeface="Arial"/>
              </a:rPr>
              <a:t> </a:t>
            </a:r>
            <a:r>
              <a:rPr dirty="0" sz="1400">
                <a:latin typeface="Arial"/>
                <a:cs typeface="Arial"/>
              </a:rPr>
              <a:t>gateway</a:t>
            </a:r>
            <a:r>
              <a:rPr dirty="0" sz="1400" spc="-25">
                <a:latin typeface="Arial"/>
                <a:cs typeface="Arial"/>
              </a:rPr>
              <a:t> </a:t>
            </a:r>
            <a:r>
              <a:rPr dirty="0" sz="1400">
                <a:latin typeface="Arial"/>
                <a:cs typeface="Arial"/>
              </a:rPr>
              <a:t>for</a:t>
            </a:r>
            <a:r>
              <a:rPr dirty="0" sz="1400" spc="-20">
                <a:latin typeface="Arial"/>
                <a:cs typeface="Arial"/>
              </a:rPr>
              <a:t> </a:t>
            </a:r>
            <a:r>
              <a:rPr dirty="0" sz="1400">
                <a:latin typeface="Arial"/>
                <a:cs typeface="Arial"/>
              </a:rPr>
              <a:t>the</a:t>
            </a:r>
            <a:r>
              <a:rPr dirty="0" sz="1400" spc="-25">
                <a:latin typeface="Arial"/>
                <a:cs typeface="Arial"/>
              </a:rPr>
              <a:t> </a:t>
            </a:r>
            <a:r>
              <a:rPr dirty="0" sz="1400">
                <a:latin typeface="Arial"/>
                <a:cs typeface="Arial"/>
              </a:rPr>
              <a:t>hosts</a:t>
            </a:r>
            <a:r>
              <a:rPr dirty="0" sz="1400" spc="-35">
                <a:latin typeface="Arial"/>
                <a:cs typeface="Arial"/>
              </a:rPr>
              <a:t> </a:t>
            </a:r>
            <a:r>
              <a:rPr dirty="0" sz="1400">
                <a:latin typeface="Arial"/>
                <a:cs typeface="Arial"/>
              </a:rPr>
              <a:t>in</a:t>
            </a:r>
            <a:r>
              <a:rPr dirty="0" sz="1400" spc="-10">
                <a:latin typeface="Arial"/>
                <a:cs typeface="Arial"/>
              </a:rPr>
              <a:t> </a:t>
            </a:r>
            <a:r>
              <a:rPr dirty="0" sz="1400">
                <a:latin typeface="Arial"/>
                <a:cs typeface="Arial"/>
              </a:rPr>
              <a:t>that</a:t>
            </a:r>
            <a:r>
              <a:rPr dirty="0" sz="1400" spc="-25">
                <a:latin typeface="Arial"/>
                <a:cs typeface="Arial"/>
              </a:rPr>
              <a:t> </a:t>
            </a:r>
            <a:r>
              <a:rPr dirty="0" sz="1400">
                <a:latin typeface="Arial"/>
                <a:cs typeface="Arial"/>
              </a:rPr>
              <a:t>network.</a:t>
            </a:r>
            <a:endParaRPr sz="1400">
              <a:latin typeface="Arial"/>
              <a:cs typeface="Arial"/>
            </a:endParaRPr>
          </a:p>
          <a:p>
            <a:pPr>
              <a:lnSpc>
                <a:spcPct val="100000"/>
              </a:lnSpc>
            </a:pPr>
            <a:endParaRPr sz="1500">
              <a:latin typeface="Arial"/>
              <a:cs typeface="Arial"/>
            </a:endParaRPr>
          </a:p>
          <a:p>
            <a:pPr marL="12700" marR="5080">
              <a:lnSpc>
                <a:spcPct val="100000"/>
              </a:lnSpc>
              <a:spcBef>
                <a:spcPts val="969"/>
              </a:spcBef>
            </a:pPr>
            <a:r>
              <a:rPr dirty="0" sz="1600" spc="-5">
                <a:latin typeface="Arial"/>
                <a:cs typeface="Arial"/>
              </a:rPr>
              <a:t>When developing an IP addressing scheme, </a:t>
            </a:r>
            <a:r>
              <a:rPr dirty="0" sz="1600">
                <a:latin typeface="Arial"/>
                <a:cs typeface="Arial"/>
              </a:rPr>
              <a:t>it </a:t>
            </a:r>
            <a:r>
              <a:rPr dirty="0" sz="1600" spc="-5">
                <a:latin typeface="Arial"/>
                <a:cs typeface="Arial"/>
              </a:rPr>
              <a:t>is generally recommended that </a:t>
            </a:r>
            <a:r>
              <a:rPr dirty="0" sz="1600" spc="-10">
                <a:latin typeface="Arial"/>
                <a:cs typeface="Arial"/>
              </a:rPr>
              <a:t>you </a:t>
            </a:r>
            <a:r>
              <a:rPr dirty="0" sz="1600" spc="-5">
                <a:latin typeface="Arial"/>
                <a:cs typeface="Arial"/>
              </a:rPr>
              <a:t>have a  set pattern of how addresses are allocated to each </a:t>
            </a:r>
            <a:r>
              <a:rPr dirty="0" sz="1600" spc="-10">
                <a:latin typeface="Arial"/>
                <a:cs typeface="Arial"/>
              </a:rPr>
              <a:t>type </a:t>
            </a:r>
            <a:r>
              <a:rPr dirty="0" sz="1600" spc="-5">
                <a:latin typeface="Arial"/>
                <a:cs typeface="Arial"/>
              </a:rPr>
              <a:t>of</a:t>
            </a:r>
            <a:r>
              <a:rPr dirty="0" sz="1600" spc="180">
                <a:latin typeface="Arial"/>
                <a:cs typeface="Arial"/>
              </a:rPr>
              <a:t> </a:t>
            </a:r>
            <a:r>
              <a:rPr dirty="0" sz="1600" spc="-5">
                <a:latin typeface="Arial"/>
                <a:cs typeface="Arial"/>
              </a:rPr>
              <a:t>device.</a:t>
            </a:r>
            <a:endParaRPr sz="16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805688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Structured</a:t>
            </a:r>
            <a:r>
              <a:rPr dirty="0" sz="1600" spc="10">
                <a:solidFill>
                  <a:srgbClr val="004B69"/>
                </a:solidFill>
              </a:rPr>
              <a:t> </a:t>
            </a:r>
            <a:r>
              <a:rPr dirty="0" sz="1600" spc="-5">
                <a:solidFill>
                  <a:srgbClr val="004B69"/>
                </a:solidFill>
              </a:rPr>
              <a:t>Design</a:t>
            </a:r>
            <a:endParaRPr sz="1600"/>
          </a:p>
          <a:p>
            <a:pPr marL="12700">
              <a:lnSpc>
                <a:spcPts val="2580"/>
              </a:lnSpc>
            </a:pPr>
            <a:r>
              <a:rPr dirty="0" sz="2400" spc="-5">
                <a:solidFill>
                  <a:srgbClr val="004B69"/>
                </a:solidFill>
              </a:rPr>
              <a:t>Packet </a:t>
            </a:r>
            <a:r>
              <a:rPr dirty="0" sz="2400" spc="-20">
                <a:solidFill>
                  <a:srgbClr val="004B69"/>
                </a:solidFill>
              </a:rPr>
              <a:t>Tracer </a:t>
            </a:r>
            <a:r>
              <a:rPr dirty="0" sz="2400">
                <a:solidFill>
                  <a:srgbClr val="004B69"/>
                </a:solidFill>
              </a:rPr>
              <a:t>– </a:t>
            </a:r>
            <a:r>
              <a:rPr dirty="0" sz="2400" spc="-5">
                <a:solidFill>
                  <a:srgbClr val="004B69"/>
                </a:solidFill>
              </a:rPr>
              <a:t>VLSM Design and </a:t>
            </a:r>
            <a:r>
              <a:rPr dirty="0" sz="2400">
                <a:solidFill>
                  <a:srgbClr val="004B69"/>
                </a:solidFill>
              </a:rPr>
              <a:t>Implementation Practice</a:t>
            </a:r>
            <a:endParaRPr sz="24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84300"/>
            <a:ext cx="5297170" cy="1625600"/>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In this Packet </a:t>
            </a:r>
            <a:r>
              <a:rPr dirty="0" sz="1600" spc="-25">
                <a:latin typeface="Arial"/>
                <a:cs typeface="Arial"/>
              </a:rPr>
              <a:t>Tracer, </a:t>
            </a:r>
            <a:r>
              <a:rPr dirty="0" sz="1600" spc="-10">
                <a:latin typeface="Arial"/>
                <a:cs typeface="Arial"/>
              </a:rPr>
              <a:t>you </a:t>
            </a:r>
            <a:r>
              <a:rPr dirty="0" sz="1600" spc="-5">
                <a:latin typeface="Arial"/>
                <a:cs typeface="Arial"/>
              </a:rPr>
              <a:t>will do the</a:t>
            </a:r>
            <a:r>
              <a:rPr dirty="0" sz="1600" spc="95">
                <a:latin typeface="Arial"/>
                <a:cs typeface="Arial"/>
              </a:rPr>
              <a:t> </a:t>
            </a:r>
            <a:r>
              <a:rPr dirty="0" sz="1600" spc="-5">
                <a:latin typeface="Arial"/>
                <a:cs typeface="Arial"/>
              </a:rPr>
              <a:t>following:</a:t>
            </a:r>
            <a:endParaRPr sz="1600">
              <a:latin typeface="Arial"/>
              <a:cs typeface="Arial"/>
            </a:endParaRPr>
          </a:p>
          <a:p>
            <a:pPr>
              <a:lnSpc>
                <a:spcPct val="100000"/>
              </a:lnSpc>
              <a:spcBef>
                <a:spcPts val="45"/>
              </a:spcBef>
            </a:pPr>
            <a:endParaRPr sz="2150">
              <a:latin typeface="Arial"/>
              <a:cs typeface="Arial"/>
            </a:endParaRPr>
          </a:p>
          <a:p>
            <a:pPr marL="299085" indent="-287020">
              <a:lnSpc>
                <a:spcPct val="100000"/>
              </a:lnSpc>
              <a:buClr>
                <a:srgbClr val="57575B"/>
              </a:buClr>
              <a:buSzPct val="90625"/>
              <a:buChar char="•"/>
              <a:tabLst>
                <a:tab pos="299085" algn="l"/>
                <a:tab pos="299720" algn="l"/>
              </a:tabLst>
            </a:pPr>
            <a:r>
              <a:rPr dirty="0" sz="1600" spc="-5">
                <a:latin typeface="Arial"/>
                <a:cs typeface="Arial"/>
              </a:rPr>
              <a:t>Examine the Network</a:t>
            </a:r>
            <a:r>
              <a:rPr dirty="0" sz="1600" spc="30">
                <a:latin typeface="Arial"/>
                <a:cs typeface="Arial"/>
              </a:rPr>
              <a:t> </a:t>
            </a:r>
            <a:r>
              <a:rPr dirty="0" sz="1600" spc="-5">
                <a:latin typeface="Arial"/>
                <a:cs typeface="Arial"/>
              </a:rPr>
              <a:t>Requirements</a:t>
            </a:r>
            <a:endParaRPr sz="1600">
              <a:latin typeface="Arial"/>
              <a:cs typeface="Arial"/>
            </a:endParaRPr>
          </a:p>
          <a:p>
            <a:pPr marL="299085" indent="-287020">
              <a:lnSpc>
                <a:spcPct val="100000"/>
              </a:lnSpc>
              <a:spcBef>
                <a:spcPts val="1205"/>
              </a:spcBef>
              <a:buClr>
                <a:srgbClr val="57575B"/>
              </a:buClr>
              <a:buSzPct val="90625"/>
              <a:buChar char="•"/>
              <a:tabLst>
                <a:tab pos="299085" algn="l"/>
                <a:tab pos="299720" algn="l"/>
              </a:tabLst>
            </a:pPr>
            <a:r>
              <a:rPr dirty="0" sz="1600" spc="-5">
                <a:latin typeface="Arial"/>
                <a:cs typeface="Arial"/>
              </a:rPr>
              <a:t>Design the VLSM Addressing</a:t>
            </a:r>
            <a:r>
              <a:rPr dirty="0" sz="1600" spc="-95">
                <a:latin typeface="Arial"/>
                <a:cs typeface="Arial"/>
              </a:rPr>
              <a:t> </a:t>
            </a:r>
            <a:r>
              <a:rPr dirty="0" sz="1600" spc="-5">
                <a:latin typeface="Arial"/>
                <a:cs typeface="Arial"/>
              </a:rPr>
              <a:t>Scheme</a:t>
            </a:r>
            <a:endParaRPr sz="1600">
              <a:latin typeface="Arial"/>
              <a:cs typeface="Arial"/>
            </a:endParaRPr>
          </a:p>
          <a:p>
            <a:pPr marL="299085" indent="-287020">
              <a:lnSpc>
                <a:spcPct val="100000"/>
              </a:lnSpc>
              <a:spcBef>
                <a:spcPts val="1200"/>
              </a:spcBef>
              <a:buClr>
                <a:srgbClr val="57575B"/>
              </a:buClr>
              <a:buSzPct val="90625"/>
              <a:buChar char="•"/>
              <a:tabLst>
                <a:tab pos="299085" algn="l"/>
                <a:tab pos="299720" algn="l"/>
              </a:tabLst>
            </a:pPr>
            <a:r>
              <a:rPr dirty="0" sz="1600" spc="-5">
                <a:latin typeface="Arial"/>
                <a:cs typeface="Arial"/>
              </a:rPr>
              <a:t>Assign IP Addresses to Devices and </a:t>
            </a:r>
            <a:r>
              <a:rPr dirty="0" sz="1600" spc="-15">
                <a:latin typeface="Arial"/>
                <a:cs typeface="Arial"/>
              </a:rPr>
              <a:t>Verify</a:t>
            </a:r>
            <a:r>
              <a:rPr dirty="0" sz="1600" spc="-75">
                <a:latin typeface="Arial"/>
                <a:cs typeface="Arial"/>
              </a:rPr>
              <a:t> </a:t>
            </a:r>
            <a:r>
              <a:rPr dirty="0" sz="1600" spc="-5">
                <a:latin typeface="Arial"/>
                <a:cs typeface="Arial"/>
              </a:rPr>
              <a:t>Connectivity</a:t>
            </a:r>
            <a:endParaRPr sz="16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6941820" cy="1356995"/>
          </a:xfrm>
          <a:prstGeom prst="rect"/>
        </p:spPr>
        <p:txBody>
          <a:bodyPr wrap="square" lIns="0" tIns="91440" rIns="0" bIns="0" rtlCol="0" vert="horz">
            <a:spAutoFit/>
          </a:bodyPr>
          <a:lstStyle/>
          <a:p>
            <a:pPr marL="12700" marR="5080">
              <a:lnSpc>
                <a:spcPts val="4970"/>
              </a:lnSpc>
              <a:spcBef>
                <a:spcPts val="720"/>
              </a:spcBef>
            </a:pPr>
            <a:r>
              <a:rPr dirty="0" spc="-70"/>
              <a:t>11.10 </a:t>
            </a:r>
            <a:r>
              <a:rPr dirty="0" spc="-5"/>
              <a:t>Module Practice and  Quiz</a:t>
            </a:r>
          </a:p>
        </p:txBody>
      </p:sp>
      <p:sp>
        <p:nvSpPr>
          <p:cNvPr id="3" name="object 3"/>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4" name="object 4"/>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2229"/>
            <a:ext cx="8858885" cy="546100"/>
          </a:xfrm>
          <a:prstGeom prst="rect"/>
        </p:spPr>
        <p:txBody>
          <a:bodyPr wrap="square" lIns="0" tIns="12065" rIns="0" bIns="0" rtlCol="0" vert="horz">
            <a:spAutoFit/>
          </a:bodyPr>
          <a:lstStyle/>
          <a:p>
            <a:pPr marL="12700">
              <a:lnSpc>
                <a:spcPts val="1630"/>
              </a:lnSpc>
              <a:spcBef>
                <a:spcPts val="95"/>
              </a:spcBef>
            </a:pPr>
            <a:r>
              <a:rPr dirty="0" sz="1600" spc="-5">
                <a:solidFill>
                  <a:srgbClr val="004B69"/>
                </a:solidFill>
              </a:rPr>
              <a:t>Structured</a:t>
            </a:r>
            <a:r>
              <a:rPr dirty="0" sz="1600" spc="10">
                <a:solidFill>
                  <a:srgbClr val="004B69"/>
                </a:solidFill>
              </a:rPr>
              <a:t> </a:t>
            </a:r>
            <a:r>
              <a:rPr dirty="0" sz="1600" spc="-5">
                <a:solidFill>
                  <a:srgbClr val="004B69"/>
                </a:solidFill>
              </a:rPr>
              <a:t>Design</a:t>
            </a:r>
            <a:endParaRPr sz="1600"/>
          </a:p>
          <a:p>
            <a:pPr marL="12700">
              <a:lnSpc>
                <a:spcPts val="2470"/>
              </a:lnSpc>
            </a:pPr>
            <a:r>
              <a:rPr dirty="0" sz="2300">
                <a:solidFill>
                  <a:srgbClr val="004B69"/>
                </a:solidFill>
              </a:rPr>
              <a:t>Packet </a:t>
            </a:r>
            <a:r>
              <a:rPr dirty="0" sz="2300" spc="-15">
                <a:solidFill>
                  <a:srgbClr val="004B69"/>
                </a:solidFill>
              </a:rPr>
              <a:t>Tracer </a:t>
            </a:r>
            <a:r>
              <a:rPr dirty="0" sz="2300">
                <a:solidFill>
                  <a:srgbClr val="004B69"/>
                </a:solidFill>
              </a:rPr>
              <a:t>– Design </a:t>
            </a:r>
            <a:r>
              <a:rPr dirty="0" sz="2300" spc="-5">
                <a:solidFill>
                  <a:srgbClr val="004B69"/>
                </a:solidFill>
              </a:rPr>
              <a:t>and </a:t>
            </a:r>
            <a:r>
              <a:rPr dirty="0" sz="2300">
                <a:solidFill>
                  <a:srgbClr val="004B69"/>
                </a:solidFill>
              </a:rPr>
              <a:t>Implement a VLSM Addressing</a:t>
            </a:r>
            <a:r>
              <a:rPr dirty="0" sz="2300" spc="-395">
                <a:solidFill>
                  <a:srgbClr val="004B69"/>
                </a:solidFill>
              </a:rPr>
              <a:t> </a:t>
            </a:r>
            <a:r>
              <a:rPr dirty="0" sz="2300">
                <a:solidFill>
                  <a:srgbClr val="004B69"/>
                </a:solidFill>
              </a:rPr>
              <a:t>Scheme</a:t>
            </a:r>
            <a:endParaRPr sz="2300"/>
          </a:p>
        </p:txBody>
      </p:sp>
      <p:sp>
        <p:nvSpPr>
          <p:cNvPr id="4" name="object 4"/>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5" name="object 5"/>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p:nvPr/>
        </p:nvSpPr>
        <p:spPr>
          <a:xfrm>
            <a:off x="510641" y="884300"/>
            <a:ext cx="5565775" cy="2021839"/>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In this Packet </a:t>
            </a:r>
            <a:r>
              <a:rPr dirty="0" sz="1600" spc="-25">
                <a:latin typeface="Arial"/>
                <a:cs typeface="Arial"/>
              </a:rPr>
              <a:t>Tracer, </a:t>
            </a:r>
            <a:r>
              <a:rPr dirty="0" sz="1600" spc="-10">
                <a:latin typeface="Arial"/>
                <a:cs typeface="Arial"/>
              </a:rPr>
              <a:t>you </a:t>
            </a:r>
            <a:r>
              <a:rPr dirty="0" sz="1600" spc="-5">
                <a:latin typeface="Arial"/>
                <a:cs typeface="Arial"/>
              </a:rPr>
              <a:t>will do the</a:t>
            </a:r>
            <a:r>
              <a:rPr dirty="0" sz="1600" spc="90">
                <a:latin typeface="Arial"/>
                <a:cs typeface="Arial"/>
              </a:rPr>
              <a:t> </a:t>
            </a:r>
            <a:r>
              <a:rPr dirty="0" sz="1600" spc="-5">
                <a:latin typeface="Arial"/>
                <a:cs typeface="Arial"/>
              </a:rPr>
              <a:t>following:</a:t>
            </a:r>
            <a:endParaRPr sz="1600">
              <a:latin typeface="Arial"/>
              <a:cs typeface="Arial"/>
            </a:endParaRPr>
          </a:p>
          <a:p>
            <a:pPr>
              <a:lnSpc>
                <a:spcPct val="100000"/>
              </a:lnSpc>
              <a:spcBef>
                <a:spcPts val="45"/>
              </a:spcBef>
            </a:pPr>
            <a:endParaRPr sz="2150">
              <a:latin typeface="Arial"/>
              <a:cs typeface="Arial"/>
            </a:endParaRPr>
          </a:p>
          <a:p>
            <a:pPr marL="299085" indent="-287020">
              <a:lnSpc>
                <a:spcPct val="100000"/>
              </a:lnSpc>
              <a:buClr>
                <a:srgbClr val="57575B"/>
              </a:buClr>
              <a:buSzPct val="90625"/>
              <a:buChar char="•"/>
              <a:tabLst>
                <a:tab pos="299085" algn="l"/>
                <a:tab pos="299720" algn="l"/>
              </a:tabLst>
            </a:pPr>
            <a:r>
              <a:rPr dirty="0" sz="1600" spc="-5">
                <a:latin typeface="Arial"/>
                <a:cs typeface="Arial"/>
              </a:rPr>
              <a:t>Design a VLSM IP addressing scheme given</a:t>
            </a:r>
            <a:r>
              <a:rPr dirty="0" sz="1600">
                <a:latin typeface="Arial"/>
                <a:cs typeface="Arial"/>
              </a:rPr>
              <a:t> </a:t>
            </a:r>
            <a:r>
              <a:rPr dirty="0" sz="1600" spc="-5">
                <a:latin typeface="Arial"/>
                <a:cs typeface="Arial"/>
              </a:rPr>
              <a:t>requirements</a:t>
            </a:r>
            <a:endParaRPr sz="1600">
              <a:latin typeface="Arial"/>
              <a:cs typeface="Arial"/>
            </a:endParaRPr>
          </a:p>
          <a:p>
            <a:pPr marL="299085" indent="-287020">
              <a:lnSpc>
                <a:spcPct val="100000"/>
              </a:lnSpc>
              <a:spcBef>
                <a:spcPts val="1205"/>
              </a:spcBef>
              <a:buClr>
                <a:srgbClr val="57575B"/>
              </a:buClr>
              <a:buSzPct val="90625"/>
              <a:buChar char="•"/>
              <a:tabLst>
                <a:tab pos="299085" algn="l"/>
                <a:tab pos="299720" algn="l"/>
              </a:tabLst>
            </a:pPr>
            <a:r>
              <a:rPr dirty="0" sz="1600" spc="-5">
                <a:latin typeface="Arial"/>
                <a:cs typeface="Arial"/>
              </a:rPr>
              <a:t>Configure addressing on network devices and</a:t>
            </a:r>
            <a:r>
              <a:rPr dirty="0" sz="1600" spc="40">
                <a:latin typeface="Arial"/>
                <a:cs typeface="Arial"/>
              </a:rPr>
              <a:t> </a:t>
            </a:r>
            <a:r>
              <a:rPr dirty="0" sz="1600" spc="-5">
                <a:latin typeface="Arial"/>
                <a:cs typeface="Arial"/>
              </a:rPr>
              <a:t>hosts</a:t>
            </a:r>
            <a:endParaRPr sz="1600">
              <a:latin typeface="Arial"/>
              <a:cs typeface="Arial"/>
            </a:endParaRPr>
          </a:p>
          <a:p>
            <a:pPr marL="299085" indent="-287020">
              <a:lnSpc>
                <a:spcPct val="100000"/>
              </a:lnSpc>
              <a:spcBef>
                <a:spcPts val="1200"/>
              </a:spcBef>
              <a:buClr>
                <a:srgbClr val="57575B"/>
              </a:buClr>
              <a:buSzPct val="90625"/>
              <a:buChar char="•"/>
              <a:tabLst>
                <a:tab pos="299085" algn="l"/>
                <a:tab pos="299720" algn="l"/>
              </a:tabLst>
            </a:pPr>
            <a:r>
              <a:rPr dirty="0" sz="1600" spc="-15">
                <a:latin typeface="Arial"/>
                <a:cs typeface="Arial"/>
              </a:rPr>
              <a:t>Verify </a:t>
            </a:r>
            <a:r>
              <a:rPr dirty="0" sz="1600" spc="-5">
                <a:latin typeface="Arial"/>
                <a:cs typeface="Arial"/>
              </a:rPr>
              <a:t>IP</a:t>
            </a:r>
            <a:r>
              <a:rPr dirty="0" sz="1600" spc="-10">
                <a:latin typeface="Arial"/>
                <a:cs typeface="Arial"/>
              </a:rPr>
              <a:t> </a:t>
            </a:r>
            <a:r>
              <a:rPr dirty="0" sz="1600" spc="-5">
                <a:latin typeface="Arial"/>
                <a:cs typeface="Arial"/>
              </a:rPr>
              <a:t>connectivity</a:t>
            </a:r>
            <a:endParaRPr sz="1600">
              <a:latin typeface="Arial"/>
              <a:cs typeface="Arial"/>
            </a:endParaRPr>
          </a:p>
          <a:p>
            <a:pPr marL="299085" indent="-287020">
              <a:lnSpc>
                <a:spcPct val="100000"/>
              </a:lnSpc>
              <a:spcBef>
                <a:spcPts val="1200"/>
              </a:spcBef>
              <a:buClr>
                <a:srgbClr val="57575B"/>
              </a:buClr>
              <a:buSzPct val="90625"/>
              <a:buChar char="•"/>
              <a:tabLst>
                <a:tab pos="299085" algn="l"/>
                <a:tab pos="299720" algn="l"/>
              </a:tabLst>
            </a:pPr>
            <a:r>
              <a:rPr dirty="0" sz="1600" spc="-10">
                <a:latin typeface="Arial"/>
                <a:cs typeface="Arial"/>
              </a:rPr>
              <a:t>Troubleshoot </a:t>
            </a:r>
            <a:r>
              <a:rPr dirty="0" sz="1600" spc="-5">
                <a:latin typeface="Arial"/>
                <a:cs typeface="Arial"/>
              </a:rPr>
              <a:t>connectivity issues as</a:t>
            </a:r>
            <a:r>
              <a:rPr dirty="0" sz="1600">
                <a:latin typeface="Arial"/>
                <a:cs typeface="Arial"/>
              </a:rPr>
              <a:t> </a:t>
            </a:r>
            <a:r>
              <a:rPr dirty="0" sz="1600" spc="-5">
                <a:latin typeface="Arial"/>
                <a:cs typeface="Arial"/>
              </a:rPr>
              <a:t>required.</a:t>
            </a:r>
            <a:endParaRPr sz="16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165227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Structured</a:t>
            </a:r>
            <a:r>
              <a:rPr dirty="0" sz="1600" spc="-30">
                <a:solidFill>
                  <a:srgbClr val="004B69"/>
                </a:solidFill>
                <a:latin typeface="Arial"/>
                <a:cs typeface="Arial"/>
              </a:rPr>
              <a:t> </a:t>
            </a:r>
            <a:r>
              <a:rPr dirty="0" sz="1600" spc="-5">
                <a:solidFill>
                  <a:srgbClr val="004B69"/>
                </a:solidFill>
                <a:latin typeface="Arial"/>
                <a:cs typeface="Arial"/>
              </a:rPr>
              <a:t>Design</a:t>
            </a:r>
            <a:endParaRPr sz="1600">
              <a:latin typeface="Arial"/>
              <a:cs typeface="Arial"/>
            </a:endParaRPr>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a:spLocks noGrp="1"/>
          </p:cNvSpPr>
          <p:nvPr>
            <p:ph type="title"/>
          </p:nvPr>
        </p:nvSpPr>
        <p:spPr>
          <a:xfrm>
            <a:off x="78739" y="223773"/>
            <a:ext cx="7823200"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Lab </a:t>
            </a:r>
            <a:r>
              <a:rPr dirty="0" sz="2400">
                <a:solidFill>
                  <a:srgbClr val="004B69"/>
                </a:solidFill>
              </a:rPr>
              <a:t>- </a:t>
            </a:r>
            <a:r>
              <a:rPr dirty="0" sz="2400" spc="-5">
                <a:solidFill>
                  <a:srgbClr val="004B69"/>
                </a:solidFill>
              </a:rPr>
              <a:t>Design and Implement a VLSM Addressing</a:t>
            </a:r>
            <a:r>
              <a:rPr dirty="0" sz="2400" spc="-10">
                <a:solidFill>
                  <a:srgbClr val="004B69"/>
                </a:solidFill>
              </a:rPr>
              <a:t> </a:t>
            </a:r>
            <a:r>
              <a:rPr dirty="0" sz="2400" spc="-5">
                <a:solidFill>
                  <a:srgbClr val="004B69"/>
                </a:solidFill>
              </a:rPr>
              <a:t>Scheme</a:t>
            </a:r>
            <a:endParaRPr sz="2400"/>
          </a:p>
        </p:txBody>
      </p:sp>
      <p:sp>
        <p:nvSpPr>
          <p:cNvPr id="4" name="object 4"/>
          <p:cNvSpPr txBox="1"/>
          <p:nvPr/>
        </p:nvSpPr>
        <p:spPr>
          <a:xfrm>
            <a:off x="510641" y="884300"/>
            <a:ext cx="4762500" cy="1439545"/>
          </a:xfrm>
          <a:prstGeom prst="rect">
            <a:avLst/>
          </a:prstGeom>
        </p:spPr>
        <p:txBody>
          <a:bodyPr wrap="square" lIns="0" tIns="12065" rIns="0" bIns="0" rtlCol="0" vert="horz">
            <a:spAutoFit/>
          </a:bodyPr>
          <a:lstStyle/>
          <a:p>
            <a:pPr marL="12700">
              <a:lnSpc>
                <a:spcPct val="100000"/>
              </a:lnSpc>
              <a:spcBef>
                <a:spcPts val="95"/>
              </a:spcBef>
            </a:pPr>
            <a:r>
              <a:rPr dirty="0" sz="1600" spc="-5">
                <a:latin typeface="Arial"/>
                <a:cs typeface="Arial"/>
              </a:rPr>
              <a:t>In this lab, </a:t>
            </a:r>
            <a:r>
              <a:rPr dirty="0" sz="1600" spc="-10">
                <a:latin typeface="Arial"/>
                <a:cs typeface="Arial"/>
              </a:rPr>
              <a:t>you </a:t>
            </a:r>
            <a:r>
              <a:rPr dirty="0" sz="1600" spc="-5">
                <a:latin typeface="Arial"/>
                <a:cs typeface="Arial"/>
              </a:rPr>
              <a:t>will complete the following</a:t>
            </a:r>
            <a:r>
              <a:rPr dirty="0" sz="1600" spc="135">
                <a:latin typeface="Arial"/>
                <a:cs typeface="Arial"/>
              </a:rPr>
              <a:t> </a:t>
            </a:r>
            <a:r>
              <a:rPr dirty="0" sz="1600" spc="-5">
                <a:latin typeface="Arial"/>
                <a:cs typeface="Arial"/>
              </a:rPr>
              <a:t>objectives:</a:t>
            </a:r>
            <a:endParaRPr sz="1600">
              <a:latin typeface="Arial"/>
              <a:cs typeface="Arial"/>
            </a:endParaRPr>
          </a:p>
          <a:p>
            <a:pPr>
              <a:lnSpc>
                <a:spcPct val="100000"/>
              </a:lnSpc>
              <a:spcBef>
                <a:spcPts val="40"/>
              </a:spcBef>
            </a:pPr>
            <a:endParaRPr sz="2300">
              <a:latin typeface="Arial"/>
              <a:cs typeface="Arial"/>
            </a:endParaRPr>
          </a:p>
          <a:p>
            <a:pPr marL="355600" indent="-343535">
              <a:lnSpc>
                <a:spcPct val="100000"/>
              </a:lnSpc>
              <a:spcBef>
                <a:spcPts val="5"/>
              </a:spcBef>
              <a:buChar char="•"/>
              <a:tabLst>
                <a:tab pos="355600" algn="l"/>
                <a:tab pos="356235" algn="l"/>
              </a:tabLst>
            </a:pPr>
            <a:r>
              <a:rPr dirty="0" sz="1600" spc="-5">
                <a:latin typeface="Arial"/>
                <a:cs typeface="Arial"/>
              </a:rPr>
              <a:t>Examine Network</a:t>
            </a:r>
            <a:r>
              <a:rPr dirty="0" sz="1600" spc="15">
                <a:latin typeface="Arial"/>
                <a:cs typeface="Arial"/>
              </a:rPr>
              <a:t> </a:t>
            </a:r>
            <a:r>
              <a:rPr dirty="0" sz="1600" spc="-5">
                <a:latin typeface="Arial"/>
                <a:cs typeface="Arial"/>
              </a:rPr>
              <a:t>Requirements</a:t>
            </a:r>
            <a:endParaRPr sz="1600">
              <a:latin typeface="Arial"/>
              <a:cs typeface="Arial"/>
            </a:endParaRPr>
          </a:p>
          <a:p>
            <a:pPr marL="355600" indent="-343535">
              <a:lnSpc>
                <a:spcPct val="100000"/>
              </a:lnSpc>
              <a:spcBef>
                <a:spcPts val="380"/>
              </a:spcBef>
              <a:buChar char="•"/>
              <a:tabLst>
                <a:tab pos="355600" algn="l"/>
                <a:tab pos="356235" algn="l"/>
              </a:tabLst>
            </a:pPr>
            <a:r>
              <a:rPr dirty="0" sz="1600" spc="-5">
                <a:latin typeface="Arial"/>
                <a:cs typeface="Arial"/>
              </a:rPr>
              <a:t>Design the VLSM Address</a:t>
            </a:r>
            <a:r>
              <a:rPr dirty="0" sz="1600" spc="-80">
                <a:latin typeface="Arial"/>
                <a:cs typeface="Arial"/>
              </a:rPr>
              <a:t> </a:t>
            </a:r>
            <a:r>
              <a:rPr dirty="0" sz="1600" spc="-5">
                <a:latin typeface="Arial"/>
                <a:cs typeface="Arial"/>
              </a:rPr>
              <a:t>Scheme</a:t>
            </a:r>
            <a:endParaRPr sz="1600">
              <a:latin typeface="Arial"/>
              <a:cs typeface="Arial"/>
            </a:endParaRPr>
          </a:p>
          <a:p>
            <a:pPr marL="355600" indent="-343535">
              <a:lnSpc>
                <a:spcPct val="100000"/>
              </a:lnSpc>
              <a:spcBef>
                <a:spcPts val="390"/>
              </a:spcBef>
              <a:buChar char="•"/>
              <a:tabLst>
                <a:tab pos="355600" algn="l"/>
                <a:tab pos="356235" algn="l"/>
              </a:tabLst>
            </a:pPr>
            <a:r>
              <a:rPr dirty="0" sz="1600" spc="-5">
                <a:latin typeface="Arial"/>
                <a:cs typeface="Arial"/>
              </a:rPr>
              <a:t>Cable and Configure the IPv4</a:t>
            </a:r>
            <a:r>
              <a:rPr dirty="0" sz="1600" spc="5">
                <a:latin typeface="Arial"/>
                <a:cs typeface="Arial"/>
              </a:rPr>
              <a:t> </a:t>
            </a:r>
            <a:r>
              <a:rPr dirty="0" sz="1600" spc="-5">
                <a:latin typeface="Arial"/>
                <a:cs typeface="Arial"/>
              </a:rPr>
              <a:t>Network</a:t>
            </a:r>
            <a:endParaRPr sz="16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12013"/>
            <a:ext cx="2057400" cy="239395"/>
          </a:xfrm>
          <a:prstGeom prst="rect">
            <a:avLst/>
          </a:prstGeom>
        </p:spPr>
        <p:txBody>
          <a:bodyPr wrap="square" lIns="0" tIns="13335" rIns="0" bIns="0" rtlCol="0" vert="horz">
            <a:spAutoFit/>
          </a:bodyPr>
          <a:lstStyle/>
          <a:p>
            <a:pPr marL="12700">
              <a:lnSpc>
                <a:spcPct val="100000"/>
              </a:lnSpc>
              <a:spcBef>
                <a:spcPts val="105"/>
              </a:spcBef>
            </a:pPr>
            <a:r>
              <a:rPr dirty="0" sz="1400">
                <a:solidFill>
                  <a:srgbClr val="367086"/>
                </a:solidFill>
                <a:latin typeface="Arial"/>
                <a:cs typeface="Arial"/>
              </a:rPr>
              <a:t>Module Practice and</a:t>
            </a:r>
            <a:r>
              <a:rPr dirty="0" sz="1400" spc="-150">
                <a:solidFill>
                  <a:srgbClr val="367086"/>
                </a:solidFill>
                <a:latin typeface="Arial"/>
                <a:cs typeface="Arial"/>
              </a:rPr>
              <a:t> </a:t>
            </a:r>
            <a:r>
              <a:rPr dirty="0" sz="1400">
                <a:solidFill>
                  <a:srgbClr val="367086"/>
                </a:solidFill>
                <a:latin typeface="Arial"/>
                <a:cs typeface="Arial"/>
              </a:rPr>
              <a:t>Quiz</a:t>
            </a:r>
            <a:endParaRPr sz="1400">
              <a:latin typeface="Arial"/>
              <a:cs typeface="Arial"/>
            </a:endParaRPr>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a:spLocks noGrp="1"/>
          </p:cNvSpPr>
          <p:nvPr>
            <p:ph type="title"/>
          </p:nvPr>
        </p:nvSpPr>
        <p:spPr>
          <a:xfrm>
            <a:off x="78739" y="323850"/>
            <a:ext cx="4292600" cy="391160"/>
          </a:xfrm>
          <a:prstGeom prst="rect"/>
        </p:spPr>
        <p:txBody>
          <a:bodyPr wrap="square" lIns="0" tIns="12700" rIns="0" bIns="0" rtlCol="0" vert="horz">
            <a:spAutoFit/>
          </a:bodyPr>
          <a:lstStyle/>
          <a:p>
            <a:pPr marL="12700">
              <a:lnSpc>
                <a:spcPct val="100000"/>
              </a:lnSpc>
              <a:spcBef>
                <a:spcPts val="100"/>
              </a:spcBef>
            </a:pPr>
            <a:r>
              <a:rPr dirty="0" sz="2400">
                <a:solidFill>
                  <a:srgbClr val="367086"/>
                </a:solidFill>
              </a:rPr>
              <a:t>What </a:t>
            </a:r>
            <a:r>
              <a:rPr dirty="0" sz="2400" spc="-10">
                <a:solidFill>
                  <a:srgbClr val="367086"/>
                </a:solidFill>
              </a:rPr>
              <a:t>did </a:t>
            </a:r>
            <a:r>
              <a:rPr dirty="0" sz="2400">
                <a:solidFill>
                  <a:srgbClr val="367086"/>
                </a:solidFill>
              </a:rPr>
              <a:t>I </a:t>
            </a:r>
            <a:r>
              <a:rPr dirty="0" sz="2400" spc="-5">
                <a:solidFill>
                  <a:srgbClr val="367086"/>
                </a:solidFill>
              </a:rPr>
              <a:t>learn in </a:t>
            </a:r>
            <a:r>
              <a:rPr dirty="0" sz="2400">
                <a:solidFill>
                  <a:srgbClr val="367086"/>
                </a:solidFill>
              </a:rPr>
              <a:t>this</a:t>
            </a:r>
            <a:r>
              <a:rPr dirty="0" sz="2400" spc="-20">
                <a:solidFill>
                  <a:srgbClr val="367086"/>
                </a:solidFill>
              </a:rPr>
              <a:t> </a:t>
            </a:r>
            <a:r>
              <a:rPr dirty="0" sz="2400" spc="-5">
                <a:solidFill>
                  <a:srgbClr val="367086"/>
                </a:solidFill>
              </a:rPr>
              <a:t>module?</a:t>
            </a:r>
            <a:endParaRPr sz="2400"/>
          </a:p>
        </p:txBody>
      </p:sp>
      <p:sp>
        <p:nvSpPr>
          <p:cNvPr id="4" name="object 4"/>
          <p:cNvSpPr txBox="1"/>
          <p:nvPr/>
        </p:nvSpPr>
        <p:spPr>
          <a:xfrm>
            <a:off x="238150" y="827659"/>
            <a:ext cx="8580120" cy="3653154"/>
          </a:xfrm>
          <a:prstGeom prst="rect">
            <a:avLst/>
          </a:prstGeom>
        </p:spPr>
        <p:txBody>
          <a:bodyPr wrap="square" lIns="0" tIns="12065" rIns="0" bIns="0" rtlCol="0" vert="horz">
            <a:spAutoFit/>
          </a:bodyPr>
          <a:lstStyle/>
          <a:p>
            <a:pPr marL="180340" marR="81915" indent="-167640">
              <a:lnSpc>
                <a:spcPct val="100000"/>
              </a:lnSpc>
              <a:spcBef>
                <a:spcPts val="95"/>
              </a:spcBef>
              <a:buClr>
                <a:srgbClr val="57575B"/>
              </a:buClr>
              <a:buSzPct val="90625"/>
              <a:buChar char="•"/>
              <a:tabLst>
                <a:tab pos="180340" algn="l"/>
              </a:tabLst>
            </a:pPr>
            <a:r>
              <a:rPr dirty="0" sz="1600" spc="-5">
                <a:latin typeface="Arial"/>
                <a:cs typeface="Arial"/>
              </a:rPr>
              <a:t>The IP addressing structure consists of a </a:t>
            </a:r>
            <a:r>
              <a:rPr dirty="0" sz="1600">
                <a:latin typeface="Arial"/>
                <a:cs typeface="Arial"/>
              </a:rPr>
              <a:t>32-bit </a:t>
            </a:r>
            <a:r>
              <a:rPr dirty="0" sz="1600" spc="-5">
                <a:latin typeface="Arial"/>
                <a:cs typeface="Arial"/>
              </a:rPr>
              <a:t>hierarchical network address that identifies a  network and a host portion. Network devices use a process called ANDing using the IP  address and associated subnet mask to identify the network and host</a:t>
            </a:r>
            <a:r>
              <a:rPr dirty="0" sz="1600" spc="120">
                <a:latin typeface="Arial"/>
                <a:cs typeface="Arial"/>
              </a:rPr>
              <a:t> </a:t>
            </a:r>
            <a:r>
              <a:rPr dirty="0" sz="1600" spc="-5">
                <a:latin typeface="Arial"/>
                <a:cs typeface="Arial"/>
              </a:rPr>
              <a:t>portions.</a:t>
            </a:r>
            <a:endParaRPr sz="1600">
              <a:latin typeface="Arial"/>
              <a:cs typeface="Arial"/>
            </a:endParaRPr>
          </a:p>
          <a:p>
            <a:pPr marL="180340" indent="-167640">
              <a:lnSpc>
                <a:spcPct val="100000"/>
              </a:lnSpc>
              <a:spcBef>
                <a:spcPts val="600"/>
              </a:spcBef>
              <a:buClr>
                <a:srgbClr val="57575B"/>
              </a:buClr>
              <a:buSzPct val="90625"/>
              <a:buChar char="•"/>
              <a:tabLst>
                <a:tab pos="180340" algn="l"/>
              </a:tabLst>
            </a:pPr>
            <a:r>
              <a:rPr dirty="0" sz="1600" spc="-5">
                <a:latin typeface="Arial"/>
                <a:cs typeface="Arial"/>
              </a:rPr>
              <a:t>Destination IPv4 packets can be unicast, broadcast, and</a:t>
            </a:r>
            <a:r>
              <a:rPr dirty="0" sz="1600" spc="30">
                <a:latin typeface="Arial"/>
                <a:cs typeface="Arial"/>
              </a:rPr>
              <a:t> </a:t>
            </a:r>
            <a:r>
              <a:rPr dirty="0" sz="1600" spc="-5">
                <a:latin typeface="Arial"/>
                <a:cs typeface="Arial"/>
              </a:rPr>
              <a:t>multicast.</a:t>
            </a:r>
            <a:endParaRPr sz="1600">
              <a:latin typeface="Arial"/>
              <a:cs typeface="Arial"/>
            </a:endParaRPr>
          </a:p>
          <a:p>
            <a:pPr algn="just" marL="180340" marR="5080" indent="-167640">
              <a:lnSpc>
                <a:spcPct val="100000"/>
              </a:lnSpc>
              <a:spcBef>
                <a:spcPts val="600"/>
              </a:spcBef>
              <a:buClr>
                <a:srgbClr val="57575B"/>
              </a:buClr>
              <a:buSzPct val="90625"/>
              <a:buChar char="•"/>
              <a:tabLst>
                <a:tab pos="180340" algn="l"/>
              </a:tabLst>
            </a:pPr>
            <a:r>
              <a:rPr dirty="0" sz="1600" spc="-5">
                <a:latin typeface="Arial"/>
                <a:cs typeface="Arial"/>
              </a:rPr>
              <a:t>There are globally routable IP addresses as assigned by the IANA and there are three ranges  of private IP network addresses that cannot be routed globally but can be used on </a:t>
            </a:r>
            <a:r>
              <a:rPr dirty="0" sz="1600">
                <a:latin typeface="Arial"/>
                <a:cs typeface="Arial"/>
              </a:rPr>
              <a:t>all </a:t>
            </a:r>
            <a:r>
              <a:rPr dirty="0" sz="1600" spc="-5">
                <a:latin typeface="Arial"/>
                <a:cs typeface="Arial"/>
              </a:rPr>
              <a:t>internal  private</a:t>
            </a:r>
            <a:r>
              <a:rPr dirty="0" sz="1600" spc="-10">
                <a:latin typeface="Arial"/>
                <a:cs typeface="Arial"/>
              </a:rPr>
              <a:t> </a:t>
            </a:r>
            <a:r>
              <a:rPr dirty="0" sz="1600" spc="-5">
                <a:latin typeface="Arial"/>
                <a:cs typeface="Arial"/>
              </a:rPr>
              <a:t>networks.</a:t>
            </a:r>
            <a:endParaRPr sz="1600">
              <a:latin typeface="Arial"/>
              <a:cs typeface="Arial"/>
            </a:endParaRPr>
          </a:p>
          <a:p>
            <a:pPr algn="just" marL="180340" indent="-167640">
              <a:lnSpc>
                <a:spcPct val="100000"/>
              </a:lnSpc>
              <a:spcBef>
                <a:spcPts val="605"/>
              </a:spcBef>
              <a:buClr>
                <a:srgbClr val="57575B"/>
              </a:buClr>
              <a:buSzPct val="90625"/>
              <a:buChar char="•"/>
              <a:tabLst>
                <a:tab pos="180340" algn="l"/>
              </a:tabLst>
            </a:pPr>
            <a:r>
              <a:rPr dirty="0" sz="1600" spc="-5">
                <a:latin typeface="Arial"/>
                <a:cs typeface="Arial"/>
              </a:rPr>
              <a:t>Reduce large broadcast domains using subnets to create smaller broadcast domains,</a:t>
            </a:r>
            <a:r>
              <a:rPr dirty="0" sz="1600" spc="185">
                <a:latin typeface="Arial"/>
                <a:cs typeface="Arial"/>
              </a:rPr>
              <a:t> </a:t>
            </a:r>
            <a:r>
              <a:rPr dirty="0" sz="1600" spc="-5">
                <a:latin typeface="Arial"/>
                <a:cs typeface="Arial"/>
              </a:rPr>
              <a:t>reduce</a:t>
            </a:r>
            <a:endParaRPr sz="1600">
              <a:latin typeface="Arial"/>
              <a:cs typeface="Arial"/>
            </a:endParaRPr>
          </a:p>
          <a:p>
            <a:pPr algn="just" marL="180340">
              <a:lnSpc>
                <a:spcPct val="100000"/>
              </a:lnSpc>
            </a:pPr>
            <a:r>
              <a:rPr dirty="0" sz="1600" spc="-5">
                <a:latin typeface="Arial"/>
                <a:cs typeface="Arial"/>
              </a:rPr>
              <a:t>overall network traffic, and improve network</a:t>
            </a:r>
            <a:r>
              <a:rPr dirty="0" sz="1600" spc="90">
                <a:latin typeface="Arial"/>
                <a:cs typeface="Arial"/>
              </a:rPr>
              <a:t> </a:t>
            </a:r>
            <a:r>
              <a:rPr dirty="0" sz="1600" spc="-5">
                <a:latin typeface="Arial"/>
                <a:cs typeface="Arial"/>
              </a:rPr>
              <a:t>performance.</a:t>
            </a:r>
            <a:endParaRPr sz="1600">
              <a:latin typeface="Arial"/>
              <a:cs typeface="Arial"/>
            </a:endParaRPr>
          </a:p>
          <a:p>
            <a:pPr marL="180340" marR="237490" indent="-167640">
              <a:lnSpc>
                <a:spcPct val="100000"/>
              </a:lnSpc>
              <a:spcBef>
                <a:spcPts val="600"/>
              </a:spcBef>
              <a:buClr>
                <a:srgbClr val="57575B"/>
              </a:buClr>
              <a:buSzPct val="90625"/>
              <a:buChar char="•"/>
              <a:tabLst>
                <a:tab pos="180340" algn="l"/>
              </a:tabLst>
            </a:pPr>
            <a:r>
              <a:rPr dirty="0" sz="1600" spc="-5">
                <a:latin typeface="Arial"/>
                <a:cs typeface="Arial"/>
              </a:rPr>
              <a:t>Create IPv4 subnets using one or more of the host bits as network bits. </a:t>
            </a:r>
            <a:r>
              <a:rPr dirty="0" sz="1600" spc="-20">
                <a:latin typeface="Arial"/>
                <a:cs typeface="Arial"/>
              </a:rPr>
              <a:t>However, </a:t>
            </a:r>
            <a:r>
              <a:rPr dirty="0" sz="1600" spc="-5">
                <a:latin typeface="Arial"/>
                <a:cs typeface="Arial"/>
              </a:rPr>
              <a:t>networks  are most easily subnetted at the octet boundary of /8, /16, and</a:t>
            </a:r>
            <a:r>
              <a:rPr dirty="0" sz="1600" spc="155">
                <a:latin typeface="Arial"/>
                <a:cs typeface="Arial"/>
              </a:rPr>
              <a:t> </a:t>
            </a:r>
            <a:r>
              <a:rPr dirty="0" sz="1600" spc="-5">
                <a:latin typeface="Arial"/>
                <a:cs typeface="Arial"/>
              </a:rPr>
              <a:t>/24.</a:t>
            </a:r>
            <a:endParaRPr sz="1600">
              <a:latin typeface="Arial"/>
              <a:cs typeface="Arial"/>
            </a:endParaRPr>
          </a:p>
          <a:p>
            <a:pPr marL="180340" indent="-167640">
              <a:lnSpc>
                <a:spcPct val="100000"/>
              </a:lnSpc>
              <a:spcBef>
                <a:spcPts val="600"/>
              </a:spcBef>
              <a:buClr>
                <a:srgbClr val="57575B"/>
              </a:buClr>
              <a:buSzPct val="90625"/>
              <a:buChar char="•"/>
              <a:tabLst>
                <a:tab pos="180340" algn="l"/>
              </a:tabLst>
            </a:pPr>
            <a:r>
              <a:rPr dirty="0" sz="1600" spc="-5">
                <a:latin typeface="Arial"/>
                <a:cs typeface="Arial"/>
              </a:rPr>
              <a:t>Larger networks can be subnetted at the /8 or /16</a:t>
            </a:r>
            <a:r>
              <a:rPr dirty="0" sz="1600" spc="135">
                <a:latin typeface="Arial"/>
                <a:cs typeface="Arial"/>
              </a:rPr>
              <a:t> </a:t>
            </a:r>
            <a:r>
              <a:rPr dirty="0" sz="1600" spc="-5">
                <a:latin typeface="Arial"/>
                <a:cs typeface="Arial"/>
              </a:rPr>
              <a:t>boundaries.</a:t>
            </a:r>
            <a:endParaRPr sz="1600">
              <a:latin typeface="Arial"/>
              <a:cs typeface="Arial"/>
            </a:endParaRPr>
          </a:p>
          <a:p>
            <a:pPr marL="180340" indent="-167640">
              <a:lnSpc>
                <a:spcPct val="100000"/>
              </a:lnSpc>
              <a:spcBef>
                <a:spcPts val="605"/>
              </a:spcBef>
              <a:buClr>
                <a:srgbClr val="57575B"/>
              </a:buClr>
              <a:buSzPct val="90625"/>
              <a:buChar char="•"/>
              <a:tabLst>
                <a:tab pos="180340" algn="l"/>
              </a:tabLst>
            </a:pPr>
            <a:r>
              <a:rPr dirty="0" sz="1600" spc="-5">
                <a:latin typeface="Arial"/>
                <a:cs typeface="Arial"/>
              </a:rPr>
              <a:t>Use VLSM to reduce the number of unused host addresses per</a:t>
            </a:r>
            <a:r>
              <a:rPr dirty="0" sz="1600" spc="114">
                <a:latin typeface="Arial"/>
                <a:cs typeface="Arial"/>
              </a:rPr>
              <a:t> </a:t>
            </a:r>
            <a:r>
              <a:rPr dirty="0" sz="1600" spc="-5">
                <a:latin typeface="Arial"/>
                <a:cs typeface="Arial"/>
              </a:rPr>
              <a:t>subnet.</a:t>
            </a:r>
            <a:endParaRPr sz="16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12013"/>
            <a:ext cx="2057400" cy="239395"/>
          </a:xfrm>
          <a:prstGeom prst="rect">
            <a:avLst/>
          </a:prstGeom>
        </p:spPr>
        <p:txBody>
          <a:bodyPr wrap="square" lIns="0" tIns="13335" rIns="0" bIns="0" rtlCol="0" vert="horz">
            <a:spAutoFit/>
          </a:bodyPr>
          <a:lstStyle/>
          <a:p>
            <a:pPr marL="12700">
              <a:lnSpc>
                <a:spcPct val="100000"/>
              </a:lnSpc>
              <a:spcBef>
                <a:spcPts val="105"/>
              </a:spcBef>
            </a:pPr>
            <a:r>
              <a:rPr dirty="0" sz="1400">
                <a:solidFill>
                  <a:srgbClr val="367086"/>
                </a:solidFill>
                <a:latin typeface="Arial"/>
                <a:cs typeface="Arial"/>
              </a:rPr>
              <a:t>Module Practice and</a:t>
            </a:r>
            <a:r>
              <a:rPr dirty="0" sz="1400" spc="-150">
                <a:solidFill>
                  <a:srgbClr val="367086"/>
                </a:solidFill>
                <a:latin typeface="Arial"/>
                <a:cs typeface="Arial"/>
              </a:rPr>
              <a:t> </a:t>
            </a:r>
            <a:r>
              <a:rPr dirty="0" sz="1400">
                <a:solidFill>
                  <a:srgbClr val="367086"/>
                </a:solidFill>
                <a:latin typeface="Arial"/>
                <a:cs typeface="Arial"/>
              </a:rPr>
              <a:t>Quiz</a:t>
            </a:r>
            <a:endParaRPr sz="1400">
              <a:latin typeface="Arial"/>
              <a:cs typeface="Arial"/>
            </a:endParaRPr>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33</a:t>
            </a:fld>
          </a:p>
        </p:txBody>
      </p:sp>
      <p:sp>
        <p:nvSpPr>
          <p:cNvPr id="3" name="object 3"/>
          <p:cNvSpPr txBox="1">
            <a:spLocks noGrp="1"/>
          </p:cNvSpPr>
          <p:nvPr>
            <p:ph type="title"/>
          </p:nvPr>
        </p:nvSpPr>
        <p:spPr>
          <a:xfrm>
            <a:off x="78739" y="323850"/>
            <a:ext cx="5311775" cy="391160"/>
          </a:xfrm>
          <a:prstGeom prst="rect"/>
        </p:spPr>
        <p:txBody>
          <a:bodyPr wrap="square" lIns="0" tIns="12700" rIns="0" bIns="0" rtlCol="0" vert="horz">
            <a:spAutoFit/>
          </a:bodyPr>
          <a:lstStyle/>
          <a:p>
            <a:pPr marL="12700">
              <a:lnSpc>
                <a:spcPct val="100000"/>
              </a:lnSpc>
              <a:spcBef>
                <a:spcPts val="100"/>
              </a:spcBef>
            </a:pPr>
            <a:r>
              <a:rPr dirty="0" sz="2400">
                <a:solidFill>
                  <a:srgbClr val="367086"/>
                </a:solidFill>
              </a:rPr>
              <a:t>What </a:t>
            </a:r>
            <a:r>
              <a:rPr dirty="0" sz="2400" spc="-10">
                <a:solidFill>
                  <a:srgbClr val="367086"/>
                </a:solidFill>
              </a:rPr>
              <a:t>did </a:t>
            </a:r>
            <a:r>
              <a:rPr dirty="0" sz="2400">
                <a:solidFill>
                  <a:srgbClr val="367086"/>
                </a:solidFill>
              </a:rPr>
              <a:t>I </a:t>
            </a:r>
            <a:r>
              <a:rPr dirty="0" sz="2400" spc="-5">
                <a:solidFill>
                  <a:srgbClr val="367086"/>
                </a:solidFill>
              </a:rPr>
              <a:t>learn in </a:t>
            </a:r>
            <a:r>
              <a:rPr dirty="0" sz="2400">
                <a:solidFill>
                  <a:srgbClr val="367086"/>
                </a:solidFill>
              </a:rPr>
              <a:t>this </a:t>
            </a:r>
            <a:r>
              <a:rPr dirty="0" sz="2400" spc="-5">
                <a:solidFill>
                  <a:srgbClr val="367086"/>
                </a:solidFill>
              </a:rPr>
              <a:t>module?</a:t>
            </a:r>
            <a:r>
              <a:rPr dirty="0" sz="2400">
                <a:solidFill>
                  <a:srgbClr val="367086"/>
                </a:solidFill>
              </a:rPr>
              <a:t> (Cont.)</a:t>
            </a:r>
            <a:endParaRPr sz="2400"/>
          </a:p>
        </p:txBody>
      </p:sp>
      <p:sp>
        <p:nvSpPr>
          <p:cNvPr id="4" name="object 4"/>
          <p:cNvSpPr txBox="1"/>
          <p:nvPr/>
        </p:nvSpPr>
        <p:spPr>
          <a:xfrm>
            <a:off x="238150" y="827659"/>
            <a:ext cx="8426450" cy="1565275"/>
          </a:xfrm>
          <a:prstGeom prst="rect">
            <a:avLst/>
          </a:prstGeom>
        </p:spPr>
        <p:txBody>
          <a:bodyPr wrap="square" lIns="0" tIns="12065" rIns="0" bIns="0" rtlCol="0" vert="horz">
            <a:spAutoFit/>
          </a:bodyPr>
          <a:lstStyle/>
          <a:p>
            <a:pPr marL="180340" marR="5080" indent="-167640">
              <a:lnSpc>
                <a:spcPct val="100000"/>
              </a:lnSpc>
              <a:spcBef>
                <a:spcPts val="95"/>
              </a:spcBef>
              <a:buClr>
                <a:srgbClr val="57575B"/>
              </a:buClr>
              <a:buSzPct val="90625"/>
              <a:buChar char="•"/>
              <a:tabLst>
                <a:tab pos="180340" algn="l"/>
              </a:tabLst>
            </a:pPr>
            <a:r>
              <a:rPr dirty="0" sz="1600" spc="-5">
                <a:latin typeface="Arial"/>
                <a:cs typeface="Arial"/>
              </a:rPr>
              <a:t>VLSM allows a network space to be divided into unequal parts. </a:t>
            </a:r>
            <a:r>
              <a:rPr dirty="0" sz="1600" spc="-10">
                <a:latin typeface="Arial"/>
                <a:cs typeface="Arial"/>
              </a:rPr>
              <a:t>Always </a:t>
            </a:r>
            <a:r>
              <a:rPr dirty="0" sz="1600" spc="-5">
                <a:latin typeface="Arial"/>
                <a:cs typeface="Arial"/>
              </a:rPr>
              <a:t>begin by satisfying  the host requirements of the largest subnet. Continue subnetting until the host requirements  of the smallest subnet are</a:t>
            </a:r>
            <a:r>
              <a:rPr dirty="0" sz="1600" spc="40">
                <a:latin typeface="Arial"/>
                <a:cs typeface="Arial"/>
              </a:rPr>
              <a:t> </a:t>
            </a:r>
            <a:r>
              <a:rPr dirty="0" sz="1600" spc="-5">
                <a:latin typeface="Arial"/>
                <a:cs typeface="Arial"/>
              </a:rPr>
              <a:t>satisfied.</a:t>
            </a:r>
            <a:endParaRPr sz="1600">
              <a:latin typeface="Arial"/>
              <a:cs typeface="Arial"/>
            </a:endParaRPr>
          </a:p>
          <a:p>
            <a:pPr marL="180340" marR="391795" indent="-167640">
              <a:lnSpc>
                <a:spcPct val="100000"/>
              </a:lnSpc>
              <a:spcBef>
                <a:spcPts val="600"/>
              </a:spcBef>
              <a:buClr>
                <a:srgbClr val="57575B"/>
              </a:buClr>
              <a:buSzPct val="90625"/>
              <a:buChar char="•"/>
              <a:tabLst>
                <a:tab pos="180340" algn="l"/>
              </a:tabLst>
            </a:pPr>
            <a:r>
              <a:rPr dirty="0" sz="1600" spc="-5">
                <a:latin typeface="Arial"/>
                <a:cs typeface="Arial"/>
              </a:rPr>
              <a:t>When designing a network addressing scheme, consider internal, DMZ, and external  requirements. Use a consistent internal IP addressing scheme with a set pattern of how  addresses are allocated to each </a:t>
            </a:r>
            <a:r>
              <a:rPr dirty="0" sz="1600" spc="-10">
                <a:latin typeface="Arial"/>
                <a:cs typeface="Arial"/>
              </a:rPr>
              <a:t>type </a:t>
            </a:r>
            <a:r>
              <a:rPr dirty="0" sz="1600" spc="-5">
                <a:latin typeface="Arial"/>
                <a:cs typeface="Arial"/>
              </a:rPr>
              <a:t>of</a:t>
            </a:r>
            <a:r>
              <a:rPr dirty="0" sz="1600" spc="75">
                <a:latin typeface="Arial"/>
                <a:cs typeface="Arial"/>
              </a:rPr>
              <a:t> </a:t>
            </a:r>
            <a:r>
              <a:rPr dirty="0" sz="1600" spc="-5">
                <a:latin typeface="Arial"/>
                <a:cs typeface="Arial"/>
              </a:rPr>
              <a:t>device.</a:t>
            </a:r>
            <a:endParaRPr sz="16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1435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890772" y="2697479"/>
              <a:ext cx="1325880" cy="292735"/>
            </a:xfrm>
            <a:custGeom>
              <a:avLst/>
              <a:gdLst/>
              <a:ahLst/>
              <a:cxnLst/>
              <a:rect l="l" t="t" r="r" b="b"/>
              <a:pathLst>
                <a:path w="1325879" h="292735">
                  <a:moveTo>
                    <a:pt x="216408" y="8509"/>
                  </a:moveTo>
                  <a:lnTo>
                    <a:pt x="206984" y="7188"/>
                  </a:lnTo>
                  <a:lnTo>
                    <a:pt x="191998" y="4254"/>
                  </a:lnTo>
                  <a:lnTo>
                    <a:pt x="172237" y="1333"/>
                  </a:lnTo>
                  <a:lnTo>
                    <a:pt x="100444" y="6858"/>
                  </a:lnTo>
                  <a:lnTo>
                    <a:pt x="59550" y="26314"/>
                  </a:lnTo>
                  <a:lnTo>
                    <a:pt x="27825" y="56769"/>
                  </a:lnTo>
                  <a:lnTo>
                    <a:pt x="7289" y="96583"/>
                  </a:lnTo>
                  <a:lnTo>
                    <a:pt x="0" y="144145"/>
                  </a:lnTo>
                  <a:lnTo>
                    <a:pt x="7708" y="195440"/>
                  </a:lnTo>
                  <a:lnTo>
                    <a:pt x="29057" y="236740"/>
                  </a:lnTo>
                  <a:lnTo>
                    <a:pt x="61417" y="267233"/>
                  </a:lnTo>
                  <a:lnTo>
                    <a:pt x="102095" y="286131"/>
                  </a:lnTo>
                  <a:lnTo>
                    <a:pt x="148463" y="292608"/>
                  </a:lnTo>
                  <a:lnTo>
                    <a:pt x="172237" y="291287"/>
                  </a:lnTo>
                  <a:lnTo>
                    <a:pt x="191998" y="288366"/>
                  </a:lnTo>
                  <a:lnTo>
                    <a:pt x="206984" y="285432"/>
                  </a:lnTo>
                  <a:lnTo>
                    <a:pt x="216408" y="284099"/>
                  </a:lnTo>
                  <a:lnTo>
                    <a:pt x="216408" y="207772"/>
                  </a:lnTo>
                  <a:lnTo>
                    <a:pt x="209461" y="209765"/>
                  </a:lnTo>
                  <a:lnTo>
                    <a:pt x="195732" y="214122"/>
                  </a:lnTo>
                  <a:lnTo>
                    <a:pt x="176428" y="218490"/>
                  </a:lnTo>
                  <a:lnTo>
                    <a:pt x="121107" y="214515"/>
                  </a:lnTo>
                  <a:lnTo>
                    <a:pt x="81699" y="173977"/>
                  </a:lnTo>
                  <a:lnTo>
                    <a:pt x="76327" y="144145"/>
                  </a:lnTo>
                  <a:lnTo>
                    <a:pt x="81699" y="114325"/>
                  </a:lnTo>
                  <a:lnTo>
                    <a:pt x="97028" y="90081"/>
                  </a:lnTo>
                  <a:lnTo>
                    <a:pt x="121107" y="73787"/>
                  </a:lnTo>
                  <a:lnTo>
                    <a:pt x="152781" y="67818"/>
                  </a:lnTo>
                  <a:lnTo>
                    <a:pt x="178257" y="70485"/>
                  </a:lnTo>
                  <a:lnTo>
                    <a:pt x="197358" y="76339"/>
                  </a:lnTo>
                  <a:lnTo>
                    <a:pt x="210070" y="82181"/>
                  </a:lnTo>
                  <a:lnTo>
                    <a:pt x="216408" y="84836"/>
                  </a:lnTo>
                  <a:lnTo>
                    <a:pt x="216408" y="8509"/>
                  </a:lnTo>
                  <a:close/>
                </a:path>
                <a:path w="1325879" h="292735">
                  <a:moveTo>
                    <a:pt x="384035" y="3060"/>
                  </a:moveTo>
                  <a:lnTo>
                    <a:pt x="313944" y="3060"/>
                  </a:lnTo>
                  <a:lnTo>
                    <a:pt x="313944" y="286512"/>
                  </a:lnTo>
                  <a:lnTo>
                    <a:pt x="384035" y="286512"/>
                  </a:lnTo>
                  <a:lnTo>
                    <a:pt x="384035" y="3060"/>
                  </a:lnTo>
                  <a:close/>
                </a:path>
                <a:path w="1325879" h="292735">
                  <a:moveTo>
                    <a:pt x="670560" y="199263"/>
                  </a:moveTo>
                  <a:lnTo>
                    <a:pt x="654240" y="148958"/>
                  </a:lnTo>
                  <a:lnTo>
                    <a:pt x="603250" y="114554"/>
                  </a:lnTo>
                  <a:lnTo>
                    <a:pt x="586359" y="110236"/>
                  </a:lnTo>
                  <a:lnTo>
                    <a:pt x="575792" y="106883"/>
                  </a:lnTo>
                  <a:lnTo>
                    <a:pt x="564807" y="102298"/>
                  </a:lnTo>
                  <a:lnTo>
                    <a:pt x="556183" y="95351"/>
                  </a:lnTo>
                  <a:lnTo>
                    <a:pt x="552704" y="84836"/>
                  </a:lnTo>
                  <a:lnTo>
                    <a:pt x="555802" y="73672"/>
                  </a:lnTo>
                  <a:lnTo>
                    <a:pt x="564832" y="65697"/>
                  </a:lnTo>
                  <a:lnTo>
                    <a:pt x="579374" y="60909"/>
                  </a:lnTo>
                  <a:lnTo>
                    <a:pt x="599059" y="59309"/>
                  </a:lnTo>
                  <a:lnTo>
                    <a:pt x="615835" y="60642"/>
                  </a:lnTo>
                  <a:lnTo>
                    <a:pt x="632650" y="63563"/>
                  </a:lnTo>
                  <a:lnTo>
                    <a:pt x="646303" y="66497"/>
                  </a:lnTo>
                  <a:lnTo>
                    <a:pt x="653669" y="67818"/>
                  </a:lnTo>
                  <a:lnTo>
                    <a:pt x="653669" y="59309"/>
                  </a:lnTo>
                  <a:lnTo>
                    <a:pt x="653669" y="8509"/>
                  </a:lnTo>
                  <a:lnTo>
                    <a:pt x="646049" y="7188"/>
                  </a:lnTo>
                  <a:lnTo>
                    <a:pt x="630529" y="4254"/>
                  </a:lnTo>
                  <a:lnTo>
                    <a:pt x="608711" y="1333"/>
                  </a:lnTo>
                  <a:lnTo>
                    <a:pt x="582168" y="0"/>
                  </a:lnTo>
                  <a:lnTo>
                    <a:pt x="539102" y="6172"/>
                  </a:lnTo>
                  <a:lnTo>
                    <a:pt x="505917" y="23850"/>
                  </a:lnTo>
                  <a:lnTo>
                    <a:pt x="484555" y="51866"/>
                  </a:lnTo>
                  <a:lnTo>
                    <a:pt x="477012" y="89027"/>
                  </a:lnTo>
                  <a:lnTo>
                    <a:pt x="482917" y="119545"/>
                  </a:lnTo>
                  <a:lnTo>
                    <a:pt x="499084" y="142074"/>
                  </a:lnTo>
                  <a:lnTo>
                    <a:pt x="523138" y="158242"/>
                  </a:lnTo>
                  <a:lnTo>
                    <a:pt x="552704" y="169672"/>
                  </a:lnTo>
                  <a:lnTo>
                    <a:pt x="556895" y="173863"/>
                  </a:lnTo>
                  <a:lnTo>
                    <a:pt x="565404" y="173863"/>
                  </a:lnTo>
                  <a:lnTo>
                    <a:pt x="577723" y="180314"/>
                  </a:lnTo>
                  <a:lnTo>
                    <a:pt x="588518" y="187159"/>
                  </a:lnTo>
                  <a:lnTo>
                    <a:pt x="596150" y="194779"/>
                  </a:lnTo>
                  <a:lnTo>
                    <a:pt x="599059" y="203581"/>
                  </a:lnTo>
                  <a:lnTo>
                    <a:pt x="595820" y="214680"/>
                  </a:lnTo>
                  <a:lnTo>
                    <a:pt x="585876" y="222618"/>
                  </a:lnTo>
                  <a:lnTo>
                    <a:pt x="568833" y="227393"/>
                  </a:lnTo>
                  <a:lnTo>
                    <a:pt x="544322" y="228981"/>
                  </a:lnTo>
                  <a:lnTo>
                    <a:pt x="522617" y="227660"/>
                  </a:lnTo>
                  <a:lnTo>
                    <a:pt x="503275" y="224726"/>
                  </a:lnTo>
                  <a:lnTo>
                    <a:pt x="488683" y="221805"/>
                  </a:lnTo>
                  <a:lnTo>
                    <a:pt x="481203" y="220472"/>
                  </a:lnTo>
                  <a:lnTo>
                    <a:pt x="481203" y="284099"/>
                  </a:lnTo>
                  <a:lnTo>
                    <a:pt x="487705" y="285432"/>
                  </a:lnTo>
                  <a:lnTo>
                    <a:pt x="504850" y="288353"/>
                  </a:lnTo>
                  <a:lnTo>
                    <a:pt x="529094" y="291287"/>
                  </a:lnTo>
                  <a:lnTo>
                    <a:pt x="556895" y="292608"/>
                  </a:lnTo>
                  <a:lnTo>
                    <a:pt x="597738" y="287578"/>
                  </a:lnTo>
                  <a:lnTo>
                    <a:pt x="634250" y="271424"/>
                  </a:lnTo>
                  <a:lnTo>
                    <a:pt x="660488" y="242519"/>
                  </a:lnTo>
                  <a:lnTo>
                    <a:pt x="663638" y="228981"/>
                  </a:lnTo>
                  <a:lnTo>
                    <a:pt x="670560" y="199263"/>
                  </a:lnTo>
                  <a:close/>
                </a:path>
                <a:path w="1325879" h="292735">
                  <a:moveTo>
                    <a:pt x="954024" y="8509"/>
                  </a:moveTo>
                  <a:lnTo>
                    <a:pt x="944816" y="7188"/>
                  </a:lnTo>
                  <a:lnTo>
                    <a:pt x="930148" y="4254"/>
                  </a:lnTo>
                  <a:lnTo>
                    <a:pt x="910793" y="1333"/>
                  </a:lnTo>
                  <a:lnTo>
                    <a:pt x="840574" y="6858"/>
                  </a:lnTo>
                  <a:lnTo>
                    <a:pt x="800531" y="26314"/>
                  </a:lnTo>
                  <a:lnTo>
                    <a:pt x="769442" y="56769"/>
                  </a:lnTo>
                  <a:lnTo>
                    <a:pt x="749325" y="96583"/>
                  </a:lnTo>
                  <a:lnTo>
                    <a:pt x="742188" y="144145"/>
                  </a:lnTo>
                  <a:lnTo>
                    <a:pt x="749719" y="195440"/>
                  </a:lnTo>
                  <a:lnTo>
                    <a:pt x="770623" y="236740"/>
                  </a:lnTo>
                  <a:lnTo>
                    <a:pt x="802284" y="267233"/>
                  </a:lnTo>
                  <a:lnTo>
                    <a:pt x="842137" y="286131"/>
                  </a:lnTo>
                  <a:lnTo>
                    <a:pt x="887603" y="292608"/>
                  </a:lnTo>
                  <a:lnTo>
                    <a:pt x="910793" y="291287"/>
                  </a:lnTo>
                  <a:lnTo>
                    <a:pt x="930148" y="288366"/>
                  </a:lnTo>
                  <a:lnTo>
                    <a:pt x="944816" y="285432"/>
                  </a:lnTo>
                  <a:lnTo>
                    <a:pt x="954024" y="284099"/>
                  </a:lnTo>
                  <a:lnTo>
                    <a:pt x="954024" y="207772"/>
                  </a:lnTo>
                  <a:lnTo>
                    <a:pt x="947839" y="209765"/>
                  </a:lnTo>
                  <a:lnTo>
                    <a:pt x="935837" y="214122"/>
                  </a:lnTo>
                  <a:lnTo>
                    <a:pt x="918387" y="218490"/>
                  </a:lnTo>
                  <a:lnTo>
                    <a:pt x="862520" y="214515"/>
                  </a:lnTo>
                  <a:lnTo>
                    <a:pt x="822312" y="173977"/>
                  </a:lnTo>
                  <a:lnTo>
                    <a:pt x="816991" y="144145"/>
                  </a:lnTo>
                  <a:lnTo>
                    <a:pt x="822883" y="114325"/>
                  </a:lnTo>
                  <a:lnTo>
                    <a:pt x="839279" y="90081"/>
                  </a:lnTo>
                  <a:lnTo>
                    <a:pt x="864235" y="73787"/>
                  </a:lnTo>
                  <a:lnTo>
                    <a:pt x="895858" y="67818"/>
                  </a:lnTo>
                  <a:lnTo>
                    <a:pt x="918387" y="70485"/>
                  </a:lnTo>
                  <a:lnTo>
                    <a:pt x="935837" y="76339"/>
                  </a:lnTo>
                  <a:lnTo>
                    <a:pt x="947839" y="82181"/>
                  </a:lnTo>
                  <a:lnTo>
                    <a:pt x="954024" y="84836"/>
                  </a:lnTo>
                  <a:lnTo>
                    <a:pt x="954024" y="8509"/>
                  </a:lnTo>
                  <a:close/>
                </a:path>
                <a:path w="1325879" h="292735">
                  <a:moveTo>
                    <a:pt x="1325880" y="144145"/>
                  </a:moveTo>
                  <a:lnTo>
                    <a:pt x="1319047" y="98247"/>
                  </a:lnTo>
                  <a:lnTo>
                    <a:pt x="1306182" y="72136"/>
                  </a:lnTo>
                  <a:lnTo>
                    <a:pt x="1299527" y="58623"/>
                  </a:lnTo>
                  <a:lnTo>
                    <a:pt x="1268704" y="27559"/>
                  </a:lnTo>
                  <a:lnTo>
                    <a:pt x="1250188" y="18338"/>
                  </a:lnTo>
                  <a:lnTo>
                    <a:pt x="1250188" y="144145"/>
                  </a:lnTo>
                  <a:lnTo>
                    <a:pt x="1244942" y="173977"/>
                  </a:lnTo>
                  <a:lnTo>
                    <a:pt x="1230261" y="198221"/>
                  </a:lnTo>
                  <a:lnTo>
                    <a:pt x="1207693" y="214515"/>
                  </a:lnTo>
                  <a:lnTo>
                    <a:pt x="1178814" y="220472"/>
                  </a:lnTo>
                  <a:lnTo>
                    <a:pt x="1149921" y="214515"/>
                  </a:lnTo>
                  <a:lnTo>
                    <a:pt x="1127353" y="198221"/>
                  </a:lnTo>
                  <a:lnTo>
                    <a:pt x="1112672" y="173977"/>
                  </a:lnTo>
                  <a:lnTo>
                    <a:pt x="1107440" y="144145"/>
                  </a:lnTo>
                  <a:lnTo>
                    <a:pt x="1112672" y="116827"/>
                  </a:lnTo>
                  <a:lnTo>
                    <a:pt x="1127353" y="93865"/>
                  </a:lnTo>
                  <a:lnTo>
                    <a:pt x="1149921" y="78041"/>
                  </a:lnTo>
                  <a:lnTo>
                    <a:pt x="1178814" y="72136"/>
                  </a:lnTo>
                  <a:lnTo>
                    <a:pt x="1207693" y="78041"/>
                  </a:lnTo>
                  <a:lnTo>
                    <a:pt x="1230261" y="93865"/>
                  </a:lnTo>
                  <a:lnTo>
                    <a:pt x="1244942" y="116827"/>
                  </a:lnTo>
                  <a:lnTo>
                    <a:pt x="1250188" y="144145"/>
                  </a:lnTo>
                  <a:lnTo>
                    <a:pt x="1250188" y="18338"/>
                  </a:lnTo>
                  <a:lnTo>
                    <a:pt x="1228001" y="7264"/>
                  </a:lnTo>
                  <a:lnTo>
                    <a:pt x="1178814" y="0"/>
                  </a:lnTo>
                  <a:lnTo>
                    <a:pt x="1129614" y="7264"/>
                  </a:lnTo>
                  <a:lnTo>
                    <a:pt x="1088910" y="27559"/>
                  </a:lnTo>
                  <a:lnTo>
                    <a:pt x="1058087" y="58623"/>
                  </a:lnTo>
                  <a:lnTo>
                    <a:pt x="1038567" y="98247"/>
                  </a:lnTo>
                  <a:lnTo>
                    <a:pt x="1031748" y="144145"/>
                  </a:lnTo>
                  <a:lnTo>
                    <a:pt x="1038567" y="190563"/>
                  </a:lnTo>
                  <a:lnTo>
                    <a:pt x="1058087" y="231254"/>
                  </a:lnTo>
                  <a:lnTo>
                    <a:pt x="1088910" y="263575"/>
                  </a:lnTo>
                  <a:lnTo>
                    <a:pt x="1129614" y="284911"/>
                  </a:lnTo>
                  <a:lnTo>
                    <a:pt x="1178814" y="292608"/>
                  </a:lnTo>
                  <a:lnTo>
                    <a:pt x="1228001" y="284911"/>
                  </a:lnTo>
                  <a:lnTo>
                    <a:pt x="1268704" y="263575"/>
                  </a:lnTo>
                  <a:lnTo>
                    <a:pt x="1299527" y="231254"/>
                  </a:lnTo>
                  <a:lnTo>
                    <a:pt x="1304696" y="220472"/>
                  </a:lnTo>
                  <a:lnTo>
                    <a:pt x="1319047" y="190563"/>
                  </a:lnTo>
                  <a:lnTo>
                    <a:pt x="1325880" y="144145"/>
                  </a:lnTo>
                  <a:close/>
                </a:path>
              </a:pathLst>
            </a:custGeom>
            <a:solidFill>
              <a:srgbClr val="38C5F4"/>
            </a:solidFill>
          </p:spPr>
          <p:txBody>
            <a:bodyPr wrap="square" lIns="0" tIns="0" rIns="0" bIns="0" rtlCol="0"/>
            <a:lstStyle/>
            <a:p/>
          </p:txBody>
        </p:sp>
        <p:sp>
          <p:nvSpPr>
            <p:cNvPr id="5" name="object 5"/>
            <p:cNvSpPr/>
            <p:nvPr/>
          </p:nvSpPr>
          <p:spPr>
            <a:xfrm>
              <a:off x="3745991" y="2362199"/>
              <a:ext cx="71628" cy="14478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3939540" y="2264664"/>
              <a:ext cx="71627" cy="242316"/>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4133088" y="2130551"/>
              <a:ext cx="71755" cy="448309"/>
            </a:xfrm>
            <a:custGeom>
              <a:avLst/>
              <a:gdLst/>
              <a:ahLst/>
              <a:cxnLst/>
              <a:rect l="l" t="t" r="r" b="b"/>
              <a:pathLst>
                <a:path w="71754" h="448310">
                  <a:moveTo>
                    <a:pt x="33654" y="0"/>
                  </a:moveTo>
                  <a:lnTo>
                    <a:pt x="21324" y="2903"/>
                  </a:lnTo>
                  <a:lnTo>
                    <a:pt x="10540" y="10556"/>
                  </a:lnTo>
                  <a:lnTo>
                    <a:pt x="2901" y="21377"/>
                  </a:lnTo>
                  <a:lnTo>
                    <a:pt x="0" y="33781"/>
                  </a:lnTo>
                  <a:lnTo>
                    <a:pt x="0" y="409956"/>
                  </a:lnTo>
                  <a:lnTo>
                    <a:pt x="2901" y="424856"/>
                  </a:lnTo>
                  <a:lnTo>
                    <a:pt x="10540" y="436959"/>
                  </a:lnTo>
                  <a:lnTo>
                    <a:pt x="21324" y="445085"/>
                  </a:lnTo>
                  <a:lnTo>
                    <a:pt x="33654" y="448056"/>
                  </a:lnTo>
                  <a:lnTo>
                    <a:pt x="48482" y="445085"/>
                  </a:lnTo>
                  <a:lnTo>
                    <a:pt x="60547" y="436959"/>
                  </a:lnTo>
                  <a:lnTo>
                    <a:pt x="68659" y="424856"/>
                  </a:lnTo>
                  <a:lnTo>
                    <a:pt x="71627" y="409956"/>
                  </a:lnTo>
                  <a:lnTo>
                    <a:pt x="71627" y="33781"/>
                  </a:lnTo>
                  <a:lnTo>
                    <a:pt x="68659" y="21377"/>
                  </a:lnTo>
                  <a:lnTo>
                    <a:pt x="60547" y="10556"/>
                  </a:lnTo>
                  <a:lnTo>
                    <a:pt x="48482" y="2903"/>
                  </a:lnTo>
                  <a:lnTo>
                    <a:pt x="33654" y="0"/>
                  </a:lnTo>
                  <a:close/>
                </a:path>
              </a:pathLst>
            </a:custGeom>
            <a:solidFill>
              <a:srgbClr val="38C5F4"/>
            </a:solidFill>
          </p:spPr>
          <p:txBody>
            <a:bodyPr wrap="square" lIns="0" tIns="0" rIns="0" bIns="0" rtlCol="0"/>
            <a:lstStyle/>
            <a:p/>
          </p:txBody>
        </p:sp>
        <p:sp>
          <p:nvSpPr>
            <p:cNvPr id="8" name="object 8"/>
            <p:cNvSpPr/>
            <p:nvPr/>
          </p:nvSpPr>
          <p:spPr>
            <a:xfrm>
              <a:off x="4326635" y="2264664"/>
              <a:ext cx="70103" cy="242316"/>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4520184" y="2362199"/>
              <a:ext cx="70103" cy="144780"/>
            </a:xfrm>
            <a:prstGeom prst="rect">
              <a:avLst/>
            </a:prstGeom>
            <a:blipFill>
              <a:blip r:embed="rId6" cstate="print"/>
              <a:stretch>
                <a:fillRect/>
              </a:stretch>
            </a:blipFill>
          </p:spPr>
          <p:txBody>
            <a:bodyPr wrap="square" lIns="0" tIns="0" rIns="0" bIns="0" rtlCol="0"/>
            <a:lstStyle/>
            <a:p/>
          </p:txBody>
        </p:sp>
        <p:sp>
          <p:nvSpPr>
            <p:cNvPr id="10" name="object 10"/>
            <p:cNvSpPr/>
            <p:nvPr/>
          </p:nvSpPr>
          <p:spPr>
            <a:xfrm>
              <a:off x="4713732" y="2264664"/>
              <a:ext cx="70103" cy="242316"/>
            </a:xfrm>
            <a:prstGeom prst="rect">
              <a:avLst/>
            </a:prstGeom>
            <a:blipFill>
              <a:blip r:embed="rId7" cstate="print"/>
              <a:stretch>
                <a:fillRect/>
              </a:stretch>
            </a:blipFill>
          </p:spPr>
          <p:txBody>
            <a:bodyPr wrap="square" lIns="0" tIns="0" rIns="0" bIns="0" rtlCol="0"/>
            <a:lstStyle/>
            <a:p/>
          </p:txBody>
        </p:sp>
        <p:sp>
          <p:nvSpPr>
            <p:cNvPr id="11" name="object 11"/>
            <p:cNvSpPr/>
            <p:nvPr/>
          </p:nvSpPr>
          <p:spPr>
            <a:xfrm>
              <a:off x="4907279" y="2130551"/>
              <a:ext cx="70485" cy="448309"/>
            </a:xfrm>
            <a:custGeom>
              <a:avLst/>
              <a:gdLst/>
              <a:ahLst/>
              <a:cxnLst/>
              <a:rect l="l" t="t" r="r" b="b"/>
              <a:pathLst>
                <a:path w="70485" h="448310">
                  <a:moveTo>
                    <a:pt x="37084" y="0"/>
                  </a:moveTo>
                  <a:lnTo>
                    <a:pt x="22609" y="2903"/>
                  </a:lnTo>
                  <a:lnTo>
                    <a:pt x="10826" y="10556"/>
                  </a:lnTo>
                  <a:lnTo>
                    <a:pt x="2901" y="21377"/>
                  </a:lnTo>
                  <a:lnTo>
                    <a:pt x="0" y="33781"/>
                  </a:lnTo>
                  <a:lnTo>
                    <a:pt x="0" y="409956"/>
                  </a:lnTo>
                  <a:lnTo>
                    <a:pt x="2901" y="424856"/>
                  </a:lnTo>
                  <a:lnTo>
                    <a:pt x="10826" y="436959"/>
                  </a:lnTo>
                  <a:lnTo>
                    <a:pt x="22609" y="445085"/>
                  </a:lnTo>
                  <a:lnTo>
                    <a:pt x="37084" y="448056"/>
                  </a:lnTo>
                  <a:lnTo>
                    <a:pt x="49208" y="445085"/>
                  </a:lnTo>
                  <a:lnTo>
                    <a:pt x="59785" y="436959"/>
                  </a:lnTo>
                  <a:lnTo>
                    <a:pt x="67266" y="424856"/>
                  </a:lnTo>
                  <a:lnTo>
                    <a:pt x="70104" y="409956"/>
                  </a:lnTo>
                  <a:lnTo>
                    <a:pt x="70104" y="33781"/>
                  </a:lnTo>
                  <a:lnTo>
                    <a:pt x="67266" y="21377"/>
                  </a:lnTo>
                  <a:lnTo>
                    <a:pt x="59785" y="10556"/>
                  </a:lnTo>
                  <a:lnTo>
                    <a:pt x="49208" y="2903"/>
                  </a:lnTo>
                  <a:lnTo>
                    <a:pt x="37084" y="0"/>
                  </a:lnTo>
                  <a:close/>
                </a:path>
              </a:pathLst>
            </a:custGeom>
            <a:solidFill>
              <a:srgbClr val="38C5F4"/>
            </a:solidFill>
          </p:spPr>
          <p:txBody>
            <a:bodyPr wrap="square" lIns="0" tIns="0" rIns="0" bIns="0" rtlCol="0"/>
            <a:lstStyle/>
            <a:p/>
          </p:txBody>
        </p:sp>
        <p:sp>
          <p:nvSpPr>
            <p:cNvPr id="12" name="object 12"/>
            <p:cNvSpPr/>
            <p:nvPr/>
          </p:nvSpPr>
          <p:spPr>
            <a:xfrm>
              <a:off x="5099303" y="2264664"/>
              <a:ext cx="71628" cy="242316"/>
            </a:xfrm>
            <a:prstGeom prst="rect">
              <a:avLst/>
            </a:prstGeom>
            <a:blipFill>
              <a:blip r:embed="rId8" cstate="print"/>
              <a:stretch>
                <a:fillRect/>
              </a:stretch>
            </a:blipFill>
          </p:spPr>
          <p:txBody>
            <a:bodyPr wrap="square" lIns="0" tIns="0" rIns="0" bIns="0" rtlCol="0"/>
            <a:lstStyle/>
            <a:p/>
          </p:txBody>
        </p:sp>
        <p:sp>
          <p:nvSpPr>
            <p:cNvPr id="13" name="object 13"/>
            <p:cNvSpPr/>
            <p:nvPr/>
          </p:nvSpPr>
          <p:spPr>
            <a:xfrm>
              <a:off x="5292852" y="2362199"/>
              <a:ext cx="71627" cy="144780"/>
            </a:xfrm>
            <a:prstGeom prst="rect">
              <a:avLst/>
            </a:prstGeom>
            <a:blipFill>
              <a:blip r:embed="rId9" cstate="print"/>
              <a:stretch>
                <a:fillRect/>
              </a:stretch>
            </a:blipFill>
          </p:spPr>
          <p:txBody>
            <a:bodyPr wrap="square" lIns="0" tIns="0" rIns="0" bIns="0" rtlCol="0"/>
            <a:lstStyle/>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102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IPv4 Address</a:t>
            </a:r>
            <a:r>
              <a:rPr dirty="0" sz="1600" spc="-105">
                <a:solidFill>
                  <a:srgbClr val="004B69"/>
                </a:solidFill>
                <a:latin typeface="Arial"/>
                <a:cs typeface="Arial"/>
              </a:rPr>
              <a:t> </a:t>
            </a:r>
            <a:r>
              <a:rPr dirty="0" sz="1600" spc="-5">
                <a:solidFill>
                  <a:srgbClr val="004B69"/>
                </a:solidFill>
                <a:latin typeface="Arial"/>
                <a:cs typeface="Arial"/>
              </a:rPr>
              <a:t>Structure</a:t>
            </a:r>
            <a:endParaRPr sz="1600">
              <a:latin typeface="Arial"/>
              <a:cs typeface="Arial"/>
            </a:endParaRPr>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a:spLocks noGrp="1"/>
          </p:cNvSpPr>
          <p:nvPr>
            <p:ph type="title"/>
          </p:nvPr>
        </p:nvSpPr>
        <p:spPr>
          <a:xfrm>
            <a:off x="78739" y="223773"/>
            <a:ext cx="2430145" cy="391160"/>
          </a:xfrm>
          <a:prstGeom prst="rect"/>
        </p:spPr>
        <p:txBody>
          <a:bodyPr wrap="square" lIns="0" tIns="12700" rIns="0" bIns="0" rtlCol="0" vert="horz">
            <a:spAutoFit/>
          </a:bodyPr>
          <a:lstStyle/>
          <a:p>
            <a:pPr marL="12700">
              <a:lnSpc>
                <a:spcPct val="100000"/>
              </a:lnSpc>
              <a:spcBef>
                <a:spcPts val="100"/>
              </a:spcBef>
            </a:pPr>
            <a:r>
              <a:rPr dirty="0" sz="2400" spc="-5">
                <a:solidFill>
                  <a:srgbClr val="004B69"/>
                </a:solidFill>
              </a:rPr>
              <a:t>The Prefix</a:t>
            </a:r>
            <a:r>
              <a:rPr dirty="0" sz="2400" spc="-45">
                <a:solidFill>
                  <a:srgbClr val="004B69"/>
                </a:solidFill>
              </a:rPr>
              <a:t> </a:t>
            </a:r>
            <a:r>
              <a:rPr dirty="0" sz="2400" spc="-5">
                <a:solidFill>
                  <a:srgbClr val="004B69"/>
                </a:solidFill>
              </a:rPr>
              <a:t>Length</a:t>
            </a:r>
            <a:endParaRPr sz="2400"/>
          </a:p>
        </p:txBody>
      </p:sp>
      <p:sp>
        <p:nvSpPr>
          <p:cNvPr id="4" name="object 4"/>
          <p:cNvSpPr txBox="1"/>
          <p:nvPr/>
        </p:nvSpPr>
        <p:spPr>
          <a:xfrm>
            <a:off x="510641" y="884300"/>
            <a:ext cx="8048625" cy="2665730"/>
          </a:xfrm>
          <a:prstGeom prst="rect">
            <a:avLst/>
          </a:prstGeom>
        </p:spPr>
        <p:txBody>
          <a:bodyPr wrap="square" lIns="0" tIns="12065" rIns="0" bIns="0" rtlCol="0" vert="horz">
            <a:spAutoFit/>
          </a:bodyPr>
          <a:lstStyle/>
          <a:p>
            <a:pPr marL="355600" indent="-343535">
              <a:lnSpc>
                <a:spcPct val="100000"/>
              </a:lnSpc>
              <a:spcBef>
                <a:spcPts val="95"/>
              </a:spcBef>
              <a:buChar char="•"/>
              <a:tabLst>
                <a:tab pos="355600" algn="l"/>
                <a:tab pos="356235" algn="l"/>
              </a:tabLst>
            </a:pPr>
            <a:r>
              <a:rPr dirty="0" sz="1600" spc="-5">
                <a:latin typeface="Arial"/>
                <a:cs typeface="Arial"/>
              </a:rPr>
              <a:t>A prefix length </a:t>
            </a:r>
            <a:r>
              <a:rPr dirty="0" sz="1600">
                <a:latin typeface="Arial"/>
                <a:cs typeface="Arial"/>
              </a:rPr>
              <a:t>is </a:t>
            </a:r>
            <a:r>
              <a:rPr dirty="0" sz="1600" spc="-5">
                <a:latin typeface="Arial"/>
                <a:cs typeface="Arial"/>
              </a:rPr>
              <a:t>a less cumbersome method used to identify a subnet mask</a:t>
            </a:r>
            <a:r>
              <a:rPr dirty="0" sz="1600" spc="90">
                <a:latin typeface="Arial"/>
                <a:cs typeface="Arial"/>
              </a:rPr>
              <a:t> </a:t>
            </a:r>
            <a:r>
              <a:rPr dirty="0" sz="1600" spc="-5">
                <a:latin typeface="Arial"/>
                <a:cs typeface="Arial"/>
              </a:rPr>
              <a:t>address.</a:t>
            </a:r>
            <a:endParaRPr sz="1600">
              <a:latin typeface="Arial"/>
              <a:cs typeface="Arial"/>
            </a:endParaRPr>
          </a:p>
          <a:p>
            <a:pPr>
              <a:lnSpc>
                <a:spcPct val="100000"/>
              </a:lnSpc>
              <a:spcBef>
                <a:spcPts val="35"/>
              </a:spcBef>
              <a:buFont typeface="Arial"/>
              <a:buChar char="•"/>
            </a:pPr>
            <a:endParaRPr sz="2350">
              <a:latin typeface="Arial"/>
              <a:cs typeface="Arial"/>
            </a:endParaRPr>
          </a:p>
          <a:p>
            <a:pPr marL="355600" marR="4884420" indent="-343535">
              <a:lnSpc>
                <a:spcPct val="100000"/>
              </a:lnSpc>
              <a:buChar char="•"/>
              <a:tabLst>
                <a:tab pos="355600" algn="l"/>
                <a:tab pos="356235" algn="l"/>
              </a:tabLst>
            </a:pPr>
            <a:r>
              <a:rPr dirty="0" sz="1600" spc="-5">
                <a:latin typeface="Arial"/>
                <a:cs typeface="Arial"/>
              </a:rPr>
              <a:t>The prefix length is the number  of bits set to 1 in the subnet  mask.</a:t>
            </a:r>
            <a:endParaRPr sz="1600">
              <a:latin typeface="Arial"/>
              <a:cs typeface="Arial"/>
            </a:endParaRPr>
          </a:p>
          <a:p>
            <a:pPr>
              <a:lnSpc>
                <a:spcPct val="100000"/>
              </a:lnSpc>
              <a:spcBef>
                <a:spcPts val="45"/>
              </a:spcBef>
              <a:buFont typeface="Arial"/>
              <a:buChar char="•"/>
            </a:pPr>
            <a:endParaRPr sz="2300">
              <a:latin typeface="Arial"/>
              <a:cs typeface="Arial"/>
            </a:endParaRPr>
          </a:p>
          <a:p>
            <a:pPr marL="355600" marR="4948555" indent="-343535">
              <a:lnSpc>
                <a:spcPct val="100000"/>
              </a:lnSpc>
              <a:buChar char="•"/>
              <a:tabLst>
                <a:tab pos="355600" algn="l"/>
                <a:tab pos="356235" algn="l"/>
              </a:tabLst>
            </a:pPr>
            <a:r>
              <a:rPr dirty="0" sz="1600" spc="-5">
                <a:latin typeface="Arial"/>
                <a:cs typeface="Arial"/>
              </a:rPr>
              <a:t>It is written in “slash </a:t>
            </a:r>
            <a:r>
              <a:rPr dirty="0" sz="1600" spc="-10">
                <a:latin typeface="Arial"/>
                <a:cs typeface="Arial"/>
              </a:rPr>
              <a:t>notation”  </a:t>
            </a:r>
            <a:r>
              <a:rPr dirty="0" sz="1600" spc="-5">
                <a:latin typeface="Arial"/>
                <a:cs typeface="Arial"/>
              </a:rPr>
              <a:t>therefore, count the number of  bits in the subnet mask and  prepend it </a:t>
            </a:r>
            <a:r>
              <a:rPr dirty="0" sz="1600" spc="-10">
                <a:latin typeface="Arial"/>
                <a:cs typeface="Arial"/>
              </a:rPr>
              <a:t>with </a:t>
            </a:r>
            <a:r>
              <a:rPr dirty="0" sz="1600" spc="-5">
                <a:latin typeface="Arial"/>
                <a:cs typeface="Arial"/>
              </a:rPr>
              <a:t>a</a:t>
            </a:r>
            <a:r>
              <a:rPr dirty="0" sz="1600" spc="35">
                <a:latin typeface="Arial"/>
                <a:cs typeface="Arial"/>
              </a:rPr>
              <a:t> </a:t>
            </a:r>
            <a:r>
              <a:rPr dirty="0" sz="1600" spc="-5">
                <a:latin typeface="Arial"/>
                <a:cs typeface="Arial"/>
              </a:rPr>
              <a:t>slash.</a:t>
            </a:r>
            <a:endParaRPr sz="1600">
              <a:latin typeface="Arial"/>
              <a:cs typeface="Arial"/>
            </a:endParaRPr>
          </a:p>
        </p:txBody>
      </p:sp>
      <p:graphicFrame>
        <p:nvGraphicFramePr>
          <p:cNvPr id="5" name="object 5"/>
          <p:cNvGraphicFramePr>
            <a:graphicFrameLocks noGrp="1"/>
          </p:cNvGraphicFramePr>
          <p:nvPr/>
        </p:nvGraphicFramePr>
        <p:xfrm>
          <a:off x="4039870" y="1359916"/>
          <a:ext cx="4781550" cy="3465195"/>
        </p:xfrm>
        <a:graphic>
          <a:graphicData uri="http://schemas.openxmlformats.org/drawingml/2006/table">
            <a:tbl>
              <a:tblPr firstRow="1" bandRow="1">
                <a:tableStyleId>{2D5ABB26-0587-4C30-8999-92F81FD0307C}</a:tableStyleId>
              </a:tblPr>
              <a:tblGrid>
                <a:gridCol w="1150620"/>
                <a:gridCol w="2628264"/>
                <a:gridCol w="983614"/>
              </a:tblGrid>
              <a:tr h="383539">
                <a:tc>
                  <a:txBody>
                    <a:bodyPr/>
                    <a:lstStyle/>
                    <a:p>
                      <a:pPr marL="31750">
                        <a:lnSpc>
                          <a:spcPct val="100000"/>
                        </a:lnSpc>
                        <a:spcBef>
                          <a:spcPts val="830"/>
                        </a:spcBef>
                      </a:pPr>
                      <a:r>
                        <a:rPr dirty="0" sz="1050" b="1">
                          <a:solidFill>
                            <a:srgbClr val="FFFFFF"/>
                          </a:solidFill>
                          <a:latin typeface="Arial"/>
                          <a:cs typeface="Arial"/>
                        </a:rPr>
                        <a:t>Subnet</a:t>
                      </a:r>
                      <a:r>
                        <a:rPr dirty="0" sz="1050" spc="-55" b="1">
                          <a:solidFill>
                            <a:srgbClr val="FFFFFF"/>
                          </a:solidFill>
                          <a:latin typeface="Arial"/>
                          <a:cs typeface="Arial"/>
                        </a:rPr>
                        <a:t> </a:t>
                      </a:r>
                      <a:r>
                        <a:rPr dirty="0" sz="1050" spc="5" b="1">
                          <a:solidFill>
                            <a:srgbClr val="FFFFFF"/>
                          </a:solidFill>
                          <a:latin typeface="Arial"/>
                          <a:cs typeface="Arial"/>
                        </a:rPr>
                        <a:t>Mask</a:t>
                      </a:r>
                      <a:endParaRPr sz="1050">
                        <a:latin typeface="Arial"/>
                        <a:cs typeface="Arial"/>
                      </a:endParaRPr>
                    </a:p>
                  </a:txBody>
                  <a:tcPr marL="0" marR="0" marB="0" marT="10541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a:lnSpc>
                          <a:spcPct val="100000"/>
                        </a:lnSpc>
                        <a:spcBef>
                          <a:spcPts val="830"/>
                        </a:spcBef>
                      </a:pPr>
                      <a:r>
                        <a:rPr dirty="0" sz="1050" b="1">
                          <a:solidFill>
                            <a:srgbClr val="FFFFFF"/>
                          </a:solidFill>
                          <a:latin typeface="Arial"/>
                          <a:cs typeface="Arial"/>
                        </a:rPr>
                        <a:t>32-bit</a:t>
                      </a:r>
                      <a:r>
                        <a:rPr dirty="0" sz="1050" spc="-30" b="1">
                          <a:solidFill>
                            <a:srgbClr val="FFFFFF"/>
                          </a:solidFill>
                          <a:latin typeface="Arial"/>
                          <a:cs typeface="Arial"/>
                        </a:rPr>
                        <a:t> </a:t>
                      </a:r>
                      <a:r>
                        <a:rPr dirty="0" sz="1050" spc="-5" b="1">
                          <a:solidFill>
                            <a:srgbClr val="FFFFFF"/>
                          </a:solidFill>
                          <a:latin typeface="Arial"/>
                          <a:cs typeface="Arial"/>
                        </a:rPr>
                        <a:t>Address</a:t>
                      </a:r>
                      <a:endParaRPr sz="1050">
                        <a:latin typeface="Arial"/>
                        <a:cs typeface="Arial"/>
                      </a:endParaRPr>
                    </a:p>
                  </a:txBody>
                  <a:tcPr marL="0" marR="0" marB="0" marT="10541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32384" marR="495300">
                        <a:lnSpc>
                          <a:spcPct val="100000"/>
                        </a:lnSpc>
                        <a:spcBef>
                          <a:spcPts val="200"/>
                        </a:spcBef>
                      </a:pPr>
                      <a:r>
                        <a:rPr dirty="0" sz="1050" spc="-5" b="1">
                          <a:solidFill>
                            <a:srgbClr val="FFFFFF"/>
                          </a:solidFill>
                          <a:latin typeface="Arial"/>
                          <a:cs typeface="Arial"/>
                        </a:rPr>
                        <a:t>Prefix  </a:t>
                      </a:r>
                      <a:r>
                        <a:rPr dirty="0" sz="1050" b="1">
                          <a:solidFill>
                            <a:srgbClr val="FFFFFF"/>
                          </a:solidFill>
                          <a:latin typeface="Arial"/>
                          <a:cs typeface="Arial"/>
                        </a:rPr>
                        <a:t>Le</a:t>
                      </a:r>
                      <a:r>
                        <a:rPr dirty="0" sz="1050" b="1">
                          <a:solidFill>
                            <a:srgbClr val="FFFFFF"/>
                          </a:solidFill>
                          <a:latin typeface="Arial"/>
                          <a:cs typeface="Arial"/>
                        </a:rPr>
                        <a:t>ng</a:t>
                      </a:r>
                      <a:r>
                        <a:rPr dirty="0" sz="1050" spc="-5" b="1">
                          <a:solidFill>
                            <a:srgbClr val="FFFFFF"/>
                          </a:solidFill>
                          <a:latin typeface="Arial"/>
                          <a:cs typeface="Arial"/>
                        </a:rPr>
                        <a:t>t</a:t>
                      </a:r>
                      <a:r>
                        <a:rPr dirty="0" sz="1050" b="1">
                          <a:solidFill>
                            <a:srgbClr val="FFFFFF"/>
                          </a:solidFill>
                          <a:latin typeface="Arial"/>
                          <a:cs typeface="Arial"/>
                        </a:rPr>
                        <a:t>h</a:t>
                      </a:r>
                      <a:endParaRPr sz="105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340868">
                <a:tc>
                  <a:txBody>
                    <a:bodyPr/>
                    <a:lstStyle/>
                    <a:p>
                      <a:pPr marL="31750">
                        <a:lnSpc>
                          <a:spcPct val="100000"/>
                        </a:lnSpc>
                        <a:spcBef>
                          <a:spcPts val="680"/>
                        </a:spcBef>
                      </a:pPr>
                      <a:r>
                        <a:rPr dirty="0" sz="1000" spc="-10">
                          <a:solidFill>
                            <a:srgbClr val="57575B"/>
                          </a:solidFill>
                          <a:latin typeface="Arial"/>
                          <a:cs typeface="Arial"/>
                        </a:rPr>
                        <a:t>255.0.0.0</a:t>
                      </a:r>
                      <a:endParaRPr sz="1000">
                        <a:latin typeface="Arial"/>
                        <a:cs typeface="Arial"/>
                      </a:endParaRPr>
                    </a:p>
                  </a:txBody>
                  <a:tcPr marL="0" marR="0" marB="0" marT="8636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0"/>
                        </a:spcBef>
                      </a:pPr>
                      <a:r>
                        <a:rPr dirty="0" sz="1000" spc="-10">
                          <a:solidFill>
                            <a:srgbClr val="57575B"/>
                          </a:solidFill>
                          <a:latin typeface="Arial"/>
                          <a:cs typeface="Arial"/>
                        </a:rPr>
                        <a:t>11111111.00000000.00000000.00000000</a:t>
                      </a:r>
                      <a:endParaRPr sz="1000">
                        <a:latin typeface="Arial"/>
                        <a:cs typeface="Arial"/>
                      </a:endParaRPr>
                    </a:p>
                  </a:txBody>
                  <a:tcPr marL="0" marR="0" marB="0" marT="8636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0"/>
                        </a:spcBef>
                      </a:pPr>
                      <a:r>
                        <a:rPr dirty="0" sz="1000" spc="-10">
                          <a:solidFill>
                            <a:srgbClr val="57575B"/>
                          </a:solidFill>
                          <a:latin typeface="Arial"/>
                          <a:cs typeface="Arial"/>
                        </a:rPr>
                        <a:t>/8</a:t>
                      </a:r>
                      <a:endParaRPr sz="1000">
                        <a:latin typeface="Arial"/>
                        <a:cs typeface="Arial"/>
                      </a:endParaRPr>
                    </a:p>
                  </a:txBody>
                  <a:tcPr marL="0" marR="0" marB="0" marT="8636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340994">
                <a:tc>
                  <a:txBody>
                    <a:bodyPr/>
                    <a:lstStyle/>
                    <a:p>
                      <a:pPr marL="31750">
                        <a:lnSpc>
                          <a:spcPct val="100000"/>
                        </a:lnSpc>
                        <a:spcBef>
                          <a:spcPts val="685"/>
                        </a:spcBef>
                      </a:pPr>
                      <a:r>
                        <a:rPr dirty="0" sz="1000" spc="-10">
                          <a:solidFill>
                            <a:srgbClr val="57575B"/>
                          </a:solidFill>
                          <a:latin typeface="Arial"/>
                          <a:cs typeface="Arial"/>
                        </a:rPr>
                        <a:t>255.255.0.0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11111111.11111111.00000000.00000000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/16</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40868">
                <a:tc>
                  <a:txBody>
                    <a:bodyPr/>
                    <a:lstStyle/>
                    <a:p>
                      <a:pPr marL="31750">
                        <a:lnSpc>
                          <a:spcPct val="100000"/>
                        </a:lnSpc>
                        <a:spcBef>
                          <a:spcPts val="685"/>
                        </a:spcBef>
                      </a:pPr>
                      <a:r>
                        <a:rPr dirty="0" sz="1000" spc="-10">
                          <a:solidFill>
                            <a:srgbClr val="57575B"/>
                          </a:solidFill>
                          <a:latin typeface="Arial"/>
                          <a:cs typeface="Arial"/>
                        </a:rPr>
                        <a:t>255.255.255.0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11111111.11111111.11111111.00000000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/24</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40994">
                <a:tc>
                  <a:txBody>
                    <a:bodyPr/>
                    <a:lstStyle/>
                    <a:p>
                      <a:pPr marL="31750">
                        <a:lnSpc>
                          <a:spcPct val="100000"/>
                        </a:lnSpc>
                        <a:spcBef>
                          <a:spcPts val="685"/>
                        </a:spcBef>
                      </a:pPr>
                      <a:r>
                        <a:rPr dirty="0" sz="1000" spc="-10">
                          <a:solidFill>
                            <a:srgbClr val="57575B"/>
                          </a:solidFill>
                          <a:latin typeface="Arial"/>
                          <a:cs typeface="Arial"/>
                        </a:rPr>
                        <a:t>255.255.255.128</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11111111.11111111.11111111.10000000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/25</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40868">
                <a:tc>
                  <a:txBody>
                    <a:bodyPr/>
                    <a:lstStyle/>
                    <a:p>
                      <a:pPr marL="31750">
                        <a:lnSpc>
                          <a:spcPct val="100000"/>
                        </a:lnSpc>
                        <a:spcBef>
                          <a:spcPts val="685"/>
                        </a:spcBef>
                      </a:pPr>
                      <a:r>
                        <a:rPr dirty="0" sz="1000" spc="-10">
                          <a:solidFill>
                            <a:srgbClr val="57575B"/>
                          </a:solidFill>
                          <a:latin typeface="Arial"/>
                          <a:cs typeface="Arial"/>
                        </a:rPr>
                        <a:t>255.255.255.192</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11111111.11111111.11111111.11000000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/26</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40994">
                <a:tc>
                  <a:txBody>
                    <a:bodyPr/>
                    <a:lstStyle/>
                    <a:p>
                      <a:pPr marL="31750">
                        <a:lnSpc>
                          <a:spcPct val="100000"/>
                        </a:lnSpc>
                        <a:spcBef>
                          <a:spcPts val="685"/>
                        </a:spcBef>
                      </a:pPr>
                      <a:r>
                        <a:rPr dirty="0" sz="1000" spc="-5">
                          <a:solidFill>
                            <a:srgbClr val="57575B"/>
                          </a:solidFill>
                          <a:latin typeface="Arial"/>
                          <a:cs typeface="Arial"/>
                        </a:rPr>
                        <a:t>255.255.255.224</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11111111.11111111.11111111.11100000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5">
                          <a:solidFill>
                            <a:srgbClr val="57575B"/>
                          </a:solidFill>
                          <a:latin typeface="Arial"/>
                          <a:cs typeface="Arial"/>
                        </a:rPr>
                        <a:t>/27</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40944">
                <a:tc>
                  <a:txBody>
                    <a:bodyPr/>
                    <a:lstStyle/>
                    <a:p>
                      <a:pPr marL="31750">
                        <a:lnSpc>
                          <a:spcPct val="100000"/>
                        </a:lnSpc>
                        <a:spcBef>
                          <a:spcPts val="685"/>
                        </a:spcBef>
                      </a:pPr>
                      <a:r>
                        <a:rPr dirty="0" sz="1000" spc="-5">
                          <a:solidFill>
                            <a:srgbClr val="57575B"/>
                          </a:solidFill>
                          <a:latin typeface="Arial"/>
                          <a:cs typeface="Arial"/>
                        </a:rPr>
                        <a:t>255.255.255.240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11111111.11111111.11111111.11110000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5">
                          <a:solidFill>
                            <a:srgbClr val="57575B"/>
                          </a:solidFill>
                          <a:latin typeface="Arial"/>
                          <a:cs typeface="Arial"/>
                        </a:rPr>
                        <a:t>/28</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340944">
                <a:tc>
                  <a:txBody>
                    <a:bodyPr/>
                    <a:lstStyle/>
                    <a:p>
                      <a:pPr marL="31750">
                        <a:lnSpc>
                          <a:spcPct val="100000"/>
                        </a:lnSpc>
                        <a:spcBef>
                          <a:spcPts val="685"/>
                        </a:spcBef>
                      </a:pPr>
                      <a:r>
                        <a:rPr dirty="0" sz="1000" spc="-10">
                          <a:solidFill>
                            <a:srgbClr val="57575B"/>
                          </a:solidFill>
                          <a:latin typeface="Arial"/>
                          <a:cs typeface="Arial"/>
                        </a:rPr>
                        <a:t>255.255.255.248</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11111111.11111111.11111111.11111000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32384">
                        <a:lnSpc>
                          <a:spcPct val="100000"/>
                        </a:lnSpc>
                        <a:spcBef>
                          <a:spcPts val="685"/>
                        </a:spcBef>
                      </a:pPr>
                      <a:r>
                        <a:rPr dirty="0" sz="1000" spc="-10">
                          <a:solidFill>
                            <a:srgbClr val="57575B"/>
                          </a:solidFill>
                          <a:latin typeface="Arial"/>
                          <a:cs typeface="Arial"/>
                        </a:rPr>
                        <a:t>/29</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340931">
                <a:tc>
                  <a:txBody>
                    <a:bodyPr/>
                    <a:lstStyle/>
                    <a:p>
                      <a:pPr marL="31750">
                        <a:lnSpc>
                          <a:spcPct val="100000"/>
                        </a:lnSpc>
                        <a:spcBef>
                          <a:spcPts val="685"/>
                        </a:spcBef>
                      </a:pPr>
                      <a:r>
                        <a:rPr dirty="0" sz="1000" spc="-10">
                          <a:solidFill>
                            <a:srgbClr val="57575B"/>
                          </a:solidFill>
                          <a:latin typeface="Arial"/>
                          <a:cs typeface="Arial"/>
                        </a:rPr>
                        <a:t>255.255.255.252</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11111111.11111111.11111111.11111100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c>
                  <a:txBody>
                    <a:bodyPr/>
                    <a:lstStyle/>
                    <a:p>
                      <a:pPr marL="32384">
                        <a:lnSpc>
                          <a:spcPct val="100000"/>
                        </a:lnSpc>
                        <a:spcBef>
                          <a:spcPts val="685"/>
                        </a:spcBef>
                      </a:pPr>
                      <a:r>
                        <a:rPr dirty="0" sz="1000" spc="-10">
                          <a:solidFill>
                            <a:srgbClr val="57575B"/>
                          </a:solidFill>
                          <a:latin typeface="Arial"/>
                          <a:cs typeface="Arial"/>
                        </a:rPr>
                        <a:t>/30</a:t>
                      </a:r>
                      <a:endParaRPr sz="1000">
                        <a:latin typeface="Arial"/>
                        <a:cs typeface="Arial"/>
                      </a:endParaRPr>
                    </a:p>
                  </a:txBody>
                  <a:tcPr marL="0" marR="0" marB="0" marT="8699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22859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IPv4 Address</a:t>
            </a:r>
            <a:r>
              <a:rPr dirty="0" sz="1600" spc="-85">
                <a:solidFill>
                  <a:srgbClr val="004B69"/>
                </a:solidFill>
              </a:rPr>
              <a:t> </a:t>
            </a:r>
            <a:r>
              <a:rPr dirty="0" sz="1600" spc="-5">
                <a:solidFill>
                  <a:srgbClr val="004B69"/>
                </a:solidFill>
              </a:rPr>
              <a:t>Structure</a:t>
            </a:r>
            <a:endParaRPr sz="1600"/>
          </a:p>
          <a:p>
            <a:pPr marL="12700">
              <a:lnSpc>
                <a:spcPts val="2580"/>
              </a:lnSpc>
            </a:pPr>
            <a:r>
              <a:rPr dirty="0" sz="2400" spc="-5">
                <a:solidFill>
                  <a:srgbClr val="004B69"/>
                </a:solidFill>
              </a:rPr>
              <a:t>Determining </a:t>
            </a:r>
            <a:r>
              <a:rPr dirty="0" sz="2400">
                <a:solidFill>
                  <a:srgbClr val="004B69"/>
                </a:solidFill>
              </a:rPr>
              <a:t>the Network: </a:t>
            </a:r>
            <a:r>
              <a:rPr dirty="0" sz="2400" spc="-5">
                <a:solidFill>
                  <a:srgbClr val="004B69"/>
                </a:solidFill>
              </a:rPr>
              <a:t>Logical</a:t>
            </a:r>
            <a:r>
              <a:rPr dirty="0" sz="2400" spc="-130">
                <a:solidFill>
                  <a:srgbClr val="004B69"/>
                </a:solidFill>
              </a:rPr>
              <a:t> </a:t>
            </a:r>
            <a:r>
              <a:rPr dirty="0" sz="2400" spc="-5">
                <a:solidFill>
                  <a:srgbClr val="004B69"/>
                </a:solidFill>
              </a:rPr>
              <a:t>AND</a:t>
            </a:r>
            <a:endParaRPr sz="2400"/>
          </a:p>
        </p:txBody>
      </p:sp>
      <p:sp>
        <p:nvSpPr>
          <p:cNvPr id="3" name="object 3"/>
          <p:cNvSpPr txBox="1"/>
          <p:nvPr/>
        </p:nvSpPr>
        <p:spPr>
          <a:xfrm>
            <a:off x="510641" y="810846"/>
            <a:ext cx="7677150" cy="2946400"/>
          </a:xfrm>
          <a:prstGeom prst="rect">
            <a:avLst/>
          </a:prstGeom>
        </p:spPr>
        <p:txBody>
          <a:bodyPr wrap="square" lIns="0" tIns="85725" rIns="0" bIns="0" rtlCol="0" vert="horz">
            <a:spAutoFit/>
          </a:bodyPr>
          <a:lstStyle/>
          <a:p>
            <a:pPr marL="355600" indent="-343535">
              <a:lnSpc>
                <a:spcPct val="100000"/>
              </a:lnSpc>
              <a:spcBef>
                <a:spcPts val="675"/>
              </a:spcBef>
              <a:buChar char="•"/>
              <a:tabLst>
                <a:tab pos="355600" algn="l"/>
                <a:tab pos="356235" algn="l"/>
              </a:tabLst>
            </a:pPr>
            <a:r>
              <a:rPr dirty="0" sz="1600" spc="-5">
                <a:latin typeface="Arial"/>
                <a:cs typeface="Arial"/>
              </a:rPr>
              <a:t>A logical AND Boolean operation </a:t>
            </a:r>
            <a:r>
              <a:rPr dirty="0" sz="1600">
                <a:latin typeface="Arial"/>
                <a:cs typeface="Arial"/>
              </a:rPr>
              <a:t>is </a:t>
            </a:r>
            <a:r>
              <a:rPr dirty="0" sz="1600" spc="-5">
                <a:latin typeface="Arial"/>
                <a:cs typeface="Arial"/>
              </a:rPr>
              <a:t>used </a:t>
            </a:r>
            <a:r>
              <a:rPr dirty="0" sz="1600">
                <a:latin typeface="Arial"/>
                <a:cs typeface="Arial"/>
              </a:rPr>
              <a:t>in </a:t>
            </a:r>
            <a:r>
              <a:rPr dirty="0" sz="1600" spc="-5">
                <a:latin typeface="Arial"/>
                <a:cs typeface="Arial"/>
              </a:rPr>
              <a:t>determining the network</a:t>
            </a:r>
            <a:r>
              <a:rPr dirty="0" sz="1600" spc="-135">
                <a:latin typeface="Arial"/>
                <a:cs typeface="Arial"/>
              </a:rPr>
              <a:t> </a:t>
            </a:r>
            <a:r>
              <a:rPr dirty="0" sz="1600" spc="-5">
                <a:latin typeface="Arial"/>
                <a:cs typeface="Arial"/>
              </a:rPr>
              <a:t>address.</a:t>
            </a:r>
            <a:endParaRPr sz="1600">
              <a:latin typeface="Arial"/>
              <a:cs typeface="Arial"/>
            </a:endParaRPr>
          </a:p>
          <a:p>
            <a:pPr lvl="1" marL="428625" marR="5080" indent="-343535">
              <a:lnSpc>
                <a:spcPts val="1600"/>
              </a:lnSpc>
              <a:spcBef>
                <a:spcPts val="630"/>
              </a:spcBef>
              <a:buClr>
                <a:srgbClr val="57575B"/>
              </a:buClr>
              <a:buChar char="•"/>
              <a:tabLst>
                <a:tab pos="428625" algn="l"/>
                <a:tab pos="429259" algn="l"/>
              </a:tabLst>
            </a:pPr>
            <a:r>
              <a:rPr dirty="0" sz="1400">
                <a:latin typeface="Arial"/>
                <a:cs typeface="Arial"/>
              </a:rPr>
              <a:t>Logical</a:t>
            </a:r>
            <a:r>
              <a:rPr dirty="0" sz="1400" spc="-105">
                <a:latin typeface="Arial"/>
                <a:cs typeface="Arial"/>
              </a:rPr>
              <a:t> </a:t>
            </a:r>
            <a:r>
              <a:rPr dirty="0" sz="1400" spc="-5">
                <a:latin typeface="Arial"/>
                <a:cs typeface="Arial"/>
              </a:rPr>
              <a:t>AND </a:t>
            </a:r>
            <a:r>
              <a:rPr dirty="0" sz="1400">
                <a:latin typeface="Arial"/>
                <a:cs typeface="Arial"/>
              </a:rPr>
              <a:t>is</a:t>
            </a:r>
            <a:r>
              <a:rPr dirty="0" sz="1400" spc="-15">
                <a:latin typeface="Arial"/>
                <a:cs typeface="Arial"/>
              </a:rPr>
              <a:t> </a:t>
            </a:r>
            <a:r>
              <a:rPr dirty="0" sz="1400">
                <a:latin typeface="Arial"/>
                <a:cs typeface="Arial"/>
              </a:rPr>
              <a:t>the</a:t>
            </a:r>
            <a:r>
              <a:rPr dirty="0" sz="1400" spc="-15">
                <a:latin typeface="Arial"/>
                <a:cs typeface="Arial"/>
              </a:rPr>
              <a:t> </a:t>
            </a:r>
            <a:r>
              <a:rPr dirty="0" sz="1400">
                <a:latin typeface="Arial"/>
                <a:cs typeface="Arial"/>
              </a:rPr>
              <a:t>comparison</a:t>
            </a:r>
            <a:r>
              <a:rPr dirty="0" sz="1400" spc="-45">
                <a:latin typeface="Arial"/>
                <a:cs typeface="Arial"/>
              </a:rPr>
              <a:t> </a:t>
            </a:r>
            <a:r>
              <a:rPr dirty="0" sz="1400">
                <a:latin typeface="Arial"/>
                <a:cs typeface="Arial"/>
              </a:rPr>
              <a:t>of</a:t>
            </a:r>
            <a:r>
              <a:rPr dirty="0" sz="1400" spc="-10">
                <a:latin typeface="Arial"/>
                <a:cs typeface="Arial"/>
              </a:rPr>
              <a:t> </a:t>
            </a:r>
            <a:r>
              <a:rPr dirty="0" sz="1400" spc="-5">
                <a:latin typeface="Arial"/>
                <a:cs typeface="Arial"/>
              </a:rPr>
              <a:t>two</a:t>
            </a:r>
            <a:r>
              <a:rPr dirty="0" sz="1400" spc="-10">
                <a:latin typeface="Arial"/>
                <a:cs typeface="Arial"/>
              </a:rPr>
              <a:t> </a:t>
            </a:r>
            <a:r>
              <a:rPr dirty="0" sz="1400">
                <a:latin typeface="Arial"/>
                <a:cs typeface="Arial"/>
              </a:rPr>
              <a:t>bits</a:t>
            </a:r>
            <a:r>
              <a:rPr dirty="0" sz="1400" spc="-15">
                <a:latin typeface="Arial"/>
                <a:cs typeface="Arial"/>
              </a:rPr>
              <a:t> </a:t>
            </a:r>
            <a:r>
              <a:rPr dirty="0" sz="1400" spc="-5">
                <a:latin typeface="Arial"/>
                <a:cs typeface="Arial"/>
              </a:rPr>
              <a:t>where </a:t>
            </a:r>
            <a:r>
              <a:rPr dirty="0" sz="1400">
                <a:latin typeface="Arial"/>
                <a:cs typeface="Arial"/>
              </a:rPr>
              <a:t>only</a:t>
            </a:r>
            <a:r>
              <a:rPr dirty="0" sz="1400" spc="-15">
                <a:latin typeface="Arial"/>
                <a:cs typeface="Arial"/>
              </a:rPr>
              <a:t> </a:t>
            </a:r>
            <a:r>
              <a:rPr dirty="0" sz="1400">
                <a:latin typeface="Arial"/>
                <a:cs typeface="Arial"/>
              </a:rPr>
              <a:t>a</a:t>
            </a:r>
            <a:r>
              <a:rPr dirty="0" sz="1400" spc="-20">
                <a:latin typeface="Arial"/>
                <a:cs typeface="Arial"/>
              </a:rPr>
              <a:t> </a:t>
            </a:r>
            <a:r>
              <a:rPr dirty="0" sz="1400">
                <a:latin typeface="Arial"/>
                <a:cs typeface="Arial"/>
              </a:rPr>
              <a:t>1</a:t>
            </a:r>
            <a:r>
              <a:rPr dirty="0" sz="1400" spc="-75">
                <a:latin typeface="Arial"/>
                <a:cs typeface="Arial"/>
              </a:rPr>
              <a:t> </a:t>
            </a:r>
            <a:r>
              <a:rPr dirty="0" sz="1400" spc="-5">
                <a:latin typeface="Arial"/>
                <a:cs typeface="Arial"/>
              </a:rPr>
              <a:t>AND </a:t>
            </a:r>
            <a:r>
              <a:rPr dirty="0" sz="1400">
                <a:latin typeface="Arial"/>
                <a:cs typeface="Arial"/>
              </a:rPr>
              <a:t>1</a:t>
            </a:r>
            <a:r>
              <a:rPr dirty="0" sz="1400" spc="-10">
                <a:latin typeface="Arial"/>
                <a:cs typeface="Arial"/>
              </a:rPr>
              <a:t> </a:t>
            </a:r>
            <a:r>
              <a:rPr dirty="0" sz="1400">
                <a:latin typeface="Arial"/>
                <a:cs typeface="Arial"/>
              </a:rPr>
              <a:t>produces</a:t>
            </a:r>
            <a:r>
              <a:rPr dirty="0" sz="1400" spc="-40">
                <a:latin typeface="Arial"/>
                <a:cs typeface="Arial"/>
              </a:rPr>
              <a:t> </a:t>
            </a:r>
            <a:r>
              <a:rPr dirty="0" sz="1400">
                <a:latin typeface="Arial"/>
                <a:cs typeface="Arial"/>
              </a:rPr>
              <a:t>a</a:t>
            </a:r>
            <a:r>
              <a:rPr dirty="0" sz="1400" spc="-10">
                <a:latin typeface="Arial"/>
                <a:cs typeface="Arial"/>
              </a:rPr>
              <a:t> </a:t>
            </a:r>
            <a:r>
              <a:rPr dirty="0" sz="1400">
                <a:latin typeface="Arial"/>
                <a:cs typeface="Arial"/>
              </a:rPr>
              <a:t>1</a:t>
            </a:r>
            <a:r>
              <a:rPr dirty="0" sz="1400" spc="-10">
                <a:latin typeface="Arial"/>
                <a:cs typeface="Arial"/>
              </a:rPr>
              <a:t> </a:t>
            </a:r>
            <a:r>
              <a:rPr dirty="0" sz="1400">
                <a:latin typeface="Arial"/>
                <a:cs typeface="Arial"/>
              </a:rPr>
              <a:t>and</a:t>
            </a:r>
            <a:r>
              <a:rPr dirty="0" sz="1400" spc="-15">
                <a:latin typeface="Arial"/>
                <a:cs typeface="Arial"/>
              </a:rPr>
              <a:t> </a:t>
            </a:r>
            <a:r>
              <a:rPr dirty="0" sz="1400">
                <a:latin typeface="Arial"/>
                <a:cs typeface="Arial"/>
              </a:rPr>
              <a:t>any</a:t>
            </a:r>
            <a:r>
              <a:rPr dirty="0" sz="1400" spc="-15">
                <a:latin typeface="Arial"/>
                <a:cs typeface="Arial"/>
              </a:rPr>
              <a:t> </a:t>
            </a:r>
            <a:r>
              <a:rPr dirty="0" sz="1400">
                <a:latin typeface="Arial"/>
                <a:cs typeface="Arial"/>
              </a:rPr>
              <a:t>other  </a:t>
            </a:r>
            <a:r>
              <a:rPr dirty="0" sz="1400" spc="-5">
                <a:latin typeface="Arial"/>
                <a:cs typeface="Arial"/>
              </a:rPr>
              <a:t>combination </a:t>
            </a:r>
            <a:r>
              <a:rPr dirty="0" sz="1400">
                <a:latin typeface="Arial"/>
                <a:cs typeface="Arial"/>
              </a:rPr>
              <a:t>results in a</a:t>
            </a:r>
            <a:r>
              <a:rPr dirty="0" sz="1400" spc="-105">
                <a:latin typeface="Arial"/>
                <a:cs typeface="Arial"/>
              </a:rPr>
              <a:t> </a:t>
            </a:r>
            <a:r>
              <a:rPr dirty="0" sz="1400">
                <a:latin typeface="Arial"/>
                <a:cs typeface="Arial"/>
              </a:rPr>
              <a:t>0.</a:t>
            </a:r>
            <a:endParaRPr sz="1400">
              <a:latin typeface="Arial"/>
              <a:cs typeface="Arial"/>
            </a:endParaRPr>
          </a:p>
          <a:p>
            <a:pPr lvl="1" marL="428625" indent="-343535">
              <a:lnSpc>
                <a:spcPct val="100000"/>
              </a:lnSpc>
              <a:spcBef>
                <a:spcPts val="470"/>
              </a:spcBef>
              <a:buClr>
                <a:srgbClr val="57575B"/>
              </a:buClr>
              <a:buChar char="•"/>
              <a:tabLst>
                <a:tab pos="428625" algn="l"/>
                <a:tab pos="429259" algn="l"/>
              </a:tabLst>
            </a:pPr>
            <a:r>
              <a:rPr dirty="0" sz="1400">
                <a:latin typeface="Arial"/>
                <a:cs typeface="Arial"/>
              </a:rPr>
              <a:t>1</a:t>
            </a:r>
            <a:r>
              <a:rPr dirty="0" sz="1400" spc="-100">
                <a:latin typeface="Arial"/>
                <a:cs typeface="Arial"/>
              </a:rPr>
              <a:t> </a:t>
            </a:r>
            <a:r>
              <a:rPr dirty="0" sz="1400">
                <a:latin typeface="Arial"/>
                <a:cs typeface="Arial"/>
              </a:rPr>
              <a:t>AND</a:t>
            </a:r>
            <a:r>
              <a:rPr dirty="0" sz="1400" spc="10">
                <a:latin typeface="Arial"/>
                <a:cs typeface="Arial"/>
              </a:rPr>
              <a:t> </a:t>
            </a:r>
            <a:r>
              <a:rPr dirty="0" sz="1400">
                <a:latin typeface="Arial"/>
                <a:cs typeface="Arial"/>
              </a:rPr>
              <a:t>1</a:t>
            </a:r>
            <a:r>
              <a:rPr dirty="0" sz="1400" spc="-20">
                <a:latin typeface="Arial"/>
                <a:cs typeface="Arial"/>
              </a:rPr>
              <a:t> </a:t>
            </a:r>
            <a:r>
              <a:rPr dirty="0" sz="1400">
                <a:latin typeface="Arial"/>
                <a:cs typeface="Arial"/>
              </a:rPr>
              <a:t>=</a:t>
            </a:r>
            <a:r>
              <a:rPr dirty="0" sz="1400" spc="-15">
                <a:latin typeface="Arial"/>
                <a:cs typeface="Arial"/>
              </a:rPr>
              <a:t> </a:t>
            </a:r>
            <a:r>
              <a:rPr dirty="0" sz="1400">
                <a:latin typeface="Arial"/>
                <a:cs typeface="Arial"/>
              </a:rPr>
              <a:t>1, 0</a:t>
            </a:r>
            <a:r>
              <a:rPr dirty="0" sz="1400" spc="-95">
                <a:latin typeface="Arial"/>
                <a:cs typeface="Arial"/>
              </a:rPr>
              <a:t> </a:t>
            </a:r>
            <a:r>
              <a:rPr dirty="0" sz="1400">
                <a:latin typeface="Arial"/>
                <a:cs typeface="Arial"/>
              </a:rPr>
              <a:t>AND</a:t>
            </a:r>
            <a:r>
              <a:rPr dirty="0" sz="1400" spc="-5">
                <a:latin typeface="Arial"/>
                <a:cs typeface="Arial"/>
              </a:rPr>
              <a:t> </a:t>
            </a:r>
            <a:r>
              <a:rPr dirty="0" sz="1400">
                <a:latin typeface="Arial"/>
                <a:cs typeface="Arial"/>
              </a:rPr>
              <a:t>1</a:t>
            </a:r>
            <a:r>
              <a:rPr dirty="0" sz="1400" spc="-10">
                <a:latin typeface="Arial"/>
                <a:cs typeface="Arial"/>
              </a:rPr>
              <a:t> </a:t>
            </a:r>
            <a:r>
              <a:rPr dirty="0" sz="1400">
                <a:latin typeface="Arial"/>
                <a:cs typeface="Arial"/>
              </a:rPr>
              <a:t>=</a:t>
            </a:r>
            <a:r>
              <a:rPr dirty="0" sz="1400" spc="-15">
                <a:latin typeface="Arial"/>
                <a:cs typeface="Arial"/>
              </a:rPr>
              <a:t> </a:t>
            </a:r>
            <a:r>
              <a:rPr dirty="0" sz="1400">
                <a:latin typeface="Arial"/>
                <a:cs typeface="Arial"/>
              </a:rPr>
              <a:t>0,</a:t>
            </a:r>
            <a:r>
              <a:rPr dirty="0" sz="1400" spc="-15">
                <a:latin typeface="Arial"/>
                <a:cs typeface="Arial"/>
              </a:rPr>
              <a:t> </a:t>
            </a:r>
            <a:r>
              <a:rPr dirty="0" sz="1400">
                <a:latin typeface="Arial"/>
                <a:cs typeface="Arial"/>
              </a:rPr>
              <a:t>1</a:t>
            </a:r>
            <a:r>
              <a:rPr dirty="0" sz="1400" spc="-80">
                <a:latin typeface="Arial"/>
                <a:cs typeface="Arial"/>
              </a:rPr>
              <a:t> </a:t>
            </a:r>
            <a:r>
              <a:rPr dirty="0" sz="1400">
                <a:latin typeface="Arial"/>
                <a:cs typeface="Arial"/>
              </a:rPr>
              <a:t>AND</a:t>
            </a:r>
            <a:r>
              <a:rPr dirty="0" sz="1400" spc="-5">
                <a:latin typeface="Arial"/>
                <a:cs typeface="Arial"/>
              </a:rPr>
              <a:t> </a:t>
            </a:r>
            <a:r>
              <a:rPr dirty="0" sz="1400">
                <a:latin typeface="Arial"/>
                <a:cs typeface="Arial"/>
              </a:rPr>
              <a:t>0</a:t>
            </a:r>
            <a:r>
              <a:rPr dirty="0" sz="1400" spc="-10">
                <a:latin typeface="Arial"/>
                <a:cs typeface="Arial"/>
              </a:rPr>
              <a:t> </a:t>
            </a:r>
            <a:r>
              <a:rPr dirty="0" sz="1400">
                <a:latin typeface="Arial"/>
                <a:cs typeface="Arial"/>
              </a:rPr>
              <a:t>=</a:t>
            </a:r>
            <a:r>
              <a:rPr dirty="0" sz="1400" spc="-15">
                <a:latin typeface="Arial"/>
                <a:cs typeface="Arial"/>
              </a:rPr>
              <a:t> </a:t>
            </a:r>
            <a:r>
              <a:rPr dirty="0" sz="1400">
                <a:latin typeface="Arial"/>
                <a:cs typeface="Arial"/>
              </a:rPr>
              <a:t>0,</a:t>
            </a:r>
            <a:r>
              <a:rPr dirty="0" sz="1400" spc="-15">
                <a:latin typeface="Arial"/>
                <a:cs typeface="Arial"/>
              </a:rPr>
              <a:t> </a:t>
            </a:r>
            <a:r>
              <a:rPr dirty="0" sz="1400">
                <a:latin typeface="Arial"/>
                <a:cs typeface="Arial"/>
              </a:rPr>
              <a:t>0</a:t>
            </a:r>
            <a:r>
              <a:rPr dirty="0" sz="1400" spc="-95">
                <a:latin typeface="Arial"/>
                <a:cs typeface="Arial"/>
              </a:rPr>
              <a:t> </a:t>
            </a:r>
            <a:r>
              <a:rPr dirty="0" sz="1400">
                <a:latin typeface="Arial"/>
                <a:cs typeface="Arial"/>
              </a:rPr>
              <a:t>AND</a:t>
            </a:r>
            <a:r>
              <a:rPr dirty="0" sz="1400" spc="5">
                <a:latin typeface="Arial"/>
                <a:cs typeface="Arial"/>
              </a:rPr>
              <a:t> </a:t>
            </a:r>
            <a:r>
              <a:rPr dirty="0" sz="1400">
                <a:latin typeface="Arial"/>
                <a:cs typeface="Arial"/>
              </a:rPr>
              <a:t>0</a:t>
            </a:r>
            <a:r>
              <a:rPr dirty="0" sz="1400" spc="-10">
                <a:latin typeface="Arial"/>
                <a:cs typeface="Arial"/>
              </a:rPr>
              <a:t> </a:t>
            </a:r>
            <a:r>
              <a:rPr dirty="0" sz="1400">
                <a:latin typeface="Arial"/>
                <a:cs typeface="Arial"/>
              </a:rPr>
              <a:t>=</a:t>
            </a:r>
            <a:r>
              <a:rPr dirty="0" sz="1400" spc="-15">
                <a:latin typeface="Arial"/>
                <a:cs typeface="Arial"/>
              </a:rPr>
              <a:t> </a:t>
            </a:r>
            <a:r>
              <a:rPr dirty="0" sz="1400">
                <a:latin typeface="Arial"/>
                <a:cs typeface="Arial"/>
              </a:rPr>
              <a:t>0</a:t>
            </a:r>
            <a:endParaRPr sz="1400">
              <a:latin typeface="Arial"/>
              <a:cs typeface="Arial"/>
            </a:endParaRPr>
          </a:p>
          <a:p>
            <a:pPr lvl="1" marL="428625" indent="-343535">
              <a:lnSpc>
                <a:spcPct val="100000"/>
              </a:lnSpc>
              <a:spcBef>
                <a:spcPts val="520"/>
              </a:spcBef>
              <a:buClr>
                <a:srgbClr val="57575B"/>
              </a:buClr>
              <a:buChar char="•"/>
              <a:tabLst>
                <a:tab pos="428625" algn="l"/>
                <a:tab pos="429259" algn="l"/>
              </a:tabLst>
            </a:pPr>
            <a:r>
              <a:rPr dirty="0" sz="1400">
                <a:latin typeface="Arial"/>
                <a:cs typeface="Arial"/>
              </a:rPr>
              <a:t>1 = </a:t>
            </a:r>
            <a:r>
              <a:rPr dirty="0" sz="1400" spc="-15">
                <a:latin typeface="Arial"/>
                <a:cs typeface="Arial"/>
              </a:rPr>
              <a:t>True </a:t>
            </a:r>
            <a:r>
              <a:rPr dirty="0" sz="1400">
                <a:latin typeface="Arial"/>
                <a:cs typeface="Arial"/>
              </a:rPr>
              <a:t>and 0 =</a:t>
            </a:r>
            <a:r>
              <a:rPr dirty="0" sz="1400" spc="-114">
                <a:latin typeface="Arial"/>
                <a:cs typeface="Arial"/>
              </a:rPr>
              <a:t> </a:t>
            </a:r>
            <a:r>
              <a:rPr dirty="0" sz="1400" spc="-5">
                <a:latin typeface="Arial"/>
                <a:cs typeface="Arial"/>
              </a:rPr>
              <a:t>False</a:t>
            </a:r>
            <a:endParaRPr sz="1400">
              <a:latin typeface="Arial"/>
              <a:cs typeface="Arial"/>
            </a:endParaRPr>
          </a:p>
          <a:p>
            <a:pPr lvl="1">
              <a:lnSpc>
                <a:spcPct val="100000"/>
              </a:lnSpc>
              <a:buClr>
                <a:srgbClr val="57575B"/>
              </a:buClr>
              <a:buFont typeface="Arial"/>
              <a:buChar char="•"/>
            </a:pPr>
            <a:endParaRPr sz="1500">
              <a:latin typeface="Arial"/>
              <a:cs typeface="Arial"/>
            </a:endParaRPr>
          </a:p>
          <a:p>
            <a:pPr marL="355600" marR="4117975" indent="-343535">
              <a:lnSpc>
                <a:spcPct val="100000"/>
              </a:lnSpc>
              <a:spcBef>
                <a:spcPts val="994"/>
              </a:spcBef>
              <a:buChar char="•"/>
              <a:tabLst>
                <a:tab pos="355600" algn="l"/>
                <a:tab pos="356235" algn="l"/>
              </a:tabLst>
            </a:pPr>
            <a:r>
              <a:rPr dirty="0" sz="1600" spc="-95">
                <a:latin typeface="Arial"/>
                <a:cs typeface="Arial"/>
              </a:rPr>
              <a:t>To </a:t>
            </a:r>
            <a:r>
              <a:rPr dirty="0" sz="1600" spc="-5">
                <a:latin typeface="Arial"/>
                <a:cs typeface="Arial"/>
              </a:rPr>
              <a:t>identify the network address, the  host IPv4 address is logically  ANDed, bit by bit, </a:t>
            </a:r>
            <a:r>
              <a:rPr dirty="0" sz="1600" spc="-10">
                <a:latin typeface="Arial"/>
                <a:cs typeface="Arial"/>
              </a:rPr>
              <a:t>with </a:t>
            </a:r>
            <a:r>
              <a:rPr dirty="0" sz="1600" spc="-5">
                <a:latin typeface="Arial"/>
                <a:cs typeface="Arial"/>
              </a:rPr>
              <a:t>the subnet  mask to identify the network  address.</a:t>
            </a:r>
            <a:endParaRPr sz="1600">
              <a:latin typeface="Arial"/>
              <a:cs typeface="Arial"/>
            </a:endParaRPr>
          </a:p>
        </p:txBody>
      </p:sp>
      <p:sp>
        <p:nvSpPr>
          <p:cNvPr id="4" name="object 4"/>
          <p:cNvSpPr/>
          <p:nvPr/>
        </p:nvSpPr>
        <p:spPr>
          <a:xfrm>
            <a:off x="4381500" y="2466328"/>
            <a:ext cx="4476750" cy="1847613"/>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21024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4B69"/>
                </a:solidFill>
                <a:latin typeface="Arial"/>
                <a:cs typeface="Arial"/>
              </a:rPr>
              <a:t>IPv4 Address</a:t>
            </a:r>
            <a:r>
              <a:rPr dirty="0" sz="1600" spc="-105">
                <a:solidFill>
                  <a:srgbClr val="004B69"/>
                </a:solidFill>
                <a:latin typeface="Arial"/>
                <a:cs typeface="Arial"/>
              </a:rPr>
              <a:t> </a:t>
            </a:r>
            <a:r>
              <a:rPr dirty="0" sz="1600" spc="-5">
                <a:solidFill>
                  <a:srgbClr val="004B69"/>
                </a:solidFill>
                <a:latin typeface="Arial"/>
                <a:cs typeface="Arial"/>
              </a:rPr>
              <a:t>Structure</a:t>
            </a:r>
            <a:endParaRPr sz="1600">
              <a:latin typeface="Arial"/>
              <a:cs typeface="Arial"/>
            </a:endParaRPr>
          </a:p>
        </p:txBody>
      </p:sp>
      <p:sp>
        <p:nvSpPr>
          <p:cNvPr id="5" name="object 5"/>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6" name="object 6"/>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sp>
        <p:nvSpPr>
          <p:cNvPr id="3" name="object 3"/>
          <p:cNvSpPr txBox="1">
            <a:spLocks noGrp="1"/>
          </p:cNvSpPr>
          <p:nvPr>
            <p:ph type="title"/>
          </p:nvPr>
        </p:nvSpPr>
        <p:spPr>
          <a:xfrm>
            <a:off x="78739" y="223773"/>
            <a:ext cx="6610984" cy="391160"/>
          </a:xfrm>
          <a:prstGeom prst="rect"/>
        </p:spPr>
        <p:txBody>
          <a:bodyPr wrap="square" lIns="0" tIns="12700" rIns="0" bIns="0" rtlCol="0" vert="horz">
            <a:spAutoFit/>
          </a:bodyPr>
          <a:lstStyle/>
          <a:p>
            <a:pPr marL="12700">
              <a:lnSpc>
                <a:spcPct val="100000"/>
              </a:lnSpc>
              <a:spcBef>
                <a:spcPts val="100"/>
              </a:spcBef>
            </a:pPr>
            <a:r>
              <a:rPr dirty="0" sz="2400" spc="-15">
                <a:solidFill>
                  <a:srgbClr val="004B69"/>
                </a:solidFill>
              </a:rPr>
              <a:t>Video </a:t>
            </a:r>
            <a:r>
              <a:rPr dirty="0" sz="2400">
                <a:solidFill>
                  <a:srgbClr val="004B69"/>
                </a:solidFill>
              </a:rPr>
              <a:t>– </a:t>
            </a:r>
            <a:r>
              <a:rPr dirty="0" sz="2400" spc="-5">
                <a:solidFill>
                  <a:srgbClr val="004B69"/>
                </a:solidFill>
              </a:rPr>
              <a:t>Network, </a:t>
            </a:r>
            <a:r>
              <a:rPr dirty="0" sz="2400">
                <a:solidFill>
                  <a:srgbClr val="004B69"/>
                </a:solidFill>
              </a:rPr>
              <a:t>Host </a:t>
            </a:r>
            <a:r>
              <a:rPr dirty="0" sz="2400" spc="-5">
                <a:solidFill>
                  <a:srgbClr val="004B69"/>
                </a:solidFill>
              </a:rPr>
              <a:t>and Broadcast</a:t>
            </a:r>
            <a:r>
              <a:rPr dirty="0" sz="2400" spc="-60">
                <a:solidFill>
                  <a:srgbClr val="004B69"/>
                </a:solidFill>
              </a:rPr>
              <a:t> </a:t>
            </a:r>
            <a:r>
              <a:rPr dirty="0" sz="2400" spc="-5">
                <a:solidFill>
                  <a:srgbClr val="004B69"/>
                </a:solidFill>
              </a:rPr>
              <a:t>Addresses</a:t>
            </a:r>
            <a:endParaRPr sz="2400"/>
          </a:p>
        </p:txBody>
      </p:sp>
      <p:sp>
        <p:nvSpPr>
          <p:cNvPr id="4" name="object 4"/>
          <p:cNvSpPr txBox="1"/>
          <p:nvPr/>
        </p:nvSpPr>
        <p:spPr>
          <a:xfrm>
            <a:off x="510641" y="844448"/>
            <a:ext cx="3086735" cy="1489075"/>
          </a:xfrm>
          <a:prstGeom prst="rect">
            <a:avLst/>
          </a:prstGeom>
        </p:spPr>
        <p:txBody>
          <a:bodyPr wrap="square" lIns="0" tIns="61594" rIns="0" bIns="0" rtlCol="0" vert="horz">
            <a:spAutoFit/>
          </a:bodyPr>
          <a:lstStyle/>
          <a:p>
            <a:pPr marL="12700">
              <a:lnSpc>
                <a:spcPct val="100000"/>
              </a:lnSpc>
              <a:spcBef>
                <a:spcPts val="484"/>
              </a:spcBef>
            </a:pPr>
            <a:r>
              <a:rPr dirty="0" sz="1600" spc="-5">
                <a:latin typeface="Arial"/>
                <a:cs typeface="Arial"/>
              </a:rPr>
              <a:t>This video will </a:t>
            </a:r>
            <a:r>
              <a:rPr dirty="0" sz="1600">
                <a:latin typeface="Arial"/>
                <a:cs typeface="Arial"/>
              </a:rPr>
              <a:t>cover </a:t>
            </a:r>
            <a:r>
              <a:rPr dirty="0" sz="1600" spc="-5">
                <a:latin typeface="Arial"/>
                <a:cs typeface="Arial"/>
              </a:rPr>
              <a:t>the</a:t>
            </a:r>
            <a:r>
              <a:rPr dirty="0" sz="1600" spc="-20">
                <a:latin typeface="Arial"/>
                <a:cs typeface="Arial"/>
              </a:rPr>
              <a:t> </a:t>
            </a:r>
            <a:r>
              <a:rPr dirty="0" sz="1600" spc="-5">
                <a:latin typeface="Arial"/>
                <a:cs typeface="Arial"/>
              </a:rPr>
              <a:t>following:</a:t>
            </a:r>
            <a:endParaRPr sz="1600">
              <a:latin typeface="Arial"/>
              <a:cs typeface="Arial"/>
            </a:endParaRPr>
          </a:p>
          <a:p>
            <a:pPr marL="355600" indent="-343535">
              <a:lnSpc>
                <a:spcPct val="100000"/>
              </a:lnSpc>
              <a:spcBef>
                <a:spcPts val="380"/>
              </a:spcBef>
              <a:buChar char="•"/>
              <a:tabLst>
                <a:tab pos="355600" algn="l"/>
                <a:tab pos="356235" algn="l"/>
              </a:tabLst>
            </a:pPr>
            <a:r>
              <a:rPr dirty="0" sz="1600" spc="-5">
                <a:latin typeface="Arial"/>
                <a:cs typeface="Arial"/>
              </a:rPr>
              <a:t>Network</a:t>
            </a:r>
            <a:r>
              <a:rPr dirty="0" sz="1600" spc="15">
                <a:latin typeface="Arial"/>
                <a:cs typeface="Arial"/>
              </a:rPr>
              <a:t> </a:t>
            </a:r>
            <a:r>
              <a:rPr dirty="0" sz="1600" spc="-5">
                <a:latin typeface="Arial"/>
                <a:cs typeface="Arial"/>
              </a:rPr>
              <a:t>address</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Broadcast</a:t>
            </a:r>
            <a:r>
              <a:rPr dirty="0" sz="1600" spc="-90">
                <a:latin typeface="Arial"/>
                <a:cs typeface="Arial"/>
              </a:rPr>
              <a:t> </a:t>
            </a:r>
            <a:r>
              <a:rPr dirty="0" sz="1600" spc="-5">
                <a:latin typeface="Arial"/>
                <a:cs typeface="Arial"/>
              </a:rPr>
              <a:t>Address</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First usable</a:t>
            </a:r>
            <a:r>
              <a:rPr dirty="0" sz="1600" spc="-35">
                <a:latin typeface="Arial"/>
                <a:cs typeface="Arial"/>
              </a:rPr>
              <a:t> </a:t>
            </a:r>
            <a:r>
              <a:rPr dirty="0" sz="1600" spc="-5">
                <a:latin typeface="Arial"/>
                <a:cs typeface="Arial"/>
              </a:rPr>
              <a:t>host</a:t>
            </a:r>
            <a:endParaRPr sz="1600">
              <a:latin typeface="Arial"/>
              <a:cs typeface="Arial"/>
            </a:endParaRPr>
          </a:p>
          <a:p>
            <a:pPr marL="355600" indent="-343535">
              <a:lnSpc>
                <a:spcPct val="100000"/>
              </a:lnSpc>
              <a:spcBef>
                <a:spcPts val="385"/>
              </a:spcBef>
              <a:buChar char="•"/>
              <a:tabLst>
                <a:tab pos="355600" algn="l"/>
                <a:tab pos="356235" algn="l"/>
              </a:tabLst>
            </a:pPr>
            <a:r>
              <a:rPr dirty="0" sz="1600" spc="-5">
                <a:latin typeface="Arial"/>
                <a:cs typeface="Arial"/>
              </a:rPr>
              <a:t>Last usable</a:t>
            </a:r>
            <a:r>
              <a:rPr dirty="0" sz="1600" spc="-50">
                <a:latin typeface="Arial"/>
                <a:cs typeface="Arial"/>
              </a:rPr>
              <a:t> </a:t>
            </a:r>
            <a:r>
              <a:rPr dirty="0" sz="1600" spc="-5">
                <a:latin typeface="Arial"/>
                <a:cs typeface="Arial"/>
              </a:rPr>
              <a:t>host</a:t>
            </a:r>
            <a:endParaRPr sz="16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5580380" cy="558800"/>
          </a:xfrm>
          <a:prstGeom prst="rect"/>
        </p:spPr>
        <p:txBody>
          <a:bodyPr wrap="square" lIns="0" tIns="12065" rIns="0" bIns="0" rtlCol="0" vert="horz">
            <a:spAutoFit/>
          </a:bodyPr>
          <a:lstStyle/>
          <a:p>
            <a:pPr marL="12700">
              <a:lnSpc>
                <a:spcPts val="1620"/>
              </a:lnSpc>
              <a:spcBef>
                <a:spcPts val="95"/>
              </a:spcBef>
            </a:pPr>
            <a:r>
              <a:rPr dirty="0" sz="1600" spc="-5">
                <a:solidFill>
                  <a:srgbClr val="004B69"/>
                </a:solidFill>
              </a:rPr>
              <a:t>IPv4 Address</a:t>
            </a:r>
            <a:r>
              <a:rPr dirty="0" sz="1600" spc="-85">
                <a:solidFill>
                  <a:srgbClr val="004B69"/>
                </a:solidFill>
              </a:rPr>
              <a:t> </a:t>
            </a:r>
            <a:r>
              <a:rPr dirty="0" sz="1600" spc="-5">
                <a:solidFill>
                  <a:srgbClr val="004B69"/>
                </a:solidFill>
              </a:rPr>
              <a:t>Structure</a:t>
            </a:r>
            <a:endParaRPr sz="1600"/>
          </a:p>
          <a:p>
            <a:pPr marL="12700">
              <a:lnSpc>
                <a:spcPts val="2580"/>
              </a:lnSpc>
            </a:pPr>
            <a:r>
              <a:rPr dirty="0" sz="2400" spc="-5">
                <a:solidFill>
                  <a:srgbClr val="004B69"/>
                </a:solidFill>
              </a:rPr>
              <a:t>Network, </a:t>
            </a:r>
            <a:r>
              <a:rPr dirty="0" sz="2400">
                <a:solidFill>
                  <a:srgbClr val="004B69"/>
                </a:solidFill>
              </a:rPr>
              <a:t>Host, </a:t>
            </a:r>
            <a:r>
              <a:rPr dirty="0" sz="2400" spc="-5">
                <a:solidFill>
                  <a:srgbClr val="004B69"/>
                </a:solidFill>
              </a:rPr>
              <a:t>and Broadcast</a:t>
            </a:r>
            <a:r>
              <a:rPr dirty="0" sz="2400" spc="-105">
                <a:solidFill>
                  <a:srgbClr val="004B69"/>
                </a:solidFill>
              </a:rPr>
              <a:t> </a:t>
            </a:r>
            <a:r>
              <a:rPr dirty="0" sz="2400" spc="-5">
                <a:solidFill>
                  <a:srgbClr val="004B69"/>
                </a:solidFill>
              </a:rPr>
              <a:t>Addresses</a:t>
            </a:r>
            <a:endParaRPr sz="2400"/>
          </a:p>
        </p:txBody>
      </p:sp>
      <p:sp>
        <p:nvSpPr>
          <p:cNvPr id="3" name="object 3"/>
          <p:cNvSpPr/>
          <p:nvPr/>
        </p:nvSpPr>
        <p:spPr>
          <a:xfrm>
            <a:off x="480230" y="2225757"/>
            <a:ext cx="2838416" cy="1604054"/>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510641" y="810846"/>
            <a:ext cx="5133340" cy="1178560"/>
          </a:xfrm>
          <a:prstGeom prst="rect">
            <a:avLst/>
          </a:prstGeom>
        </p:spPr>
        <p:txBody>
          <a:bodyPr wrap="square" lIns="0" tIns="85725" rIns="0" bIns="0" rtlCol="0" vert="horz">
            <a:spAutoFit/>
          </a:bodyPr>
          <a:lstStyle/>
          <a:p>
            <a:pPr marL="355600" indent="-343535">
              <a:lnSpc>
                <a:spcPct val="100000"/>
              </a:lnSpc>
              <a:spcBef>
                <a:spcPts val="675"/>
              </a:spcBef>
              <a:buChar char="•"/>
              <a:tabLst>
                <a:tab pos="355600" algn="l"/>
                <a:tab pos="356235" algn="l"/>
              </a:tabLst>
            </a:pPr>
            <a:r>
              <a:rPr dirty="0" sz="1600" spc="-5">
                <a:latin typeface="Arial"/>
                <a:cs typeface="Arial"/>
              </a:rPr>
              <a:t>Within each network are three </a:t>
            </a:r>
            <a:r>
              <a:rPr dirty="0" sz="1600" spc="-10">
                <a:latin typeface="Arial"/>
                <a:cs typeface="Arial"/>
              </a:rPr>
              <a:t>types </a:t>
            </a:r>
            <a:r>
              <a:rPr dirty="0" sz="1600" spc="-5">
                <a:latin typeface="Arial"/>
                <a:cs typeface="Arial"/>
              </a:rPr>
              <a:t>of IP</a:t>
            </a:r>
            <a:r>
              <a:rPr dirty="0" sz="1600" spc="120">
                <a:latin typeface="Arial"/>
                <a:cs typeface="Arial"/>
              </a:rPr>
              <a:t> </a:t>
            </a:r>
            <a:r>
              <a:rPr dirty="0" sz="1600" spc="-5">
                <a:latin typeface="Arial"/>
                <a:cs typeface="Arial"/>
              </a:rPr>
              <a:t>addresses:</a:t>
            </a:r>
            <a:endParaRPr sz="1600">
              <a:latin typeface="Arial"/>
              <a:cs typeface="Arial"/>
            </a:endParaRPr>
          </a:p>
          <a:p>
            <a:pPr lvl="1" marL="428625" indent="-343535">
              <a:lnSpc>
                <a:spcPct val="100000"/>
              </a:lnSpc>
              <a:spcBef>
                <a:spcPts val="509"/>
              </a:spcBef>
              <a:buClr>
                <a:srgbClr val="57575B"/>
              </a:buClr>
              <a:buChar char="•"/>
              <a:tabLst>
                <a:tab pos="428625" algn="l"/>
                <a:tab pos="429259" algn="l"/>
              </a:tabLst>
            </a:pPr>
            <a:r>
              <a:rPr dirty="0" sz="1400" spc="-5">
                <a:latin typeface="Arial"/>
                <a:cs typeface="Arial"/>
              </a:rPr>
              <a:t>Network</a:t>
            </a:r>
            <a:r>
              <a:rPr dirty="0" sz="1400" spc="-20">
                <a:latin typeface="Arial"/>
                <a:cs typeface="Arial"/>
              </a:rPr>
              <a:t> </a:t>
            </a:r>
            <a:r>
              <a:rPr dirty="0" sz="1400">
                <a:latin typeface="Arial"/>
                <a:cs typeface="Arial"/>
              </a:rPr>
              <a:t>address</a:t>
            </a:r>
            <a:endParaRPr sz="1400">
              <a:latin typeface="Arial"/>
              <a:cs typeface="Arial"/>
            </a:endParaRPr>
          </a:p>
          <a:p>
            <a:pPr lvl="1" marL="428625" indent="-343535">
              <a:lnSpc>
                <a:spcPct val="100000"/>
              </a:lnSpc>
              <a:spcBef>
                <a:spcPts val="515"/>
              </a:spcBef>
              <a:buClr>
                <a:srgbClr val="57575B"/>
              </a:buClr>
              <a:buChar char="•"/>
              <a:tabLst>
                <a:tab pos="428625" algn="l"/>
                <a:tab pos="429259" algn="l"/>
              </a:tabLst>
            </a:pPr>
            <a:r>
              <a:rPr dirty="0" sz="1400" spc="-5">
                <a:latin typeface="Arial"/>
                <a:cs typeface="Arial"/>
              </a:rPr>
              <a:t>Host</a:t>
            </a:r>
            <a:r>
              <a:rPr dirty="0" sz="1400" spc="-20">
                <a:latin typeface="Arial"/>
                <a:cs typeface="Arial"/>
              </a:rPr>
              <a:t> </a:t>
            </a:r>
            <a:r>
              <a:rPr dirty="0" sz="1400">
                <a:latin typeface="Arial"/>
                <a:cs typeface="Arial"/>
              </a:rPr>
              <a:t>addresses</a:t>
            </a:r>
            <a:endParaRPr sz="1400">
              <a:latin typeface="Arial"/>
              <a:cs typeface="Arial"/>
            </a:endParaRPr>
          </a:p>
          <a:p>
            <a:pPr lvl="1" marL="428625" indent="-343535">
              <a:lnSpc>
                <a:spcPct val="100000"/>
              </a:lnSpc>
              <a:spcBef>
                <a:spcPts val="515"/>
              </a:spcBef>
              <a:buClr>
                <a:srgbClr val="57575B"/>
              </a:buClr>
              <a:buChar char="•"/>
              <a:tabLst>
                <a:tab pos="428625" algn="l"/>
                <a:tab pos="429259" algn="l"/>
              </a:tabLst>
            </a:pPr>
            <a:r>
              <a:rPr dirty="0" sz="1400">
                <a:latin typeface="Arial"/>
                <a:cs typeface="Arial"/>
              </a:rPr>
              <a:t>Broadcast</a:t>
            </a:r>
            <a:r>
              <a:rPr dirty="0" sz="1400" spc="-50">
                <a:latin typeface="Arial"/>
                <a:cs typeface="Arial"/>
              </a:rPr>
              <a:t> </a:t>
            </a:r>
            <a:r>
              <a:rPr dirty="0" sz="1400">
                <a:latin typeface="Arial"/>
                <a:cs typeface="Arial"/>
              </a:rPr>
              <a:t>address</a:t>
            </a:r>
            <a:endParaRPr sz="1400">
              <a:latin typeface="Arial"/>
              <a:cs typeface="Arial"/>
            </a:endParaRPr>
          </a:p>
        </p:txBody>
      </p:sp>
      <p:sp>
        <p:nvSpPr>
          <p:cNvPr id="6" name="object 6"/>
          <p:cNvSpPr txBox="1">
            <a:spLocks noGrp="1"/>
          </p:cNvSpPr>
          <p:nvPr>
            <p:ph type="ftr" idx="5" sz="quarter"/>
          </p:nvPr>
        </p:nvSpPr>
        <p:spPr>
          <a:prstGeom prst="rect"/>
        </p:spPr>
        <p:txBody>
          <a:bodyPr wrap="square" lIns="0" tIns="5080" rIns="0" bIns="0" rtlCol="0" vert="horz">
            <a:spAutoFit/>
          </a:bodyPr>
          <a:lstStyle/>
          <a:p>
            <a:pPr marL="12700">
              <a:lnSpc>
                <a:spcPct val="100000"/>
              </a:lnSpc>
              <a:spcBef>
                <a:spcPts val="40"/>
              </a:spcBef>
            </a:pPr>
            <a:r>
              <a:rPr dirty="0"/>
              <a:t>© </a:t>
            </a:r>
            <a:r>
              <a:rPr dirty="0" spc="-5"/>
              <a:t>2016 </a:t>
            </a:r>
            <a:r>
              <a:rPr dirty="0"/>
              <a:t>Cisco and/or its affiliates. All rights reserved. Cisco</a:t>
            </a:r>
            <a:r>
              <a:rPr dirty="0" spc="40"/>
              <a:t> </a:t>
            </a:r>
            <a:r>
              <a:rPr dirty="0"/>
              <a:t>Confidential</a:t>
            </a:r>
          </a:p>
        </p:txBody>
      </p:sp>
      <p:sp>
        <p:nvSpPr>
          <p:cNvPr id="7" name="object 7"/>
          <p:cNvSpPr txBox="1">
            <a:spLocks noGrp="1"/>
          </p:cNvSpPr>
          <p:nvPr>
            <p:ph type="sldNum" idx="7" sz="quarter"/>
          </p:nvPr>
        </p:nvSpPr>
        <p:spPr>
          <a:prstGeom prst="rect"/>
        </p:spPr>
        <p:txBody>
          <a:bodyPr wrap="square" lIns="0" tIns="5715" rIns="0" bIns="0" rtlCol="0" vert="horz">
            <a:spAutoFit/>
          </a:bodyPr>
          <a:lstStyle/>
          <a:p>
            <a:pPr marL="38100">
              <a:lnSpc>
                <a:spcPct val="100000"/>
              </a:lnSpc>
              <a:spcBef>
                <a:spcPts val="45"/>
              </a:spcBef>
            </a:pPr>
            <a:fld id="{81D60167-4931-47E6-BA6A-407CBD079E47}" type="slidenum">
              <a:rPr dirty="0"/>
              <a:t>26</a:t>
            </a:fld>
          </a:p>
        </p:txBody>
      </p:sp>
      <p:graphicFrame>
        <p:nvGraphicFramePr>
          <p:cNvPr id="5" name="object 5"/>
          <p:cNvGraphicFramePr>
            <a:graphicFrameLocks noGrp="1"/>
          </p:cNvGraphicFramePr>
          <p:nvPr/>
        </p:nvGraphicFramePr>
        <p:xfrm>
          <a:off x="3506470" y="2240660"/>
          <a:ext cx="5513070" cy="2251075"/>
        </p:xfrm>
        <a:graphic>
          <a:graphicData uri="http://schemas.openxmlformats.org/drawingml/2006/table">
            <a:tbl>
              <a:tblPr firstRow="1" bandRow="1">
                <a:tableStyleId>{2D5ABB26-0587-4C30-8999-92F81FD0307C}</a:tableStyleId>
              </a:tblPr>
              <a:tblGrid>
                <a:gridCol w="1363980"/>
                <a:gridCol w="2461260"/>
                <a:gridCol w="822960"/>
                <a:gridCol w="845819"/>
              </a:tblGrid>
              <a:tr h="383539">
                <a:tc>
                  <a:txBody>
                    <a:bodyPr/>
                    <a:lstStyle/>
                    <a:p>
                      <a:pPr>
                        <a:lnSpc>
                          <a:spcPct val="100000"/>
                        </a:lnSpc>
                      </a:pPr>
                      <a:endParaRPr sz="1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algn="ctr">
                        <a:lnSpc>
                          <a:spcPct val="100000"/>
                        </a:lnSpc>
                        <a:spcBef>
                          <a:spcPts val="830"/>
                        </a:spcBef>
                      </a:pPr>
                      <a:r>
                        <a:rPr dirty="0" sz="1050" b="1">
                          <a:solidFill>
                            <a:srgbClr val="FFFFFF"/>
                          </a:solidFill>
                          <a:latin typeface="Arial"/>
                          <a:cs typeface="Arial"/>
                        </a:rPr>
                        <a:t>Network</a:t>
                      </a:r>
                      <a:r>
                        <a:rPr dirty="0" sz="1050" spc="-35" b="1">
                          <a:solidFill>
                            <a:srgbClr val="FFFFFF"/>
                          </a:solidFill>
                          <a:latin typeface="Arial"/>
                          <a:cs typeface="Arial"/>
                        </a:rPr>
                        <a:t> </a:t>
                      </a:r>
                      <a:r>
                        <a:rPr dirty="0" sz="1050" b="1">
                          <a:solidFill>
                            <a:srgbClr val="FFFFFF"/>
                          </a:solidFill>
                          <a:latin typeface="Arial"/>
                          <a:cs typeface="Arial"/>
                        </a:rPr>
                        <a:t>Portion</a:t>
                      </a:r>
                      <a:endParaRPr sz="1050">
                        <a:latin typeface="Arial"/>
                        <a:cs typeface="Arial"/>
                      </a:endParaRPr>
                    </a:p>
                  </a:txBody>
                  <a:tcPr marL="0" marR="0" marB="0" marT="10541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177800" marR="168275" indent="85090">
                        <a:lnSpc>
                          <a:spcPct val="100000"/>
                        </a:lnSpc>
                        <a:spcBef>
                          <a:spcPts val="200"/>
                        </a:spcBef>
                      </a:pPr>
                      <a:r>
                        <a:rPr dirty="0" sz="1050" b="1">
                          <a:solidFill>
                            <a:srgbClr val="FFFFFF"/>
                          </a:solidFill>
                          <a:latin typeface="Arial"/>
                          <a:cs typeface="Arial"/>
                        </a:rPr>
                        <a:t>Host  </a:t>
                      </a:r>
                      <a:r>
                        <a:rPr dirty="0" sz="1050" b="1">
                          <a:solidFill>
                            <a:srgbClr val="FFFFFF"/>
                          </a:solidFill>
                          <a:latin typeface="Arial"/>
                          <a:cs typeface="Arial"/>
                        </a:rPr>
                        <a:t>Por</a:t>
                      </a:r>
                      <a:r>
                        <a:rPr dirty="0" sz="1050" spc="-5" b="1">
                          <a:solidFill>
                            <a:srgbClr val="FFFFFF"/>
                          </a:solidFill>
                          <a:latin typeface="Arial"/>
                          <a:cs typeface="Arial"/>
                        </a:rPr>
                        <a:t>t</a:t>
                      </a:r>
                      <a:r>
                        <a:rPr dirty="0" sz="1050" spc="-10" b="1">
                          <a:solidFill>
                            <a:srgbClr val="FFFFFF"/>
                          </a:solidFill>
                          <a:latin typeface="Arial"/>
                          <a:cs typeface="Arial"/>
                        </a:rPr>
                        <a:t>i</a:t>
                      </a:r>
                      <a:r>
                        <a:rPr dirty="0" sz="1050" b="1">
                          <a:solidFill>
                            <a:srgbClr val="FFFFFF"/>
                          </a:solidFill>
                          <a:latin typeface="Arial"/>
                          <a:cs typeface="Arial"/>
                        </a:rPr>
                        <a:t>on</a:t>
                      </a:r>
                      <a:endParaRPr sz="1050">
                        <a:latin typeface="Arial"/>
                        <a:cs typeface="Arial"/>
                      </a:endParaRPr>
                    </a:p>
                  </a:txBody>
                  <a:tcPr marL="0" marR="0" marB="0" marT="2540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130810">
                        <a:lnSpc>
                          <a:spcPct val="100000"/>
                        </a:lnSpc>
                        <a:spcBef>
                          <a:spcPts val="830"/>
                        </a:spcBef>
                      </a:pPr>
                      <a:r>
                        <a:rPr dirty="0" sz="1050" b="1">
                          <a:solidFill>
                            <a:srgbClr val="FFFFFF"/>
                          </a:solidFill>
                          <a:latin typeface="Arial"/>
                          <a:cs typeface="Arial"/>
                        </a:rPr>
                        <a:t>Host</a:t>
                      </a:r>
                      <a:r>
                        <a:rPr dirty="0" sz="1050" spc="-35" b="1">
                          <a:solidFill>
                            <a:srgbClr val="FFFFFF"/>
                          </a:solidFill>
                          <a:latin typeface="Arial"/>
                          <a:cs typeface="Arial"/>
                        </a:rPr>
                        <a:t> </a:t>
                      </a:r>
                      <a:r>
                        <a:rPr dirty="0" sz="1050" spc="-5" b="1">
                          <a:solidFill>
                            <a:srgbClr val="FFFFFF"/>
                          </a:solidFill>
                          <a:latin typeface="Arial"/>
                          <a:cs typeface="Arial"/>
                        </a:rPr>
                        <a:t>Bits</a:t>
                      </a:r>
                      <a:endParaRPr sz="1050">
                        <a:latin typeface="Arial"/>
                        <a:cs typeface="Arial"/>
                      </a:endParaRPr>
                    </a:p>
                  </a:txBody>
                  <a:tcPr marL="0" marR="0" marB="0" marT="10541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r>
              <a:tr h="186273">
                <a:tc>
                  <a:txBody>
                    <a:bodyPr/>
                    <a:lstStyle/>
                    <a:p>
                      <a:pPr marL="31750">
                        <a:lnSpc>
                          <a:spcPts val="1165"/>
                        </a:lnSpc>
                        <a:spcBef>
                          <a:spcPts val="200"/>
                        </a:spcBef>
                      </a:pPr>
                      <a:r>
                        <a:rPr dirty="0" sz="1000" spc="-5">
                          <a:solidFill>
                            <a:srgbClr val="57575B"/>
                          </a:solidFill>
                          <a:latin typeface="Arial"/>
                          <a:cs typeface="Arial"/>
                        </a:rPr>
                        <a:t>Subnet</a:t>
                      </a:r>
                      <a:r>
                        <a:rPr dirty="0" sz="1000" spc="-20">
                          <a:solidFill>
                            <a:srgbClr val="57575B"/>
                          </a:solidFill>
                          <a:latin typeface="Arial"/>
                          <a:cs typeface="Arial"/>
                        </a:rPr>
                        <a:t> </a:t>
                      </a:r>
                      <a:r>
                        <a:rPr dirty="0" sz="1000">
                          <a:solidFill>
                            <a:srgbClr val="57575B"/>
                          </a:solidFill>
                          <a:latin typeface="Arial"/>
                          <a:cs typeface="Arial"/>
                        </a:rPr>
                        <a:t>mask</a:t>
                      </a:r>
                      <a:endParaRPr sz="1000">
                        <a:latin typeface="Arial"/>
                        <a:cs typeface="Arial"/>
                      </a:endParaRPr>
                    </a:p>
                  </a:txBody>
                  <a:tcPr marL="0" marR="0" marB="0" marT="25400">
                    <a:lnL w="12700">
                      <a:solidFill>
                        <a:srgbClr val="FFFFFF"/>
                      </a:solidFill>
                      <a:prstDash val="solid"/>
                    </a:lnL>
                    <a:lnR w="12700">
                      <a:solidFill>
                        <a:srgbClr val="FFFFFF"/>
                      </a:solidFill>
                      <a:prstDash val="solid"/>
                    </a:lnR>
                    <a:lnT w="38100">
                      <a:solidFill>
                        <a:srgbClr val="FFFFFF"/>
                      </a:solidFill>
                      <a:prstDash val="solid"/>
                    </a:lnT>
                    <a:solidFill>
                      <a:srgbClr val="CAD0D3"/>
                    </a:solidFill>
                  </a:tcPr>
                </a:tc>
                <a:tc>
                  <a:txBody>
                    <a:bodyPr/>
                    <a:lstStyle/>
                    <a:p>
                      <a:pPr algn="ctr">
                        <a:lnSpc>
                          <a:spcPct val="100000"/>
                        </a:lnSpc>
                        <a:spcBef>
                          <a:spcPts val="130"/>
                        </a:spcBef>
                        <a:tabLst>
                          <a:tab pos="685800" algn="l"/>
                          <a:tab pos="1371600" algn="l"/>
                        </a:tabLst>
                      </a:pPr>
                      <a:r>
                        <a:rPr dirty="0" sz="1000" spc="-5">
                          <a:solidFill>
                            <a:srgbClr val="57575B"/>
                          </a:solidFill>
                          <a:latin typeface="Courier New"/>
                          <a:cs typeface="Courier New"/>
                        </a:rPr>
                        <a:t>255	255	255</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38100">
                      <a:solidFill>
                        <a:srgbClr val="FFFFFF"/>
                      </a:solidFill>
                      <a:prstDash val="solid"/>
                    </a:lnT>
                    <a:solidFill>
                      <a:srgbClr val="CAD0D3"/>
                    </a:solidFill>
                  </a:tcPr>
                </a:tc>
                <a:tc>
                  <a:txBody>
                    <a:bodyPr/>
                    <a:lstStyle/>
                    <a:p>
                      <a:pPr algn="ctr" marL="1905">
                        <a:lnSpc>
                          <a:spcPct val="100000"/>
                        </a:lnSpc>
                        <a:spcBef>
                          <a:spcPts val="130"/>
                        </a:spcBef>
                      </a:pPr>
                      <a:r>
                        <a:rPr dirty="0" sz="1000">
                          <a:solidFill>
                            <a:srgbClr val="57575B"/>
                          </a:solidFill>
                          <a:latin typeface="Courier New"/>
                          <a:cs typeface="Courier New"/>
                        </a:rPr>
                        <a:t>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38100">
                      <a:solidFill>
                        <a:srgbClr val="FFFFFF"/>
                      </a:solidFill>
                      <a:prstDash val="solid"/>
                    </a:lnT>
                    <a:solidFill>
                      <a:srgbClr val="CAD0D3"/>
                    </a:solidFill>
                  </a:tcPr>
                </a:tc>
                <a:tc rowSpan="2">
                  <a:txBody>
                    <a:bodyPr/>
                    <a:lstStyle/>
                    <a:p>
                      <a:pPr>
                        <a:lnSpc>
                          <a:spcPct val="100000"/>
                        </a:lnSpc>
                      </a:pPr>
                      <a:endParaRPr sz="1100">
                        <a:latin typeface="Times New Roman"/>
                        <a:cs typeface="Times New Roman"/>
                      </a:endParaRPr>
                    </a:p>
                  </a:txBody>
                  <a:tcPr marL="0" marR="0" marB="0" marT="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184566">
                <a:tc>
                  <a:txBody>
                    <a:bodyPr/>
                    <a:lstStyle/>
                    <a:p>
                      <a:pPr marL="31750">
                        <a:lnSpc>
                          <a:spcPts val="1135"/>
                        </a:lnSpc>
                      </a:pPr>
                      <a:r>
                        <a:rPr dirty="0" sz="1000" spc="-10" b="1">
                          <a:solidFill>
                            <a:srgbClr val="57575B"/>
                          </a:solidFill>
                          <a:latin typeface="Arial"/>
                          <a:cs typeface="Arial"/>
                        </a:rPr>
                        <a:t>255.255.255.</a:t>
                      </a:r>
                      <a:r>
                        <a:rPr dirty="0" sz="1000" spc="-10">
                          <a:solidFill>
                            <a:srgbClr val="57575B"/>
                          </a:solidFill>
                          <a:latin typeface="Arial"/>
                          <a:cs typeface="Arial"/>
                        </a:rPr>
                        <a:t>0 </a:t>
                      </a:r>
                      <a:r>
                        <a:rPr dirty="0" sz="1000" spc="-5">
                          <a:solidFill>
                            <a:srgbClr val="57575B"/>
                          </a:solidFill>
                          <a:latin typeface="Arial"/>
                          <a:cs typeface="Arial"/>
                        </a:rPr>
                        <a:t>or</a:t>
                      </a:r>
                      <a:r>
                        <a:rPr dirty="0" sz="1000" spc="-30">
                          <a:solidFill>
                            <a:srgbClr val="57575B"/>
                          </a:solidFill>
                          <a:latin typeface="Arial"/>
                          <a:cs typeface="Arial"/>
                        </a:rPr>
                        <a:t> </a:t>
                      </a:r>
                      <a:r>
                        <a:rPr dirty="0" sz="1000" spc="-5" b="1">
                          <a:solidFill>
                            <a:srgbClr val="57575B"/>
                          </a:solidFill>
                          <a:latin typeface="Arial"/>
                          <a:cs typeface="Arial"/>
                        </a:rPr>
                        <a:t>/24</a:t>
                      </a:r>
                      <a:endParaRPr sz="1000">
                        <a:latin typeface="Arial"/>
                        <a:cs typeface="Arial"/>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a:txBody>
                    <a:bodyPr/>
                    <a:lstStyle/>
                    <a:p>
                      <a:pPr algn="ctr">
                        <a:lnSpc>
                          <a:spcPts val="1065"/>
                        </a:lnSpc>
                      </a:pPr>
                      <a:r>
                        <a:rPr dirty="0" sz="1000" spc="-5">
                          <a:solidFill>
                            <a:srgbClr val="57575B"/>
                          </a:solidFill>
                          <a:latin typeface="Courier New"/>
                          <a:cs typeface="Courier New"/>
                        </a:rPr>
                        <a:t>11111111 11111111</a:t>
                      </a:r>
                      <a:r>
                        <a:rPr dirty="0" sz="1000" spc="-10">
                          <a:solidFill>
                            <a:srgbClr val="57575B"/>
                          </a:solidFill>
                          <a:latin typeface="Courier New"/>
                          <a:cs typeface="Courier New"/>
                        </a:rPr>
                        <a:t> </a:t>
                      </a:r>
                      <a:r>
                        <a:rPr dirty="0" sz="1000" spc="-5">
                          <a:solidFill>
                            <a:srgbClr val="57575B"/>
                          </a:solidFill>
                          <a:latin typeface="Courier New"/>
                          <a:cs typeface="Courier New"/>
                        </a:rPr>
                        <a:t>11111111</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a:txBody>
                    <a:bodyPr/>
                    <a:lstStyle/>
                    <a:p>
                      <a:pPr algn="ctr" marL="2540">
                        <a:lnSpc>
                          <a:spcPts val="1065"/>
                        </a:lnSpc>
                      </a:pPr>
                      <a:r>
                        <a:rPr dirty="0" sz="1000" spc="-5">
                          <a:solidFill>
                            <a:srgbClr val="57575B"/>
                          </a:solidFill>
                          <a:latin typeface="Courier New"/>
                          <a:cs typeface="Courier New"/>
                        </a:rPr>
                        <a:t>00000000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vMerge="1">
                  <a:txBody>
                    <a:bodyPr/>
                    <a:lstStyle/>
                    <a:p>
                      <a:pPr/>
                    </a:p>
                  </a:txBody>
                  <a:tcPr marL="0" marR="0" marB="0" marT="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r>
              <a:tr h="186400">
                <a:tc>
                  <a:txBody>
                    <a:bodyPr/>
                    <a:lstStyle/>
                    <a:p>
                      <a:pPr marL="31750">
                        <a:lnSpc>
                          <a:spcPts val="1165"/>
                        </a:lnSpc>
                        <a:spcBef>
                          <a:spcPts val="204"/>
                        </a:spcBef>
                      </a:pPr>
                      <a:r>
                        <a:rPr dirty="0" sz="1000" spc="-5">
                          <a:solidFill>
                            <a:srgbClr val="57575B"/>
                          </a:solidFill>
                          <a:latin typeface="Arial"/>
                          <a:cs typeface="Arial"/>
                        </a:rPr>
                        <a:t>Network</a:t>
                      </a:r>
                      <a:r>
                        <a:rPr dirty="0" sz="1000" spc="5">
                          <a:solidFill>
                            <a:srgbClr val="57575B"/>
                          </a:solidFill>
                          <a:latin typeface="Arial"/>
                          <a:cs typeface="Arial"/>
                        </a:rPr>
                        <a:t> </a:t>
                      </a:r>
                      <a:r>
                        <a:rPr dirty="0" sz="1000" spc="-5">
                          <a:solidFill>
                            <a:srgbClr val="57575B"/>
                          </a:solidFill>
                          <a:latin typeface="Arial"/>
                          <a:cs typeface="Arial"/>
                        </a:rPr>
                        <a:t>address</a:t>
                      </a:r>
                      <a:endParaRPr sz="10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solidFill>
                      <a:srgbClr val="E7E9EB"/>
                    </a:solidFill>
                  </a:tcPr>
                </a:tc>
                <a:tc>
                  <a:txBody>
                    <a:bodyPr/>
                    <a:lstStyle/>
                    <a:p>
                      <a:pPr algn="ctr">
                        <a:lnSpc>
                          <a:spcPct val="100000"/>
                        </a:lnSpc>
                        <a:spcBef>
                          <a:spcPts val="130"/>
                        </a:spcBef>
                        <a:tabLst>
                          <a:tab pos="685800" algn="l"/>
                          <a:tab pos="1371600" algn="l"/>
                        </a:tabLst>
                      </a:pPr>
                      <a:r>
                        <a:rPr dirty="0" sz="1000" spc="-5">
                          <a:solidFill>
                            <a:srgbClr val="57575B"/>
                          </a:solidFill>
                          <a:latin typeface="Courier New"/>
                          <a:cs typeface="Courier New"/>
                        </a:rPr>
                        <a:t>192	168	10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solidFill>
                      <a:srgbClr val="E7E9EB"/>
                    </a:solidFill>
                  </a:tcPr>
                </a:tc>
                <a:tc>
                  <a:txBody>
                    <a:bodyPr/>
                    <a:lstStyle/>
                    <a:p>
                      <a:pPr algn="ctr" marL="1905">
                        <a:lnSpc>
                          <a:spcPct val="100000"/>
                        </a:lnSpc>
                        <a:spcBef>
                          <a:spcPts val="130"/>
                        </a:spcBef>
                      </a:pPr>
                      <a:r>
                        <a:rPr dirty="0" sz="1000">
                          <a:solidFill>
                            <a:srgbClr val="57575B"/>
                          </a:solidFill>
                          <a:latin typeface="Courier New"/>
                          <a:cs typeface="Courier New"/>
                        </a:rPr>
                        <a:t>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solidFill>
                      <a:srgbClr val="E7E9EB"/>
                    </a:solidFill>
                  </a:tcPr>
                </a:tc>
                <a:tc rowSpan="2">
                  <a:txBody>
                    <a:bodyPr/>
                    <a:lstStyle/>
                    <a:p>
                      <a:pPr marL="267970">
                        <a:lnSpc>
                          <a:spcPct val="100000"/>
                        </a:lnSpc>
                        <a:spcBef>
                          <a:spcPts val="805"/>
                        </a:spcBef>
                      </a:pPr>
                      <a:r>
                        <a:rPr dirty="0" sz="1000" spc="-5">
                          <a:solidFill>
                            <a:srgbClr val="57575B"/>
                          </a:solidFill>
                          <a:latin typeface="Arial"/>
                          <a:cs typeface="Arial"/>
                        </a:rPr>
                        <a:t>All</a:t>
                      </a:r>
                      <a:r>
                        <a:rPr dirty="0" sz="1000">
                          <a:solidFill>
                            <a:srgbClr val="57575B"/>
                          </a:solidFill>
                          <a:latin typeface="Arial"/>
                          <a:cs typeface="Arial"/>
                        </a:rPr>
                        <a:t> </a:t>
                      </a:r>
                      <a:r>
                        <a:rPr dirty="0" sz="1000" spc="-5">
                          <a:solidFill>
                            <a:srgbClr val="57575B"/>
                          </a:solidFill>
                          <a:latin typeface="Arial"/>
                          <a:cs typeface="Arial"/>
                        </a:rPr>
                        <a:t>0s</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184439">
                <a:tc>
                  <a:txBody>
                    <a:bodyPr/>
                    <a:lstStyle/>
                    <a:p>
                      <a:pPr marL="31750">
                        <a:lnSpc>
                          <a:spcPts val="1135"/>
                        </a:lnSpc>
                      </a:pPr>
                      <a:r>
                        <a:rPr dirty="0" sz="1000" spc="-10" b="1">
                          <a:solidFill>
                            <a:srgbClr val="57575B"/>
                          </a:solidFill>
                          <a:latin typeface="Arial"/>
                          <a:cs typeface="Arial"/>
                        </a:rPr>
                        <a:t>192.168.10.</a:t>
                      </a:r>
                      <a:r>
                        <a:rPr dirty="0" sz="1000" spc="-10">
                          <a:solidFill>
                            <a:srgbClr val="57575B"/>
                          </a:solidFill>
                          <a:latin typeface="Arial"/>
                          <a:cs typeface="Arial"/>
                        </a:rPr>
                        <a:t>0 </a:t>
                      </a:r>
                      <a:r>
                        <a:rPr dirty="0" sz="1000" spc="-5">
                          <a:solidFill>
                            <a:srgbClr val="57575B"/>
                          </a:solidFill>
                          <a:latin typeface="Arial"/>
                          <a:cs typeface="Arial"/>
                        </a:rPr>
                        <a:t>or</a:t>
                      </a:r>
                      <a:r>
                        <a:rPr dirty="0" sz="1000" spc="-30">
                          <a:solidFill>
                            <a:srgbClr val="57575B"/>
                          </a:solidFill>
                          <a:latin typeface="Arial"/>
                          <a:cs typeface="Arial"/>
                        </a:rPr>
                        <a:t> </a:t>
                      </a:r>
                      <a:r>
                        <a:rPr dirty="0" sz="1000" spc="-10" b="1">
                          <a:solidFill>
                            <a:srgbClr val="57575B"/>
                          </a:solidFill>
                          <a:latin typeface="Arial"/>
                          <a:cs typeface="Arial"/>
                        </a:rPr>
                        <a:t>/24</a:t>
                      </a:r>
                      <a:endParaRPr sz="1000">
                        <a:latin typeface="Arial"/>
                        <a:cs typeface="Arial"/>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E7E9EB"/>
                    </a:solidFill>
                  </a:tcPr>
                </a:tc>
                <a:tc>
                  <a:txBody>
                    <a:bodyPr/>
                    <a:lstStyle/>
                    <a:p>
                      <a:pPr algn="ctr">
                        <a:lnSpc>
                          <a:spcPts val="1065"/>
                        </a:lnSpc>
                      </a:pPr>
                      <a:r>
                        <a:rPr dirty="0" sz="1000" spc="-5">
                          <a:solidFill>
                            <a:srgbClr val="57575B"/>
                          </a:solidFill>
                          <a:latin typeface="Courier New"/>
                          <a:cs typeface="Courier New"/>
                        </a:rPr>
                        <a:t>11000000 10100000</a:t>
                      </a:r>
                      <a:r>
                        <a:rPr dirty="0" sz="1000" spc="-10">
                          <a:solidFill>
                            <a:srgbClr val="57575B"/>
                          </a:solidFill>
                          <a:latin typeface="Courier New"/>
                          <a:cs typeface="Courier New"/>
                        </a:rPr>
                        <a:t> </a:t>
                      </a:r>
                      <a:r>
                        <a:rPr dirty="0" sz="1000" spc="-5">
                          <a:solidFill>
                            <a:srgbClr val="57575B"/>
                          </a:solidFill>
                          <a:latin typeface="Courier New"/>
                          <a:cs typeface="Courier New"/>
                        </a:rPr>
                        <a:t>00001010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E7E9EB"/>
                    </a:solidFill>
                  </a:tcPr>
                </a:tc>
                <a:tc>
                  <a:txBody>
                    <a:bodyPr/>
                    <a:lstStyle/>
                    <a:p>
                      <a:pPr algn="ctr" marL="2540">
                        <a:lnSpc>
                          <a:spcPts val="1065"/>
                        </a:lnSpc>
                      </a:pPr>
                      <a:r>
                        <a:rPr dirty="0" sz="1000" spc="-5">
                          <a:solidFill>
                            <a:srgbClr val="57575B"/>
                          </a:solidFill>
                          <a:latin typeface="Courier New"/>
                          <a:cs typeface="Courier New"/>
                        </a:rPr>
                        <a:t>00000000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E7E9EB"/>
                    </a:solidFill>
                  </a:tcPr>
                </a:tc>
                <a:tc vMerge="1">
                  <a:txBody>
                    <a:bodyPr/>
                    <a:lstStyle/>
                    <a:p>
                      <a:p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186400">
                <a:tc>
                  <a:txBody>
                    <a:bodyPr/>
                    <a:lstStyle/>
                    <a:p>
                      <a:pPr marL="31750">
                        <a:lnSpc>
                          <a:spcPts val="1165"/>
                        </a:lnSpc>
                        <a:spcBef>
                          <a:spcPts val="204"/>
                        </a:spcBef>
                      </a:pPr>
                      <a:r>
                        <a:rPr dirty="0" sz="1000" spc="-5">
                          <a:solidFill>
                            <a:srgbClr val="57575B"/>
                          </a:solidFill>
                          <a:latin typeface="Arial"/>
                          <a:cs typeface="Arial"/>
                        </a:rPr>
                        <a:t>First</a:t>
                      </a:r>
                      <a:r>
                        <a:rPr dirty="0" sz="1000" spc="-10">
                          <a:solidFill>
                            <a:srgbClr val="57575B"/>
                          </a:solidFill>
                          <a:latin typeface="Arial"/>
                          <a:cs typeface="Arial"/>
                        </a:rPr>
                        <a:t> </a:t>
                      </a:r>
                      <a:r>
                        <a:rPr dirty="0" sz="1000" spc="-5">
                          <a:solidFill>
                            <a:srgbClr val="57575B"/>
                          </a:solidFill>
                          <a:latin typeface="Arial"/>
                          <a:cs typeface="Arial"/>
                        </a:rPr>
                        <a:t>address</a:t>
                      </a:r>
                      <a:endParaRPr sz="10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solidFill>
                      <a:srgbClr val="CAD0D3"/>
                    </a:solidFill>
                  </a:tcPr>
                </a:tc>
                <a:tc>
                  <a:txBody>
                    <a:bodyPr/>
                    <a:lstStyle/>
                    <a:p>
                      <a:pPr algn="ctr">
                        <a:lnSpc>
                          <a:spcPct val="100000"/>
                        </a:lnSpc>
                        <a:spcBef>
                          <a:spcPts val="130"/>
                        </a:spcBef>
                        <a:tabLst>
                          <a:tab pos="685800" algn="l"/>
                          <a:tab pos="1371600" algn="l"/>
                        </a:tabLst>
                      </a:pPr>
                      <a:r>
                        <a:rPr dirty="0" sz="1000" spc="-5">
                          <a:solidFill>
                            <a:srgbClr val="57575B"/>
                          </a:solidFill>
                          <a:latin typeface="Courier New"/>
                          <a:cs typeface="Courier New"/>
                        </a:rPr>
                        <a:t>192	168	10</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solidFill>
                      <a:srgbClr val="CAD0D3"/>
                    </a:solidFill>
                  </a:tcPr>
                </a:tc>
                <a:tc>
                  <a:txBody>
                    <a:bodyPr/>
                    <a:lstStyle/>
                    <a:p>
                      <a:pPr algn="ctr" marL="1905">
                        <a:lnSpc>
                          <a:spcPct val="100000"/>
                        </a:lnSpc>
                        <a:spcBef>
                          <a:spcPts val="130"/>
                        </a:spcBef>
                      </a:pPr>
                      <a:r>
                        <a:rPr dirty="0" sz="1000">
                          <a:solidFill>
                            <a:srgbClr val="57575B"/>
                          </a:solidFill>
                          <a:latin typeface="Courier New"/>
                          <a:cs typeface="Courier New"/>
                        </a:rPr>
                        <a:t>1</a:t>
                      </a:r>
                      <a:endParaRPr sz="1000">
                        <a:latin typeface="Courier New"/>
                        <a:cs typeface="Courier New"/>
                      </a:endParaRPr>
                    </a:p>
                  </a:txBody>
                  <a:tcPr marL="0" marR="0" marB="0" marT="16510">
                    <a:lnL w="12700">
                      <a:solidFill>
                        <a:srgbClr val="FFFFFF"/>
                      </a:solidFill>
                      <a:prstDash val="solid"/>
                    </a:lnL>
                    <a:lnR w="12700">
                      <a:solidFill>
                        <a:srgbClr val="FFFFFF"/>
                      </a:solidFill>
                      <a:prstDash val="solid"/>
                    </a:lnR>
                    <a:lnT w="12700">
                      <a:solidFill>
                        <a:srgbClr val="FFFFFF"/>
                      </a:solidFill>
                      <a:prstDash val="solid"/>
                    </a:lnT>
                    <a:solidFill>
                      <a:srgbClr val="CAD0D3"/>
                    </a:solidFill>
                  </a:tcPr>
                </a:tc>
                <a:tc rowSpan="2">
                  <a:txBody>
                    <a:bodyPr/>
                    <a:lstStyle/>
                    <a:p>
                      <a:pPr marL="42545">
                        <a:lnSpc>
                          <a:spcPct val="100000"/>
                        </a:lnSpc>
                        <a:spcBef>
                          <a:spcPts val="805"/>
                        </a:spcBef>
                      </a:pPr>
                      <a:r>
                        <a:rPr dirty="0" sz="1000" spc="-5">
                          <a:solidFill>
                            <a:srgbClr val="57575B"/>
                          </a:solidFill>
                          <a:latin typeface="Arial"/>
                          <a:cs typeface="Arial"/>
                        </a:rPr>
                        <a:t>All 0s and a</a:t>
                      </a:r>
                      <a:r>
                        <a:rPr dirty="0" sz="1000" spc="-65">
                          <a:solidFill>
                            <a:srgbClr val="57575B"/>
                          </a:solidFill>
                          <a:latin typeface="Arial"/>
                          <a:cs typeface="Arial"/>
                        </a:rPr>
                        <a:t> </a:t>
                      </a:r>
                      <a:r>
                        <a:rPr dirty="0" sz="1000" spc="-5">
                          <a:solidFill>
                            <a:srgbClr val="57575B"/>
                          </a:solidFill>
                          <a:latin typeface="Arial"/>
                          <a:cs typeface="Arial"/>
                        </a:rPr>
                        <a:t>1</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184439">
                <a:tc>
                  <a:txBody>
                    <a:bodyPr/>
                    <a:lstStyle/>
                    <a:p>
                      <a:pPr marL="31750">
                        <a:lnSpc>
                          <a:spcPts val="1135"/>
                        </a:lnSpc>
                      </a:pPr>
                      <a:r>
                        <a:rPr dirty="0" sz="1000" spc="-10" b="1">
                          <a:solidFill>
                            <a:srgbClr val="57575B"/>
                          </a:solidFill>
                          <a:latin typeface="Arial"/>
                          <a:cs typeface="Arial"/>
                        </a:rPr>
                        <a:t>192.168.10</a:t>
                      </a:r>
                      <a:r>
                        <a:rPr dirty="0" sz="1000" spc="-10">
                          <a:solidFill>
                            <a:srgbClr val="57575B"/>
                          </a:solidFill>
                          <a:latin typeface="Arial"/>
                          <a:cs typeface="Arial"/>
                        </a:rPr>
                        <a:t>.1 </a:t>
                      </a:r>
                      <a:r>
                        <a:rPr dirty="0" sz="1000" spc="-5">
                          <a:solidFill>
                            <a:srgbClr val="57575B"/>
                          </a:solidFill>
                          <a:latin typeface="Arial"/>
                          <a:cs typeface="Arial"/>
                        </a:rPr>
                        <a:t>or</a:t>
                      </a:r>
                      <a:r>
                        <a:rPr dirty="0" sz="1000" spc="-30">
                          <a:solidFill>
                            <a:srgbClr val="57575B"/>
                          </a:solidFill>
                          <a:latin typeface="Arial"/>
                          <a:cs typeface="Arial"/>
                        </a:rPr>
                        <a:t> </a:t>
                      </a:r>
                      <a:r>
                        <a:rPr dirty="0" sz="1000" spc="-10" b="1">
                          <a:solidFill>
                            <a:srgbClr val="57575B"/>
                          </a:solidFill>
                          <a:latin typeface="Arial"/>
                          <a:cs typeface="Arial"/>
                        </a:rPr>
                        <a:t>/24</a:t>
                      </a:r>
                      <a:endParaRPr sz="1000">
                        <a:latin typeface="Arial"/>
                        <a:cs typeface="Arial"/>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a:txBody>
                    <a:bodyPr/>
                    <a:lstStyle/>
                    <a:p>
                      <a:pPr algn="ctr">
                        <a:lnSpc>
                          <a:spcPts val="1065"/>
                        </a:lnSpc>
                      </a:pPr>
                      <a:r>
                        <a:rPr dirty="0" sz="1000" spc="-5">
                          <a:solidFill>
                            <a:srgbClr val="57575B"/>
                          </a:solidFill>
                          <a:latin typeface="Courier New"/>
                          <a:cs typeface="Courier New"/>
                        </a:rPr>
                        <a:t>11000000 10100000</a:t>
                      </a:r>
                      <a:r>
                        <a:rPr dirty="0" sz="1000" spc="-10">
                          <a:solidFill>
                            <a:srgbClr val="57575B"/>
                          </a:solidFill>
                          <a:latin typeface="Courier New"/>
                          <a:cs typeface="Courier New"/>
                        </a:rPr>
                        <a:t> </a:t>
                      </a:r>
                      <a:r>
                        <a:rPr dirty="0" sz="1000" spc="-5">
                          <a:solidFill>
                            <a:srgbClr val="57575B"/>
                          </a:solidFill>
                          <a:latin typeface="Courier New"/>
                          <a:cs typeface="Courier New"/>
                        </a:rPr>
                        <a:t>00001010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a:txBody>
                    <a:bodyPr/>
                    <a:lstStyle/>
                    <a:p>
                      <a:pPr algn="ctr" marL="2540">
                        <a:lnSpc>
                          <a:spcPts val="1065"/>
                        </a:lnSpc>
                      </a:pPr>
                      <a:r>
                        <a:rPr dirty="0" sz="1000" spc="-5">
                          <a:solidFill>
                            <a:srgbClr val="57575B"/>
                          </a:solidFill>
                          <a:latin typeface="Courier New"/>
                          <a:cs typeface="Courier New"/>
                        </a:rPr>
                        <a:t>00000001</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vMerge="1">
                  <a:txBody>
                    <a:bodyPr/>
                    <a:lstStyle/>
                    <a:p>
                      <a:p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186552">
                <a:tc>
                  <a:txBody>
                    <a:bodyPr/>
                    <a:lstStyle/>
                    <a:p>
                      <a:pPr marL="31750">
                        <a:lnSpc>
                          <a:spcPts val="1165"/>
                        </a:lnSpc>
                        <a:spcBef>
                          <a:spcPts val="204"/>
                        </a:spcBef>
                      </a:pPr>
                      <a:r>
                        <a:rPr dirty="0" sz="1000" spc="-5">
                          <a:solidFill>
                            <a:srgbClr val="57575B"/>
                          </a:solidFill>
                          <a:latin typeface="Arial"/>
                          <a:cs typeface="Arial"/>
                        </a:rPr>
                        <a:t>Last</a:t>
                      </a:r>
                      <a:r>
                        <a:rPr dirty="0" sz="1000" spc="-20">
                          <a:solidFill>
                            <a:srgbClr val="57575B"/>
                          </a:solidFill>
                          <a:latin typeface="Arial"/>
                          <a:cs typeface="Arial"/>
                        </a:rPr>
                        <a:t> </a:t>
                      </a:r>
                      <a:r>
                        <a:rPr dirty="0" sz="1000" spc="-5">
                          <a:solidFill>
                            <a:srgbClr val="57575B"/>
                          </a:solidFill>
                          <a:latin typeface="Arial"/>
                          <a:cs typeface="Arial"/>
                        </a:rPr>
                        <a:t>address</a:t>
                      </a:r>
                      <a:endParaRPr sz="10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solidFill>
                      <a:srgbClr val="E7E9EB"/>
                    </a:solidFill>
                  </a:tcPr>
                </a:tc>
                <a:tc>
                  <a:txBody>
                    <a:bodyPr/>
                    <a:lstStyle/>
                    <a:p>
                      <a:pPr algn="ctr">
                        <a:lnSpc>
                          <a:spcPct val="100000"/>
                        </a:lnSpc>
                        <a:spcBef>
                          <a:spcPts val="135"/>
                        </a:spcBef>
                        <a:tabLst>
                          <a:tab pos="685800" algn="l"/>
                          <a:tab pos="1371600" algn="l"/>
                        </a:tabLst>
                      </a:pPr>
                      <a:r>
                        <a:rPr dirty="0" sz="1000" spc="-5">
                          <a:solidFill>
                            <a:srgbClr val="57575B"/>
                          </a:solidFill>
                          <a:latin typeface="Courier New"/>
                          <a:cs typeface="Courier New"/>
                        </a:rPr>
                        <a:t>192	168	10</a:t>
                      </a:r>
                      <a:endParaRPr sz="1000">
                        <a:latin typeface="Courier New"/>
                        <a:cs typeface="Courier New"/>
                      </a:endParaRPr>
                    </a:p>
                  </a:txBody>
                  <a:tcPr marL="0" marR="0" marB="0" marT="17145">
                    <a:lnL w="12700">
                      <a:solidFill>
                        <a:srgbClr val="FFFFFF"/>
                      </a:solidFill>
                      <a:prstDash val="solid"/>
                    </a:lnL>
                    <a:lnR w="12700">
                      <a:solidFill>
                        <a:srgbClr val="FFFFFF"/>
                      </a:solidFill>
                      <a:prstDash val="solid"/>
                    </a:lnR>
                    <a:lnT w="12700">
                      <a:solidFill>
                        <a:srgbClr val="FFFFFF"/>
                      </a:solidFill>
                      <a:prstDash val="solid"/>
                    </a:lnT>
                    <a:solidFill>
                      <a:srgbClr val="E7E9EB"/>
                    </a:solidFill>
                  </a:tcPr>
                </a:tc>
                <a:tc>
                  <a:txBody>
                    <a:bodyPr/>
                    <a:lstStyle/>
                    <a:p>
                      <a:pPr algn="ctr" marL="2540">
                        <a:lnSpc>
                          <a:spcPct val="100000"/>
                        </a:lnSpc>
                        <a:spcBef>
                          <a:spcPts val="135"/>
                        </a:spcBef>
                      </a:pPr>
                      <a:r>
                        <a:rPr dirty="0" sz="1000" spc="-5">
                          <a:solidFill>
                            <a:srgbClr val="57575B"/>
                          </a:solidFill>
                          <a:latin typeface="Courier New"/>
                          <a:cs typeface="Courier New"/>
                        </a:rPr>
                        <a:t>254</a:t>
                      </a:r>
                      <a:endParaRPr sz="1000">
                        <a:latin typeface="Courier New"/>
                        <a:cs typeface="Courier New"/>
                      </a:endParaRPr>
                    </a:p>
                  </a:txBody>
                  <a:tcPr marL="0" marR="0" marB="0" marT="17145">
                    <a:lnL w="12700">
                      <a:solidFill>
                        <a:srgbClr val="FFFFFF"/>
                      </a:solidFill>
                      <a:prstDash val="solid"/>
                    </a:lnL>
                    <a:lnR w="12700">
                      <a:solidFill>
                        <a:srgbClr val="FFFFFF"/>
                      </a:solidFill>
                      <a:prstDash val="solid"/>
                    </a:lnR>
                    <a:lnT w="12700">
                      <a:solidFill>
                        <a:srgbClr val="FFFFFF"/>
                      </a:solidFill>
                      <a:prstDash val="solid"/>
                    </a:lnT>
                    <a:solidFill>
                      <a:srgbClr val="E7E9EB"/>
                    </a:solidFill>
                  </a:tcPr>
                </a:tc>
                <a:tc rowSpan="2">
                  <a:txBody>
                    <a:bodyPr/>
                    <a:lstStyle/>
                    <a:p>
                      <a:pPr marL="42545">
                        <a:lnSpc>
                          <a:spcPct val="100000"/>
                        </a:lnSpc>
                        <a:spcBef>
                          <a:spcPts val="805"/>
                        </a:spcBef>
                      </a:pPr>
                      <a:r>
                        <a:rPr dirty="0" sz="1000" spc="-5">
                          <a:solidFill>
                            <a:srgbClr val="57575B"/>
                          </a:solidFill>
                          <a:latin typeface="Arial"/>
                          <a:cs typeface="Arial"/>
                        </a:rPr>
                        <a:t>All 1s and a</a:t>
                      </a:r>
                      <a:r>
                        <a:rPr dirty="0" sz="1000" spc="-65">
                          <a:solidFill>
                            <a:srgbClr val="57575B"/>
                          </a:solidFill>
                          <a:latin typeface="Arial"/>
                          <a:cs typeface="Arial"/>
                        </a:rPr>
                        <a:t> </a:t>
                      </a:r>
                      <a:r>
                        <a:rPr dirty="0" sz="1000" spc="-5">
                          <a:solidFill>
                            <a:srgbClr val="57575B"/>
                          </a:solidFill>
                          <a:latin typeface="Arial"/>
                          <a:cs typeface="Arial"/>
                        </a:rPr>
                        <a:t>0</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184299">
                <a:tc>
                  <a:txBody>
                    <a:bodyPr/>
                    <a:lstStyle/>
                    <a:p>
                      <a:pPr marL="31750">
                        <a:lnSpc>
                          <a:spcPts val="1135"/>
                        </a:lnSpc>
                      </a:pPr>
                      <a:r>
                        <a:rPr dirty="0" sz="1000" spc="-10" b="1">
                          <a:solidFill>
                            <a:srgbClr val="57575B"/>
                          </a:solidFill>
                          <a:latin typeface="Arial"/>
                          <a:cs typeface="Arial"/>
                        </a:rPr>
                        <a:t>192.168.10</a:t>
                      </a:r>
                      <a:r>
                        <a:rPr dirty="0" sz="1000" spc="-10">
                          <a:solidFill>
                            <a:srgbClr val="57575B"/>
                          </a:solidFill>
                          <a:latin typeface="Arial"/>
                          <a:cs typeface="Arial"/>
                        </a:rPr>
                        <a:t>.254 </a:t>
                      </a:r>
                      <a:r>
                        <a:rPr dirty="0" sz="1000" spc="-5">
                          <a:solidFill>
                            <a:srgbClr val="57575B"/>
                          </a:solidFill>
                          <a:latin typeface="Arial"/>
                          <a:cs typeface="Arial"/>
                        </a:rPr>
                        <a:t>or</a:t>
                      </a:r>
                      <a:r>
                        <a:rPr dirty="0" sz="1000" spc="-30">
                          <a:solidFill>
                            <a:srgbClr val="57575B"/>
                          </a:solidFill>
                          <a:latin typeface="Arial"/>
                          <a:cs typeface="Arial"/>
                        </a:rPr>
                        <a:t> </a:t>
                      </a:r>
                      <a:r>
                        <a:rPr dirty="0" sz="1000" spc="-5" b="1">
                          <a:solidFill>
                            <a:srgbClr val="57575B"/>
                          </a:solidFill>
                          <a:latin typeface="Arial"/>
                          <a:cs typeface="Arial"/>
                        </a:rPr>
                        <a:t>/24</a:t>
                      </a:r>
                      <a:endParaRPr sz="1000">
                        <a:latin typeface="Arial"/>
                        <a:cs typeface="Arial"/>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E7E9EB"/>
                    </a:solidFill>
                  </a:tcPr>
                </a:tc>
                <a:tc>
                  <a:txBody>
                    <a:bodyPr/>
                    <a:lstStyle/>
                    <a:p>
                      <a:pPr algn="ctr">
                        <a:lnSpc>
                          <a:spcPts val="1065"/>
                        </a:lnSpc>
                      </a:pPr>
                      <a:r>
                        <a:rPr dirty="0" sz="1000" spc="-5">
                          <a:solidFill>
                            <a:srgbClr val="57575B"/>
                          </a:solidFill>
                          <a:latin typeface="Courier New"/>
                          <a:cs typeface="Courier New"/>
                        </a:rPr>
                        <a:t>11000000 10100000</a:t>
                      </a:r>
                      <a:r>
                        <a:rPr dirty="0" sz="1000" spc="-10">
                          <a:solidFill>
                            <a:srgbClr val="57575B"/>
                          </a:solidFill>
                          <a:latin typeface="Courier New"/>
                          <a:cs typeface="Courier New"/>
                        </a:rPr>
                        <a:t> </a:t>
                      </a:r>
                      <a:r>
                        <a:rPr dirty="0" sz="1000" spc="-5">
                          <a:solidFill>
                            <a:srgbClr val="57575B"/>
                          </a:solidFill>
                          <a:latin typeface="Courier New"/>
                          <a:cs typeface="Courier New"/>
                        </a:rPr>
                        <a:t>00001010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E7E9EB"/>
                    </a:solidFill>
                  </a:tcPr>
                </a:tc>
                <a:tc>
                  <a:txBody>
                    <a:bodyPr/>
                    <a:lstStyle/>
                    <a:p>
                      <a:pPr algn="ctr" marL="2540">
                        <a:lnSpc>
                          <a:spcPts val="1065"/>
                        </a:lnSpc>
                      </a:pPr>
                      <a:r>
                        <a:rPr dirty="0" sz="1000" spc="-5">
                          <a:solidFill>
                            <a:srgbClr val="57575B"/>
                          </a:solidFill>
                          <a:latin typeface="Courier New"/>
                          <a:cs typeface="Courier New"/>
                        </a:rPr>
                        <a:t>11111110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E7E9EB"/>
                    </a:solidFill>
                  </a:tcPr>
                </a:tc>
                <a:tc vMerge="1">
                  <a:txBody>
                    <a:bodyPr/>
                    <a:lstStyle/>
                    <a:p>
                      <a:p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r>
              <a:tr h="186641">
                <a:tc>
                  <a:txBody>
                    <a:bodyPr/>
                    <a:lstStyle/>
                    <a:p>
                      <a:pPr marL="31750">
                        <a:lnSpc>
                          <a:spcPts val="1165"/>
                        </a:lnSpc>
                        <a:spcBef>
                          <a:spcPts val="204"/>
                        </a:spcBef>
                      </a:pPr>
                      <a:r>
                        <a:rPr dirty="0" sz="1000" spc="-5">
                          <a:solidFill>
                            <a:srgbClr val="57575B"/>
                          </a:solidFill>
                          <a:latin typeface="Arial"/>
                          <a:cs typeface="Arial"/>
                        </a:rPr>
                        <a:t>Broadcast</a:t>
                      </a:r>
                      <a:r>
                        <a:rPr dirty="0" sz="1000" spc="-25">
                          <a:solidFill>
                            <a:srgbClr val="57575B"/>
                          </a:solidFill>
                          <a:latin typeface="Arial"/>
                          <a:cs typeface="Arial"/>
                        </a:rPr>
                        <a:t> </a:t>
                      </a:r>
                      <a:r>
                        <a:rPr dirty="0" sz="1000" spc="-5">
                          <a:solidFill>
                            <a:srgbClr val="57575B"/>
                          </a:solidFill>
                          <a:latin typeface="Arial"/>
                          <a:cs typeface="Arial"/>
                        </a:rPr>
                        <a:t>address</a:t>
                      </a:r>
                      <a:endParaRPr sz="1000">
                        <a:latin typeface="Arial"/>
                        <a:cs typeface="Arial"/>
                      </a:endParaRPr>
                    </a:p>
                  </a:txBody>
                  <a:tcPr marL="0" marR="0" marB="0" marT="26034">
                    <a:lnL w="12700">
                      <a:solidFill>
                        <a:srgbClr val="FFFFFF"/>
                      </a:solidFill>
                      <a:prstDash val="solid"/>
                    </a:lnL>
                    <a:lnR w="12700">
                      <a:solidFill>
                        <a:srgbClr val="FFFFFF"/>
                      </a:solidFill>
                      <a:prstDash val="solid"/>
                    </a:lnR>
                    <a:lnT w="12700">
                      <a:solidFill>
                        <a:srgbClr val="FFFFFF"/>
                      </a:solidFill>
                      <a:prstDash val="solid"/>
                    </a:lnT>
                    <a:solidFill>
                      <a:srgbClr val="CAD0D3"/>
                    </a:solidFill>
                  </a:tcPr>
                </a:tc>
                <a:tc>
                  <a:txBody>
                    <a:bodyPr/>
                    <a:lstStyle/>
                    <a:p>
                      <a:pPr algn="ctr">
                        <a:lnSpc>
                          <a:spcPct val="100000"/>
                        </a:lnSpc>
                        <a:spcBef>
                          <a:spcPts val="135"/>
                        </a:spcBef>
                        <a:tabLst>
                          <a:tab pos="685800" algn="l"/>
                          <a:tab pos="1371600" algn="l"/>
                        </a:tabLst>
                      </a:pPr>
                      <a:r>
                        <a:rPr dirty="0" sz="1000" spc="-5">
                          <a:solidFill>
                            <a:srgbClr val="57575B"/>
                          </a:solidFill>
                          <a:latin typeface="Courier New"/>
                          <a:cs typeface="Courier New"/>
                        </a:rPr>
                        <a:t>192	168	10</a:t>
                      </a:r>
                      <a:endParaRPr sz="1000">
                        <a:latin typeface="Courier New"/>
                        <a:cs typeface="Courier New"/>
                      </a:endParaRPr>
                    </a:p>
                  </a:txBody>
                  <a:tcPr marL="0" marR="0" marB="0" marT="17145">
                    <a:lnL w="12700">
                      <a:solidFill>
                        <a:srgbClr val="FFFFFF"/>
                      </a:solidFill>
                      <a:prstDash val="solid"/>
                    </a:lnL>
                    <a:lnR w="12700">
                      <a:solidFill>
                        <a:srgbClr val="FFFFFF"/>
                      </a:solidFill>
                      <a:prstDash val="solid"/>
                    </a:lnR>
                    <a:lnT w="12700">
                      <a:solidFill>
                        <a:srgbClr val="FFFFFF"/>
                      </a:solidFill>
                      <a:prstDash val="solid"/>
                    </a:lnT>
                    <a:solidFill>
                      <a:srgbClr val="CAD0D3"/>
                    </a:solidFill>
                  </a:tcPr>
                </a:tc>
                <a:tc>
                  <a:txBody>
                    <a:bodyPr/>
                    <a:lstStyle/>
                    <a:p>
                      <a:pPr algn="ctr" marL="2540">
                        <a:lnSpc>
                          <a:spcPct val="100000"/>
                        </a:lnSpc>
                        <a:spcBef>
                          <a:spcPts val="135"/>
                        </a:spcBef>
                      </a:pPr>
                      <a:r>
                        <a:rPr dirty="0" sz="1000" spc="-5">
                          <a:solidFill>
                            <a:srgbClr val="57575B"/>
                          </a:solidFill>
                          <a:latin typeface="Courier New"/>
                          <a:cs typeface="Courier New"/>
                        </a:rPr>
                        <a:t>255</a:t>
                      </a:r>
                      <a:endParaRPr sz="1000">
                        <a:latin typeface="Courier New"/>
                        <a:cs typeface="Courier New"/>
                      </a:endParaRPr>
                    </a:p>
                  </a:txBody>
                  <a:tcPr marL="0" marR="0" marB="0" marT="17145">
                    <a:lnL w="12700">
                      <a:solidFill>
                        <a:srgbClr val="FFFFFF"/>
                      </a:solidFill>
                      <a:prstDash val="solid"/>
                    </a:lnL>
                    <a:lnR w="12700">
                      <a:solidFill>
                        <a:srgbClr val="FFFFFF"/>
                      </a:solidFill>
                      <a:prstDash val="solid"/>
                    </a:lnR>
                    <a:lnT w="12700">
                      <a:solidFill>
                        <a:srgbClr val="FFFFFF"/>
                      </a:solidFill>
                      <a:prstDash val="solid"/>
                    </a:lnT>
                    <a:solidFill>
                      <a:srgbClr val="CAD0D3"/>
                    </a:solidFill>
                  </a:tcPr>
                </a:tc>
                <a:tc rowSpan="2">
                  <a:txBody>
                    <a:bodyPr/>
                    <a:lstStyle/>
                    <a:p>
                      <a:pPr marL="267970">
                        <a:lnSpc>
                          <a:spcPct val="100000"/>
                        </a:lnSpc>
                        <a:spcBef>
                          <a:spcPts val="805"/>
                        </a:spcBef>
                      </a:pPr>
                      <a:r>
                        <a:rPr dirty="0" sz="1000" spc="-5">
                          <a:solidFill>
                            <a:srgbClr val="57575B"/>
                          </a:solidFill>
                          <a:latin typeface="Arial"/>
                          <a:cs typeface="Arial"/>
                        </a:rPr>
                        <a:t>All</a:t>
                      </a:r>
                      <a:r>
                        <a:rPr dirty="0" sz="1000">
                          <a:solidFill>
                            <a:srgbClr val="57575B"/>
                          </a:solidFill>
                          <a:latin typeface="Arial"/>
                          <a:cs typeface="Arial"/>
                        </a:rPr>
                        <a:t> </a:t>
                      </a:r>
                      <a:r>
                        <a:rPr dirty="0" sz="1000" spc="-5">
                          <a:solidFill>
                            <a:srgbClr val="57575B"/>
                          </a:solidFill>
                          <a:latin typeface="Arial"/>
                          <a:cs typeface="Arial"/>
                        </a:rPr>
                        <a:t>1s</a:t>
                      </a:r>
                      <a:endParaRPr sz="1000">
                        <a:latin typeface="Arial"/>
                        <a:cs typeface="Arial"/>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r h="184198">
                <a:tc>
                  <a:txBody>
                    <a:bodyPr/>
                    <a:lstStyle/>
                    <a:p>
                      <a:pPr marL="31750">
                        <a:lnSpc>
                          <a:spcPts val="1135"/>
                        </a:lnSpc>
                      </a:pPr>
                      <a:r>
                        <a:rPr dirty="0" sz="1000" spc="-10" b="1">
                          <a:solidFill>
                            <a:srgbClr val="57575B"/>
                          </a:solidFill>
                          <a:latin typeface="Arial"/>
                          <a:cs typeface="Arial"/>
                        </a:rPr>
                        <a:t>192.168.10</a:t>
                      </a:r>
                      <a:r>
                        <a:rPr dirty="0" sz="1000" spc="-10">
                          <a:solidFill>
                            <a:srgbClr val="57575B"/>
                          </a:solidFill>
                          <a:latin typeface="Arial"/>
                          <a:cs typeface="Arial"/>
                        </a:rPr>
                        <a:t>.255 </a:t>
                      </a:r>
                      <a:r>
                        <a:rPr dirty="0" sz="1000" spc="-5">
                          <a:solidFill>
                            <a:srgbClr val="57575B"/>
                          </a:solidFill>
                          <a:latin typeface="Arial"/>
                          <a:cs typeface="Arial"/>
                        </a:rPr>
                        <a:t>or</a:t>
                      </a:r>
                      <a:r>
                        <a:rPr dirty="0" sz="1000" spc="-30">
                          <a:solidFill>
                            <a:srgbClr val="57575B"/>
                          </a:solidFill>
                          <a:latin typeface="Arial"/>
                          <a:cs typeface="Arial"/>
                        </a:rPr>
                        <a:t> </a:t>
                      </a:r>
                      <a:r>
                        <a:rPr dirty="0" sz="1000" spc="-5" b="1">
                          <a:solidFill>
                            <a:srgbClr val="57575B"/>
                          </a:solidFill>
                          <a:latin typeface="Arial"/>
                          <a:cs typeface="Arial"/>
                        </a:rPr>
                        <a:t>/24</a:t>
                      </a:r>
                      <a:endParaRPr sz="1000">
                        <a:latin typeface="Arial"/>
                        <a:cs typeface="Arial"/>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a:txBody>
                    <a:bodyPr/>
                    <a:lstStyle/>
                    <a:p>
                      <a:pPr algn="ctr">
                        <a:lnSpc>
                          <a:spcPts val="1065"/>
                        </a:lnSpc>
                      </a:pPr>
                      <a:r>
                        <a:rPr dirty="0" sz="1000" spc="-5">
                          <a:solidFill>
                            <a:srgbClr val="57575B"/>
                          </a:solidFill>
                          <a:latin typeface="Courier New"/>
                          <a:cs typeface="Courier New"/>
                        </a:rPr>
                        <a:t>11000000 10100000</a:t>
                      </a:r>
                      <a:r>
                        <a:rPr dirty="0" sz="1000" spc="-10">
                          <a:solidFill>
                            <a:srgbClr val="57575B"/>
                          </a:solidFill>
                          <a:latin typeface="Courier New"/>
                          <a:cs typeface="Courier New"/>
                        </a:rPr>
                        <a:t> </a:t>
                      </a:r>
                      <a:r>
                        <a:rPr dirty="0" sz="1000" spc="-5">
                          <a:solidFill>
                            <a:srgbClr val="57575B"/>
                          </a:solidFill>
                          <a:latin typeface="Courier New"/>
                          <a:cs typeface="Courier New"/>
                        </a:rPr>
                        <a:t>00001010</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a:txBody>
                    <a:bodyPr/>
                    <a:lstStyle/>
                    <a:p>
                      <a:pPr algn="ctr" marL="2540">
                        <a:lnSpc>
                          <a:spcPts val="1065"/>
                        </a:lnSpc>
                      </a:pPr>
                      <a:r>
                        <a:rPr dirty="0" sz="1000" spc="-5">
                          <a:solidFill>
                            <a:srgbClr val="57575B"/>
                          </a:solidFill>
                          <a:latin typeface="Courier New"/>
                          <a:cs typeface="Courier New"/>
                        </a:rPr>
                        <a:t>11111111</a:t>
                      </a:r>
                      <a:endParaRPr sz="1000">
                        <a:latin typeface="Courier New"/>
                        <a:cs typeface="Courier New"/>
                      </a:endParaRPr>
                    </a:p>
                  </a:txBody>
                  <a:tcPr marL="0" marR="0" marB="0" marT="0">
                    <a:lnL w="12700">
                      <a:solidFill>
                        <a:srgbClr val="FFFFFF"/>
                      </a:solidFill>
                      <a:prstDash val="solid"/>
                    </a:lnL>
                    <a:lnR w="12700">
                      <a:solidFill>
                        <a:srgbClr val="FFFFFF"/>
                      </a:solidFill>
                      <a:prstDash val="solid"/>
                    </a:lnR>
                    <a:lnB w="12700">
                      <a:solidFill>
                        <a:srgbClr val="FFFFFF"/>
                      </a:solidFill>
                      <a:prstDash val="solid"/>
                    </a:lnB>
                    <a:solidFill>
                      <a:srgbClr val="CAD0D3"/>
                    </a:solidFill>
                  </a:tcPr>
                </a:tc>
                <a:tc vMerge="1">
                  <a:txBody>
                    <a:bodyPr/>
                    <a:lstStyle/>
                    <a:p>
                      <a:p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Stephanie Harvey</dc:creator>
  <dc:title>Chapter 2: Basic Switch and End Device Configuration</dc:title>
  <dcterms:created xsi:type="dcterms:W3CDTF">2021-10-26T06:58:02Z</dcterms:created>
  <dcterms:modified xsi:type="dcterms:W3CDTF">2021-10-26T06:58:02Z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2020-08-11T00:00:00Z</vt:filetime>
  </property>
  <property fmtid="{D5CDD505-2E9C-101B-9397-08002B2CF9AE}" pid="3" name="Creator">
    <vt:lpwstr>Microsoft® PowerPoint® for Office 365</vt:lpwstr>
  </property>
  <property fmtid="{D5CDD505-2E9C-101B-9397-08002B2CF9AE}" pid="4" name="LastSaved">
    <vt:filetime>2021-10-26T00:00:00Z</vt:filetime>
  </property>
</Properties>
</file>