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handoutMasterIdLst>
    <p:handoutMasterId r:id="rId28"/>
  </p:handoutMasterIdLst>
  <p:sldIdLst>
    <p:sldId id="365" r:id="rId2"/>
    <p:sldId id="394" r:id="rId3"/>
    <p:sldId id="396" r:id="rId4"/>
    <p:sldId id="397" r:id="rId5"/>
    <p:sldId id="384" r:id="rId6"/>
    <p:sldId id="386" r:id="rId7"/>
    <p:sldId id="405" r:id="rId8"/>
    <p:sldId id="406" r:id="rId9"/>
    <p:sldId id="407" r:id="rId10"/>
    <p:sldId id="408" r:id="rId11"/>
    <p:sldId id="409" r:id="rId12"/>
    <p:sldId id="410" r:id="rId13"/>
    <p:sldId id="411" r:id="rId14"/>
    <p:sldId id="412" r:id="rId15"/>
    <p:sldId id="424" r:id="rId16"/>
    <p:sldId id="413" r:id="rId17"/>
    <p:sldId id="415" r:id="rId18"/>
    <p:sldId id="416" r:id="rId19"/>
    <p:sldId id="417" r:id="rId20"/>
    <p:sldId id="425" r:id="rId21"/>
    <p:sldId id="418" r:id="rId22"/>
    <p:sldId id="419" r:id="rId23"/>
    <p:sldId id="420" r:id="rId24"/>
    <p:sldId id="426" r:id="rId25"/>
    <p:sldId id="427" r:id="rId26"/>
    <p:sldId id="30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6" d="100"/>
          <a:sy n="86" d="100"/>
        </p:scale>
        <p:origin x="581" y="58"/>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917545-7532-4264-95B7-9E6A29E6C2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AB602E78-4166-4E73-93F7-D511098224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72EB1-AB95-45A6-8E5D-F67979DABBF5}" type="datetimeFigureOut">
              <a:rPr lang="en-AU" smtClean="0"/>
              <a:t>3/11/2021</a:t>
            </a:fld>
            <a:endParaRPr lang="en-AU"/>
          </a:p>
        </p:txBody>
      </p:sp>
      <p:sp>
        <p:nvSpPr>
          <p:cNvPr id="4" name="Footer Placeholder 3">
            <a:extLst>
              <a:ext uri="{FF2B5EF4-FFF2-40B4-BE49-F238E27FC236}">
                <a16:creationId xmlns:a16="http://schemas.microsoft.com/office/drawing/2014/main" id="{848E02CE-3B3A-4282-A44C-B775CB16F4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E106DFA8-3D5B-4171-B834-C5EBAF1396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EA751B-431E-4D35-B4B9-7B94C40FD6F9}" type="slidenum">
              <a:rPr lang="en-AU" smtClean="0"/>
              <a:t>‹#›</a:t>
            </a:fld>
            <a:endParaRPr lang="en-AU"/>
          </a:p>
        </p:txBody>
      </p:sp>
    </p:spTree>
    <p:extLst>
      <p:ext uri="{BB962C8B-B14F-4D97-AF65-F5344CB8AC3E}">
        <p14:creationId xmlns:p14="http://schemas.microsoft.com/office/powerpoint/2010/main" val="424406810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3/11/2021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413943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3/11/2021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266986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3/11/2021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589290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4" y="1583140"/>
            <a:ext cx="11527436" cy="4593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595FDB-1377-49CA-B218-F47F271478EF}" type="slidenum">
              <a:rPr lang="en-GB" smtClean="0"/>
              <a:t>‹#›</a:t>
            </a:fld>
            <a:endParaRPr lang="en-GB"/>
          </a:p>
        </p:txBody>
      </p:sp>
      <p:grpSp>
        <p:nvGrpSpPr>
          <p:cNvPr id="7" name="Group 6"/>
          <p:cNvGrpSpPr/>
          <p:nvPr userDrawn="1"/>
        </p:nvGrpSpPr>
        <p:grpSpPr>
          <a:xfrm>
            <a:off x="32658" y="103336"/>
            <a:ext cx="12130370" cy="1191982"/>
            <a:chOff x="32658" y="24245"/>
            <a:chExt cx="12130370" cy="762318"/>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32658" y="24245"/>
              <a:ext cx="4020503" cy="762318"/>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4087598" y="24245"/>
              <a:ext cx="4020503" cy="762318"/>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69705"/>
            <a:stretch/>
          </p:blipFill>
          <p:spPr>
            <a:xfrm>
              <a:off x="8142525" y="24245"/>
              <a:ext cx="4020503" cy="762318"/>
            </a:xfrm>
            <a:prstGeom prst="rect">
              <a:avLst/>
            </a:prstGeom>
          </p:spPr>
        </p:pic>
      </p:grpSp>
    </p:spTree>
    <p:extLst>
      <p:ext uri="{BB962C8B-B14F-4D97-AF65-F5344CB8AC3E}">
        <p14:creationId xmlns:p14="http://schemas.microsoft.com/office/powerpoint/2010/main" val="101462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02A48-7D55-463F-AE55-735A32A60015}" type="datetimeFigureOut">
              <a:rPr lang="en-AU" smtClean="0"/>
              <a:t>3/11/2021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9476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02A48-7D55-463F-AE55-735A32A60015}" type="datetimeFigureOut">
              <a:rPr lang="en-AU" smtClean="0"/>
              <a:t>3/11/2021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335579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B02A48-7D55-463F-AE55-735A32A60015}" type="datetimeFigureOut">
              <a:rPr lang="en-AU" smtClean="0"/>
              <a:t>3/11/2021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27167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B02A48-7D55-463F-AE55-735A32A60015}" type="datetimeFigureOut">
              <a:rPr lang="en-AU" smtClean="0"/>
              <a:t>3/11/2021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387539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02A48-7D55-463F-AE55-735A32A60015}" type="datetimeFigureOut">
              <a:rPr lang="en-AU" smtClean="0"/>
              <a:t>3/11/2021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261800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02A48-7D55-463F-AE55-735A32A60015}" type="datetimeFigureOut">
              <a:rPr lang="en-AU" smtClean="0"/>
              <a:t>3/11/2021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364949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02A48-7D55-463F-AE55-735A32A60015}" type="datetimeFigureOut">
              <a:rPr lang="en-AU" smtClean="0"/>
              <a:t>3/11/2021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428419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02A48-7D55-463F-AE55-735A32A60015}" type="datetimeFigureOut">
              <a:rPr lang="en-AU" smtClean="0"/>
              <a:t>3/11/2021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AB1E8B-8B6B-4DD4-9030-6DC46830B008}" type="slidenum">
              <a:rPr lang="en-AU" smtClean="0"/>
              <a:t>‹#›</a:t>
            </a:fld>
            <a:endParaRPr lang="en-AU"/>
          </a:p>
        </p:txBody>
      </p:sp>
    </p:spTree>
    <p:extLst>
      <p:ext uri="{BB962C8B-B14F-4D97-AF65-F5344CB8AC3E}">
        <p14:creationId xmlns:p14="http://schemas.microsoft.com/office/powerpoint/2010/main" val="104490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02A48-7D55-463F-AE55-735A32A60015}" type="datetimeFigureOut">
              <a:rPr lang="en-AU" smtClean="0"/>
              <a:t>3/11/2021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B1E8B-8B6B-4DD4-9030-6DC46830B008}" type="slidenum">
              <a:rPr lang="en-AU" smtClean="0"/>
              <a:t>‹#›</a:t>
            </a:fld>
            <a:endParaRPr lang="en-AU"/>
          </a:p>
        </p:txBody>
      </p:sp>
      <p:pic>
        <p:nvPicPr>
          <p:cNvPr id="7" name="Picture 6" descr="Logo&#10;&#10;Description automatically generated">
            <a:extLst>
              <a:ext uri="{FF2B5EF4-FFF2-40B4-BE49-F238E27FC236}">
                <a16:creationId xmlns:a16="http://schemas.microsoft.com/office/drawing/2014/main" id="{1FD6E106-3E60-4108-8745-C2E66ED8CC0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99948" y="427393"/>
            <a:ext cx="1218846" cy="1218846"/>
          </a:xfrm>
          <a:prstGeom prst="rect">
            <a:avLst/>
          </a:prstGeom>
        </p:spPr>
      </p:pic>
    </p:spTree>
    <p:extLst>
      <p:ext uri="{BB962C8B-B14F-4D97-AF65-F5344CB8AC3E}">
        <p14:creationId xmlns:p14="http://schemas.microsoft.com/office/powerpoint/2010/main" val="24771507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ynative.com/python-variab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A468E-77F3-4E9A-86B8-BF4DDE00E956}"/>
              </a:ext>
            </a:extLst>
          </p:cNvPr>
          <p:cNvPicPr>
            <a:picLocks noChangeAspect="1"/>
          </p:cNvPicPr>
          <p:nvPr/>
        </p:nvPicPr>
        <p:blipFill>
          <a:blip r:embed="rId2">
            <a:extLst>
              <a:ext uri="{28A0092B-C50C-407E-A947-70E740481C1C}">
                <a14:useLocalDpi xmlns:a14="http://schemas.microsoft.com/office/drawing/2010/main" val="0"/>
              </a:ext>
            </a:extLst>
          </a:blip>
          <a:srcRect l="5673" r="5673"/>
          <a:stretch/>
        </p:blipFill>
        <p:spPr>
          <a:xfrm>
            <a:off x="-5369" y="0"/>
            <a:ext cx="12191852" cy="6871925"/>
          </a:xfrm>
          <a:prstGeom prst="rect">
            <a:avLst/>
          </a:prstGeom>
        </p:spPr>
      </p:pic>
      <p:sp>
        <p:nvSpPr>
          <p:cNvPr id="2" name="Title 1"/>
          <p:cNvSpPr>
            <a:spLocks noGrp="1"/>
          </p:cNvSpPr>
          <p:nvPr>
            <p:ph type="ctrTitle"/>
          </p:nvPr>
        </p:nvSpPr>
        <p:spPr>
          <a:xfrm>
            <a:off x="5517" y="74188"/>
            <a:ext cx="9144000" cy="1534206"/>
          </a:xfrm>
        </p:spPr>
        <p:txBody>
          <a:bodyPr/>
          <a:lstStyle/>
          <a:p>
            <a:r>
              <a:rPr lang="en-GB" sz="9600" b="1">
                <a:solidFill>
                  <a:schemeClr val="bg1"/>
                </a:solidFill>
              </a:rPr>
              <a:t>Python Function</a:t>
            </a:r>
            <a:endParaRPr lang="en-GB" b="1" dirty="0">
              <a:solidFill>
                <a:schemeClr val="bg1"/>
              </a:solidFill>
            </a:endParaRPr>
          </a:p>
        </p:txBody>
      </p:sp>
      <p:sp>
        <p:nvSpPr>
          <p:cNvPr id="3" name="Subtitle 2"/>
          <p:cNvSpPr>
            <a:spLocks noGrp="1"/>
          </p:cNvSpPr>
          <p:nvPr>
            <p:ph type="subTitle" idx="1"/>
          </p:nvPr>
        </p:nvSpPr>
        <p:spPr>
          <a:xfrm>
            <a:off x="4243526" y="4637224"/>
            <a:ext cx="7389075" cy="2308889"/>
          </a:xfrm>
        </p:spPr>
        <p:txBody>
          <a:bodyPr>
            <a:noAutofit/>
          </a:bodyPr>
          <a:lstStyle/>
          <a:p>
            <a:pPr lvl="3"/>
            <a:r>
              <a:rPr lang="en-GB" sz="3200" dirty="0">
                <a:solidFill>
                  <a:schemeClr val="bg1"/>
                </a:solidFill>
              </a:rPr>
              <a:t>Introduction to Programming</a:t>
            </a:r>
          </a:p>
          <a:p>
            <a:pPr lvl="3"/>
            <a:r>
              <a:rPr lang="en-GB" sz="3200" dirty="0">
                <a:solidFill>
                  <a:schemeClr val="bg1"/>
                </a:solidFill>
              </a:rPr>
              <a:t>Comp07027</a:t>
            </a:r>
          </a:p>
          <a:p>
            <a:pPr lvl="3"/>
            <a:endParaRPr lang="en-GB" sz="800" dirty="0">
              <a:solidFill>
                <a:schemeClr val="bg1"/>
              </a:solidFill>
            </a:endParaRPr>
          </a:p>
          <a:p>
            <a:pPr lvl="3"/>
            <a:r>
              <a:rPr lang="en-GB" sz="3200" dirty="0">
                <a:solidFill>
                  <a:schemeClr val="bg1"/>
                </a:solidFill>
              </a:rPr>
              <a:t>Lecture 7: </a:t>
            </a:r>
            <a:r>
              <a:rPr lang="en-AU" sz="3600" b="1" i="0" dirty="0">
                <a:solidFill>
                  <a:schemeClr val="bg1">
                    <a:lumMod val="95000"/>
                  </a:schemeClr>
                </a:solidFill>
                <a:effectLst/>
                <a:latin typeface="Inter-Bold"/>
              </a:rPr>
              <a:t>Python Functions (1)</a:t>
            </a:r>
          </a:p>
          <a:p>
            <a:pPr lvl="3"/>
            <a:endParaRPr lang="en-GB" sz="3200" dirty="0">
              <a:solidFill>
                <a:schemeClr val="bg1"/>
              </a:solidFill>
            </a:endParaRPr>
          </a:p>
        </p:txBody>
      </p:sp>
      <p:sp>
        <p:nvSpPr>
          <p:cNvPr id="6" name="TextBox 5">
            <a:extLst>
              <a:ext uri="{FF2B5EF4-FFF2-40B4-BE49-F238E27FC236}">
                <a16:creationId xmlns:a16="http://schemas.microsoft.com/office/drawing/2014/main" id="{FC5B8E9A-FA0B-4EDD-9231-4823B391E7D5}"/>
              </a:ext>
            </a:extLst>
          </p:cNvPr>
          <p:cNvSpPr txBox="1"/>
          <p:nvPr/>
        </p:nvSpPr>
        <p:spPr>
          <a:xfrm>
            <a:off x="191426" y="5252907"/>
            <a:ext cx="5470215" cy="1384995"/>
          </a:xfrm>
          <a:prstGeom prst="rect">
            <a:avLst/>
          </a:prstGeom>
          <a:noFill/>
        </p:spPr>
        <p:txBody>
          <a:bodyPr wrap="square" rtlCol="0" anchor="ctr">
            <a:spAutoFit/>
          </a:bodyPr>
          <a:lstStyle/>
          <a:p>
            <a:r>
              <a:rPr lang="en-US" altLang="ko-KR" sz="2800" b="1" dirty="0">
                <a:solidFill>
                  <a:schemeClr val="bg1"/>
                </a:solidFill>
                <a:cs typeface="Arial" pitchFamily="34" charset="0"/>
              </a:rPr>
              <a:t>Dr Muhammad Aslam</a:t>
            </a:r>
          </a:p>
          <a:p>
            <a:r>
              <a:rPr lang="en-US" altLang="ko-KR" sz="2800" b="1" dirty="0">
                <a:solidFill>
                  <a:schemeClr val="bg1"/>
                </a:solidFill>
                <a:cs typeface="Arial" pitchFamily="34" charset="0"/>
              </a:rPr>
              <a:t>Lecturer UWS Wuxi</a:t>
            </a:r>
          </a:p>
          <a:p>
            <a:r>
              <a:rPr lang="en-US" altLang="ko-KR" sz="2800" b="1" dirty="0">
                <a:solidFill>
                  <a:schemeClr val="bg1"/>
                </a:solidFill>
                <a:cs typeface="Arial" pitchFamily="34" charset="0"/>
              </a:rPr>
              <a:t>Muhammad.Aslam@uws.ac.uk</a:t>
            </a:r>
            <a:endParaRPr lang="ko-KR" altLang="en-US" sz="2800" b="1" dirty="0">
              <a:solidFill>
                <a:schemeClr val="bg1"/>
              </a:solidFill>
              <a:cs typeface="Arial" pitchFamily="34" charset="0"/>
            </a:endParaRPr>
          </a:p>
        </p:txBody>
      </p:sp>
    </p:spTree>
    <p:extLst>
      <p:ext uri="{BB962C8B-B14F-4D97-AF65-F5344CB8AC3E}">
        <p14:creationId xmlns:p14="http://schemas.microsoft.com/office/powerpoint/2010/main" val="264050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A97-0F98-4BA4-9CB4-D4365EB03F71}"/>
              </a:ext>
            </a:extLst>
          </p:cNvPr>
          <p:cNvSpPr>
            <a:spLocks noGrp="1"/>
          </p:cNvSpPr>
          <p:nvPr>
            <p:ph type="title"/>
          </p:nvPr>
        </p:nvSpPr>
        <p:spPr>
          <a:xfrm>
            <a:off x="634013" y="365125"/>
            <a:ext cx="10515600" cy="1325563"/>
          </a:xfrm>
        </p:spPr>
        <p:txBody>
          <a:bodyPr>
            <a:normAutofit/>
          </a:bodyPr>
          <a:lstStyle/>
          <a:p>
            <a:r>
              <a:rPr lang="en-AU" b="1" dirty="0">
                <a:solidFill>
                  <a:srgbClr val="1C2B41"/>
                </a:solidFill>
                <a:latin typeface="Inter-Bold"/>
              </a:rPr>
              <a:t> </a:t>
            </a:r>
            <a:r>
              <a:rPr lang="en-AU" b="1" i="0" dirty="0">
                <a:solidFill>
                  <a:srgbClr val="1C2B41"/>
                </a:solidFill>
                <a:effectLst/>
                <a:latin typeface="Inter-Bold"/>
              </a:rPr>
              <a:t>Calling a function</a:t>
            </a:r>
            <a:br>
              <a:rPr lang="en-AU" b="1" i="0" dirty="0">
                <a:solidFill>
                  <a:srgbClr val="1C2B41"/>
                </a:solidFill>
                <a:effectLst/>
                <a:latin typeface="Inter-Bold"/>
              </a:rPr>
            </a:br>
            <a:endParaRPr lang="en-AU" b="1" dirty="0">
              <a:solidFill>
                <a:srgbClr val="1C2B41"/>
              </a:solidFill>
              <a:latin typeface="Inter-Bold"/>
            </a:endParaRPr>
          </a:p>
        </p:txBody>
      </p:sp>
      <p:sp>
        <p:nvSpPr>
          <p:cNvPr id="6" name="Content Placeholder 5">
            <a:extLst>
              <a:ext uri="{FF2B5EF4-FFF2-40B4-BE49-F238E27FC236}">
                <a16:creationId xmlns:a16="http://schemas.microsoft.com/office/drawing/2014/main" id="{37EC6AAF-40A4-4D2B-A215-2CACFB9C2CAF}"/>
              </a:ext>
            </a:extLst>
          </p:cNvPr>
          <p:cNvSpPr>
            <a:spLocks noGrp="1"/>
          </p:cNvSpPr>
          <p:nvPr>
            <p:ph idx="1"/>
          </p:nvPr>
        </p:nvSpPr>
        <p:spPr>
          <a:xfrm>
            <a:off x="634013" y="1690687"/>
            <a:ext cx="10515600" cy="5011953"/>
          </a:xfrm>
        </p:spPr>
        <p:txBody>
          <a:bodyPr>
            <a:noAutofit/>
          </a:bodyPr>
          <a:lstStyle/>
          <a:p>
            <a:pPr algn="l">
              <a:buFont typeface="Arial" panose="020B0604020202020204" pitchFamily="34" charset="0"/>
              <a:buChar char="•"/>
            </a:pPr>
            <a:r>
              <a:rPr lang="en-AU" sz="2400" b="0" i="0" dirty="0">
                <a:solidFill>
                  <a:srgbClr val="222222"/>
                </a:solidFill>
                <a:effectLst/>
                <a:latin typeface="Times New Roman" panose="02020603050405020304" pitchFamily="18" charset="0"/>
                <a:cs typeface="Times New Roman" panose="02020603050405020304" pitchFamily="18" charset="0"/>
              </a:rPr>
              <a:t>Once we defined a function or finalized structure, we can call that function by using its name. We can also call that function from another function or program by importing it.</a:t>
            </a:r>
          </a:p>
          <a:p>
            <a:pPr algn="l">
              <a:buFont typeface="Arial" panose="020B0604020202020204" pitchFamily="34" charset="0"/>
              <a:buChar char="•"/>
            </a:pPr>
            <a:r>
              <a:rPr lang="en-AU" sz="2400" b="0" i="0" dirty="0">
                <a:solidFill>
                  <a:srgbClr val="222222"/>
                </a:solidFill>
                <a:effectLst/>
                <a:latin typeface="Times New Roman" panose="02020603050405020304" pitchFamily="18" charset="0"/>
                <a:cs typeface="Times New Roman" panose="02020603050405020304" pitchFamily="18" charset="0"/>
              </a:rPr>
              <a:t>To call a function, use the name of the function with the parenthesis, and if the function accepts parameters, then pass those parameters in the parenthesis.</a:t>
            </a:r>
          </a:p>
          <a:p>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err="1">
                <a:ln>
                  <a:noFill/>
                </a:ln>
                <a:solidFill>
                  <a:srgbClr val="FFC66D"/>
                </a:solidFill>
                <a:effectLst/>
                <a:latin typeface="Times New Roman" panose="02020603050405020304" pitchFamily="18" charset="0"/>
                <a:ea typeface="JetBrains Mono"/>
                <a:cs typeface="Times New Roman" panose="02020603050405020304" pitchFamily="18" charset="0"/>
              </a:rPr>
              <a:t>even_odd</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check </a:t>
            </a:r>
            <a:r>
              <a:rPr kumimoji="0" lang="en-US" altLang="en-US" sz="2400"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numne</a:t>
            </a: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ris</a:t>
            </a: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even or odd</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if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 %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0</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'Even number'</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else</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'Odd Number'</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calling function by its name</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even_odd</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30</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AU" sz="2400" b="0"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AU" sz="24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98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249716"/>
            <a:ext cx="10515600" cy="1325563"/>
          </a:xfrm>
        </p:spPr>
        <p:txBody>
          <a:bodyPr/>
          <a:lstStyle/>
          <a:p>
            <a:pPr algn="l"/>
            <a:r>
              <a:rPr lang="en-AU" b="1" i="0" dirty="0">
                <a:solidFill>
                  <a:srgbClr val="1C2B41"/>
                </a:solidFill>
                <a:effectLst/>
                <a:latin typeface="Inter-Bold"/>
              </a:rPr>
              <a:t>Calling a function of a module</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509726" y="1719093"/>
            <a:ext cx="10515600" cy="5019058"/>
          </a:xfrm>
        </p:spPr>
        <p:txBody>
          <a:bodyPr>
            <a:noAutofit/>
          </a:bodyPr>
          <a:lstStyle/>
          <a:p>
            <a:r>
              <a:rPr lang="en-AU" sz="2400" dirty="0">
                <a:latin typeface="Times New Roman" panose="02020603050405020304" pitchFamily="18" charset="0"/>
                <a:cs typeface="Times New Roman" panose="02020603050405020304" pitchFamily="18" charset="0"/>
              </a:rPr>
              <a:t>You can take advantage of the built-in module and use the functions defined in it.</a:t>
            </a:r>
          </a:p>
          <a:p>
            <a:r>
              <a:rPr lang="en-AU" sz="2400" dirty="0">
                <a:latin typeface="Times New Roman" panose="02020603050405020304" pitchFamily="18" charset="0"/>
                <a:cs typeface="Times New Roman" panose="02020603050405020304" pitchFamily="18" charset="0"/>
              </a:rPr>
              <a:t>For example, Python has a random module that is used for generating random numbers and data.</a:t>
            </a:r>
          </a:p>
          <a:p>
            <a:r>
              <a:rPr lang="en-AU" sz="2400" dirty="0">
                <a:latin typeface="Times New Roman" panose="02020603050405020304" pitchFamily="18" charset="0"/>
                <a:cs typeface="Times New Roman" panose="02020603050405020304" pitchFamily="18" charset="0"/>
              </a:rPr>
              <a:t>It has various functions to create different types of random data.</a:t>
            </a:r>
          </a:p>
          <a:p>
            <a:pPr algn="l"/>
            <a:r>
              <a:rPr lang="en-AU" sz="2400" b="0" i="0" dirty="0">
                <a:solidFill>
                  <a:srgbClr val="222222"/>
                </a:solidFill>
                <a:effectLst/>
                <a:latin typeface="Times New Roman" panose="02020603050405020304" pitchFamily="18" charset="0"/>
                <a:cs typeface="Times New Roman" panose="02020603050405020304" pitchFamily="18" charset="0"/>
              </a:rPr>
              <a:t>Let’s see how to use functions defined in any module.</a:t>
            </a:r>
          </a:p>
          <a:p>
            <a:pPr marL="971550" lvl="1" indent="-514350">
              <a:buFont typeface="+mj-lt"/>
              <a:buAutoNum type="arabicPeriod"/>
            </a:pPr>
            <a:r>
              <a:rPr lang="en-AU" b="0" i="0" dirty="0">
                <a:solidFill>
                  <a:srgbClr val="222222"/>
                </a:solidFill>
                <a:effectLst/>
                <a:latin typeface="Times New Roman" panose="02020603050405020304" pitchFamily="18" charset="0"/>
                <a:cs typeface="Times New Roman" panose="02020603050405020304" pitchFamily="18" charset="0"/>
              </a:rPr>
              <a:t>First, we need to use the import statement to import a specific function from a module.</a:t>
            </a:r>
          </a:p>
          <a:p>
            <a:pPr marL="971550" lvl="1" indent="-514350">
              <a:buFont typeface="+mj-lt"/>
              <a:buAutoNum type="arabicPeriod"/>
            </a:pPr>
            <a:r>
              <a:rPr lang="en-AU" b="0" i="0" dirty="0">
                <a:solidFill>
                  <a:srgbClr val="222222"/>
                </a:solidFill>
                <a:effectLst/>
                <a:latin typeface="Times New Roman" panose="02020603050405020304" pitchFamily="18" charset="0"/>
                <a:cs typeface="Times New Roman" panose="02020603050405020304" pitchFamily="18" charset="0"/>
              </a:rPr>
              <a:t>Next, we can call that function by its name.</a:t>
            </a:r>
          </a:p>
          <a:p>
            <a:pPr marL="971550" lvl="1" indent="-514350">
              <a:buFont typeface="+mj-lt"/>
              <a:buAutoNum type="arabicPeriod"/>
            </a:pPr>
            <a: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import </a:t>
            </a:r>
            <a:r>
              <a:rPr kumimoji="0" lang="en-US" altLang="en-US"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randint</a:t>
            </a:r>
            <a: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function</a:t>
            </a:r>
            <a:b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from </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random </a:t>
            </a:r>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import </a:t>
            </a:r>
            <a:r>
              <a:rPr kumimoji="0" lang="en-US" altLang="en-US"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randint</a:t>
            </a:r>
            <a:b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call </a:t>
            </a:r>
            <a:r>
              <a:rPr kumimoji="0" lang="en-US" altLang="en-US"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randint</a:t>
            </a:r>
            <a: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function to get random number</a:t>
            </a:r>
            <a:br>
              <a:rPr kumimoji="0" lang="en-US" altLang="en-US"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randint</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20</a:t>
            </a:r>
            <a:r>
              <a:rPr kumimoji="0" lang="en-US" altLang="en-US"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71550" lvl="1" indent="-514350">
              <a:buFont typeface="+mj-lt"/>
              <a:buAutoNum type="arabicPeriod"/>
            </a:pPr>
            <a:endParaRPr lang="en-AU" b="0" i="0" dirty="0">
              <a:solidFill>
                <a:srgbClr val="222222"/>
              </a:solidFill>
              <a:effectLst/>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07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249716"/>
            <a:ext cx="10515600" cy="1325563"/>
          </a:xfrm>
        </p:spPr>
        <p:txBody>
          <a:bodyPr/>
          <a:lstStyle/>
          <a:p>
            <a:r>
              <a:rPr lang="en-AU" b="1" i="0" dirty="0">
                <a:solidFill>
                  <a:srgbClr val="1C2B41"/>
                </a:solidFill>
                <a:effectLst/>
                <a:latin typeface="Inter-Bold"/>
              </a:rPr>
              <a:t>Docstrings</a:t>
            </a:r>
            <a:br>
              <a:rPr lang="en-AU" b="1" i="0" dirty="0">
                <a:solidFill>
                  <a:srgbClr val="1C2B41"/>
                </a:solidFill>
                <a:effectLst/>
                <a:latin typeface="Inter-Bold"/>
              </a:rPr>
            </a:br>
            <a:endParaRPr lang="en-AU" dirty="0"/>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rmAutofit/>
          </a:bodyPr>
          <a:lstStyle/>
          <a:p>
            <a:pPr algn="l"/>
            <a:r>
              <a:rPr lang="en-AU" sz="2400" b="0" i="0" dirty="0">
                <a:solidFill>
                  <a:srgbClr val="222222"/>
                </a:solidFill>
                <a:effectLst/>
                <a:latin typeface="Times New Roman" panose="02020603050405020304" pitchFamily="18" charset="0"/>
                <a:cs typeface="Times New Roman" panose="02020603050405020304" pitchFamily="18" charset="0"/>
              </a:rPr>
              <a:t>In Python, the documentation string is also called a </a:t>
            </a:r>
            <a:r>
              <a:rPr lang="en-AU" sz="2400" b="1" i="0" dirty="0">
                <a:solidFill>
                  <a:srgbClr val="222222"/>
                </a:solidFill>
                <a:effectLst/>
                <a:latin typeface="Times New Roman" panose="02020603050405020304" pitchFamily="18" charset="0"/>
                <a:cs typeface="Times New Roman" panose="02020603050405020304" pitchFamily="18" charset="0"/>
              </a:rPr>
              <a:t>docstring</a:t>
            </a:r>
            <a:r>
              <a:rPr lang="en-AU" sz="2400" b="0" i="0" dirty="0">
                <a:solidFill>
                  <a:srgbClr val="222222"/>
                </a:solidFill>
                <a:effectLst/>
                <a:latin typeface="Times New Roman" panose="02020603050405020304" pitchFamily="18" charset="0"/>
                <a:cs typeface="Times New Roman" panose="02020603050405020304" pitchFamily="18" charset="0"/>
              </a:rPr>
              <a:t>. It is a descriptive text (like a comment) written by a programmer to let others know what block of code does.</a:t>
            </a:r>
          </a:p>
          <a:p>
            <a:pPr algn="l"/>
            <a:r>
              <a:rPr lang="en-AU" sz="2400" b="0" i="0" dirty="0">
                <a:solidFill>
                  <a:srgbClr val="222222"/>
                </a:solidFill>
                <a:effectLst/>
                <a:latin typeface="Times New Roman" panose="02020603050405020304" pitchFamily="18" charset="0"/>
                <a:cs typeface="Times New Roman" panose="02020603050405020304" pitchFamily="18" charset="0"/>
              </a:rPr>
              <a:t>We write docstring in source code and define it immediately after module, class, function, or method definition.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It is being declared using triple single quotes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 ''')</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or triple-double quote</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 """)</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We can access docstring using doc attribute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(__doc__)</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for any object like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list</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tuple</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a:t>
            </a:r>
            <a:r>
              <a:rPr kumimoji="0" lang="en-US" altLang="en-US" sz="2400" b="0" i="0" u="none" strike="noStrike" cap="none" normalizeH="0" baseline="0" dirty="0" err="1">
                <a:ln>
                  <a:noFill/>
                </a:ln>
                <a:solidFill>
                  <a:srgbClr val="C7254E"/>
                </a:solidFill>
                <a:effectLst/>
                <a:latin typeface="Times New Roman" panose="02020603050405020304" pitchFamily="18" charset="0"/>
                <a:ea typeface="Inter-Regular"/>
                <a:cs typeface="Times New Roman" panose="02020603050405020304" pitchFamily="18" charset="0"/>
              </a:rPr>
              <a:t>dict</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and user-defined function, etc.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buNone/>
            </a:pPr>
            <a:endParaRPr lang="en-AU" dirty="0">
              <a:solidFill>
                <a:srgbClr val="00B050"/>
              </a:solidFill>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3BD6413-F485-4E73-AE3F-BBF5CC173FBF}"/>
              </a:ext>
            </a:extLst>
          </p:cNvPr>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357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249716"/>
            <a:ext cx="10515600" cy="1325563"/>
          </a:xfrm>
        </p:spPr>
        <p:txBody>
          <a:bodyPr/>
          <a:lstStyle/>
          <a:p>
            <a:pPr algn="l"/>
            <a:r>
              <a:rPr lang="en-AU" b="1" i="0" dirty="0">
                <a:solidFill>
                  <a:srgbClr val="1C2B41"/>
                </a:solidFill>
                <a:effectLst/>
                <a:latin typeface="Inter-Bold"/>
              </a:rPr>
              <a:t>Multi-Line Docstring</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47582" y="1656950"/>
            <a:ext cx="10515600" cy="4351338"/>
          </a:xfrm>
        </p:spPr>
        <p:txBody>
          <a:bodyPr>
            <a:noAutofit/>
          </a:bodyPr>
          <a:lstStyle/>
          <a:p>
            <a:pPr algn="l"/>
            <a:r>
              <a:rPr lang="en-AU" sz="2400" b="0" i="0" dirty="0">
                <a:solidFill>
                  <a:srgbClr val="222222"/>
                </a:solidFill>
                <a:effectLst/>
                <a:latin typeface="Times New Roman" panose="02020603050405020304" pitchFamily="18" charset="0"/>
                <a:cs typeface="Times New Roman" panose="02020603050405020304" pitchFamily="18" charset="0"/>
              </a:rPr>
              <a:t>A multi-line Docstrings is the same single-line Docstrings, but it is followed by a single blank line with the descriptive text.</a:t>
            </a:r>
          </a:p>
          <a:p>
            <a:pPr algn="l"/>
            <a:r>
              <a:rPr lang="en-AU" sz="2400" b="0" i="0" dirty="0">
                <a:solidFill>
                  <a:srgbClr val="222222"/>
                </a:solidFill>
                <a:effectLst/>
                <a:latin typeface="Times New Roman" panose="02020603050405020304" pitchFamily="18" charset="0"/>
                <a:cs typeface="Times New Roman" panose="02020603050405020304" pitchFamily="18" charset="0"/>
              </a:rPr>
              <a:t>The general format of writing a multi-line Docstring is as follows:</a:t>
            </a:r>
          </a:p>
          <a:p>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Multi-line Docstring</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err="1">
                <a:ln>
                  <a:noFill/>
                </a:ln>
                <a:solidFill>
                  <a:srgbClr val="FFC66D"/>
                </a:solidFill>
                <a:effectLst/>
                <a:latin typeface="Times New Roman" panose="02020603050405020304" pitchFamily="18" charset="0"/>
                <a:ea typeface="JetBrains Mono"/>
                <a:cs typeface="Times New Roman" panose="02020603050405020304" pitchFamily="18" charset="0"/>
              </a:rPr>
              <a:t>any_fun</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72737A"/>
                </a:solidFill>
                <a:effectLst/>
                <a:latin typeface="Times New Roman" panose="02020603050405020304" pitchFamily="18" charset="0"/>
                <a:ea typeface="JetBrains Mono"/>
                <a:cs typeface="Times New Roman" panose="02020603050405020304" pitchFamily="18" charset="0"/>
              </a:rPr>
              <a:t>parameter1</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t>"""</a:t>
            </a: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t>       Description of function</a:t>
            </a: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t>       Arguments:</a:t>
            </a: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t>       parameter1(int):Description of parameter1</a:t>
            </a: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t>       Returns:</a:t>
            </a: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t>       int value</a:t>
            </a: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t>    """</a:t>
            </a: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br>
              <a:rPr kumimoji="0" lang="en-US" altLang="en-US" sz="2400" b="0" i="1" u="none" strike="noStrike" cap="none" normalizeH="0" baseline="0" dirty="0">
                <a:ln>
                  <a:noFill/>
                </a:ln>
                <a:solidFill>
                  <a:srgbClr val="629755"/>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any_fun.</a:t>
            </a:r>
            <a:r>
              <a:rPr kumimoji="0" lang="en-US" altLang="en-US" sz="2400" b="0" i="0" u="none" strike="noStrike" cap="none" normalizeH="0" baseline="0" dirty="0" err="1">
                <a:ln>
                  <a:noFill/>
                </a:ln>
                <a:solidFill>
                  <a:srgbClr val="B200B2"/>
                </a:solidFill>
                <a:effectLst/>
                <a:latin typeface="Times New Roman" panose="02020603050405020304" pitchFamily="18" charset="0"/>
                <a:ea typeface="JetBrains Mono"/>
                <a:cs typeface="Times New Roman" panose="02020603050405020304" pitchFamily="18" charset="0"/>
              </a:rPr>
              <a:t>__doc</a:t>
            </a:r>
            <a:r>
              <a:rPr kumimoji="0" lang="en-US" altLang="en-US" sz="2400" b="0" i="0" u="none" strike="noStrike" cap="none" normalizeH="0" baseline="0" dirty="0">
                <a:ln>
                  <a:noFill/>
                </a:ln>
                <a:solidFill>
                  <a:srgbClr val="B200B2"/>
                </a:solidFill>
                <a:effectLst/>
                <a:latin typeface="Times New Roman" panose="02020603050405020304" pitchFamily="18" charset="0"/>
                <a:ea typeface="JetBrains Mono"/>
                <a:cs typeface="Times New Roman" panose="02020603050405020304" pitchFamily="18" charset="0"/>
              </a:rPr>
              <a:t>__</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46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249716"/>
            <a:ext cx="10515600" cy="1325563"/>
          </a:xfrm>
        </p:spPr>
        <p:txBody>
          <a:bodyPr/>
          <a:lstStyle/>
          <a:p>
            <a:pPr algn="l"/>
            <a:r>
              <a:rPr lang="en-AU" b="1" i="0" dirty="0">
                <a:solidFill>
                  <a:srgbClr val="1C2B41"/>
                </a:solidFill>
                <a:effectLst/>
                <a:latin typeface="Inter-Bold"/>
              </a:rPr>
              <a:t>Return Value From a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rmAutofit/>
          </a:bodyPr>
          <a:lstStyle/>
          <a:p>
            <a:r>
              <a:rPr lang="en-AU" sz="2400" i="0" dirty="0">
                <a:solidFill>
                  <a:srgbClr val="222222"/>
                </a:solidFill>
                <a:effectLst/>
                <a:latin typeface="Times New Roman" panose="02020603050405020304" pitchFamily="18" charset="0"/>
                <a:cs typeface="Times New Roman" panose="02020603050405020304" pitchFamily="18" charset="0"/>
              </a:rPr>
              <a:t>In Python, to return value from the function, a return statement is used. It returns the value of the expression following the returns keyword.</a:t>
            </a:r>
          </a:p>
          <a:p>
            <a:r>
              <a:rPr lang="en-AU" sz="2400" dirty="0">
                <a:solidFill>
                  <a:srgbClr val="00B050"/>
                </a:solidFill>
                <a:latin typeface="Times New Roman" panose="02020603050405020304" pitchFamily="18" charset="0"/>
                <a:cs typeface="Times New Roman" panose="02020603050405020304" pitchFamily="18" charset="0"/>
              </a:rPr>
              <a:t>Syntax of return statement</a:t>
            </a:r>
          </a:p>
          <a:p>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fun</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statement-</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a:t>
            </a:r>
            <a:b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statement-</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a:t>
            </a:r>
            <a:b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statement-</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3</a:t>
            </a:r>
            <a:b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return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[expression]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AU" sz="2400" dirty="0">
              <a:solidFill>
                <a:srgbClr val="00B050"/>
              </a:solidFill>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72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385439" y="302982"/>
            <a:ext cx="10515600" cy="1325563"/>
          </a:xfrm>
        </p:spPr>
        <p:txBody>
          <a:bodyPr/>
          <a:lstStyle/>
          <a:p>
            <a:pPr algn="l"/>
            <a:r>
              <a:rPr lang="en-AU" b="1" i="0" dirty="0">
                <a:solidFill>
                  <a:srgbClr val="1C2B41"/>
                </a:solidFill>
                <a:effectLst/>
                <a:latin typeface="Inter-Bold"/>
              </a:rPr>
              <a:t>Example: Return Value From a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385439" y="1190239"/>
            <a:ext cx="10515600" cy="5512402"/>
          </a:xfrm>
        </p:spPr>
        <p:txBody>
          <a:bodyPr>
            <a:noAutofit/>
          </a:bodyPr>
          <a:lstStyle/>
          <a:p>
            <a:pPr marL="0" indent="0">
              <a:buNone/>
            </a:pPr>
            <a:endParaRPr lang="en-AU" sz="2400" dirty="0">
              <a:solidFill>
                <a:srgbClr val="00B05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The return value is nothing but a outcome of function.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The </a:t>
            </a:r>
            <a:r>
              <a:rPr kumimoji="0" lang="en-US" altLang="en-US"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return</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statement ends the function execution.</a:t>
            </a: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For a function, it is not mandatory to return a value.</a:t>
            </a: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If a </a:t>
            </a:r>
            <a:r>
              <a:rPr kumimoji="0" lang="en-US" altLang="en-US"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return</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statement is used without any expression, then the </a:t>
            </a:r>
            <a:r>
              <a:rPr kumimoji="0" lang="en-US" altLang="en-US"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None</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is returned.</a:t>
            </a: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The </a:t>
            </a:r>
            <a:r>
              <a:rPr kumimoji="0" lang="en-US" altLang="en-US"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return</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statement should be inside of the function block.</a:t>
            </a: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1800" b="0" i="0" u="none" strike="noStrike" cap="none" normalizeH="0" baseline="0" dirty="0" err="1">
                <a:ln>
                  <a:noFill/>
                </a:ln>
                <a:solidFill>
                  <a:srgbClr val="FFC66D"/>
                </a:solidFill>
                <a:effectLst/>
                <a:latin typeface="Times New Roman" panose="02020603050405020304" pitchFamily="18" charset="0"/>
                <a:ea typeface="JetBrains Mono"/>
                <a:cs typeface="Times New Roman" panose="02020603050405020304" pitchFamily="18" charset="0"/>
              </a:rPr>
              <a:t>is_even</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(list1):</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even_num</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 []</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for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in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list1:</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if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 %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0</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even_num.append</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return a list</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return </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even_num</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Pass list to the function</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even_num</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 </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is_even</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3</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42</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51</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62</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70</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9</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"Even numbers are:"</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even_num</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49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249716"/>
            <a:ext cx="10515600" cy="1325563"/>
          </a:xfrm>
        </p:spPr>
        <p:txBody>
          <a:bodyPr/>
          <a:lstStyle/>
          <a:p>
            <a:pPr algn="l"/>
            <a:r>
              <a:rPr lang="en-AU" b="1" i="0" dirty="0">
                <a:solidFill>
                  <a:srgbClr val="1C2B41"/>
                </a:solidFill>
                <a:effectLst/>
                <a:latin typeface="Inter-Bold"/>
              </a:rPr>
              <a:t>Return Multiple Values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527482" y="1575279"/>
            <a:ext cx="10515600" cy="4628441"/>
          </a:xfrm>
        </p:spPr>
        <p:txBody>
          <a:bodyPr>
            <a:noAutofit/>
          </a:bodyPr>
          <a:lstStyle/>
          <a:p>
            <a:r>
              <a:rPr lang="en-AU" sz="2400" b="0" i="0" dirty="0">
                <a:solidFill>
                  <a:srgbClr val="222222"/>
                </a:solidFill>
                <a:effectLst/>
                <a:latin typeface="Times New Roman" panose="02020603050405020304" pitchFamily="18" charset="0"/>
                <a:cs typeface="Times New Roman" panose="02020603050405020304" pitchFamily="18" charset="0"/>
              </a:rPr>
              <a:t>You can also return multiple values from a function. </a:t>
            </a:r>
          </a:p>
          <a:p>
            <a:r>
              <a:rPr lang="en-AU" sz="2400" b="0" i="0" dirty="0">
                <a:solidFill>
                  <a:srgbClr val="222222"/>
                </a:solidFill>
                <a:effectLst/>
                <a:latin typeface="Times New Roman" panose="02020603050405020304" pitchFamily="18" charset="0"/>
                <a:cs typeface="Times New Roman" panose="02020603050405020304" pitchFamily="18" charset="0"/>
              </a:rPr>
              <a:t>Use the return statement by separating each expression by a comma.</a:t>
            </a:r>
          </a:p>
          <a:p>
            <a:pPr algn="l"/>
            <a:r>
              <a:rPr lang="en-AU" sz="2400" b="1" i="0" dirty="0">
                <a:solidFill>
                  <a:srgbClr val="222222"/>
                </a:solidFill>
                <a:effectLst/>
                <a:latin typeface="Times New Roman" panose="02020603050405020304" pitchFamily="18" charset="0"/>
                <a:cs typeface="Times New Roman" panose="02020603050405020304" pitchFamily="18" charset="0"/>
              </a:rPr>
              <a:t>Example</a:t>
            </a:r>
            <a:r>
              <a:rPr lang="en-AU" sz="2400" b="0" i="0" dirty="0">
                <a:solidFill>
                  <a:srgbClr val="222222"/>
                </a:solidFill>
                <a:effectLst/>
                <a:latin typeface="Times New Roman" panose="02020603050405020304" pitchFamily="18" charset="0"/>
                <a:cs typeface="Times New Roman" panose="02020603050405020304" pitchFamily="18" charset="0"/>
              </a:rPr>
              <a:t>: –</a:t>
            </a:r>
          </a:p>
          <a:p>
            <a:pPr marL="457200" lvl="1" indent="0">
              <a:buNone/>
            </a:pPr>
            <a:r>
              <a:rPr lang="en-AU" b="0" i="0" dirty="0">
                <a:solidFill>
                  <a:srgbClr val="222222"/>
                </a:solidFill>
                <a:effectLst/>
                <a:latin typeface="Times New Roman" panose="02020603050405020304" pitchFamily="18" charset="0"/>
                <a:cs typeface="Times New Roman" panose="02020603050405020304" pitchFamily="18" charset="0"/>
              </a:rPr>
              <a:t>In this example, we are returning three values from a function. We will also see how to process or read multiple return values in our code.</a:t>
            </a:r>
          </a:p>
          <a:p>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18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arithmetic</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(num1</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num2):</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add = num1 + num2</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sub = num1 - num2</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multiply = num1 * num2</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division = num1 / num2</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return four values</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return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sub</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multiply</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division</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(arithmetic(</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read four return values in four variables</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b</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c</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d = arithmetic(</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"Addition: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"Subtraction: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b)</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"Multiplication: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c)</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"Division: "</a:t>
            </a: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AU" sz="2400" dirty="0">
              <a:solidFill>
                <a:srgbClr val="222222"/>
              </a:solidFill>
              <a:latin typeface="Times New Roman" panose="02020603050405020304" pitchFamily="18" charset="0"/>
              <a:cs typeface="Times New Roman" panose="02020603050405020304" pitchFamily="18" charset="0"/>
            </a:endParaRPr>
          </a:p>
          <a:p>
            <a:pPr algn="l"/>
            <a:endParaRPr lang="en-AU" sz="2400" dirty="0">
              <a:solidFill>
                <a:srgbClr val="00B050"/>
              </a:solidFill>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78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249716"/>
            <a:ext cx="10515600" cy="1325563"/>
          </a:xfrm>
        </p:spPr>
        <p:txBody>
          <a:bodyPr>
            <a:normAutofit/>
          </a:bodyPr>
          <a:lstStyle/>
          <a:p>
            <a:pPr algn="l"/>
            <a:r>
              <a:rPr lang="en-AU" b="1" i="0" dirty="0">
                <a:solidFill>
                  <a:srgbClr val="1C2B41"/>
                </a:solidFill>
                <a:effectLst/>
                <a:latin typeface="Inter-Bold"/>
              </a:rPr>
              <a:t>The pass Statement</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In Python, the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pass</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is the keyword, which won’t do anything. Sometimes there is a situation where we need to define a syntactically empty block. We can define that block using the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pass</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keyword.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When the interpreter finds a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pass</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statement in the program, it returns</a:t>
            </a:r>
            <a:r>
              <a:rPr kumimoji="0" lang="en-US" altLang="en-US" sz="2400"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no operation</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The pass statement for function</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addition</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72737A"/>
                </a:solidFill>
                <a:effectLst/>
                <a:latin typeface="Times New Roman" panose="02020603050405020304" pitchFamily="18" charset="0"/>
                <a:ea typeface="JetBrains Mono"/>
                <a:cs typeface="Times New Roman" panose="02020603050405020304" pitchFamily="18" charset="0"/>
              </a:rPr>
              <a:t>num1</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72737A"/>
                </a:solidFill>
                <a:effectLst/>
                <a:latin typeface="Times New Roman" panose="02020603050405020304" pitchFamily="18" charset="0"/>
                <a:ea typeface="JetBrains Mono"/>
                <a:cs typeface="Times New Roman" panose="02020603050405020304" pitchFamily="18" charset="0"/>
              </a:rPr>
              <a:t>num2</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Implementation of addition function in coming release</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 Pass statement </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pass</a:t>
            </a:r>
            <a:b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addition(</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AU" sz="2400" dirty="0">
              <a:solidFill>
                <a:srgbClr val="222222"/>
              </a:solidFill>
              <a:latin typeface="Times New Roman" panose="02020603050405020304" pitchFamily="18" charset="0"/>
              <a:cs typeface="Times New Roman" panose="02020603050405020304" pitchFamily="18" charset="0"/>
            </a:endParaRPr>
          </a:p>
          <a:p>
            <a:pPr algn="l"/>
            <a:endParaRPr lang="en-AU" sz="2400" dirty="0">
              <a:solidFill>
                <a:srgbClr val="00B050"/>
              </a:solidFill>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594D26C-2E9A-475A-B091-B197FEDF9D9D}"/>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3132999-5E72-4D26-B5EE-0BF8905D578D}"/>
              </a:ext>
            </a:extLst>
          </p:cNvPr>
          <p:cNvSpPr>
            <a:spLocks noChangeArrowheads="1"/>
          </p:cNvSpPr>
          <p:nvPr/>
        </p:nvSpPr>
        <p:spPr bwMode="auto">
          <a:xfrm>
            <a:off x="0" y="43934"/>
            <a:ext cx="184731" cy="369332"/>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32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347370"/>
            <a:ext cx="10515600" cy="1325563"/>
          </a:xfrm>
        </p:spPr>
        <p:txBody>
          <a:bodyPr>
            <a:normAutofit/>
          </a:bodyPr>
          <a:lstStyle/>
          <a:p>
            <a:pPr algn="l"/>
            <a:r>
              <a:rPr lang="en-AU" b="1" i="0" dirty="0">
                <a:solidFill>
                  <a:srgbClr val="1C2B41"/>
                </a:solidFill>
                <a:effectLst/>
                <a:latin typeface="Inter-Bold"/>
              </a:rPr>
              <a:t>How does Function work in Python?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rmAutofit/>
          </a:bodyPr>
          <a:lstStyle/>
          <a:p>
            <a:pPr algn="l"/>
            <a:r>
              <a:rPr lang="en-AU" sz="2400" b="0" i="0" dirty="0">
                <a:solidFill>
                  <a:srgbClr val="222222"/>
                </a:solidFill>
                <a:effectLst/>
                <a:latin typeface="Times New Roman" panose="02020603050405020304" pitchFamily="18" charset="0"/>
                <a:cs typeface="Times New Roman" panose="02020603050405020304" pitchFamily="18" charset="0"/>
              </a:rPr>
              <a:t>In Python, functions allow the programmer to create short and clean code to be reused in an entire program.</a:t>
            </a:r>
          </a:p>
          <a:p>
            <a:pPr algn="l"/>
            <a:r>
              <a:rPr lang="en-AU" sz="2400" b="0" i="0" dirty="0">
                <a:solidFill>
                  <a:srgbClr val="222222"/>
                </a:solidFill>
                <a:effectLst/>
                <a:latin typeface="Times New Roman" panose="02020603050405020304" pitchFamily="18" charset="0"/>
                <a:cs typeface="Times New Roman" panose="02020603050405020304" pitchFamily="18" charset="0"/>
              </a:rPr>
              <a:t>The function helps us to organize code. The function accepts parameters as input, processes them, and in the end, returns values as output.</a:t>
            </a:r>
          </a:p>
          <a:p>
            <a:pPr algn="l"/>
            <a:r>
              <a:rPr lang="en-AU" sz="2400" b="0" i="0" dirty="0">
                <a:solidFill>
                  <a:srgbClr val="222222"/>
                </a:solidFill>
                <a:effectLst/>
                <a:latin typeface="Times New Roman" panose="02020603050405020304" pitchFamily="18" charset="0"/>
                <a:cs typeface="Times New Roman" panose="02020603050405020304" pitchFamily="18" charset="0"/>
              </a:rPr>
              <a:t>Let’s assume we defined a function that computes some task. When we call that function from another function, the program controller goes to that function, does some computation, and returns some value as output to the caller function.</a:t>
            </a:r>
          </a:p>
          <a:p>
            <a:endParaRPr lang="en-AU" sz="2400" dirty="0">
              <a:solidFill>
                <a:srgbClr val="222222"/>
              </a:solidFill>
              <a:latin typeface="Times New Roman" panose="02020603050405020304" pitchFamily="18" charset="0"/>
              <a:cs typeface="Times New Roman" panose="02020603050405020304" pitchFamily="18" charset="0"/>
            </a:endParaRPr>
          </a:p>
          <a:p>
            <a:pPr algn="l"/>
            <a:endParaRPr lang="en-AU" sz="2400" dirty="0">
              <a:solidFill>
                <a:srgbClr val="00B050"/>
              </a:solidFill>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D7CBBA-AA86-420E-975D-E7A7242A5C31}"/>
              </a:ext>
            </a:extLst>
          </p:cNvPr>
          <p:cNvPicPr>
            <a:picLocks noChangeAspect="1"/>
          </p:cNvPicPr>
          <p:nvPr/>
        </p:nvPicPr>
        <p:blipFill>
          <a:blip r:embed="rId2"/>
          <a:stretch>
            <a:fillRect/>
          </a:stretch>
        </p:blipFill>
        <p:spPr>
          <a:xfrm>
            <a:off x="7772183" y="4610393"/>
            <a:ext cx="3581617" cy="1900237"/>
          </a:xfrm>
          <a:prstGeom prst="rect">
            <a:avLst/>
          </a:prstGeom>
        </p:spPr>
      </p:pic>
    </p:spTree>
    <p:extLst>
      <p:ext uri="{BB962C8B-B14F-4D97-AF65-F5344CB8AC3E}">
        <p14:creationId xmlns:p14="http://schemas.microsoft.com/office/powerpoint/2010/main" val="193912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347370"/>
            <a:ext cx="10515600" cy="1325563"/>
          </a:xfrm>
        </p:spPr>
        <p:txBody>
          <a:bodyPr>
            <a:normAutofit/>
          </a:bodyPr>
          <a:lstStyle/>
          <a:p>
            <a:pPr algn="l"/>
            <a:r>
              <a:rPr lang="en-AU" b="1" i="0" dirty="0">
                <a:solidFill>
                  <a:srgbClr val="1C2B41"/>
                </a:solidFill>
                <a:effectLst/>
                <a:latin typeface="Inter-Bold"/>
              </a:rPr>
              <a:t>Scope and Lifetime of Variables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rmAutofit/>
          </a:bodyPr>
          <a:lstStyle/>
          <a:p>
            <a:pPr algn="l"/>
            <a:r>
              <a:rPr lang="en-AU" sz="2400" b="0" i="0" dirty="0">
                <a:solidFill>
                  <a:srgbClr val="222222"/>
                </a:solidFill>
                <a:effectLst/>
                <a:latin typeface="Times New Roman" panose="02020603050405020304" pitchFamily="18" charset="0"/>
                <a:cs typeface="Times New Roman" panose="02020603050405020304" pitchFamily="18" charset="0"/>
              </a:rPr>
              <a:t>When we define a function with </a:t>
            </a:r>
            <a:r>
              <a:rPr lang="en-AU" sz="2400" b="0" i="0" u="sng" dirty="0">
                <a:solidFill>
                  <a:srgbClr val="1E69DE"/>
                </a:solidFill>
                <a:effectLst/>
                <a:latin typeface="Times New Roman" panose="02020603050405020304" pitchFamily="18" charset="0"/>
                <a:cs typeface="Times New Roman" panose="02020603050405020304" pitchFamily="18" charset="0"/>
                <a:hlinkClick r:id="rId2"/>
              </a:rPr>
              <a:t>variables</a:t>
            </a:r>
            <a:r>
              <a:rPr lang="en-AU" sz="2400" b="0" i="0" dirty="0">
                <a:solidFill>
                  <a:srgbClr val="222222"/>
                </a:solidFill>
                <a:effectLst/>
                <a:latin typeface="Times New Roman" panose="02020603050405020304" pitchFamily="18" charset="0"/>
                <a:cs typeface="Times New Roman" panose="02020603050405020304" pitchFamily="18" charset="0"/>
              </a:rPr>
              <a:t>, then those variables’ scope is limited to that function. In Python, the scope of a variable is an area where a variable is declared. It is called the variable’s local scope.</a:t>
            </a:r>
          </a:p>
          <a:p>
            <a:pPr algn="l"/>
            <a:r>
              <a:rPr lang="en-AU" sz="2400" b="0" i="0" dirty="0">
                <a:solidFill>
                  <a:srgbClr val="222222"/>
                </a:solidFill>
                <a:effectLst/>
                <a:latin typeface="Times New Roman" panose="02020603050405020304" pitchFamily="18" charset="0"/>
                <a:cs typeface="Times New Roman" panose="02020603050405020304" pitchFamily="18" charset="0"/>
              </a:rPr>
              <a:t>We cannot access the local variables from outside of the function. Because the scope is local, those variables are not visible from the outside of the function.</a:t>
            </a:r>
          </a:p>
          <a:p>
            <a:pPr algn="l"/>
            <a:r>
              <a:rPr lang="en-AU" sz="2400" b="1" i="0" dirty="0">
                <a:solidFill>
                  <a:srgbClr val="222222"/>
                </a:solidFill>
                <a:effectLst/>
                <a:latin typeface="Times New Roman" panose="02020603050405020304" pitchFamily="18" charset="0"/>
                <a:cs typeface="Times New Roman" panose="02020603050405020304" pitchFamily="18" charset="0"/>
              </a:rPr>
              <a:t>Note</a:t>
            </a:r>
            <a:r>
              <a:rPr lang="en-AU" sz="2400" b="0" i="0" dirty="0">
                <a:solidFill>
                  <a:srgbClr val="222222"/>
                </a:solidFill>
                <a:effectLst/>
                <a:latin typeface="Times New Roman" panose="02020603050405020304" pitchFamily="18" charset="0"/>
                <a:cs typeface="Times New Roman" panose="02020603050405020304" pitchFamily="18" charset="0"/>
              </a:rPr>
              <a:t>: The inner function does have access to the outer function’s local scope.</a:t>
            </a:r>
          </a:p>
          <a:p>
            <a:pPr algn="l"/>
            <a:r>
              <a:rPr lang="en-AU" sz="2400" b="0" i="0" dirty="0">
                <a:solidFill>
                  <a:srgbClr val="222222"/>
                </a:solidFill>
                <a:effectLst/>
                <a:latin typeface="Times New Roman" panose="02020603050405020304" pitchFamily="18" charset="0"/>
                <a:cs typeface="Times New Roman" panose="02020603050405020304" pitchFamily="18" charset="0"/>
              </a:rPr>
              <a:t>When we are executing a function, the life of the variables is up to running time. Once we return from the function, those variables get destroyed. So function does no need to remember the value of a variable from its previous call.</a:t>
            </a:r>
          </a:p>
          <a:p>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en-US" sz="2400" b="0" i="0" u="none" strike="noStrike" cap="none" normalizeH="0" baseline="0" dirty="0">
              <a:ln>
                <a:noFill/>
              </a:ln>
              <a:solidFill>
                <a:srgbClr val="FF0000"/>
              </a:solidFill>
              <a:effectLst/>
              <a:latin typeface="Times New Roman" panose="02020603050405020304" pitchFamily="18" charset="0"/>
              <a:ea typeface="JetBrains Mono"/>
              <a:cs typeface="Times New Roman" panose="02020603050405020304" pitchFamily="18" charset="0"/>
            </a:endParaRPr>
          </a:p>
          <a:p>
            <a:endPar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endParaRPr lang="en-AU" sz="2400" dirty="0">
              <a:solidFill>
                <a:srgbClr val="222222"/>
              </a:solidFill>
              <a:latin typeface="Times New Roman" panose="02020603050405020304" pitchFamily="18" charset="0"/>
              <a:cs typeface="Times New Roman" panose="02020603050405020304" pitchFamily="18" charset="0"/>
            </a:endParaRPr>
          </a:p>
          <a:p>
            <a:pPr algn="l"/>
            <a:endParaRPr lang="en-AU" sz="2400" dirty="0">
              <a:solidFill>
                <a:srgbClr val="00B050"/>
              </a:solidFill>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808A2B3-2DA0-4840-907C-D9468EB12A8A}"/>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93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8A9-F468-4F3B-B6DD-3412E95724ED}"/>
              </a:ext>
            </a:extLst>
          </p:cNvPr>
          <p:cNvSpPr>
            <a:spLocks noGrp="1"/>
          </p:cNvSpPr>
          <p:nvPr>
            <p:ph type="title"/>
          </p:nvPr>
        </p:nvSpPr>
        <p:spPr/>
        <p:txBody>
          <a:bodyPr>
            <a:normAutofit/>
          </a:bodyPr>
          <a:lstStyle/>
          <a:p>
            <a:r>
              <a:rPr lang="en-AU" b="1" i="0" dirty="0">
                <a:solidFill>
                  <a:srgbClr val="333333"/>
                </a:solidFill>
                <a:effectLst/>
                <a:latin typeface="Inter-Bold"/>
              </a:rPr>
              <a:t>Python Functions</a:t>
            </a:r>
            <a:br>
              <a:rPr lang="en-AU" b="1" i="0" dirty="0">
                <a:solidFill>
                  <a:srgbClr val="1C2B41"/>
                </a:solidFill>
                <a:effectLst/>
                <a:latin typeface="Inter-Bold"/>
              </a:rPr>
            </a:br>
            <a:endParaRPr lang="en-AU" dirty="0"/>
          </a:p>
        </p:txBody>
      </p:sp>
      <p:sp>
        <p:nvSpPr>
          <p:cNvPr id="3" name="Content Placeholder 2">
            <a:extLst>
              <a:ext uri="{FF2B5EF4-FFF2-40B4-BE49-F238E27FC236}">
                <a16:creationId xmlns:a16="http://schemas.microsoft.com/office/drawing/2014/main" id="{6D905EC7-11E3-4E4E-ACDF-62ED3BA34AC5}"/>
              </a:ext>
            </a:extLst>
          </p:cNvPr>
          <p:cNvSpPr>
            <a:spLocks noGrp="1"/>
          </p:cNvSpPr>
          <p:nvPr>
            <p:ph idx="1"/>
          </p:nvPr>
        </p:nvSpPr>
        <p:spPr/>
        <p:txBody>
          <a:bodyPr>
            <a:normAutofit fontScale="92500" lnSpcReduction="20000"/>
          </a:bodyPr>
          <a:lstStyle/>
          <a:p>
            <a:pPr algn="l"/>
            <a:r>
              <a:rPr lang="en-AU" b="0" i="0" dirty="0">
                <a:solidFill>
                  <a:srgbClr val="222222"/>
                </a:solidFill>
                <a:effectLst/>
                <a:latin typeface="Times New Roman" panose="02020603050405020304" pitchFamily="18" charset="0"/>
                <a:cs typeface="Times New Roman" panose="02020603050405020304" pitchFamily="18" charset="0"/>
              </a:rPr>
              <a:t>In Python, the </a:t>
            </a:r>
            <a:r>
              <a:rPr lang="en-AU" b="1" i="0" dirty="0">
                <a:solidFill>
                  <a:srgbClr val="222222"/>
                </a:solidFill>
                <a:effectLst/>
                <a:latin typeface="Times New Roman" panose="02020603050405020304" pitchFamily="18" charset="0"/>
                <a:cs typeface="Times New Roman" panose="02020603050405020304" pitchFamily="18" charset="0"/>
              </a:rPr>
              <a:t>function is a block of code defined with a name</a:t>
            </a:r>
            <a:r>
              <a:rPr lang="en-AU" b="0" i="0" dirty="0">
                <a:solidFill>
                  <a:srgbClr val="222222"/>
                </a:solidFill>
                <a:effectLst/>
                <a:latin typeface="Times New Roman" panose="02020603050405020304" pitchFamily="18" charset="0"/>
                <a:cs typeface="Times New Roman" panose="02020603050405020304" pitchFamily="18" charset="0"/>
              </a:rPr>
              <a:t>.</a:t>
            </a:r>
          </a:p>
          <a:p>
            <a:pPr algn="l"/>
            <a:r>
              <a:rPr lang="en-AU" b="0" i="0" dirty="0">
                <a:solidFill>
                  <a:srgbClr val="222222"/>
                </a:solidFill>
                <a:effectLst/>
                <a:latin typeface="Times New Roman" panose="02020603050405020304" pitchFamily="18" charset="0"/>
                <a:cs typeface="Times New Roman" panose="02020603050405020304" pitchFamily="18" charset="0"/>
              </a:rPr>
              <a:t>We use functions whenever we need to perform the same task multiple times without writing the same code again.</a:t>
            </a:r>
            <a:endParaRPr lang="en-AU" dirty="0">
              <a:solidFill>
                <a:srgbClr val="222222"/>
              </a:solidFill>
              <a:latin typeface="Times New Roman" panose="02020603050405020304" pitchFamily="18" charset="0"/>
              <a:cs typeface="Times New Roman" panose="02020603050405020304" pitchFamily="18" charset="0"/>
            </a:endParaRPr>
          </a:p>
          <a:p>
            <a:pPr algn="l"/>
            <a:r>
              <a:rPr lang="en-AU" b="0" i="0" dirty="0">
                <a:solidFill>
                  <a:srgbClr val="222222"/>
                </a:solidFill>
                <a:effectLst/>
                <a:latin typeface="Times New Roman" panose="02020603050405020304" pitchFamily="18" charset="0"/>
                <a:cs typeface="Times New Roman" panose="02020603050405020304" pitchFamily="18" charset="0"/>
              </a:rPr>
              <a:t>It can take arguments and returns the value.</a:t>
            </a:r>
          </a:p>
          <a:p>
            <a:pPr algn="l"/>
            <a:r>
              <a:rPr lang="en-AU" b="0" i="0" dirty="0">
                <a:solidFill>
                  <a:srgbClr val="222222"/>
                </a:solidFill>
                <a:effectLst/>
                <a:latin typeface="Times New Roman" panose="02020603050405020304" pitchFamily="18" charset="0"/>
                <a:cs typeface="Times New Roman" panose="02020603050405020304" pitchFamily="18" charset="0"/>
              </a:rPr>
              <a:t>Python has a DRY principle like other programming languages. DRY stands for Don’t Repeat Yourself.</a:t>
            </a:r>
            <a:endParaRPr lang="en-AU" dirty="0">
              <a:solidFill>
                <a:srgbClr val="222222"/>
              </a:solidFill>
              <a:latin typeface="Times New Roman" panose="02020603050405020304" pitchFamily="18" charset="0"/>
              <a:cs typeface="Times New Roman" panose="02020603050405020304" pitchFamily="18" charset="0"/>
            </a:endParaRPr>
          </a:p>
          <a:p>
            <a:pPr algn="l"/>
            <a:r>
              <a:rPr lang="en-AU" b="0" i="0" dirty="0">
                <a:solidFill>
                  <a:srgbClr val="222222"/>
                </a:solidFill>
                <a:effectLst/>
                <a:latin typeface="Times New Roman" panose="02020603050405020304" pitchFamily="18" charset="0"/>
                <a:cs typeface="Times New Roman" panose="02020603050405020304" pitchFamily="18" charset="0"/>
              </a:rPr>
              <a:t>Consider a scenario where we need to do some action/task many times.</a:t>
            </a:r>
          </a:p>
          <a:p>
            <a:pPr algn="l"/>
            <a:r>
              <a:rPr lang="en-AU" b="0" i="0" dirty="0">
                <a:solidFill>
                  <a:srgbClr val="222222"/>
                </a:solidFill>
                <a:effectLst/>
                <a:latin typeface="Times New Roman" panose="02020603050405020304" pitchFamily="18" charset="0"/>
                <a:cs typeface="Times New Roman" panose="02020603050405020304" pitchFamily="18" charset="0"/>
              </a:rPr>
              <a:t>We can define that action only once using a function and call that function whenever required to do the same activity.</a:t>
            </a:r>
          </a:p>
          <a:p>
            <a:pPr algn="l"/>
            <a:r>
              <a:rPr lang="en-AU" b="0" i="0" dirty="0">
                <a:solidFill>
                  <a:srgbClr val="222222"/>
                </a:solidFill>
                <a:effectLst/>
                <a:latin typeface="Times New Roman" panose="02020603050405020304" pitchFamily="18" charset="0"/>
                <a:cs typeface="Times New Roman" panose="02020603050405020304" pitchFamily="18" charset="0"/>
              </a:rPr>
              <a:t>Function improves efficiency and reduces errors because of the reusability of a code. Once we create a function, we can call it anywhere and anytime. The benefit of using a function is reusability and modularity.</a:t>
            </a:r>
          </a:p>
          <a:p>
            <a:pPr marL="0" indent="0" algn="l">
              <a:buNone/>
            </a:pPr>
            <a:endParaRPr lang="en-AU"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723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347370"/>
            <a:ext cx="10515600" cy="1325563"/>
          </a:xfrm>
        </p:spPr>
        <p:txBody>
          <a:bodyPr>
            <a:normAutofit/>
          </a:bodyPr>
          <a:lstStyle/>
          <a:p>
            <a:pPr algn="l"/>
            <a:r>
              <a:rPr lang="en-AU" b="1" i="0" dirty="0">
                <a:solidFill>
                  <a:srgbClr val="1C2B41"/>
                </a:solidFill>
                <a:effectLst/>
                <a:latin typeface="Inter-Bold"/>
              </a:rPr>
              <a:t>Example: Scope and Lifetime of Variables</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722791" y="1497152"/>
            <a:ext cx="10515600" cy="4351338"/>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Varibale</a:t>
            </a: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scope and areas</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global_lang</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 </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err="1">
                <a:ln>
                  <a:noFill/>
                </a:ln>
                <a:solidFill>
                  <a:srgbClr val="6A8759"/>
                </a:solidFill>
                <a:effectLst/>
                <a:latin typeface="Times New Roman" panose="02020603050405020304" pitchFamily="18" charset="0"/>
                <a:ea typeface="JetBrains Mono"/>
                <a:cs typeface="Times New Roman" panose="02020603050405020304" pitchFamily="18" charset="0"/>
              </a:rPr>
              <a:t>DataScience</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1800" b="0" i="0" u="none" strike="noStrike" cap="none" normalizeH="0" baseline="0" dirty="0" err="1">
                <a:ln>
                  <a:noFill/>
                </a:ln>
                <a:solidFill>
                  <a:srgbClr val="FFC66D"/>
                </a:solidFill>
                <a:effectLst/>
                <a:latin typeface="Times New Roman" panose="02020603050405020304" pitchFamily="18" charset="0"/>
                <a:ea typeface="JetBrains Mono"/>
                <a:cs typeface="Times New Roman" panose="02020603050405020304" pitchFamily="18" charset="0"/>
              </a:rPr>
              <a:t>var_scope_test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local_lang</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 </a:t>
            </a: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'Python'</a:t>
            </a:r>
            <a:b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local_lang</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var_scope_test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Output 'Python'</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outside of function</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global_lang</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Output '</a:t>
            </a:r>
            <a:r>
              <a:rPr kumimoji="0" lang="en-US" altLang="en-US" sz="1800"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DataScience</a:t>
            </a: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1800"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NameError</a:t>
            </a: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name '</a:t>
            </a:r>
            <a:r>
              <a:rPr kumimoji="0" lang="en-US" altLang="en-US" sz="1800" b="0" i="0" u="none" strike="noStrike" cap="none" normalizeH="0" baseline="0" dirty="0" err="1">
                <a:ln>
                  <a:noFill/>
                </a:ln>
                <a:solidFill>
                  <a:srgbClr val="808080"/>
                </a:solidFill>
                <a:effectLst/>
                <a:latin typeface="Times New Roman" panose="02020603050405020304" pitchFamily="18" charset="0"/>
                <a:ea typeface="JetBrains Mono"/>
                <a:cs typeface="Times New Roman" panose="02020603050405020304" pitchFamily="18" charset="0"/>
              </a:rPr>
              <a:t>local_lang</a:t>
            </a:r>
            <a: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is not defined</a:t>
            </a:r>
            <a:br>
              <a:rPr kumimoji="0" lang="en-US" altLang="en-US" sz="1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1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local_lang</a:t>
            </a: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b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1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en-US" sz="1800" b="0" i="0" u="none" strike="noStrike" cap="none" normalizeH="0" baseline="0" dirty="0">
              <a:ln>
                <a:noFill/>
              </a:ln>
              <a:solidFill>
                <a:srgbClr val="FF0000"/>
              </a:solidFill>
              <a:effectLst/>
              <a:latin typeface="Times New Roman" panose="02020603050405020304" pitchFamily="18" charset="0"/>
              <a:ea typeface="JetBrains Mono"/>
              <a:cs typeface="Times New Roman" panose="02020603050405020304" pitchFamily="18" charset="0"/>
            </a:endParaRPr>
          </a:p>
          <a:p>
            <a:endPar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endParaRPr lang="en-AU" sz="1800" dirty="0">
              <a:solidFill>
                <a:srgbClr val="222222"/>
              </a:solidFill>
              <a:latin typeface="Times New Roman" panose="02020603050405020304" pitchFamily="18" charset="0"/>
              <a:cs typeface="Times New Roman" panose="02020603050405020304" pitchFamily="18" charset="0"/>
            </a:endParaRPr>
          </a:p>
          <a:p>
            <a:pPr algn="l"/>
            <a:endParaRPr lang="en-AU" sz="1800" dirty="0">
              <a:solidFill>
                <a:srgbClr val="00B050"/>
              </a:solidFill>
              <a:latin typeface="Times New Roman" panose="02020603050405020304" pitchFamily="18" charset="0"/>
              <a:cs typeface="Times New Roman" panose="02020603050405020304" pitchFamily="18" charset="0"/>
            </a:endParaRPr>
          </a:p>
          <a:p>
            <a:endParaRPr lang="en-AU"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808A2B3-2DA0-4840-907C-D9468EB12A8A}"/>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48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347370"/>
            <a:ext cx="10515600" cy="1325563"/>
          </a:xfrm>
        </p:spPr>
        <p:txBody>
          <a:bodyPr>
            <a:normAutofit/>
          </a:bodyPr>
          <a:lstStyle/>
          <a:p>
            <a:r>
              <a:rPr lang="en-AU" b="1" i="0" dirty="0">
                <a:solidFill>
                  <a:srgbClr val="1C2B41"/>
                </a:solidFill>
                <a:effectLst/>
                <a:latin typeface="Inter-Bold"/>
              </a:rPr>
              <a:t>Local Variable in function</a:t>
            </a:r>
            <a:endParaRPr lang="en-AU" dirty="0"/>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rmAutofit fontScale="77500" lnSpcReduction="20000"/>
          </a:bodyPr>
          <a:lstStyle/>
          <a:p>
            <a:pPr algn="l"/>
            <a:r>
              <a:rPr lang="en-AU" b="0" i="0" dirty="0">
                <a:solidFill>
                  <a:srgbClr val="222222"/>
                </a:solidFill>
                <a:effectLst/>
                <a:latin typeface="Inter-Regular"/>
              </a:rPr>
              <a:t>A local variable is a variable declared inside the function that is not accessible from outside of the function. The scope of the local variable is limited to that function only where it is declared.</a:t>
            </a:r>
          </a:p>
          <a:p>
            <a:pPr algn="l"/>
            <a:r>
              <a:rPr lang="en-AU" b="0" i="0" dirty="0">
                <a:solidFill>
                  <a:srgbClr val="222222"/>
                </a:solidFill>
                <a:effectLst/>
                <a:latin typeface="Inter-Regular"/>
              </a:rPr>
              <a:t>If we try to access the local variable from the outside of the function, we will get the error as </a:t>
            </a:r>
            <a:r>
              <a:rPr lang="en-AU" b="0" i="0" dirty="0" err="1">
                <a:solidFill>
                  <a:srgbClr val="222222"/>
                </a:solidFill>
                <a:effectLst/>
                <a:latin typeface="Inter-Regular"/>
              </a:rPr>
              <a:t>NameError</a:t>
            </a:r>
            <a:r>
              <a:rPr lang="en-AU" b="0" i="0" dirty="0">
                <a:solidFill>
                  <a:srgbClr val="222222"/>
                </a:solidFill>
                <a:effectLst/>
                <a:latin typeface="Inter-Regular"/>
              </a:rPr>
              <a:t>.</a:t>
            </a:r>
          </a:p>
          <a:p>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a:ln>
                  <a:noFill/>
                </a:ln>
                <a:solidFill>
                  <a:srgbClr val="FFC66D"/>
                </a:solidFill>
                <a:effectLst/>
                <a:latin typeface="Arial Unicode MS"/>
                <a:ea typeface="JetBrains Mono"/>
              </a:rPr>
              <a:t>function1</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808080"/>
                </a:solidFill>
                <a:effectLst/>
                <a:latin typeface="Arial Unicode MS"/>
                <a:ea typeface="JetBrains Mono"/>
              </a:rPr>
              <a:t># local variable</a:t>
            </a:r>
            <a:br>
              <a:rPr kumimoji="0" lang="en-US" altLang="en-US" sz="2800" b="0" i="0" u="none" strike="noStrike" cap="none" normalizeH="0" baseline="0" dirty="0">
                <a:ln>
                  <a:noFill/>
                </a:ln>
                <a:solidFill>
                  <a:srgbClr val="808080"/>
                </a:solidFill>
                <a:effectLst/>
                <a:latin typeface="Arial Unicode MS"/>
                <a:ea typeface="JetBrains Mono"/>
              </a:rPr>
            </a:br>
            <a:r>
              <a:rPr kumimoji="0" lang="en-US" altLang="en-US" sz="2800" b="0" i="0" u="none" strike="noStrike" cap="none" normalizeH="0" baseline="0" dirty="0">
                <a:ln>
                  <a:noFill/>
                </a:ln>
                <a:solidFill>
                  <a:srgbClr val="808080"/>
                </a:solidFill>
                <a:effectLst/>
                <a:latin typeface="Arial Unicode MS"/>
                <a:ea typeface="JetBrains Mono"/>
              </a:rPr>
              <a:t>    </a:t>
            </a:r>
            <a:r>
              <a:rPr kumimoji="0" lang="en-US" altLang="en-US" sz="2800" b="0" i="0" u="none" strike="noStrike" cap="none" normalizeH="0" baseline="0" dirty="0" err="1">
                <a:ln>
                  <a:noFill/>
                </a:ln>
                <a:solidFill>
                  <a:srgbClr val="A9B7C6"/>
                </a:solidFill>
                <a:effectLst/>
                <a:latin typeface="Arial Unicode MS"/>
                <a:ea typeface="JetBrains Mono"/>
              </a:rPr>
              <a:t>loc_var</a:t>
            </a:r>
            <a:r>
              <a:rPr kumimoji="0" lang="en-US" altLang="en-US" sz="2800" b="0" i="0" u="none" strike="noStrike" cap="none" normalizeH="0" baseline="0" dirty="0">
                <a:ln>
                  <a:noFill/>
                </a:ln>
                <a:solidFill>
                  <a:srgbClr val="A9B7C6"/>
                </a:solidFill>
                <a:effectLst/>
                <a:latin typeface="Arial Unicode MS"/>
                <a:ea typeface="JetBrains Mono"/>
              </a:rPr>
              <a:t> = </a:t>
            </a:r>
            <a:r>
              <a:rPr kumimoji="0" lang="en-US" altLang="en-US" sz="2800" b="0" i="0" u="none" strike="noStrike" cap="none" normalizeH="0" baseline="0" dirty="0">
                <a:ln>
                  <a:noFill/>
                </a:ln>
                <a:solidFill>
                  <a:srgbClr val="6897BB"/>
                </a:solidFill>
                <a:effectLst/>
                <a:latin typeface="Arial Unicode MS"/>
                <a:ea typeface="JetBrains Mono"/>
              </a:rPr>
              <a:t>888</a:t>
            </a:r>
            <a:br>
              <a:rPr kumimoji="0" lang="en-US" altLang="en-US" sz="2800" b="0" i="0" u="none" strike="noStrike" cap="none" normalizeH="0" baseline="0" dirty="0">
                <a:ln>
                  <a:noFill/>
                </a:ln>
                <a:solidFill>
                  <a:srgbClr val="6897BB"/>
                </a:solidFill>
                <a:effectLst/>
                <a:latin typeface="Arial Unicode MS"/>
                <a:ea typeface="JetBrains Mono"/>
              </a:rPr>
            </a:br>
            <a:r>
              <a:rPr kumimoji="0" lang="en-US" altLang="en-US" sz="2800" b="0" i="0" u="none" strike="noStrike" cap="none" normalizeH="0" baseline="0" dirty="0">
                <a:ln>
                  <a:noFill/>
                </a:ln>
                <a:solidFill>
                  <a:srgbClr val="6897BB"/>
                </a:solidFill>
                <a:effectLst/>
                <a:latin typeface="Arial Unicode MS"/>
                <a:ea typeface="JetBrains Mono"/>
              </a:rPr>
              <a:t>    </a:t>
            </a:r>
            <a:r>
              <a:rPr kumimoji="0" lang="en-US" altLang="en-US" sz="2800" b="0" i="0" u="none" strike="noStrike" cap="none" normalizeH="0" baseline="0" dirty="0">
                <a:ln>
                  <a:noFill/>
                </a:ln>
                <a:solidFill>
                  <a:srgbClr val="8888C6"/>
                </a:solidFill>
                <a:effectLst/>
                <a:latin typeface="Arial Unicode MS"/>
                <a:ea typeface="JetBrains Mono"/>
              </a:rPr>
              <a:t>print</a:t>
            </a:r>
            <a:r>
              <a:rPr kumimoji="0" lang="en-US" altLang="en-US" sz="2800" b="0" i="0" u="none" strike="noStrike" cap="none" normalizeH="0" baseline="0" dirty="0">
                <a:ln>
                  <a:noFill/>
                </a:ln>
                <a:solidFill>
                  <a:srgbClr val="A9B7C6"/>
                </a:solidFill>
                <a:effectLst/>
                <a:latin typeface="Arial Unicode MS"/>
                <a:ea typeface="JetBrains Mono"/>
              </a:rPr>
              <a:t>(</a:t>
            </a:r>
            <a:r>
              <a:rPr kumimoji="0" lang="en-US" altLang="en-US" sz="2800" b="0" i="0" u="none" strike="noStrike" cap="none" normalizeH="0" baseline="0" dirty="0">
                <a:ln>
                  <a:noFill/>
                </a:ln>
                <a:solidFill>
                  <a:srgbClr val="6A8759"/>
                </a:solidFill>
                <a:effectLst/>
                <a:latin typeface="Arial Unicode MS"/>
                <a:ea typeface="JetBrains Mono"/>
              </a:rPr>
              <a:t>"Value is :"</a:t>
            </a:r>
            <a:r>
              <a:rPr kumimoji="0" lang="en-US" altLang="en-US" sz="2800" b="0" i="0" u="none" strike="noStrike" cap="none" normalizeH="0" baseline="0" dirty="0">
                <a:ln>
                  <a:noFill/>
                </a:ln>
                <a:solidFill>
                  <a:srgbClr val="CC7832"/>
                </a:solidFill>
                <a:effectLst/>
                <a:latin typeface="Arial Unicode MS"/>
                <a:ea typeface="JetBrains Mono"/>
              </a:rPr>
              <a:t>, </a:t>
            </a:r>
            <a:r>
              <a:rPr kumimoji="0" lang="en-US" altLang="en-US" sz="2800" b="0" i="0" u="none" strike="noStrike" cap="none" normalizeH="0" baseline="0" dirty="0" err="1">
                <a:ln>
                  <a:noFill/>
                </a:ln>
                <a:solidFill>
                  <a:srgbClr val="A9B7C6"/>
                </a:solidFill>
                <a:effectLst/>
                <a:latin typeface="Arial Unicode MS"/>
                <a:ea typeface="JetBrains Mono"/>
              </a:rPr>
              <a:t>loc_var</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a:ln>
                  <a:noFill/>
                </a:ln>
                <a:solidFill>
                  <a:srgbClr val="FFC66D"/>
                </a:solidFill>
                <a:effectLst/>
                <a:latin typeface="Arial Unicode MS"/>
                <a:ea typeface="JetBrains Mono"/>
              </a:rPr>
              <a:t>function2</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8888C6"/>
                </a:solidFill>
                <a:effectLst/>
                <a:latin typeface="Arial Unicode MS"/>
                <a:ea typeface="JetBrains Mono"/>
              </a:rPr>
              <a:t>print</a:t>
            </a:r>
            <a:r>
              <a:rPr kumimoji="0" lang="en-US" altLang="en-US" sz="2800" b="0" i="0" u="none" strike="noStrike" cap="none" normalizeH="0" baseline="0" dirty="0">
                <a:ln>
                  <a:noFill/>
                </a:ln>
                <a:solidFill>
                  <a:srgbClr val="A9B7C6"/>
                </a:solidFill>
                <a:effectLst/>
                <a:latin typeface="Arial Unicode MS"/>
                <a:ea typeface="JetBrains Mono"/>
              </a:rPr>
              <a:t>(</a:t>
            </a:r>
            <a:r>
              <a:rPr kumimoji="0" lang="en-US" altLang="en-US" sz="2800" b="0" i="0" u="none" strike="noStrike" cap="none" normalizeH="0" baseline="0" dirty="0">
                <a:ln>
                  <a:noFill/>
                </a:ln>
                <a:solidFill>
                  <a:srgbClr val="6A8759"/>
                </a:solidFill>
                <a:effectLst/>
                <a:latin typeface="Arial Unicode MS"/>
                <a:ea typeface="JetBrains Mono"/>
              </a:rPr>
              <a:t>"Value is :"</a:t>
            </a:r>
            <a:r>
              <a:rPr kumimoji="0" lang="en-US" altLang="en-US" sz="2800" b="0" i="0" u="none" strike="noStrike" cap="none" normalizeH="0" baseline="0" dirty="0">
                <a:ln>
                  <a:noFill/>
                </a:ln>
                <a:solidFill>
                  <a:srgbClr val="CC7832"/>
                </a:solidFill>
                <a:effectLst/>
                <a:latin typeface="Arial Unicode MS"/>
                <a:ea typeface="JetBrains Mono"/>
              </a:rPr>
              <a:t>, </a:t>
            </a:r>
            <a:r>
              <a:rPr kumimoji="0" lang="en-US" altLang="en-US" sz="2800" b="0" i="0" u="none" strike="noStrike" cap="none" normalizeH="0" baseline="0" dirty="0" err="1">
                <a:ln>
                  <a:noFill/>
                </a:ln>
                <a:solidFill>
                  <a:srgbClr val="A9B7C6"/>
                </a:solidFill>
                <a:effectLst/>
                <a:latin typeface="Arial Unicode MS"/>
                <a:ea typeface="JetBrains Mono"/>
              </a:rPr>
              <a:t>loc_var</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function1()</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function2()</a:t>
            </a:r>
            <a:br>
              <a:rPr kumimoji="0" lang="en-US" altLang="en-US" sz="2800" b="0" i="0" u="none" strike="noStrike" cap="none" normalizeH="0" baseline="0" dirty="0">
                <a:ln>
                  <a:noFill/>
                </a:ln>
                <a:solidFill>
                  <a:srgbClr val="A9B7C6"/>
                </a:solidFill>
                <a:effectLst/>
                <a:latin typeface="Arial Unicode MS"/>
                <a:ea typeface="JetBrains Mono"/>
              </a:rPr>
            </a:br>
            <a:endParaRPr kumimoji="0" lang="en-US" altLang="en-US" sz="2800" b="0" i="0" u="none" strike="noStrike" cap="none" normalizeH="0" baseline="0" dirty="0">
              <a:ln>
                <a:noFill/>
              </a:ln>
              <a:solidFill>
                <a:srgbClr val="FF0000"/>
              </a:solidFill>
              <a:effectLst/>
              <a:latin typeface="Arial Unicode MS"/>
              <a:ea typeface="JetBrains Mono"/>
            </a:endParaRPr>
          </a:p>
          <a:p>
            <a:endParaRPr kumimoji="0" lang="en-US" altLang="en-US" sz="6000" b="0" i="0" u="none" strike="noStrike" cap="none" normalizeH="0" baseline="0" dirty="0">
              <a:ln>
                <a:noFill/>
              </a:ln>
              <a:solidFill>
                <a:srgbClr val="FF0000"/>
              </a:solidFill>
              <a:effectLst/>
              <a:latin typeface="Arial" panose="020B0604020202020204" pitchFamily="34" charset="0"/>
            </a:endParaRPr>
          </a:p>
          <a:p>
            <a:endParaRPr lang="en-AU" dirty="0">
              <a:solidFill>
                <a:srgbClr val="222222"/>
              </a:solidFill>
              <a:latin typeface="Inter-Regular"/>
            </a:endParaRPr>
          </a:p>
          <a:p>
            <a:pPr algn="l"/>
            <a:endParaRPr lang="en-AU" dirty="0">
              <a:solidFill>
                <a:srgbClr val="00B050"/>
              </a:solidFill>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74579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347370"/>
            <a:ext cx="10515600" cy="1325563"/>
          </a:xfrm>
        </p:spPr>
        <p:txBody>
          <a:bodyPr>
            <a:normAutofit/>
          </a:bodyPr>
          <a:lstStyle/>
          <a:p>
            <a:r>
              <a:rPr lang="en-AU" b="1" i="0" dirty="0">
                <a:solidFill>
                  <a:srgbClr val="1C2B41"/>
                </a:solidFill>
                <a:effectLst/>
                <a:latin typeface="Inter-Bold"/>
              </a:rPr>
              <a:t>Global Variable in function</a:t>
            </a:r>
            <a:endParaRPr lang="en-AU" dirty="0"/>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rmAutofit fontScale="47500" lnSpcReduction="20000"/>
          </a:bodyPr>
          <a:lstStyle/>
          <a:p>
            <a:pPr algn="l"/>
            <a:r>
              <a:rPr lang="en-AU" sz="4400" b="0" i="0" dirty="0">
                <a:solidFill>
                  <a:srgbClr val="222222"/>
                </a:solidFill>
                <a:effectLst/>
                <a:latin typeface="Inter-Regular"/>
              </a:rPr>
              <a:t>A Global variable is a variable that declares outside of the function. The scope of a global variable is broad. It is accessible in all functions of the same module.</a:t>
            </a:r>
          </a:p>
          <a:p>
            <a:r>
              <a:rPr kumimoji="0" lang="en-US" altLang="en-US" sz="6000" b="0" i="0" u="none" strike="noStrike" cap="none" normalizeH="0" baseline="0" dirty="0">
                <a:ln>
                  <a:noFill/>
                </a:ln>
                <a:solidFill>
                  <a:srgbClr val="808080"/>
                </a:solidFill>
                <a:effectLst/>
                <a:latin typeface="Arial Unicode MS"/>
                <a:ea typeface="JetBrains Mono"/>
              </a:rPr>
              <a:t># Global Variable use</a:t>
            </a:r>
            <a:br>
              <a:rPr kumimoji="0" lang="en-US" altLang="en-US" sz="6000" b="0" i="0" u="none" strike="noStrike" cap="none" normalizeH="0" baseline="0" dirty="0">
                <a:ln>
                  <a:noFill/>
                </a:ln>
                <a:solidFill>
                  <a:srgbClr val="808080"/>
                </a:solidFill>
                <a:effectLst/>
                <a:latin typeface="Arial Unicode MS"/>
                <a:ea typeface="JetBrains Mono"/>
              </a:rPr>
            </a:br>
            <a:r>
              <a:rPr kumimoji="0" lang="en-US" altLang="en-US" sz="6000" b="0" i="0" u="none" strike="noStrike" cap="none" normalizeH="0" baseline="0" dirty="0" err="1">
                <a:ln>
                  <a:noFill/>
                </a:ln>
                <a:solidFill>
                  <a:srgbClr val="A9B7C6"/>
                </a:solidFill>
                <a:effectLst/>
                <a:latin typeface="Arial Unicode MS"/>
                <a:ea typeface="JetBrains Mono"/>
              </a:rPr>
              <a:t>global_var</a:t>
            </a:r>
            <a:r>
              <a:rPr kumimoji="0" lang="en-US" altLang="en-US" sz="6000" b="0" i="0" u="none" strike="noStrike" cap="none" normalizeH="0" baseline="0" dirty="0">
                <a:ln>
                  <a:noFill/>
                </a:ln>
                <a:solidFill>
                  <a:srgbClr val="A9B7C6"/>
                </a:solidFill>
                <a:effectLst/>
                <a:latin typeface="Arial Unicode MS"/>
                <a:ea typeface="JetBrains Mono"/>
              </a:rPr>
              <a:t> = </a:t>
            </a:r>
            <a:r>
              <a:rPr kumimoji="0" lang="en-US" altLang="en-US" sz="6000" b="0" i="0" u="none" strike="noStrike" cap="none" normalizeH="0" baseline="0" dirty="0">
                <a:ln>
                  <a:noFill/>
                </a:ln>
                <a:solidFill>
                  <a:srgbClr val="6897BB"/>
                </a:solidFill>
                <a:effectLst/>
                <a:latin typeface="Arial Unicode MS"/>
                <a:ea typeface="JetBrains Mono"/>
              </a:rPr>
              <a:t>999</a:t>
            </a:r>
            <a:br>
              <a:rPr kumimoji="0" lang="en-US" altLang="en-US" sz="6000" b="0" i="0" u="none" strike="noStrike" cap="none" normalizeH="0" baseline="0" dirty="0">
                <a:ln>
                  <a:noFill/>
                </a:ln>
                <a:solidFill>
                  <a:srgbClr val="6897BB"/>
                </a:solidFill>
                <a:effectLst/>
                <a:latin typeface="Arial Unicode MS"/>
                <a:ea typeface="JetBrains Mono"/>
              </a:rPr>
            </a:br>
            <a:br>
              <a:rPr kumimoji="0" lang="en-US" altLang="en-US" sz="6000" b="0" i="0" u="none" strike="noStrike" cap="none" normalizeH="0" baseline="0" dirty="0">
                <a:ln>
                  <a:noFill/>
                </a:ln>
                <a:solidFill>
                  <a:srgbClr val="6897BB"/>
                </a:solidFill>
                <a:effectLst/>
                <a:latin typeface="Arial Unicode MS"/>
                <a:ea typeface="JetBrains Mono"/>
              </a:rPr>
            </a:br>
            <a:r>
              <a:rPr kumimoji="0" lang="en-US" altLang="en-US" sz="6000" b="0" i="0" u="none" strike="noStrike" cap="none" normalizeH="0" baseline="0" dirty="0">
                <a:ln>
                  <a:noFill/>
                </a:ln>
                <a:solidFill>
                  <a:srgbClr val="CC7832"/>
                </a:solidFill>
                <a:effectLst/>
                <a:latin typeface="Arial Unicode MS"/>
                <a:ea typeface="JetBrains Mono"/>
              </a:rPr>
              <a:t>def </a:t>
            </a:r>
            <a:r>
              <a:rPr kumimoji="0" lang="en-US" altLang="en-US" sz="6000" b="0" i="0" u="none" strike="noStrike" cap="none" normalizeH="0" baseline="0" dirty="0">
                <a:ln>
                  <a:noFill/>
                </a:ln>
                <a:solidFill>
                  <a:srgbClr val="FFC66D"/>
                </a:solidFill>
                <a:effectLst/>
                <a:latin typeface="Arial Unicode MS"/>
                <a:ea typeface="JetBrains Mono"/>
              </a:rPr>
              <a:t>function1</a:t>
            </a:r>
            <a:r>
              <a:rPr kumimoji="0" lang="en-US" altLang="en-US" sz="6000" b="0" i="0" u="none" strike="noStrike" cap="none" normalizeH="0" baseline="0" dirty="0">
                <a:ln>
                  <a:noFill/>
                </a:ln>
                <a:solidFill>
                  <a:srgbClr val="A9B7C6"/>
                </a:solidFill>
                <a:effectLst/>
                <a:latin typeface="Arial Unicode MS"/>
                <a:ea typeface="JetBrains Mono"/>
              </a:rPr>
              <a:t>():</a:t>
            </a:r>
            <a:br>
              <a:rPr kumimoji="0" lang="en-US" altLang="en-US" sz="6000" b="0" i="0" u="none" strike="noStrike" cap="none" normalizeH="0" baseline="0" dirty="0">
                <a:ln>
                  <a:noFill/>
                </a:ln>
                <a:solidFill>
                  <a:srgbClr val="A9B7C6"/>
                </a:solidFill>
                <a:effectLst/>
                <a:latin typeface="Arial Unicode MS"/>
                <a:ea typeface="JetBrains Mono"/>
              </a:rPr>
            </a:br>
            <a:r>
              <a:rPr kumimoji="0" lang="en-US" altLang="en-US" sz="6000" b="0" i="0" u="none" strike="noStrike" cap="none" normalizeH="0" baseline="0" dirty="0">
                <a:ln>
                  <a:noFill/>
                </a:ln>
                <a:solidFill>
                  <a:srgbClr val="A9B7C6"/>
                </a:solidFill>
                <a:effectLst/>
                <a:latin typeface="Arial Unicode MS"/>
                <a:ea typeface="JetBrains Mono"/>
              </a:rPr>
              <a:t>    </a:t>
            </a:r>
            <a:r>
              <a:rPr kumimoji="0" lang="en-US" altLang="en-US" sz="6000" b="0" i="0" u="none" strike="noStrike" cap="none" normalizeH="0" baseline="0" dirty="0">
                <a:ln>
                  <a:noFill/>
                </a:ln>
                <a:solidFill>
                  <a:srgbClr val="8888C6"/>
                </a:solidFill>
                <a:effectLst/>
                <a:latin typeface="Arial Unicode MS"/>
                <a:ea typeface="JetBrains Mono"/>
              </a:rPr>
              <a:t>print</a:t>
            </a:r>
            <a:r>
              <a:rPr kumimoji="0" lang="en-US" altLang="en-US" sz="6000" b="0" i="0" u="none" strike="noStrike" cap="none" normalizeH="0" baseline="0" dirty="0">
                <a:ln>
                  <a:noFill/>
                </a:ln>
                <a:solidFill>
                  <a:srgbClr val="A9B7C6"/>
                </a:solidFill>
                <a:effectLst/>
                <a:latin typeface="Arial Unicode MS"/>
                <a:ea typeface="JetBrains Mono"/>
              </a:rPr>
              <a:t>(</a:t>
            </a:r>
            <a:r>
              <a:rPr kumimoji="0" lang="en-US" altLang="en-US" sz="6000" b="0" i="0" u="none" strike="noStrike" cap="none" normalizeH="0" baseline="0" dirty="0">
                <a:ln>
                  <a:noFill/>
                </a:ln>
                <a:solidFill>
                  <a:srgbClr val="6A8759"/>
                </a:solidFill>
                <a:effectLst/>
                <a:latin typeface="Arial Unicode MS"/>
                <a:ea typeface="JetBrains Mono"/>
              </a:rPr>
              <a:t>"Value in 1nd function :"</a:t>
            </a:r>
            <a:r>
              <a:rPr kumimoji="0" lang="en-US" altLang="en-US" sz="6000" b="0" i="0" u="none" strike="noStrike" cap="none" normalizeH="0" baseline="0" dirty="0">
                <a:ln>
                  <a:noFill/>
                </a:ln>
                <a:solidFill>
                  <a:srgbClr val="CC7832"/>
                </a:solidFill>
                <a:effectLst/>
                <a:latin typeface="Arial Unicode MS"/>
                <a:ea typeface="JetBrains Mono"/>
              </a:rPr>
              <a:t>, </a:t>
            </a:r>
            <a:r>
              <a:rPr kumimoji="0" lang="en-US" altLang="en-US" sz="6000" b="0" i="0" u="none" strike="noStrike" cap="none" normalizeH="0" baseline="0" dirty="0" err="1">
                <a:ln>
                  <a:noFill/>
                </a:ln>
                <a:solidFill>
                  <a:srgbClr val="A9B7C6"/>
                </a:solidFill>
                <a:effectLst/>
                <a:latin typeface="Arial Unicode MS"/>
                <a:ea typeface="JetBrains Mono"/>
              </a:rPr>
              <a:t>global_var</a:t>
            </a:r>
            <a:r>
              <a:rPr kumimoji="0" lang="en-US" altLang="en-US" sz="6000" b="0" i="0" u="none" strike="noStrike" cap="none" normalizeH="0" baseline="0" dirty="0">
                <a:ln>
                  <a:noFill/>
                </a:ln>
                <a:solidFill>
                  <a:srgbClr val="A9B7C6"/>
                </a:solidFill>
                <a:effectLst/>
                <a:latin typeface="Arial Unicode MS"/>
                <a:ea typeface="JetBrains Mono"/>
              </a:rPr>
              <a:t>)</a:t>
            </a:r>
            <a:br>
              <a:rPr kumimoji="0" lang="en-US" altLang="en-US" sz="6000" b="0" i="0" u="none" strike="noStrike" cap="none" normalizeH="0" baseline="0" dirty="0">
                <a:ln>
                  <a:noFill/>
                </a:ln>
                <a:solidFill>
                  <a:srgbClr val="A9B7C6"/>
                </a:solidFill>
                <a:effectLst/>
                <a:latin typeface="Arial Unicode MS"/>
                <a:ea typeface="JetBrains Mono"/>
              </a:rPr>
            </a:br>
            <a:br>
              <a:rPr kumimoji="0" lang="en-US" altLang="en-US" sz="6000" b="0" i="0" u="none" strike="noStrike" cap="none" normalizeH="0" baseline="0" dirty="0">
                <a:ln>
                  <a:noFill/>
                </a:ln>
                <a:solidFill>
                  <a:srgbClr val="A9B7C6"/>
                </a:solidFill>
                <a:effectLst/>
                <a:latin typeface="Arial Unicode MS"/>
                <a:ea typeface="JetBrains Mono"/>
              </a:rPr>
            </a:br>
            <a:r>
              <a:rPr kumimoji="0" lang="en-US" altLang="en-US" sz="6000" b="0" i="0" u="none" strike="noStrike" cap="none" normalizeH="0" baseline="0" dirty="0">
                <a:ln>
                  <a:noFill/>
                </a:ln>
                <a:solidFill>
                  <a:srgbClr val="CC7832"/>
                </a:solidFill>
                <a:effectLst/>
                <a:latin typeface="Arial Unicode MS"/>
                <a:ea typeface="JetBrains Mono"/>
              </a:rPr>
              <a:t>def </a:t>
            </a:r>
            <a:r>
              <a:rPr kumimoji="0" lang="en-US" altLang="en-US" sz="6000" b="0" i="0" u="none" strike="noStrike" cap="none" normalizeH="0" baseline="0" dirty="0">
                <a:ln>
                  <a:noFill/>
                </a:ln>
                <a:solidFill>
                  <a:srgbClr val="FFC66D"/>
                </a:solidFill>
                <a:effectLst/>
                <a:latin typeface="Arial Unicode MS"/>
                <a:ea typeface="JetBrains Mono"/>
              </a:rPr>
              <a:t>function2</a:t>
            </a:r>
            <a:r>
              <a:rPr kumimoji="0" lang="en-US" altLang="en-US" sz="6000" b="0" i="0" u="none" strike="noStrike" cap="none" normalizeH="0" baseline="0" dirty="0">
                <a:ln>
                  <a:noFill/>
                </a:ln>
                <a:solidFill>
                  <a:srgbClr val="A9B7C6"/>
                </a:solidFill>
                <a:effectLst/>
                <a:latin typeface="Arial Unicode MS"/>
                <a:ea typeface="JetBrains Mono"/>
              </a:rPr>
              <a:t>():</a:t>
            </a:r>
            <a:br>
              <a:rPr kumimoji="0" lang="en-US" altLang="en-US" sz="6000" b="0" i="0" u="none" strike="noStrike" cap="none" normalizeH="0" baseline="0" dirty="0">
                <a:ln>
                  <a:noFill/>
                </a:ln>
                <a:solidFill>
                  <a:srgbClr val="A9B7C6"/>
                </a:solidFill>
                <a:effectLst/>
                <a:latin typeface="Arial Unicode MS"/>
                <a:ea typeface="JetBrains Mono"/>
              </a:rPr>
            </a:br>
            <a:r>
              <a:rPr kumimoji="0" lang="en-US" altLang="en-US" sz="6000" b="0" i="0" u="none" strike="noStrike" cap="none" normalizeH="0" baseline="0" dirty="0">
                <a:ln>
                  <a:noFill/>
                </a:ln>
                <a:solidFill>
                  <a:srgbClr val="A9B7C6"/>
                </a:solidFill>
                <a:effectLst/>
                <a:latin typeface="Arial Unicode MS"/>
                <a:ea typeface="JetBrains Mono"/>
              </a:rPr>
              <a:t>    </a:t>
            </a:r>
            <a:r>
              <a:rPr kumimoji="0" lang="en-US" altLang="en-US" sz="6000" b="0" i="0" u="none" strike="noStrike" cap="none" normalizeH="0" baseline="0" dirty="0">
                <a:ln>
                  <a:noFill/>
                </a:ln>
                <a:solidFill>
                  <a:srgbClr val="8888C6"/>
                </a:solidFill>
                <a:effectLst/>
                <a:latin typeface="Arial Unicode MS"/>
                <a:ea typeface="JetBrains Mono"/>
              </a:rPr>
              <a:t>print</a:t>
            </a:r>
            <a:r>
              <a:rPr kumimoji="0" lang="en-US" altLang="en-US" sz="6000" b="0" i="0" u="none" strike="noStrike" cap="none" normalizeH="0" baseline="0" dirty="0">
                <a:ln>
                  <a:noFill/>
                </a:ln>
                <a:solidFill>
                  <a:srgbClr val="A9B7C6"/>
                </a:solidFill>
                <a:effectLst/>
                <a:latin typeface="Arial Unicode MS"/>
                <a:ea typeface="JetBrains Mono"/>
              </a:rPr>
              <a:t>(</a:t>
            </a:r>
            <a:r>
              <a:rPr kumimoji="0" lang="en-US" altLang="en-US" sz="6000" b="0" i="0" u="none" strike="noStrike" cap="none" normalizeH="0" baseline="0" dirty="0">
                <a:ln>
                  <a:noFill/>
                </a:ln>
                <a:solidFill>
                  <a:srgbClr val="6A8759"/>
                </a:solidFill>
                <a:effectLst/>
                <a:latin typeface="Arial Unicode MS"/>
                <a:ea typeface="JetBrains Mono"/>
              </a:rPr>
              <a:t>"Value in 2nd function :"</a:t>
            </a:r>
            <a:r>
              <a:rPr kumimoji="0" lang="en-US" altLang="en-US" sz="6000" b="0" i="0" u="none" strike="noStrike" cap="none" normalizeH="0" baseline="0" dirty="0">
                <a:ln>
                  <a:noFill/>
                </a:ln>
                <a:solidFill>
                  <a:srgbClr val="CC7832"/>
                </a:solidFill>
                <a:effectLst/>
                <a:latin typeface="Arial Unicode MS"/>
                <a:ea typeface="JetBrains Mono"/>
              </a:rPr>
              <a:t>, </a:t>
            </a:r>
            <a:r>
              <a:rPr kumimoji="0" lang="en-US" altLang="en-US" sz="6000" b="0" i="0" u="none" strike="noStrike" cap="none" normalizeH="0" baseline="0" dirty="0" err="1">
                <a:ln>
                  <a:noFill/>
                </a:ln>
                <a:solidFill>
                  <a:srgbClr val="A9B7C6"/>
                </a:solidFill>
                <a:effectLst/>
                <a:latin typeface="Arial Unicode MS"/>
                <a:ea typeface="JetBrains Mono"/>
              </a:rPr>
              <a:t>global_var</a:t>
            </a:r>
            <a:r>
              <a:rPr kumimoji="0" lang="en-US" altLang="en-US" sz="6000" b="0" i="0" u="none" strike="noStrike" cap="none" normalizeH="0" baseline="0" dirty="0">
                <a:ln>
                  <a:noFill/>
                </a:ln>
                <a:solidFill>
                  <a:srgbClr val="A9B7C6"/>
                </a:solidFill>
                <a:effectLst/>
                <a:latin typeface="Arial Unicode MS"/>
                <a:ea typeface="JetBrains Mono"/>
              </a:rPr>
              <a:t>)</a:t>
            </a:r>
            <a:br>
              <a:rPr kumimoji="0" lang="en-US" altLang="en-US" sz="6000" b="0" i="0" u="none" strike="noStrike" cap="none" normalizeH="0" baseline="0" dirty="0">
                <a:ln>
                  <a:noFill/>
                </a:ln>
                <a:solidFill>
                  <a:srgbClr val="A9B7C6"/>
                </a:solidFill>
                <a:effectLst/>
                <a:latin typeface="Arial Unicode MS"/>
                <a:ea typeface="JetBrains Mono"/>
              </a:rPr>
            </a:br>
            <a:br>
              <a:rPr kumimoji="0" lang="en-US" altLang="en-US" sz="6000" b="0" i="0" u="none" strike="noStrike" cap="none" normalizeH="0" baseline="0" dirty="0">
                <a:ln>
                  <a:noFill/>
                </a:ln>
                <a:solidFill>
                  <a:srgbClr val="A9B7C6"/>
                </a:solidFill>
                <a:effectLst/>
                <a:latin typeface="Arial Unicode MS"/>
                <a:ea typeface="JetBrains Mono"/>
              </a:rPr>
            </a:br>
            <a:r>
              <a:rPr kumimoji="0" lang="en-US" altLang="en-US" sz="6000" b="0" i="0" u="none" strike="noStrike" cap="none" normalizeH="0" baseline="0" dirty="0">
                <a:ln>
                  <a:noFill/>
                </a:ln>
                <a:solidFill>
                  <a:srgbClr val="A9B7C6"/>
                </a:solidFill>
                <a:effectLst/>
                <a:latin typeface="Arial Unicode MS"/>
                <a:ea typeface="JetBrains Mono"/>
              </a:rPr>
              <a:t>function1()</a:t>
            </a:r>
            <a:br>
              <a:rPr kumimoji="0" lang="en-US" altLang="en-US" sz="6000" b="0" i="0" u="none" strike="noStrike" cap="none" normalizeH="0" baseline="0" dirty="0">
                <a:ln>
                  <a:noFill/>
                </a:ln>
                <a:solidFill>
                  <a:srgbClr val="A9B7C6"/>
                </a:solidFill>
                <a:effectLst/>
                <a:latin typeface="Arial Unicode MS"/>
                <a:ea typeface="JetBrains Mono"/>
              </a:rPr>
            </a:br>
            <a:r>
              <a:rPr kumimoji="0" lang="en-US" altLang="en-US" sz="6000" b="0" i="0" u="none" strike="noStrike" cap="none" normalizeH="0" baseline="0" dirty="0">
                <a:ln>
                  <a:noFill/>
                </a:ln>
                <a:solidFill>
                  <a:srgbClr val="A9B7C6"/>
                </a:solidFill>
                <a:effectLst/>
                <a:latin typeface="Arial Unicode MS"/>
                <a:ea typeface="JetBrains Mono"/>
              </a:rPr>
              <a:t>function2()</a:t>
            </a:r>
            <a:endParaRPr kumimoji="0" lang="en-US" altLang="en-US" sz="9600" b="0" i="0" u="none" strike="noStrike" cap="none" normalizeH="0" baseline="0" dirty="0">
              <a:ln>
                <a:noFill/>
              </a:ln>
              <a:solidFill>
                <a:schemeClr val="tx1"/>
              </a:solidFill>
              <a:effectLst/>
              <a:latin typeface="Arial" panose="020B0604020202020204" pitchFamily="34" charset="0"/>
            </a:endParaRPr>
          </a:p>
          <a:p>
            <a:pPr algn="l"/>
            <a:endParaRPr kumimoji="0" lang="en-US" altLang="en-US" sz="6000" b="0" i="0" u="none" strike="noStrike" cap="none" normalizeH="0" baseline="0" dirty="0">
              <a:ln>
                <a:noFill/>
              </a:ln>
              <a:solidFill>
                <a:schemeClr val="tx1"/>
              </a:solidFill>
              <a:effectLst/>
              <a:latin typeface="Arial" panose="020B0604020202020204" pitchFamily="34" charset="0"/>
            </a:endParaRPr>
          </a:p>
          <a:p>
            <a:endParaRPr kumimoji="0" lang="en-US" altLang="en-US" sz="2800" b="0" i="0" u="none" strike="noStrike" cap="none" normalizeH="0" baseline="0" dirty="0">
              <a:ln>
                <a:noFill/>
              </a:ln>
              <a:solidFill>
                <a:srgbClr val="FF0000"/>
              </a:solidFill>
              <a:effectLst/>
              <a:latin typeface="Arial Unicode MS"/>
              <a:ea typeface="JetBrains Mono"/>
            </a:endParaRPr>
          </a:p>
          <a:p>
            <a:endParaRPr kumimoji="0" lang="en-US" altLang="en-US" sz="6000" b="0" i="0" u="none" strike="noStrike" cap="none" normalizeH="0" baseline="0" dirty="0">
              <a:ln>
                <a:noFill/>
              </a:ln>
              <a:solidFill>
                <a:srgbClr val="FF0000"/>
              </a:solidFill>
              <a:effectLst/>
              <a:latin typeface="Arial" panose="020B0604020202020204" pitchFamily="34" charset="0"/>
            </a:endParaRPr>
          </a:p>
          <a:p>
            <a:endParaRPr lang="en-AU" dirty="0">
              <a:solidFill>
                <a:srgbClr val="222222"/>
              </a:solidFill>
              <a:latin typeface="Inter-Regular"/>
            </a:endParaRPr>
          </a:p>
          <a:p>
            <a:pPr algn="l"/>
            <a:endParaRPr lang="en-AU" dirty="0">
              <a:solidFill>
                <a:srgbClr val="00B050"/>
              </a:solidFill>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190524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1077897" y="347370"/>
            <a:ext cx="10515600" cy="1325563"/>
          </a:xfrm>
        </p:spPr>
        <p:txBody>
          <a:bodyPr>
            <a:normAutofit/>
          </a:bodyPr>
          <a:lstStyle/>
          <a:p>
            <a:pPr algn="l"/>
            <a:r>
              <a:rPr lang="en-AU" b="1" i="0" dirty="0">
                <a:solidFill>
                  <a:srgbClr val="1C2B41"/>
                </a:solidFill>
                <a:effectLst/>
                <a:latin typeface="Inter-Bold"/>
              </a:rPr>
              <a:t>Global Keyword in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In Python, </a:t>
            </a:r>
            <a:r>
              <a:rPr kumimoji="0" lang="en-US" altLang="en-US" sz="2400" b="0"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global</a:t>
            </a: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is the keyword used to access the actual global variable from outside the function. we use the global keyword for two purposes: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To declare a global variable inside the function.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Declaring a variable as global, which makes it available to function to perform the modification.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Let’s see what happens when we don’t use global keyword to access the global variable in the function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01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Example: Global Keyword in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488272" y="1664055"/>
            <a:ext cx="10865528" cy="4512908"/>
          </a:xfrm>
        </p:spPr>
        <p:txBody>
          <a:bodyPr>
            <a:normAutofit fontScale="4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808080"/>
                </a:solidFill>
                <a:effectLst/>
                <a:latin typeface="Arial Unicode MS"/>
                <a:ea typeface="JetBrains Mono"/>
              </a:rPr>
              <a:t># Global variable</a:t>
            </a:r>
            <a:br>
              <a:rPr kumimoji="0" lang="en-US" altLang="en-US" sz="2800" b="0" i="0" u="none" strike="noStrike" cap="none" normalizeH="0" baseline="0" dirty="0">
                <a:ln>
                  <a:noFill/>
                </a:ln>
                <a:solidFill>
                  <a:srgbClr val="808080"/>
                </a:solidFill>
                <a:effectLst/>
                <a:latin typeface="Arial Unicode MS"/>
                <a:ea typeface="JetBrains Mono"/>
              </a:rPr>
            </a:br>
            <a:r>
              <a:rPr kumimoji="0" lang="en-US" altLang="en-US" sz="2800" b="0" i="0" u="none" strike="noStrike" cap="none" normalizeH="0" baseline="0" dirty="0" err="1">
                <a:ln>
                  <a:noFill/>
                </a:ln>
                <a:solidFill>
                  <a:srgbClr val="A9B7C6"/>
                </a:solidFill>
                <a:effectLst/>
                <a:latin typeface="Arial Unicode MS"/>
                <a:ea typeface="JetBrains Mono"/>
              </a:rPr>
              <a:t>global_var</a:t>
            </a:r>
            <a:r>
              <a:rPr kumimoji="0" lang="en-US" altLang="en-US" sz="2800" b="0" i="0" u="none" strike="noStrike" cap="none" normalizeH="0" baseline="0" dirty="0">
                <a:ln>
                  <a:noFill/>
                </a:ln>
                <a:solidFill>
                  <a:srgbClr val="A9B7C6"/>
                </a:solidFill>
                <a:effectLst/>
                <a:latin typeface="Arial Unicode MS"/>
                <a:ea typeface="JetBrains Mono"/>
              </a:rPr>
              <a:t> = </a:t>
            </a:r>
            <a:r>
              <a:rPr kumimoji="0" lang="en-US" altLang="en-US" sz="2800" b="0" i="0" u="none" strike="noStrike" cap="none" normalizeH="0" baseline="0" dirty="0">
                <a:ln>
                  <a:noFill/>
                </a:ln>
                <a:solidFill>
                  <a:srgbClr val="6897BB"/>
                </a:solidFill>
                <a:effectLst/>
                <a:latin typeface="Arial Unicode MS"/>
                <a:ea typeface="JetBrains Mono"/>
              </a:rPr>
              <a:t>5</a:t>
            </a:r>
            <a:br>
              <a:rPr kumimoji="0" lang="en-US" altLang="en-US" sz="2800" b="0" i="0" u="none" strike="noStrike" cap="none" normalizeH="0" baseline="0" dirty="0">
                <a:ln>
                  <a:noFill/>
                </a:ln>
                <a:solidFill>
                  <a:srgbClr val="6897BB"/>
                </a:solidFill>
                <a:effectLst/>
                <a:latin typeface="Arial Unicode MS"/>
                <a:ea typeface="JetBrains Mono"/>
              </a:rPr>
            </a:br>
            <a:br>
              <a:rPr kumimoji="0" lang="en-US" altLang="en-US" sz="2800" b="0" i="0" u="none" strike="noStrike" cap="none" normalizeH="0" baseline="0" dirty="0">
                <a:ln>
                  <a:noFill/>
                </a:ln>
                <a:solidFill>
                  <a:srgbClr val="6897BB"/>
                </a:solidFill>
                <a:effectLst/>
                <a:latin typeface="Arial Unicode MS"/>
                <a:ea typeface="JetBrains Mono"/>
              </a:rPr>
            </a:br>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a:ln>
                  <a:noFill/>
                </a:ln>
                <a:solidFill>
                  <a:srgbClr val="FFC66D"/>
                </a:solidFill>
                <a:effectLst/>
                <a:latin typeface="Arial Unicode MS"/>
                <a:ea typeface="JetBrains Mono"/>
              </a:rPr>
              <a:t>function1</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8888C6"/>
                </a:solidFill>
                <a:effectLst/>
                <a:latin typeface="Arial Unicode MS"/>
                <a:ea typeface="JetBrains Mono"/>
              </a:rPr>
              <a:t>print</a:t>
            </a:r>
            <a:r>
              <a:rPr kumimoji="0" lang="en-US" altLang="en-US" sz="2800" b="0" i="0" u="none" strike="noStrike" cap="none" normalizeH="0" baseline="0" dirty="0">
                <a:ln>
                  <a:noFill/>
                </a:ln>
                <a:solidFill>
                  <a:srgbClr val="A9B7C6"/>
                </a:solidFill>
                <a:effectLst/>
                <a:latin typeface="Arial Unicode MS"/>
                <a:ea typeface="JetBrains Mono"/>
              </a:rPr>
              <a:t>(</a:t>
            </a:r>
            <a:r>
              <a:rPr kumimoji="0" lang="en-US" altLang="en-US" sz="2800" b="0" i="0" u="none" strike="noStrike" cap="none" normalizeH="0" baseline="0" dirty="0">
                <a:ln>
                  <a:noFill/>
                </a:ln>
                <a:solidFill>
                  <a:srgbClr val="6A8759"/>
                </a:solidFill>
                <a:effectLst/>
                <a:latin typeface="Arial Unicode MS"/>
                <a:ea typeface="JetBrains Mono"/>
              </a:rPr>
              <a:t>"Value in 1st function :"</a:t>
            </a:r>
            <a:r>
              <a:rPr kumimoji="0" lang="en-US" altLang="en-US" sz="2800" b="0" i="0" u="none" strike="noStrike" cap="none" normalizeH="0" baseline="0" dirty="0">
                <a:ln>
                  <a:noFill/>
                </a:ln>
                <a:solidFill>
                  <a:srgbClr val="CC7832"/>
                </a:solidFill>
                <a:effectLst/>
                <a:latin typeface="Arial Unicode MS"/>
                <a:ea typeface="JetBrains Mono"/>
              </a:rPr>
              <a:t>, </a:t>
            </a:r>
            <a:r>
              <a:rPr kumimoji="0" lang="en-US" altLang="en-US" sz="2800" b="0" i="0" u="none" strike="noStrike" cap="none" normalizeH="0" baseline="0" dirty="0" err="1">
                <a:ln>
                  <a:noFill/>
                </a:ln>
                <a:solidFill>
                  <a:srgbClr val="A9B7C6"/>
                </a:solidFill>
                <a:effectLst/>
                <a:latin typeface="Arial Unicode MS"/>
                <a:ea typeface="JetBrains Mono"/>
              </a:rPr>
              <a:t>global_var</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a:ln>
                  <a:noFill/>
                </a:ln>
                <a:solidFill>
                  <a:srgbClr val="FFC66D"/>
                </a:solidFill>
                <a:effectLst/>
                <a:latin typeface="Arial Unicode MS"/>
                <a:ea typeface="JetBrains Mono"/>
              </a:rPr>
              <a:t>function2</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808080"/>
                </a:solidFill>
                <a:effectLst/>
                <a:latin typeface="Arial Unicode MS"/>
                <a:ea typeface="JetBrains Mono"/>
              </a:rPr>
              <a:t># Modify global variable</a:t>
            </a:r>
            <a:br>
              <a:rPr kumimoji="0" lang="en-US" altLang="en-US" sz="2800" b="0" i="0" u="none" strike="noStrike" cap="none" normalizeH="0" baseline="0" dirty="0">
                <a:ln>
                  <a:noFill/>
                </a:ln>
                <a:solidFill>
                  <a:srgbClr val="808080"/>
                </a:solidFill>
                <a:effectLst/>
                <a:latin typeface="Arial Unicode MS"/>
                <a:ea typeface="JetBrains Mono"/>
              </a:rPr>
            </a:br>
            <a:r>
              <a:rPr kumimoji="0" lang="en-US" altLang="en-US" sz="2800" b="0" i="0" u="none" strike="noStrike" cap="none" normalizeH="0" baseline="0" dirty="0">
                <a:ln>
                  <a:noFill/>
                </a:ln>
                <a:solidFill>
                  <a:srgbClr val="808080"/>
                </a:solidFill>
                <a:effectLst/>
                <a:latin typeface="Arial Unicode MS"/>
                <a:ea typeface="JetBrains Mono"/>
              </a:rPr>
              <a:t>    # function will treat it as a local variable</a:t>
            </a:r>
            <a:br>
              <a:rPr kumimoji="0" lang="en-US" altLang="en-US" sz="2800" b="0" i="0" u="none" strike="noStrike" cap="none" normalizeH="0" baseline="0" dirty="0">
                <a:ln>
                  <a:noFill/>
                </a:ln>
                <a:solidFill>
                  <a:srgbClr val="808080"/>
                </a:solidFill>
                <a:effectLst/>
                <a:latin typeface="Arial Unicode MS"/>
                <a:ea typeface="JetBrains Mono"/>
              </a:rPr>
            </a:br>
            <a:r>
              <a:rPr kumimoji="0" lang="en-US" altLang="en-US" sz="2800" b="0" i="0" u="none" strike="noStrike" cap="none" normalizeH="0" baseline="0" dirty="0">
                <a:ln>
                  <a:noFill/>
                </a:ln>
                <a:solidFill>
                  <a:srgbClr val="808080"/>
                </a:solidFill>
                <a:effectLst/>
                <a:latin typeface="Arial Unicode MS"/>
                <a:ea typeface="JetBrains Mono"/>
              </a:rPr>
              <a:t>    </a:t>
            </a:r>
            <a:r>
              <a:rPr kumimoji="0" lang="en-US" altLang="en-US" sz="2800" b="0" i="0" u="none" strike="noStrike" cap="none" normalizeH="0" baseline="0" dirty="0" err="1">
                <a:ln>
                  <a:noFill/>
                </a:ln>
                <a:solidFill>
                  <a:srgbClr val="A9B7C6"/>
                </a:solidFill>
                <a:effectLst/>
                <a:latin typeface="Arial Unicode MS"/>
                <a:ea typeface="JetBrains Mono"/>
              </a:rPr>
              <a:t>global_var</a:t>
            </a:r>
            <a:r>
              <a:rPr kumimoji="0" lang="en-US" altLang="en-US" sz="2800" b="0" i="0" u="none" strike="noStrike" cap="none" normalizeH="0" baseline="0" dirty="0">
                <a:ln>
                  <a:noFill/>
                </a:ln>
                <a:solidFill>
                  <a:srgbClr val="A9B7C6"/>
                </a:solidFill>
                <a:effectLst/>
                <a:latin typeface="Arial Unicode MS"/>
                <a:ea typeface="JetBrains Mono"/>
              </a:rPr>
              <a:t> = </a:t>
            </a:r>
            <a:r>
              <a:rPr kumimoji="0" lang="en-US" altLang="en-US" sz="2800" b="0" i="0" u="none" strike="noStrike" cap="none" normalizeH="0" baseline="0" dirty="0">
                <a:ln>
                  <a:noFill/>
                </a:ln>
                <a:solidFill>
                  <a:srgbClr val="6897BB"/>
                </a:solidFill>
                <a:effectLst/>
                <a:latin typeface="Arial Unicode MS"/>
                <a:ea typeface="JetBrains Mono"/>
              </a:rPr>
              <a:t>555</a:t>
            </a:r>
            <a:br>
              <a:rPr kumimoji="0" lang="en-US" altLang="en-US" sz="2800" b="0" i="0" u="none" strike="noStrike" cap="none" normalizeH="0" baseline="0" dirty="0">
                <a:ln>
                  <a:noFill/>
                </a:ln>
                <a:solidFill>
                  <a:srgbClr val="6897BB"/>
                </a:solidFill>
                <a:effectLst/>
                <a:latin typeface="Arial Unicode MS"/>
                <a:ea typeface="JetBrains Mono"/>
              </a:rPr>
            </a:br>
            <a:r>
              <a:rPr kumimoji="0" lang="en-US" altLang="en-US" sz="2800" b="0" i="0" u="none" strike="noStrike" cap="none" normalizeH="0" baseline="0" dirty="0">
                <a:ln>
                  <a:noFill/>
                </a:ln>
                <a:solidFill>
                  <a:srgbClr val="6897BB"/>
                </a:solidFill>
                <a:effectLst/>
                <a:latin typeface="Arial Unicode MS"/>
                <a:ea typeface="JetBrains Mono"/>
              </a:rPr>
              <a:t>    </a:t>
            </a:r>
            <a:r>
              <a:rPr kumimoji="0" lang="en-US" altLang="en-US" sz="2800" b="0" i="0" u="none" strike="noStrike" cap="none" normalizeH="0" baseline="0" dirty="0">
                <a:ln>
                  <a:noFill/>
                </a:ln>
                <a:solidFill>
                  <a:srgbClr val="8888C6"/>
                </a:solidFill>
                <a:effectLst/>
                <a:latin typeface="Arial Unicode MS"/>
                <a:ea typeface="JetBrains Mono"/>
              </a:rPr>
              <a:t>print</a:t>
            </a:r>
            <a:r>
              <a:rPr kumimoji="0" lang="en-US" altLang="en-US" sz="2800" b="0" i="0" u="none" strike="noStrike" cap="none" normalizeH="0" baseline="0" dirty="0">
                <a:ln>
                  <a:noFill/>
                </a:ln>
                <a:solidFill>
                  <a:srgbClr val="A9B7C6"/>
                </a:solidFill>
                <a:effectLst/>
                <a:latin typeface="Arial Unicode MS"/>
                <a:ea typeface="JetBrains Mono"/>
              </a:rPr>
              <a:t>(</a:t>
            </a:r>
            <a:r>
              <a:rPr kumimoji="0" lang="en-US" altLang="en-US" sz="2800" b="0" i="0" u="none" strike="noStrike" cap="none" normalizeH="0" baseline="0" dirty="0">
                <a:ln>
                  <a:noFill/>
                </a:ln>
                <a:solidFill>
                  <a:srgbClr val="6A8759"/>
                </a:solidFill>
                <a:effectLst/>
                <a:latin typeface="Arial Unicode MS"/>
                <a:ea typeface="JetBrains Mono"/>
              </a:rPr>
              <a:t>"Value in 2nd function :"</a:t>
            </a:r>
            <a:r>
              <a:rPr kumimoji="0" lang="en-US" altLang="en-US" sz="2800" b="0" i="0" u="none" strike="noStrike" cap="none" normalizeH="0" baseline="0" dirty="0">
                <a:ln>
                  <a:noFill/>
                </a:ln>
                <a:solidFill>
                  <a:srgbClr val="CC7832"/>
                </a:solidFill>
                <a:effectLst/>
                <a:latin typeface="Arial Unicode MS"/>
                <a:ea typeface="JetBrains Mono"/>
              </a:rPr>
              <a:t>, </a:t>
            </a:r>
            <a:r>
              <a:rPr kumimoji="0" lang="en-US" altLang="en-US" sz="2800" b="0" i="0" u="none" strike="noStrike" cap="none" normalizeH="0" baseline="0" dirty="0" err="1">
                <a:ln>
                  <a:noFill/>
                </a:ln>
                <a:solidFill>
                  <a:srgbClr val="A9B7C6"/>
                </a:solidFill>
                <a:effectLst/>
                <a:latin typeface="Arial Unicode MS"/>
                <a:ea typeface="JetBrains Mono"/>
              </a:rPr>
              <a:t>global_var</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a:ln>
                  <a:noFill/>
                </a:ln>
                <a:solidFill>
                  <a:srgbClr val="FFC66D"/>
                </a:solidFill>
                <a:effectLst/>
                <a:latin typeface="Arial Unicode MS"/>
                <a:ea typeface="JetBrains Mono"/>
              </a:rPr>
              <a:t>function3</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8888C6"/>
                </a:solidFill>
                <a:effectLst/>
                <a:latin typeface="Arial Unicode MS"/>
                <a:ea typeface="JetBrains Mono"/>
              </a:rPr>
              <a:t>print</a:t>
            </a:r>
            <a:r>
              <a:rPr kumimoji="0" lang="en-US" altLang="en-US" sz="2800" b="0" i="0" u="none" strike="noStrike" cap="none" normalizeH="0" baseline="0" dirty="0">
                <a:ln>
                  <a:noFill/>
                </a:ln>
                <a:solidFill>
                  <a:srgbClr val="A9B7C6"/>
                </a:solidFill>
                <a:effectLst/>
                <a:latin typeface="Arial Unicode MS"/>
                <a:ea typeface="JetBrains Mono"/>
              </a:rPr>
              <a:t>(</a:t>
            </a:r>
            <a:r>
              <a:rPr kumimoji="0" lang="en-US" altLang="en-US" sz="2800" b="0" i="0" u="none" strike="noStrike" cap="none" normalizeH="0" baseline="0" dirty="0">
                <a:ln>
                  <a:noFill/>
                </a:ln>
                <a:solidFill>
                  <a:srgbClr val="6A8759"/>
                </a:solidFill>
                <a:effectLst/>
                <a:latin typeface="Arial Unicode MS"/>
                <a:ea typeface="JetBrains Mono"/>
              </a:rPr>
              <a:t>"Value in 3rd function :"</a:t>
            </a:r>
            <a:r>
              <a:rPr kumimoji="0" lang="en-US" altLang="en-US" sz="2800" b="0" i="0" u="none" strike="noStrike" cap="none" normalizeH="0" baseline="0" dirty="0">
                <a:ln>
                  <a:noFill/>
                </a:ln>
                <a:solidFill>
                  <a:srgbClr val="CC7832"/>
                </a:solidFill>
                <a:effectLst/>
                <a:latin typeface="Arial Unicode MS"/>
                <a:ea typeface="JetBrains Mono"/>
              </a:rPr>
              <a:t>, </a:t>
            </a:r>
            <a:r>
              <a:rPr kumimoji="0" lang="en-US" altLang="en-US" sz="2800" b="0" i="0" u="none" strike="noStrike" cap="none" normalizeH="0" baseline="0" dirty="0" err="1">
                <a:ln>
                  <a:noFill/>
                </a:ln>
                <a:solidFill>
                  <a:srgbClr val="A9B7C6"/>
                </a:solidFill>
                <a:effectLst/>
                <a:latin typeface="Arial Unicode MS"/>
                <a:ea typeface="JetBrains Mono"/>
              </a:rPr>
              <a:t>global_var</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function1()</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function2()</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function3()</a:t>
            </a:r>
          </a:p>
          <a:p>
            <a:pPr marL="0" indent="0" eaLnBrk="0" fontAlgn="base" hangingPunct="0">
              <a:lnSpc>
                <a:spcPct val="100000"/>
              </a:lnSpc>
              <a:spcBef>
                <a:spcPct val="0"/>
              </a:spcBef>
              <a:spcAft>
                <a:spcPct val="0"/>
              </a:spcAft>
              <a:buNone/>
            </a:pP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As you can see, </a:t>
            </a:r>
            <a:r>
              <a:rPr kumimoji="0" lang="en-US" altLang="en-US" sz="44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function2()</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 treated </a:t>
            </a:r>
            <a:r>
              <a:rPr kumimoji="0" lang="en-US" altLang="en-US" sz="4400" b="0" i="0" u="none" strike="noStrike" cap="none" normalizeH="0" baseline="0" dirty="0" err="1">
                <a:ln>
                  <a:noFill/>
                </a:ln>
                <a:solidFill>
                  <a:srgbClr val="C7254E"/>
                </a:solidFill>
                <a:effectLst/>
                <a:latin typeface="Times New Roman" panose="02020603050405020304" pitchFamily="18" charset="0"/>
                <a:cs typeface="Times New Roman" panose="02020603050405020304" pitchFamily="18" charset="0"/>
              </a:rPr>
              <a:t>global_var</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 as a new variable (local variable). To solve such issues or access/modify global variables inside a function, we use the </a:t>
            </a:r>
            <a:r>
              <a:rPr kumimoji="0" lang="en-US" altLang="en-US" sz="44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global</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 keyword.</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5C9011E-9452-4869-8A2F-B4B3557D62C0}"/>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91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125B-B077-4D60-A8C2-E539D815AF64}"/>
              </a:ext>
            </a:extLst>
          </p:cNvPr>
          <p:cNvSpPr>
            <a:spLocks noGrp="1"/>
          </p:cNvSpPr>
          <p:nvPr>
            <p:ph type="title"/>
          </p:nvPr>
        </p:nvSpPr>
        <p:spPr>
          <a:xfrm>
            <a:off x="838200" y="338492"/>
            <a:ext cx="10515600" cy="1325563"/>
          </a:xfrm>
        </p:spPr>
        <p:txBody>
          <a:bodyPr>
            <a:normAutofit/>
          </a:bodyPr>
          <a:lstStyle/>
          <a:p>
            <a:pPr algn="l"/>
            <a:r>
              <a:rPr lang="en-AU" b="1" i="0" dirty="0">
                <a:solidFill>
                  <a:srgbClr val="1C2B41"/>
                </a:solidFill>
                <a:effectLst/>
                <a:latin typeface="Inter-Bold"/>
              </a:rPr>
              <a:t>Example: Global Keyword in Function</a:t>
            </a:r>
          </a:p>
        </p:txBody>
      </p:sp>
      <p:sp>
        <p:nvSpPr>
          <p:cNvPr id="3" name="Content Placeholder 2">
            <a:extLst>
              <a:ext uri="{FF2B5EF4-FFF2-40B4-BE49-F238E27FC236}">
                <a16:creationId xmlns:a16="http://schemas.microsoft.com/office/drawing/2014/main" id="{3154C92C-FF74-4781-9A64-C28B11011C9E}"/>
              </a:ext>
            </a:extLst>
          </p:cNvPr>
          <p:cNvSpPr>
            <a:spLocks noGrp="1"/>
          </p:cNvSpPr>
          <p:nvPr>
            <p:ph idx="1"/>
          </p:nvPr>
        </p:nvSpPr>
        <p:spPr>
          <a:xfrm>
            <a:off x="301841" y="1530890"/>
            <a:ext cx="10865528" cy="4512908"/>
          </a:xfrm>
        </p:spPr>
        <p:txBody>
          <a:bodyPr>
            <a:normAutofit fontScale="25000" lnSpcReduction="20000"/>
          </a:bodyPr>
          <a:lstStyle/>
          <a:p>
            <a:pPr marL="0" indent="0" eaLnBrk="0" fontAlgn="base" hangingPunct="0">
              <a:lnSpc>
                <a:spcPct val="100000"/>
              </a:lnSpc>
              <a:spcBef>
                <a:spcPct val="0"/>
              </a:spcBef>
              <a:spcAft>
                <a:spcPct val="0"/>
              </a:spcAft>
              <a:buNone/>
            </a:pPr>
            <a:r>
              <a:rPr kumimoji="0" lang="en-US" altLang="en-US" sz="4400" b="0" i="0" u="none" strike="noStrike" cap="none" normalizeH="0" baseline="0" dirty="0">
                <a:ln>
                  <a:noFill/>
                </a:ln>
                <a:solidFill>
                  <a:srgbClr val="C7254E"/>
                </a:solidFill>
                <a:effectLst/>
                <a:latin typeface="Times New Roman" panose="02020603050405020304" pitchFamily="18" charset="0"/>
                <a:cs typeface="Times New Roman" panose="02020603050405020304" pitchFamily="18" charset="0"/>
              </a:rPr>
              <a:t>global</a:t>
            </a:r>
            <a:r>
              <a:rPr kumimoji="0" lang="en-US" altLang="en-US" sz="6000" b="0" i="0" u="none" strike="noStrike" cap="none" normalizeH="0" baseline="0" dirty="0">
                <a:ln>
                  <a:noFill/>
                </a:ln>
                <a:solidFill>
                  <a:srgbClr val="000000"/>
                </a:solidFill>
                <a:effectLst/>
                <a:latin typeface="Times New Roman" panose="02020603050405020304" pitchFamily="18" charset="0"/>
                <a:ea typeface="Inter-Regular"/>
                <a:cs typeface="Times New Roman" panose="02020603050405020304" pitchFamily="18" charset="0"/>
              </a:rPr>
              <a:t> keyword.</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ct val="0"/>
              </a:spcAft>
              <a:buNone/>
            </a:pPr>
            <a:r>
              <a:rPr kumimoji="0" lang="en-US" altLang="en-US" sz="8000" b="0" i="0" u="none" strike="noStrike" cap="none" normalizeH="0" baseline="0" dirty="0">
                <a:ln>
                  <a:noFill/>
                </a:ln>
                <a:solidFill>
                  <a:srgbClr val="808080"/>
                </a:solidFill>
                <a:effectLst/>
                <a:latin typeface="Arial Unicode MS"/>
                <a:ea typeface="JetBrains Mono"/>
              </a:rPr>
              <a:t># Global variable</a:t>
            </a:r>
            <a:br>
              <a:rPr kumimoji="0" lang="en-US" altLang="en-US" sz="8000" b="0" i="0" u="none" strike="noStrike" cap="none" normalizeH="0" baseline="0" dirty="0">
                <a:ln>
                  <a:noFill/>
                </a:ln>
                <a:solidFill>
                  <a:srgbClr val="808080"/>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x = </a:t>
            </a:r>
            <a:r>
              <a:rPr kumimoji="0" lang="en-US" altLang="en-US" sz="8000" b="0" i="0" u="none" strike="noStrike" cap="none" normalizeH="0" baseline="0" dirty="0">
                <a:ln>
                  <a:noFill/>
                </a:ln>
                <a:solidFill>
                  <a:srgbClr val="6897BB"/>
                </a:solidFill>
                <a:effectLst/>
                <a:latin typeface="Arial Unicode MS"/>
                <a:ea typeface="JetBrains Mono"/>
              </a:rPr>
              <a:t>5</a:t>
            </a:r>
            <a:br>
              <a:rPr kumimoji="0" lang="en-US" altLang="en-US" sz="8000" b="0" i="0" u="none" strike="noStrike" cap="none" normalizeH="0" baseline="0" dirty="0">
                <a:ln>
                  <a:noFill/>
                </a:ln>
                <a:solidFill>
                  <a:srgbClr val="6897BB"/>
                </a:solidFill>
                <a:effectLst/>
                <a:latin typeface="Arial Unicode MS"/>
                <a:ea typeface="JetBrains Mono"/>
              </a:rPr>
            </a:br>
            <a:r>
              <a:rPr kumimoji="0" lang="en-US" altLang="en-US" sz="8000" b="0" i="0" u="none" strike="noStrike" cap="none" normalizeH="0" baseline="0" dirty="0">
                <a:ln>
                  <a:noFill/>
                </a:ln>
                <a:solidFill>
                  <a:srgbClr val="808080"/>
                </a:solidFill>
                <a:effectLst/>
                <a:latin typeface="Arial Unicode MS"/>
                <a:ea typeface="JetBrains Mono"/>
              </a:rPr>
              <a:t># defining 1st function</a:t>
            </a:r>
            <a:br>
              <a:rPr kumimoji="0" lang="en-US" altLang="en-US" sz="8000" b="0" i="0" u="none" strike="noStrike" cap="none" normalizeH="0" baseline="0" dirty="0">
                <a:ln>
                  <a:noFill/>
                </a:ln>
                <a:solidFill>
                  <a:srgbClr val="808080"/>
                </a:solidFill>
                <a:effectLst/>
                <a:latin typeface="Arial Unicode MS"/>
                <a:ea typeface="JetBrains Mono"/>
              </a:rPr>
            </a:br>
            <a:r>
              <a:rPr kumimoji="0" lang="en-US" altLang="en-US" sz="8000" b="0" i="0" u="none" strike="noStrike" cap="none" normalizeH="0" baseline="0" dirty="0">
                <a:ln>
                  <a:noFill/>
                </a:ln>
                <a:solidFill>
                  <a:srgbClr val="CC7832"/>
                </a:solidFill>
                <a:effectLst/>
                <a:latin typeface="Arial Unicode MS"/>
                <a:ea typeface="JetBrains Mono"/>
              </a:rPr>
              <a:t>def </a:t>
            </a:r>
            <a:r>
              <a:rPr kumimoji="0" lang="en-US" altLang="en-US" sz="8000" b="0" i="0" u="none" strike="noStrike" cap="none" normalizeH="0" baseline="0" dirty="0">
                <a:ln>
                  <a:noFill/>
                </a:ln>
                <a:solidFill>
                  <a:srgbClr val="FFC66D"/>
                </a:solidFill>
                <a:effectLst/>
                <a:latin typeface="Arial Unicode MS"/>
                <a:ea typeface="JetBrains Mono"/>
              </a:rPr>
              <a:t>function1</a:t>
            </a:r>
            <a:r>
              <a:rPr kumimoji="0" lang="en-US" altLang="en-US" sz="8000" b="0" i="0" u="none" strike="noStrike" cap="none" normalizeH="0" baseline="0" dirty="0">
                <a:ln>
                  <a:noFill/>
                </a:ln>
                <a:solidFill>
                  <a:srgbClr val="A9B7C6"/>
                </a:solidFill>
                <a:effectLst/>
                <a:latin typeface="Arial Unicode MS"/>
                <a:ea typeface="JetBrains Mono"/>
              </a:rPr>
              <a:t>():</a:t>
            </a: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    </a:t>
            </a:r>
            <a:r>
              <a:rPr kumimoji="0" lang="en-US" altLang="en-US" sz="8000" b="0" i="0" u="none" strike="noStrike" cap="none" normalizeH="0" baseline="0" dirty="0">
                <a:ln>
                  <a:noFill/>
                </a:ln>
                <a:solidFill>
                  <a:srgbClr val="8888C6"/>
                </a:solidFill>
                <a:effectLst/>
                <a:latin typeface="Arial Unicode MS"/>
                <a:ea typeface="JetBrains Mono"/>
              </a:rPr>
              <a:t>print</a:t>
            </a:r>
            <a:r>
              <a:rPr kumimoji="0" lang="en-US" altLang="en-US" sz="8000" b="0" i="0" u="none" strike="noStrike" cap="none" normalizeH="0" baseline="0" dirty="0">
                <a:ln>
                  <a:noFill/>
                </a:ln>
                <a:solidFill>
                  <a:srgbClr val="A9B7C6"/>
                </a:solidFill>
                <a:effectLst/>
                <a:latin typeface="Arial Unicode MS"/>
                <a:ea typeface="JetBrains Mono"/>
              </a:rPr>
              <a:t>(</a:t>
            </a:r>
            <a:r>
              <a:rPr kumimoji="0" lang="en-US" altLang="en-US" sz="8000" b="0" i="0" u="none" strike="noStrike" cap="none" normalizeH="0" baseline="0" dirty="0">
                <a:ln>
                  <a:noFill/>
                </a:ln>
                <a:solidFill>
                  <a:srgbClr val="6A8759"/>
                </a:solidFill>
                <a:effectLst/>
                <a:latin typeface="Arial Unicode MS"/>
                <a:ea typeface="JetBrains Mono"/>
              </a:rPr>
              <a:t>"Value in 1st function :"</a:t>
            </a:r>
            <a:r>
              <a:rPr kumimoji="0" lang="en-US" altLang="en-US" sz="8000" b="0" i="0" u="none" strike="noStrike" cap="none" normalizeH="0" baseline="0" dirty="0">
                <a:ln>
                  <a:noFill/>
                </a:ln>
                <a:solidFill>
                  <a:srgbClr val="CC7832"/>
                </a:solidFill>
                <a:effectLst/>
                <a:latin typeface="Arial Unicode MS"/>
                <a:ea typeface="JetBrains Mono"/>
              </a:rPr>
              <a:t>, </a:t>
            </a:r>
            <a:r>
              <a:rPr kumimoji="0" lang="en-US" altLang="en-US" sz="8000" b="0" i="0" u="none" strike="noStrike" cap="none" normalizeH="0" baseline="0" dirty="0">
                <a:ln>
                  <a:noFill/>
                </a:ln>
                <a:solidFill>
                  <a:srgbClr val="A9B7C6"/>
                </a:solidFill>
                <a:effectLst/>
                <a:latin typeface="Arial Unicode MS"/>
                <a:ea typeface="JetBrains Mono"/>
              </a:rPr>
              <a:t>x)</a:t>
            </a:r>
            <a:br>
              <a:rPr kumimoji="0" lang="en-US" altLang="en-US" sz="8000" b="0" i="0" u="none" strike="noStrike" cap="none" normalizeH="0" baseline="0" dirty="0">
                <a:ln>
                  <a:noFill/>
                </a:ln>
                <a:solidFill>
                  <a:srgbClr val="A9B7C6"/>
                </a:solidFill>
                <a:effectLst/>
                <a:latin typeface="Arial Unicode MS"/>
                <a:ea typeface="JetBrains Mono"/>
              </a:rPr>
            </a:b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808080"/>
                </a:solidFill>
                <a:effectLst/>
                <a:latin typeface="Arial Unicode MS"/>
                <a:ea typeface="JetBrains Mono"/>
              </a:rPr>
              <a:t># defining 2nd function</a:t>
            </a:r>
            <a:br>
              <a:rPr kumimoji="0" lang="en-US" altLang="en-US" sz="8000" b="0" i="0" u="none" strike="noStrike" cap="none" normalizeH="0" baseline="0" dirty="0">
                <a:ln>
                  <a:noFill/>
                </a:ln>
                <a:solidFill>
                  <a:srgbClr val="808080"/>
                </a:solidFill>
                <a:effectLst/>
                <a:latin typeface="Arial Unicode MS"/>
                <a:ea typeface="JetBrains Mono"/>
              </a:rPr>
            </a:br>
            <a:r>
              <a:rPr kumimoji="0" lang="en-US" altLang="en-US" sz="8000" b="0" i="0" u="none" strike="noStrike" cap="none" normalizeH="0" baseline="0" dirty="0">
                <a:ln>
                  <a:noFill/>
                </a:ln>
                <a:solidFill>
                  <a:srgbClr val="CC7832"/>
                </a:solidFill>
                <a:effectLst/>
                <a:latin typeface="Arial Unicode MS"/>
                <a:ea typeface="JetBrains Mono"/>
              </a:rPr>
              <a:t>def </a:t>
            </a:r>
            <a:r>
              <a:rPr kumimoji="0" lang="en-US" altLang="en-US" sz="8000" b="0" i="0" u="none" strike="noStrike" cap="none" normalizeH="0" baseline="0" dirty="0">
                <a:ln>
                  <a:noFill/>
                </a:ln>
                <a:solidFill>
                  <a:srgbClr val="FFC66D"/>
                </a:solidFill>
                <a:effectLst/>
                <a:latin typeface="Arial Unicode MS"/>
                <a:ea typeface="JetBrains Mono"/>
              </a:rPr>
              <a:t>function2</a:t>
            </a:r>
            <a:r>
              <a:rPr kumimoji="0" lang="en-US" altLang="en-US" sz="8000" b="0" i="0" u="none" strike="noStrike" cap="none" normalizeH="0" baseline="0" dirty="0">
                <a:ln>
                  <a:noFill/>
                </a:ln>
                <a:solidFill>
                  <a:srgbClr val="A9B7C6"/>
                </a:solidFill>
                <a:effectLst/>
                <a:latin typeface="Arial Unicode MS"/>
                <a:ea typeface="JetBrains Mono"/>
              </a:rPr>
              <a:t>():</a:t>
            </a: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    </a:t>
            </a:r>
            <a:r>
              <a:rPr kumimoji="0" lang="en-US" altLang="en-US" sz="8000" b="0" i="0" u="none" strike="noStrike" cap="none" normalizeH="0" baseline="0" dirty="0">
                <a:ln>
                  <a:noFill/>
                </a:ln>
                <a:solidFill>
                  <a:srgbClr val="808080"/>
                </a:solidFill>
                <a:effectLst/>
                <a:latin typeface="Arial Unicode MS"/>
                <a:ea typeface="JetBrains Mono"/>
              </a:rPr>
              <a:t># Modify global variable using global keyword</a:t>
            </a:r>
            <a:br>
              <a:rPr kumimoji="0" lang="en-US" altLang="en-US" sz="8000" b="0" i="0" u="none" strike="noStrike" cap="none" normalizeH="0" baseline="0" dirty="0">
                <a:ln>
                  <a:noFill/>
                </a:ln>
                <a:solidFill>
                  <a:srgbClr val="808080"/>
                </a:solidFill>
                <a:effectLst/>
                <a:latin typeface="Arial Unicode MS"/>
                <a:ea typeface="JetBrains Mono"/>
              </a:rPr>
            </a:br>
            <a:r>
              <a:rPr kumimoji="0" lang="en-US" altLang="en-US" sz="8000" b="0" i="0" u="none" strike="noStrike" cap="none" normalizeH="0" baseline="0" dirty="0">
                <a:ln>
                  <a:noFill/>
                </a:ln>
                <a:solidFill>
                  <a:srgbClr val="808080"/>
                </a:solidFill>
                <a:effectLst/>
                <a:latin typeface="Arial Unicode MS"/>
                <a:ea typeface="JetBrains Mono"/>
              </a:rPr>
              <a:t>    </a:t>
            </a:r>
            <a:r>
              <a:rPr kumimoji="0" lang="en-US" altLang="en-US" sz="8000" b="0" i="0" u="none" strike="noStrike" cap="none" normalizeH="0" baseline="0" dirty="0">
                <a:ln>
                  <a:noFill/>
                </a:ln>
                <a:solidFill>
                  <a:srgbClr val="CC7832"/>
                </a:solidFill>
                <a:effectLst/>
                <a:latin typeface="Arial Unicode MS"/>
                <a:ea typeface="JetBrains Mono"/>
              </a:rPr>
              <a:t>global </a:t>
            </a:r>
            <a:r>
              <a:rPr kumimoji="0" lang="en-US" altLang="en-US" sz="8000" b="0" i="0" u="none" strike="noStrike" cap="none" normalizeH="0" baseline="0" dirty="0">
                <a:ln>
                  <a:noFill/>
                </a:ln>
                <a:solidFill>
                  <a:srgbClr val="A9B7C6"/>
                </a:solidFill>
                <a:effectLst/>
                <a:latin typeface="Arial Unicode MS"/>
                <a:ea typeface="JetBrains Mono"/>
              </a:rPr>
              <a:t>x</a:t>
            </a: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    </a:t>
            </a:r>
            <a:r>
              <a:rPr kumimoji="0" lang="en-US" altLang="en-US" sz="8000" b="0" i="0" u="none" strike="noStrike" cap="none" normalizeH="0" baseline="0" dirty="0" err="1">
                <a:ln>
                  <a:noFill/>
                </a:ln>
                <a:solidFill>
                  <a:srgbClr val="A9B7C6"/>
                </a:solidFill>
                <a:effectLst/>
                <a:latin typeface="Arial Unicode MS"/>
                <a:ea typeface="JetBrains Mono"/>
              </a:rPr>
              <a:t>x</a:t>
            </a:r>
            <a:r>
              <a:rPr kumimoji="0" lang="en-US" altLang="en-US" sz="8000" b="0" i="0" u="none" strike="noStrike" cap="none" normalizeH="0" baseline="0" dirty="0">
                <a:ln>
                  <a:noFill/>
                </a:ln>
                <a:solidFill>
                  <a:srgbClr val="A9B7C6"/>
                </a:solidFill>
                <a:effectLst/>
                <a:latin typeface="Arial Unicode MS"/>
                <a:ea typeface="JetBrains Mono"/>
              </a:rPr>
              <a:t> = </a:t>
            </a:r>
            <a:r>
              <a:rPr kumimoji="0" lang="en-US" altLang="en-US" sz="8000" b="0" i="0" u="none" strike="noStrike" cap="none" normalizeH="0" baseline="0" dirty="0">
                <a:ln>
                  <a:noFill/>
                </a:ln>
                <a:solidFill>
                  <a:srgbClr val="6897BB"/>
                </a:solidFill>
                <a:effectLst/>
                <a:latin typeface="Arial Unicode MS"/>
                <a:ea typeface="JetBrains Mono"/>
              </a:rPr>
              <a:t>555</a:t>
            </a:r>
            <a:br>
              <a:rPr kumimoji="0" lang="en-US" altLang="en-US" sz="8000" b="0" i="0" u="none" strike="noStrike" cap="none" normalizeH="0" baseline="0" dirty="0">
                <a:ln>
                  <a:noFill/>
                </a:ln>
                <a:solidFill>
                  <a:srgbClr val="6897BB"/>
                </a:solidFill>
                <a:effectLst/>
                <a:latin typeface="Arial Unicode MS"/>
                <a:ea typeface="JetBrains Mono"/>
              </a:rPr>
            </a:br>
            <a:r>
              <a:rPr kumimoji="0" lang="en-US" altLang="en-US" sz="8000" b="0" i="0" u="none" strike="noStrike" cap="none" normalizeH="0" baseline="0" dirty="0">
                <a:ln>
                  <a:noFill/>
                </a:ln>
                <a:solidFill>
                  <a:srgbClr val="6897BB"/>
                </a:solidFill>
                <a:effectLst/>
                <a:latin typeface="Arial Unicode MS"/>
                <a:ea typeface="JetBrains Mono"/>
              </a:rPr>
              <a:t>    </a:t>
            </a:r>
            <a:r>
              <a:rPr kumimoji="0" lang="en-US" altLang="en-US" sz="8000" b="0" i="0" u="none" strike="noStrike" cap="none" normalizeH="0" baseline="0" dirty="0">
                <a:ln>
                  <a:noFill/>
                </a:ln>
                <a:solidFill>
                  <a:srgbClr val="8888C6"/>
                </a:solidFill>
                <a:effectLst/>
                <a:latin typeface="Arial Unicode MS"/>
                <a:ea typeface="JetBrains Mono"/>
              </a:rPr>
              <a:t>print</a:t>
            </a:r>
            <a:r>
              <a:rPr kumimoji="0" lang="en-US" altLang="en-US" sz="8000" b="0" i="0" u="none" strike="noStrike" cap="none" normalizeH="0" baseline="0" dirty="0">
                <a:ln>
                  <a:noFill/>
                </a:ln>
                <a:solidFill>
                  <a:srgbClr val="A9B7C6"/>
                </a:solidFill>
                <a:effectLst/>
                <a:latin typeface="Arial Unicode MS"/>
                <a:ea typeface="JetBrains Mono"/>
              </a:rPr>
              <a:t>(</a:t>
            </a:r>
            <a:r>
              <a:rPr kumimoji="0" lang="en-US" altLang="en-US" sz="8000" b="0" i="0" u="none" strike="noStrike" cap="none" normalizeH="0" baseline="0" dirty="0">
                <a:ln>
                  <a:noFill/>
                </a:ln>
                <a:solidFill>
                  <a:srgbClr val="6A8759"/>
                </a:solidFill>
                <a:effectLst/>
                <a:latin typeface="Arial Unicode MS"/>
                <a:ea typeface="JetBrains Mono"/>
              </a:rPr>
              <a:t>"Value in 2nd function :"</a:t>
            </a:r>
            <a:r>
              <a:rPr kumimoji="0" lang="en-US" altLang="en-US" sz="8000" b="0" i="0" u="none" strike="noStrike" cap="none" normalizeH="0" baseline="0" dirty="0">
                <a:ln>
                  <a:noFill/>
                </a:ln>
                <a:solidFill>
                  <a:srgbClr val="CC7832"/>
                </a:solidFill>
                <a:effectLst/>
                <a:latin typeface="Arial Unicode MS"/>
                <a:ea typeface="JetBrains Mono"/>
              </a:rPr>
              <a:t>, </a:t>
            </a:r>
            <a:r>
              <a:rPr kumimoji="0" lang="en-US" altLang="en-US" sz="8000" b="0" i="0" u="none" strike="noStrike" cap="none" normalizeH="0" baseline="0" dirty="0">
                <a:ln>
                  <a:noFill/>
                </a:ln>
                <a:solidFill>
                  <a:srgbClr val="A9B7C6"/>
                </a:solidFill>
                <a:effectLst/>
                <a:latin typeface="Arial Unicode MS"/>
                <a:ea typeface="JetBrains Mono"/>
              </a:rPr>
              <a:t>x)</a:t>
            </a:r>
            <a:br>
              <a:rPr kumimoji="0" lang="en-US" altLang="en-US" sz="8000" b="0" i="0" u="none" strike="noStrike" cap="none" normalizeH="0" baseline="0" dirty="0">
                <a:ln>
                  <a:noFill/>
                </a:ln>
                <a:solidFill>
                  <a:srgbClr val="A9B7C6"/>
                </a:solidFill>
                <a:effectLst/>
                <a:latin typeface="Arial Unicode MS"/>
                <a:ea typeface="JetBrains Mono"/>
              </a:rPr>
            </a:b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808080"/>
                </a:solidFill>
                <a:effectLst/>
                <a:latin typeface="Arial Unicode MS"/>
                <a:ea typeface="JetBrains Mono"/>
              </a:rPr>
              <a:t># defining 3rd function</a:t>
            </a:r>
            <a:br>
              <a:rPr kumimoji="0" lang="en-US" altLang="en-US" sz="8000" b="0" i="0" u="none" strike="noStrike" cap="none" normalizeH="0" baseline="0" dirty="0">
                <a:ln>
                  <a:noFill/>
                </a:ln>
                <a:solidFill>
                  <a:srgbClr val="808080"/>
                </a:solidFill>
                <a:effectLst/>
                <a:latin typeface="Arial Unicode MS"/>
                <a:ea typeface="JetBrains Mono"/>
              </a:rPr>
            </a:br>
            <a:r>
              <a:rPr kumimoji="0" lang="en-US" altLang="en-US" sz="8000" b="0" i="0" u="none" strike="noStrike" cap="none" normalizeH="0" baseline="0" dirty="0">
                <a:ln>
                  <a:noFill/>
                </a:ln>
                <a:solidFill>
                  <a:srgbClr val="CC7832"/>
                </a:solidFill>
                <a:effectLst/>
                <a:latin typeface="Arial Unicode MS"/>
                <a:ea typeface="JetBrains Mono"/>
              </a:rPr>
              <a:t>def </a:t>
            </a:r>
            <a:r>
              <a:rPr kumimoji="0" lang="en-US" altLang="en-US" sz="8000" b="0" i="0" u="none" strike="noStrike" cap="none" normalizeH="0" baseline="0" dirty="0">
                <a:ln>
                  <a:noFill/>
                </a:ln>
                <a:solidFill>
                  <a:srgbClr val="FFC66D"/>
                </a:solidFill>
                <a:effectLst/>
                <a:latin typeface="Arial Unicode MS"/>
                <a:ea typeface="JetBrains Mono"/>
              </a:rPr>
              <a:t>function3</a:t>
            </a:r>
            <a:r>
              <a:rPr kumimoji="0" lang="en-US" altLang="en-US" sz="8000" b="0" i="0" u="none" strike="noStrike" cap="none" normalizeH="0" baseline="0" dirty="0">
                <a:ln>
                  <a:noFill/>
                </a:ln>
                <a:solidFill>
                  <a:srgbClr val="A9B7C6"/>
                </a:solidFill>
                <a:effectLst/>
                <a:latin typeface="Arial Unicode MS"/>
                <a:ea typeface="JetBrains Mono"/>
              </a:rPr>
              <a:t>():</a:t>
            </a: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    </a:t>
            </a:r>
            <a:r>
              <a:rPr kumimoji="0" lang="en-US" altLang="en-US" sz="8000" b="0" i="0" u="none" strike="noStrike" cap="none" normalizeH="0" baseline="0" dirty="0">
                <a:ln>
                  <a:noFill/>
                </a:ln>
                <a:solidFill>
                  <a:srgbClr val="8888C6"/>
                </a:solidFill>
                <a:effectLst/>
                <a:latin typeface="Arial Unicode MS"/>
                <a:ea typeface="JetBrains Mono"/>
              </a:rPr>
              <a:t>print</a:t>
            </a:r>
            <a:r>
              <a:rPr kumimoji="0" lang="en-US" altLang="en-US" sz="8000" b="0" i="0" u="none" strike="noStrike" cap="none" normalizeH="0" baseline="0" dirty="0">
                <a:ln>
                  <a:noFill/>
                </a:ln>
                <a:solidFill>
                  <a:srgbClr val="A9B7C6"/>
                </a:solidFill>
                <a:effectLst/>
                <a:latin typeface="Arial Unicode MS"/>
                <a:ea typeface="JetBrains Mono"/>
              </a:rPr>
              <a:t>(</a:t>
            </a:r>
            <a:r>
              <a:rPr kumimoji="0" lang="en-US" altLang="en-US" sz="8000" b="0" i="0" u="none" strike="noStrike" cap="none" normalizeH="0" baseline="0" dirty="0">
                <a:ln>
                  <a:noFill/>
                </a:ln>
                <a:solidFill>
                  <a:srgbClr val="6A8759"/>
                </a:solidFill>
                <a:effectLst/>
                <a:latin typeface="Arial Unicode MS"/>
                <a:ea typeface="JetBrains Mono"/>
              </a:rPr>
              <a:t>"Value in 3rd function :"</a:t>
            </a:r>
            <a:r>
              <a:rPr kumimoji="0" lang="en-US" altLang="en-US" sz="8000" b="0" i="0" u="none" strike="noStrike" cap="none" normalizeH="0" baseline="0" dirty="0">
                <a:ln>
                  <a:noFill/>
                </a:ln>
                <a:solidFill>
                  <a:srgbClr val="CC7832"/>
                </a:solidFill>
                <a:effectLst/>
                <a:latin typeface="Arial Unicode MS"/>
                <a:ea typeface="JetBrains Mono"/>
              </a:rPr>
              <a:t>, </a:t>
            </a:r>
            <a:r>
              <a:rPr kumimoji="0" lang="en-US" altLang="en-US" sz="8000" b="0" i="0" u="none" strike="noStrike" cap="none" normalizeH="0" baseline="0" dirty="0">
                <a:ln>
                  <a:noFill/>
                </a:ln>
                <a:solidFill>
                  <a:srgbClr val="A9B7C6"/>
                </a:solidFill>
                <a:effectLst/>
                <a:latin typeface="Arial Unicode MS"/>
                <a:ea typeface="JetBrains Mono"/>
              </a:rPr>
              <a:t>x)</a:t>
            </a: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function1()</a:t>
            </a: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function2()</a:t>
            </a:r>
            <a:br>
              <a:rPr kumimoji="0" lang="en-US" altLang="en-US" sz="8000" b="0" i="0" u="none" strike="noStrike" cap="none" normalizeH="0" baseline="0" dirty="0">
                <a:ln>
                  <a:noFill/>
                </a:ln>
                <a:solidFill>
                  <a:srgbClr val="A9B7C6"/>
                </a:solidFill>
                <a:effectLst/>
                <a:latin typeface="Arial Unicode MS"/>
                <a:ea typeface="JetBrains Mono"/>
              </a:rPr>
            </a:br>
            <a:r>
              <a:rPr kumimoji="0" lang="en-US" altLang="en-US" sz="8000" b="0" i="0" u="none" strike="noStrike" cap="none" normalizeH="0" baseline="0" dirty="0">
                <a:ln>
                  <a:noFill/>
                </a:ln>
                <a:solidFill>
                  <a:srgbClr val="A9B7C6"/>
                </a:solidFill>
                <a:effectLst/>
                <a:latin typeface="Arial Unicode MS"/>
                <a:ea typeface="JetBrains Mono"/>
              </a:rPr>
              <a:t>function3()</a:t>
            </a:r>
            <a:endParaRPr kumimoji="0" lang="en-US" altLang="en-US" sz="9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8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5C9011E-9452-4869-8A2F-B4B3557D62C0}"/>
              </a:ext>
            </a:extLst>
          </p:cNvPr>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682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ctr">
              <a:buNone/>
            </a:pPr>
            <a:endParaRPr lang="en-GB" sz="3600" b="1" dirty="0"/>
          </a:p>
          <a:p>
            <a:pPr marL="0" indent="0" algn="ctr">
              <a:buNone/>
            </a:pPr>
            <a:r>
              <a:rPr lang="en-GB" sz="16600" b="1" dirty="0"/>
              <a:t>Questions??</a:t>
            </a:r>
          </a:p>
        </p:txBody>
      </p:sp>
      <p:cxnSp>
        <p:nvCxnSpPr>
          <p:cNvPr id="3" name="Straight Connector 2"/>
          <p:cNvCxnSpPr/>
          <p:nvPr/>
        </p:nvCxnSpPr>
        <p:spPr>
          <a:xfrm>
            <a:off x="326571" y="6302829"/>
            <a:ext cx="115279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3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8A9-F468-4F3B-B6DD-3412E95724ED}"/>
              </a:ext>
            </a:extLst>
          </p:cNvPr>
          <p:cNvSpPr>
            <a:spLocks noGrp="1"/>
          </p:cNvSpPr>
          <p:nvPr>
            <p:ph type="title"/>
          </p:nvPr>
        </p:nvSpPr>
        <p:spPr>
          <a:xfrm>
            <a:off x="835702" y="248477"/>
            <a:ext cx="10515600" cy="1325563"/>
          </a:xfrm>
        </p:spPr>
        <p:txBody>
          <a:bodyPr>
            <a:normAutofit fontScale="90000"/>
          </a:bodyPr>
          <a:lstStyle/>
          <a:p>
            <a:br>
              <a:rPr lang="en-GB" b="1" i="0" dirty="0">
                <a:solidFill>
                  <a:srgbClr val="1C2B41"/>
                </a:solidFill>
                <a:effectLst/>
                <a:latin typeface="Inter-Bold"/>
              </a:rPr>
            </a:br>
            <a:br>
              <a:rPr lang="en-GB" b="1" i="0" dirty="0">
                <a:solidFill>
                  <a:srgbClr val="1C2B41"/>
                </a:solidFill>
                <a:effectLst/>
                <a:latin typeface="Inter-Bold"/>
              </a:rPr>
            </a:br>
            <a:r>
              <a:rPr lang="en-AU" b="1" i="0" dirty="0">
                <a:solidFill>
                  <a:srgbClr val="1C2B41"/>
                </a:solidFill>
                <a:effectLst/>
                <a:latin typeface="Inter-Bold"/>
              </a:rPr>
              <a:t>Types of Functions</a:t>
            </a:r>
            <a:br>
              <a:rPr lang="en-AU" b="1" i="0" dirty="0">
                <a:solidFill>
                  <a:srgbClr val="1C2B41"/>
                </a:solidFill>
                <a:effectLst/>
                <a:latin typeface="Inter-Bold"/>
              </a:rPr>
            </a:br>
            <a:br>
              <a:rPr lang="en-AU" b="1" i="0" dirty="0">
                <a:solidFill>
                  <a:srgbClr val="1C2B41"/>
                </a:solidFill>
                <a:effectLst/>
                <a:latin typeface="Inter-Bold"/>
              </a:rPr>
            </a:br>
            <a:endParaRPr lang="en-AU" dirty="0"/>
          </a:p>
        </p:txBody>
      </p:sp>
      <p:sp>
        <p:nvSpPr>
          <p:cNvPr id="7" name="Content Placeholder 1">
            <a:extLst>
              <a:ext uri="{FF2B5EF4-FFF2-40B4-BE49-F238E27FC236}">
                <a16:creationId xmlns:a16="http://schemas.microsoft.com/office/drawing/2014/main" id="{002D170A-CE96-4402-9281-2CA1E2C9042A}"/>
              </a:ext>
            </a:extLst>
          </p:cNvPr>
          <p:cNvSpPr>
            <a:spLocks noGrp="1"/>
          </p:cNvSpPr>
          <p:nvPr>
            <p:ph idx="1"/>
          </p:nvPr>
        </p:nvSpPr>
        <p:spPr>
          <a:xfrm>
            <a:off x="329784" y="1583140"/>
            <a:ext cx="11527436" cy="4593823"/>
          </a:xfrm>
        </p:spPr>
        <p:txBody>
          <a:bodyPr>
            <a:normAutofit fontScale="92500"/>
          </a:bodyPr>
          <a:lstStyle/>
          <a:p>
            <a:pPr algn="l"/>
            <a:r>
              <a:rPr lang="en-AU" b="0" i="0" dirty="0">
                <a:solidFill>
                  <a:srgbClr val="222222"/>
                </a:solidFill>
                <a:effectLst/>
                <a:latin typeface="Times New Roman" panose="02020603050405020304" pitchFamily="18" charset="0"/>
                <a:cs typeface="Times New Roman" panose="02020603050405020304" pitchFamily="18" charset="0"/>
              </a:rPr>
              <a:t>Python support two types of functions</a:t>
            </a:r>
          </a:p>
          <a:p>
            <a:pPr lvl="1">
              <a:buFont typeface="+mj-lt"/>
              <a:buAutoNum type="arabicPeriod"/>
            </a:pPr>
            <a:r>
              <a:rPr lang="en-AU" b="0" i="0" dirty="0">
                <a:solidFill>
                  <a:srgbClr val="00B050"/>
                </a:solidFill>
                <a:effectLst/>
                <a:latin typeface="Times New Roman" panose="02020603050405020304" pitchFamily="18" charset="0"/>
                <a:cs typeface="Times New Roman" panose="02020603050405020304" pitchFamily="18" charset="0"/>
              </a:rPr>
              <a:t>Built-in function</a:t>
            </a:r>
          </a:p>
          <a:p>
            <a:pPr lvl="1">
              <a:buFont typeface="+mj-lt"/>
              <a:buAutoNum type="arabicPeriod"/>
            </a:pPr>
            <a:r>
              <a:rPr lang="en-AU" b="0" i="0" dirty="0">
                <a:solidFill>
                  <a:srgbClr val="FF0000"/>
                </a:solidFill>
                <a:effectLst/>
                <a:latin typeface="Times New Roman" panose="02020603050405020304" pitchFamily="18" charset="0"/>
                <a:cs typeface="Times New Roman" panose="02020603050405020304" pitchFamily="18" charset="0"/>
              </a:rPr>
              <a:t>User-defined function</a:t>
            </a:r>
          </a:p>
          <a:p>
            <a:r>
              <a:rPr lang="en-AU" dirty="0">
                <a:latin typeface="Times New Roman" panose="02020603050405020304" pitchFamily="18" charset="0"/>
                <a:cs typeface="Times New Roman" panose="02020603050405020304" pitchFamily="18" charset="0"/>
              </a:rPr>
              <a:t>Built-in function: The functions which are come along with Python itself are called a built-in function or predefined function. Some of them are listed below.</a:t>
            </a:r>
          </a:p>
          <a:p>
            <a:pPr marL="0" indent="0">
              <a:buNone/>
            </a:pPr>
            <a:r>
              <a:rPr lang="en-GB" dirty="0">
                <a:solidFill>
                  <a:srgbClr val="00B050"/>
                </a:solidFill>
                <a:latin typeface="Times New Roman" panose="02020603050405020304" pitchFamily="18" charset="0"/>
                <a:cs typeface="Times New Roman" panose="02020603050405020304" pitchFamily="18" charset="0"/>
              </a:rPr>
              <a:t>			range(), type(), input() print (), </a:t>
            </a:r>
            <a:r>
              <a:rPr lang="en-GB" dirty="0" err="1">
                <a:solidFill>
                  <a:srgbClr val="00B050"/>
                </a:solidFill>
                <a:latin typeface="Times New Roman" panose="02020603050405020304" pitchFamily="18" charset="0"/>
                <a:cs typeface="Times New Roman" panose="02020603050405020304" pitchFamily="18" charset="0"/>
              </a:rPr>
              <a:t>len</a:t>
            </a:r>
            <a:r>
              <a:rPr lang="en-GB" dirty="0">
                <a:solidFill>
                  <a:srgbClr val="00B050"/>
                </a:solidFill>
                <a:latin typeface="Times New Roman" panose="02020603050405020304" pitchFamily="18" charset="0"/>
                <a:cs typeface="Times New Roman" panose="02020603050405020304" pitchFamily="18" charset="0"/>
              </a:rPr>
              <a:t>() etc.</a:t>
            </a:r>
          </a:p>
          <a:p>
            <a:r>
              <a:rPr lang="en-AU" dirty="0">
                <a:solidFill>
                  <a:srgbClr val="00B050"/>
                </a:solidFill>
                <a:latin typeface="Times New Roman" panose="02020603050405020304" pitchFamily="18" charset="0"/>
                <a:cs typeface="Times New Roman" panose="02020603050405020304" pitchFamily="18" charset="0"/>
              </a:rPr>
              <a:t>Python range() function generates the immutable sequence of numbers starting from the given start integer to the stop integer.</a:t>
            </a:r>
          </a:p>
          <a:p>
            <a:r>
              <a:rPr kumimoji="0" lang="en-US" altLang="en-US" sz="2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for </a:t>
            </a:r>
            <a:r>
              <a:rPr kumimoji="0" lang="en-US" altLang="en-US" sz="2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i</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in </a:t>
            </a:r>
            <a:r>
              <a:rPr kumimoji="0" lang="en-US" altLang="en-US" sz="2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range</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a:t>
            </a:r>
            <a:r>
              <a:rPr kumimoji="0" lang="en-US" altLang="en-US" sz="2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10</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8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i</a:t>
            </a:r>
            <a:r>
              <a:rPr kumimoji="0" lang="en-US" altLang="en-US" sz="28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AA4926"/>
                </a:solidFill>
                <a:effectLst/>
                <a:latin typeface="Times New Roman" panose="02020603050405020304" pitchFamily="18" charset="0"/>
                <a:ea typeface="JetBrains Mono"/>
                <a:cs typeface="Times New Roman" panose="02020603050405020304" pitchFamily="18" charset="0"/>
              </a:rPr>
              <a:t>end</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8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 '</a:t>
            </a:r>
            <a: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8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8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Output 1 2 3 4 5 6 7 8 9</a:t>
            </a:r>
            <a:endParaRPr kumimoji="0" lang="en-US" altLang="en-US" sz="6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AU" dirty="0">
              <a:solidFill>
                <a:srgbClr val="00B050"/>
              </a:solidFill>
              <a:latin typeface="Times New Roman" panose="02020603050405020304" pitchFamily="18" charset="0"/>
              <a:cs typeface="Times New Roman" panose="02020603050405020304" pitchFamily="18" charset="0"/>
            </a:endParaRPr>
          </a:p>
          <a:p>
            <a:endParaRPr lang="en-GB"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86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8A9-F468-4F3B-B6DD-3412E95724ED}"/>
              </a:ext>
            </a:extLst>
          </p:cNvPr>
          <p:cNvSpPr>
            <a:spLocks noGrp="1"/>
          </p:cNvSpPr>
          <p:nvPr>
            <p:ph type="title"/>
          </p:nvPr>
        </p:nvSpPr>
        <p:spPr>
          <a:xfrm>
            <a:off x="835702" y="248477"/>
            <a:ext cx="10515600" cy="1325563"/>
          </a:xfrm>
        </p:spPr>
        <p:txBody>
          <a:bodyPr>
            <a:normAutofit/>
          </a:bodyPr>
          <a:lstStyle/>
          <a:p>
            <a:r>
              <a:rPr lang="en-AU" b="1" i="0" dirty="0">
                <a:solidFill>
                  <a:srgbClr val="FF0000"/>
                </a:solidFill>
                <a:effectLst/>
                <a:latin typeface="Inter-Regular"/>
              </a:rPr>
              <a:t>User-defined function</a:t>
            </a:r>
            <a:br>
              <a:rPr lang="en-AU" b="1" i="0" dirty="0">
                <a:solidFill>
                  <a:srgbClr val="1C2B41"/>
                </a:solidFill>
                <a:effectLst/>
                <a:latin typeface="Inter-Bold"/>
              </a:rPr>
            </a:br>
            <a:endParaRPr lang="en-AU" dirty="0"/>
          </a:p>
        </p:txBody>
      </p:sp>
      <p:sp>
        <p:nvSpPr>
          <p:cNvPr id="7" name="Content Placeholder 1">
            <a:extLst>
              <a:ext uri="{FF2B5EF4-FFF2-40B4-BE49-F238E27FC236}">
                <a16:creationId xmlns:a16="http://schemas.microsoft.com/office/drawing/2014/main" id="{002D170A-CE96-4402-9281-2CA1E2C9042A}"/>
              </a:ext>
            </a:extLst>
          </p:cNvPr>
          <p:cNvSpPr>
            <a:spLocks noGrp="1"/>
          </p:cNvSpPr>
          <p:nvPr>
            <p:ph idx="1"/>
          </p:nvPr>
        </p:nvSpPr>
        <p:spPr>
          <a:xfrm>
            <a:off x="329784" y="1583140"/>
            <a:ext cx="11527436" cy="5026383"/>
          </a:xfrm>
        </p:spPr>
        <p:txBody>
          <a:bodyPr>
            <a:normAutofit/>
          </a:bodyPr>
          <a:lstStyle/>
          <a:p>
            <a:r>
              <a:rPr lang="en-AU" b="0" i="0" dirty="0">
                <a:solidFill>
                  <a:srgbClr val="222222"/>
                </a:solidFill>
                <a:effectLst/>
                <a:latin typeface="Times New Roman" panose="02020603050405020304" pitchFamily="18" charset="0"/>
                <a:cs typeface="Times New Roman" panose="02020603050405020304" pitchFamily="18" charset="0"/>
              </a:rPr>
              <a:t>Functions which are created by programmer explicitly according to the requirement are called a user-defined function.</a:t>
            </a:r>
          </a:p>
          <a:p>
            <a:r>
              <a:rPr lang="en-AU" b="1" i="0" dirty="0">
                <a:solidFill>
                  <a:srgbClr val="1C2B41"/>
                </a:solidFill>
                <a:effectLst/>
                <a:latin typeface="Times New Roman" panose="02020603050405020304" pitchFamily="18" charset="0"/>
                <a:cs typeface="Times New Roman" panose="02020603050405020304" pitchFamily="18" charset="0"/>
              </a:rPr>
              <a:t>Creating a Function</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Use the following steps to define a function in Python.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Use the </a:t>
            </a:r>
            <a:r>
              <a:rPr kumimoji="0" lang="en-US" altLang="en-US" sz="2800" b="1" i="0" u="none" strike="noStrike" cap="none" normalizeH="0" baseline="0" dirty="0">
                <a:ln>
                  <a:noFill/>
                </a:ln>
                <a:solidFill>
                  <a:srgbClr val="C7254E"/>
                </a:solidFill>
                <a:effectLst/>
                <a:latin typeface="Times New Roman" panose="02020603050405020304" pitchFamily="18" charset="0"/>
                <a:ea typeface="Inter-Regular"/>
                <a:cs typeface="Times New Roman" panose="02020603050405020304" pitchFamily="18" charset="0"/>
              </a:rPr>
              <a:t>def</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keyword with the function name to define a function.</a:t>
            </a: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Next, pass the number of parameters as per your requirement. (Optional).</a:t>
            </a:r>
          </a:p>
          <a:p>
            <a:pPr marL="971550" lvl="1" indent="-514350" eaLnBrk="0" fontAlgn="base" hangingPunct="0">
              <a:lnSpc>
                <a:spcPct val="100000"/>
              </a:lnSpc>
              <a:spcBef>
                <a:spcPct val="0"/>
              </a:spcBef>
              <a:spcAft>
                <a:spcPct val="0"/>
              </a:spcAft>
              <a:buFont typeface="+mj-lt"/>
              <a:buAutoNum type="arabicPeriod"/>
            </a:pP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Next, define the function body with a </a:t>
            </a:r>
            <a:r>
              <a:rPr kumimoji="0" lang="en-US" altLang="en-US" b="1"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block of code</a:t>
            </a:r>
            <a:r>
              <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 This block of code is nothing but the action you wanted to perform.</a:t>
            </a:r>
          </a:p>
          <a:p>
            <a:pPr eaLnBrk="0" fontAlgn="base" hangingPunct="0">
              <a:lnSpc>
                <a:spcPct val="100000"/>
              </a:lnSpc>
              <a:spcBef>
                <a:spcPct val="0"/>
              </a:spcBef>
              <a:spcAft>
                <a:spcPct val="0"/>
              </a:spcAft>
            </a:pPr>
            <a:r>
              <a:rPr lang="en-AU" b="0" i="0" dirty="0">
                <a:solidFill>
                  <a:srgbClr val="222222"/>
                </a:solidFill>
                <a:effectLst/>
                <a:latin typeface="Times New Roman" panose="02020603050405020304" pitchFamily="18" charset="0"/>
                <a:cs typeface="Times New Roman" panose="02020603050405020304" pitchFamily="18" charset="0"/>
              </a:rPr>
              <a:t>In Python, no need to specify curly braces for the function body. The only </a:t>
            </a:r>
            <a:r>
              <a:rPr lang="en-AU" b="1" i="0" dirty="0">
                <a:solidFill>
                  <a:srgbClr val="222222"/>
                </a:solidFill>
                <a:effectLst/>
                <a:latin typeface="Times New Roman" panose="02020603050405020304" pitchFamily="18" charset="0"/>
                <a:cs typeface="Times New Roman" panose="02020603050405020304" pitchFamily="18" charset="0"/>
              </a:rPr>
              <a:t>indentation</a:t>
            </a:r>
            <a:r>
              <a:rPr lang="en-AU" b="0" i="0" dirty="0">
                <a:solidFill>
                  <a:srgbClr val="222222"/>
                </a:solidFill>
                <a:effectLst/>
                <a:latin typeface="Times New Roman" panose="02020603050405020304" pitchFamily="18" charset="0"/>
                <a:cs typeface="Times New Roman" panose="02020603050405020304" pitchFamily="18" charset="0"/>
              </a:rPr>
              <a:t> is essential to separate code blocks. Otherwise, you will get an error.</a:t>
            </a:r>
            <a:endParaRPr kumimoji="0" lang="en-US" altLang="en-US"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AD46BCF-67F0-4354-A5A4-DE68CE4C90D8}"/>
              </a:ext>
            </a:extLst>
          </p:cNvPr>
          <p:cNvSpPr>
            <a:spLocks noChangeArrowheads="1"/>
          </p:cNvSpPr>
          <p:nvPr/>
        </p:nvSpPr>
        <p:spPr bwMode="auto">
          <a:xfrm>
            <a:off x="0" y="26000"/>
            <a:ext cx="256464" cy="405199"/>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982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A97-0F98-4BA4-9CB4-D4365EB03F71}"/>
              </a:ext>
            </a:extLst>
          </p:cNvPr>
          <p:cNvSpPr>
            <a:spLocks noGrp="1"/>
          </p:cNvSpPr>
          <p:nvPr>
            <p:ph type="title"/>
          </p:nvPr>
        </p:nvSpPr>
        <p:spPr>
          <a:xfrm>
            <a:off x="758302" y="365125"/>
            <a:ext cx="10515600" cy="132556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4400" b="1" i="0" dirty="0">
                <a:solidFill>
                  <a:srgbClr val="222222"/>
                </a:solidFill>
                <a:effectLst/>
                <a:latin typeface="Inter-Regular"/>
              </a:rPr>
              <a:t>Syntax of creating a function</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D8C54A4F-21CD-4BE3-86E0-BABB544EE7EB}"/>
              </a:ext>
            </a:extLst>
          </p:cNvPr>
          <p:cNvSpPr>
            <a:spLocks noGrp="1"/>
          </p:cNvSpPr>
          <p:nvPr>
            <p:ph idx="1"/>
          </p:nvPr>
        </p:nvSpPr>
        <p:spPr>
          <a:xfrm>
            <a:off x="550416" y="1851749"/>
            <a:ext cx="10723486" cy="4641126"/>
          </a:xfrm>
        </p:spPr>
        <p:txBody>
          <a:bodyPr>
            <a:normAutofit fontScale="85000" lnSpcReduction="20000"/>
          </a:bodyPr>
          <a:lstStyle/>
          <a:p>
            <a:pPr eaLnBrk="0" fontAlgn="base" hangingPunct="0">
              <a:lnSpc>
                <a:spcPct val="100000"/>
              </a:lnSpc>
              <a:spcBef>
                <a:spcPct val="0"/>
              </a:spcBef>
              <a:spcAft>
                <a:spcPct val="0"/>
              </a:spcAft>
            </a:pPr>
            <a:r>
              <a:rPr lang="en-AU" sz="2800" b="1" i="0" dirty="0">
                <a:solidFill>
                  <a:srgbClr val="222222"/>
                </a:solidFill>
                <a:effectLst/>
                <a:latin typeface="Inter-Regular"/>
              </a:rPr>
              <a:t>Syntax of creating a function</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800" b="0" i="0" u="none" strike="noStrike" cap="none" normalizeH="0" baseline="0" dirty="0">
                <a:ln>
                  <a:noFill/>
                </a:ln>
                <a:solidFill>
                  <a:srgbClr val="CC7832"/>
                </a:solidFill>
                <a:effectLst/>
                <a:latin typeface="Arial Unicode MS"/>
                <a:ea typeface="JetBrains Mono"/>
              </a:rPr>
              <a:t>def </a:t>
            </a:r>
            <a:r>
              <a:rPr kumimoji="0" lang="en-US" altLang="en-US" sz="2800" b="0" i="0" u="none" strike="noStrike" cap="none" normalizeH="0" baseline="0" dirty="0" err="1">
                <a:ln>
                  <a:noFill/>
                </a:ln>
                <a:solidFill>
                  <a:srgbClr val="FFC66D"/>
                </a:solidFill>
                <a:effectLst/>
                <a:latin typeface="Arial Unicode MS"/>
                <a:ea typeface="JetBrains Mono"/>
              </a:rPr>
              <a:t>function_name</a:t>
            </a:r>
            <a:r>
              <a:rPr kumimoji="0" lang="en-US" altLang="en-US" sz="2800" b="0" i="0" u="none" strike="noStrike" cap="none" normalizeH="0" baseline="0" dirty="0">
                <a:ln>
                  <a:noFill/>
                </a:ln>
                <a:solidFill>
                  <a:srgbClr val="A9B7C6"/>
                </a:solidFill>
                <a:effectLst/>
                <a:latin typeface="Arial Unicode MS"/>
                <a:ea typeface="JetBrains Mono"/>
              </a:rPr>
              <a:t>(</a:t>
            </a:r>
            <a:r>
              <a:rPr kumimoji="0" lang="en-US" altLang="en-US" sz="2800" b="0" i="0" u="none" strike="noStrike" cap="none" normalizeH="0" baseline="0" dirty="0">
                <a:ln>
                  <a:noFill/>
                </a:ln>
                <a:solidFill>
                  <a:srgbClr val="72737A"/>
                </a:solidFill>
                <a:effectLst/>
                <a:latin typeface="Arial Unicode MS"/>
                <a:ea typeface="JetBrains Mono"/>
              </a:rPr>
              <a:t>parameter1</a:t>
            </a:r>
            <a:r>
              <a:rPr kumimoji="0" lang="en-US" altLang="en-US" sz="2800" b="0" i="0" u="none" strike="noStrike" cap="none" normalizeH="0" baseline="0" dirty="0">
                <a:ln>
                  <a:noFill/>
                </a:ln>
                <a:solidFill>
                  <a:srgbClr val="CC7832"/>
                </a:solidFill>
                <a:effectLst/>
                <a:latin typeface="Arial Unicode MS"/>
                <a:ea typeface="JetBrains Mono"/>
              </a:rPr>
              <a:t>, </a:t>
            </a:r>
            <a:r>
              <a:rPr kumimoji="0" lang="en-US" altLang="en-US" sz="2800" b="0" i="0" u="none" strike="noStrike" cap="none" normalizeH="0" baseline="0" dirty="0">
                <a:ln>
                  <a:noFill/>
                </a:ln>
                <a:solidFill>
                  <a:srgbClr val="72737A"/>
                </a:solidFill>
                <a:effectLst/>
                <a:latin typeface="Arial Unicode MS"/>
                <a:ea typeface="JetBrains Mono"/>
              </a:rPr>
              <a:t>parameter2</a:t>
            </a:r>
            <a:r>
              <a:rPr kumimoji="0" lang="en-US" altLang="en-US" sz="2800" b="0" i="0" u="none" strike="noStrike" cap="none" normalizeH="0" baseline="0" dirty="0">
                <a:ln>
                  <a:noFill/>
                </a:ln>
                <a:solidFill>
                  <a:srgbClr val="A9B7C6"/>
                </a:solidFill>
                <a:effectLst/>
                <a:latin typeface="Arial Unicode MS"/>
                <a:ea typeface="JetBrains Mono"/>
              </a:rPr>
              <a:t>):</a:t>
            </a:r>
            <a:br>
              <a:rPr kumimoji="0" lang="en-US" altLang="en-US" sz="2800" b="0" i="0" u="none" strike="noStrike" cap="none" normalizeH="0" baseline="0" dirty="0">
                <a:ln>
                  <a:noFill/>
                </a:ln>
                <a:solidFill>
                  <a:srgbClr val="A9B7C6"/>
                </a:solidFill>
                <a:effectLst/>
                <a:latin typeface="Arial Unicode MS"/>
                <a:ea typeface="JetBrains Mono"/>
              </a:rPr>
            </a:br>
            <a:r>
              <a:rPr kumimoji="0" lang="en-US" altLang="en-US" sz="2800" b="0" i="0" u="none" strike="noStrike" cap="none" normalizeH="0" baseline="0" dirty="0">
                <a:ln>
                  <a:noFill/>
                </a:ln>
                <a:solidFill>
                  <a:srgbClr val="A9B7C6"/>
                </a:solidFill>
                <a:effectLst/>
                <a:latin typeface="Arial Unicode MS"/>
                <a:ea typeface="JetBrains Mono"/>
              </a:rPr>
              <a:t>       </a:t>
            </a:r>
            <a:r>
              <a:rPr kumimoji="0" lang="en-US" altLang="en-US" sz="2800" b="0" i="0" u="none" strike="noStrike" cap="none" normalizeH="0" baseline="0" dirty="0">
                <a:ln>
                  <a:noFill/>
                </a:ln>
                <a:solidFill>
                  <a:srgbClr val="808080"/>
                </a:solidFill>
                <a:effectLst/>
                <a:latin typeface="Arial Unicode MS"/>
                <a:ea typeface="JetBrains Mono"/>
              </a:rPr>
              <a:t># function body    </a:t>
            </a:r>
            <a:br>
              <a:rPr kumimoji="0" lang="en-US" altLang="en-US" sz="2800" b="0" i="0" u="none" strike="noStrike" cap="none" normalizeH="0" baseline="0" dirty="0">
                <a:ln>
                  <a:noFill/>
                </a:ln>
                <a:solidFill>
                  <a:srgbClr val="808080"/>
                </a:solidFill>
                <a:effectLst/>
                <a:latin typeface="Arial Unicode MS"/>
                <a:ea typeface="JetBrains Mono"/>
              </a:rPr>
            </a:br>
            <a:r>
              <a:rPr kumimoji="0" lang="en-US" altLang="en-US" sz="2800" b="0" i="0" u="none" strike="noStrike" cap="none" normalizeH="0" baseline="0" dirty="0">
                <a:ln>
                  <a:noFill/>
                </a:ln>
                <a:solidFill>
                  <a:srgbClr val="808080"/>
                </a:solidFill>
                <a:effectLst/>
                <a:latin typeface="Arial Unicode MS"/>
                <a:ea typeface="JetBrains Mono"/>
              </a:rPr>
              <a:t>       # write some action</a:t>
            </a:r>
            <a:br>
              <a:rPr kumimoji="0" lang="en-US" altLang="en-US" sz="2800" b="0" i="0" u="none" strike="noStrike" cap="none" normalizeH="0" baseline="0" dirty="0">
                <a:ln>
                  <a:noFill/>
                </a:ln>
                <a:solidFill>
                  <a:srgbClr val="808080"/>
                </a:solidFill>
                <a:effectLst/>
                <a:latin typeface="Arial Unicode MS"/>
                <a:ea typeface="JetBrains Mono"/>
              </a:rPr>
            </a:br>
            <a:r>
              <a:rPr kumimoji="0" lang="en-US" altLang="en-US" sz="2800" b="0" i="0" u="none" strike="noStrike" cap="none" normalizeH="0" baseline="0" dirty="0">
                <a:ln>
                  <a:noFill/>
                </a:ln>
                <a:solidFill>
                  <a:srgbClr val="CC7832"/>
                </a:solidFill>
                <a:effectLst/>
                <a:latin typeface="Arial Unicode MS"/>
                <a:ea typeface="JetBrains Mono"/>
              </a:rPr>
              <a:t>return </a:t>
            </a:r>
            <a:r>
              <a:rPr kumimoji="0" lang="en-US" altLang="en-US" sz="2800" b="0" i="0" u="none" strike="noStrike" cap="none" normalizeH="0" baseline="0" dirty="0">
                <a:ln>
                  <a:noFill/>
                </a:ln>
                <a:solidFill>
                  <a:srgbClr val="A9B7C6"/>
                </a:solidFill>
                <a:effectLst/>
                <a:latin typeface="Arial Unicode MS"/>
                <a:ea typeface="JetBrains Mono"/>
              </a:rPr>
              <a:t>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err="1">
                <a:ln>
                  <a:noFill/>
                </a:ln>
                <a:solidFill>
                  <a:srgbClr val="C7254E"/>
                </a:solidFill>
                <a:effectLst/>
                <a:latin typeface="Consolas" panose="020B0609020204030204" pitchFamily="49" charset="0"/>
                <a:ea typeface="Inter-Regular"/>
              </a:rPr>
              <a:t>function_name</a:t>
            </a:r>
            <a:r>
              <a:rPr kumimoji="0" lang="en-US" altLang="en-US" sz="2100" b="0" i="0" u="none" strike="noStrike" cap="none" normalizeH="0" baseline="0" dirty="0">
                <a:ln>
                  <a:noFill/>
                </a:ln>
                <a:solidFill>
                  <a:srgbClr val="222222"/>
                </a:solidFill>
                <a:effectLst/>
                <a:ea typeface="Inter-Regular"/>
              </a:rPr>
              <a:t>: </a:t>
            </a:r>
            <a:r>
              <a:rPr kumimoji="0" lang="en-US" altLang="en-US" sz="2800" b="0" i="0" u="none" strike="noStrike" cap="none" normalizeH="0" baseline="0" dirty="0">
                <a:ln>
                  <a:noFill/>
                </a:ln>
                <a:solidFill>
                  <a:srgbClr val="222222"/>
                </a:solidFill>
                <a:effectLst/>
                <a:ea typeface="Inter-Regular"/>
              </a:rPr>
              <a:t>Function name is the name of the function. We can give any name to function.</a:t>
            </a:r>
            <a:endParaRPr kumimoji="0" lang="en-US" altLang="en-US" sz="2800" b="0" i="0" u="none" strike="noStrike" cap="none" normalizeH="0" baseline="0" dirty="0">
              <a:ln>
                <a:noFill/>
              </a:ln>
              <a:solidFill>
                <a:srgbClr val="222222"/>
              </a:solidFill>
              <a:effectLst/>
              <a:latin typeface="Arial" panose="020B0604020202020204" pitchFamily="34" charset="0"/>
              <a:ea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rgbClr val="C7254E"/>
                </a:solidFill>
                <a:effectLst/>
                <a:latin typeface="Consolas" panose="020B0609020204030204" pitchFamily="49" charset="0"/>
                <a:ea typeface="Inter-Regular"/>
              </a:rPr>
              <a:t>parameter</a:t>
            </a:r>
            <a:r>
              <a:rPr kumimoji="0" lang="en-US" altLang="en-US" sz="2100" b="0" i="0" u="none" strike="noStrike" cap="none" normalizeH="0" baseline="0" dirty="0">
                <a:ln>
                  <a:noFill/>
                </a:ln>
                <a:solidFill>
                  <a:srgbClr val="222222"/>
                </a:solidFill>
                <a:effectLst/>
                <a:ea typeface="Inter-Regular"/>
              </a:rPr>
              <a:t>: </a:t>
            </a:r>
            <a:r>
              <a:rPr kumimoji="0" lang="en-US" altLang="en-US" sz="2800" b="0" i="0" u="none" strike="noStrike" cap="none" normalizeH="0" baseline="0" dirty="0">
                <a:ln>
                  <a:noFill/>
                </a:ln>
                <a:solidFill>
                  <a:srgbClr val="222222"/>
                </a:solidFill>
                <a:effectLst/>
                <a:ea typeface="Inter-Regular"/>
              </a:rPr>
              <a:t>Parameter is the value passed to the function. We can pass any number of parameters. Function body uses the parameter’s value to perform an action</a:t>
            </a:r>
            <a:endParaRPr kumimoji="0" lang="en-US" altLang="en-US" sz="2800" b="0" i="0" u="none" strike="noStrike" cap="none" normalizeH="0" baseline="0" dirty="0">
              <a:ln>
                <a:noFill/>
              </a:ln>
              <a:solidFill>
                <a:srgbClr val="222222"/>
              </a:solidFill>
              <a:effectLst/>
              <a:latin typeface="Arial" panose="020B0604020202020204" pitchFamily="34" charset="0"/>
              <a:ea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err="1">
                <a:ln>
                  <a:noFill/>
                </a:ln>
                <a:solidFill>
                  <a:srgbClr val="C7254E"/>
                </a:solidFill>
                <a:effectLst/>
                <a:latin typeface="Consolas" panose="020B0609020204030204" pitchFamily="49" charset="0"/>
                <a:ea typeface="Inter-Regular"/>
              </a:rPr>
              <a:t>function_body</a:t>
            </a:r>
            <a:r>
              <a:rPr kumimoji="0" lang="en-US" altLang="en-US" sz="2100" b="0" i="0" u="none" strike="noStrike" cap="none" normalizeH="0" baseline="0" dirty="0">
                <a:ln>
                  <a:noFill/>
                </a:ln>
                <a:solidFill>
                  <a:srgbClr val="222222"/>
                </a:solidFill>
                <a:effectLst/>
                <a:ea typeface="Inter-Regular"/>
              </a:rPr>
              <a:t>: </a:t>
            </a:r>
            <a:r>
              <a:rPr kumimoji="0" lang="en-US" altLang="en-US" sz="2800" b="0" i="0" u="none" strike="noStrike" cap="none" normalizeH="0" baseline="0" dirty="0">
                <a:ln>
                  <a:noFill/>
                </a:ln>
                <a:solidFill>
                  <a:srgbClr val="222222"/>
                </a:solidFill>
                <a:effectLst/>
                <a:ea typeface="Inter-Regular"/>
              </a:rPr>
              <a:t>The function body is a block of code that performs some task. This block of code is nothing but the action you wanted to accomplish.</a:t>
            </a:r>
            <a:endParaRPr kumimoji="0" lang="en-US" altLang="en-US" sz="2800" b="0" i="0" u="none" strike="noStrike" cap="none" normalizeH="0" baseline="0" dirty="0">
              <a:ln>
                <a:noFill/>
              </a:ln>
              <a:solidFill>
                <a:srgbClr val="222222"/>
              </a:solidFill>
              <a:effectLst/>
              <a:latin typeface="Arial" panose="020B0604020202020204" pitchFamily="34" charset="0"/>
              <a:ea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100" dirty="0">
                <a:solidFill>
                  <a:srgbClr val="C7254E"/>
                </a:solidFill>
                <a:latin typeface="Consolas" panose="020B0609020204030204" pitchFamily="49" charset="0"/>
              </a:rPr>
              <a:t>return value: </a:t>
            </a:r>
            <a:r>
              <a:rPr lang="en-US" altLang="en-US" dirty="0">
                <a:solidFill>
                  <a:srgbClr val="222222"/>
                </a:solidFill>
              </a:rPr>
              <a:t>Return value is the output of the function.</a:t>
            </a:r>
          </a:p>
          <a:p>
            <a:pPr marL="0" indent="0" eaLnBrk="0" fontAlgn="base" hangingPunct="0">
              <a:lnSpc>
                <a:spcPct val="100000"/>
              </a:lnSpc>
              <a:spcBef>
                <a:spcPct val="0"/>
              </a:spcBef>
              <a:spcAft>
                <a:spcPct val="0"/>
              </a:spcAft>
              <a:buFontTx/>
              <a:buChar char="•"/>
            </a:pPr>
            <a:r>
              <a:rPr kumimoji="0" lang="en-US" altLang="en-US" sz="2800" b="1" i="0" u="none" strike="noStrike" cap="none" normalizeH="0" baseline="0" dirty="0">
                <a:ln>
                  <a:noFill/>
                </a:ln>
                <a:solidFill>
                  <a:srgbClr val="222222"/>
                </a:solidFill>
                <a:effectLst/>
                <a:latin typeface="Arial" panose="020B0604020202020204" pitchFamily="34" charset="0"/>
                <a:ea typeface="Inter-Regular"/>
              </a:rPr>
              <a:t>Note:</a:t>
            </a:r>
            <a:r>
              <a:rPr kumimoji="0" lang="en-US" altLang="en-US" sz="2800" b="0" i="0" u="none" strike="noStrike" cap="none" normalizeH="0" baseline="0" dirty="0">
                <a:ln>
                  <a:noFill/>
                </a:ln>
                <a:solidFill>
                  <a:srgbClr val="222222"/>
                </a:solidFill>
                <a:effectLst/>
                <a:latin typeface="Arial" panose="020B0604020202020204" pitchFamily="34" charset="0"/>
                <a:ea typeface="Inter-Regular"/>
              </a:rPr>
              <a:t> While defining a function, we use two keywords, </a:t>
            </a:r>
            <a:r>
              <a:rPr kumimoji="0" lang="en-US" altLang="en-US" sz="2100" b="0" i="0" u="none" strike="noStrike" cap="none" normalizeH="0" baseline="0" dirty="0">
                <a:ln>
                  <a:noFill/>
                </a:ln>
                <a:solidFill>
                  <a:srgbClr val="C7254E"/>
                </a:solidFill>
                <a:effectLst/>
                <a:latin typeface="Consolas" panose="020B0609020204030204" pitchFamily="49" charset="0"/>
              </a:rPr>
              <a:t>def</a:t>
            </a:r>
            <a:r>
              <a:rPr kumimoji="0" lang="en-US" altLang="en-US" sz="2100" b="0" i="0" u="none" strike="noStrike" cap="none" normalizeH="0" baseline="0" dirty="0">
                <a:ln>
                  <a:noFill/>
                </a:ln>
                <a:solidFill>
                  <a:srgbClr val="222222"/>
                </a:solidFill>
                <a:effectLst/>
                <a:ea typeface="Inter-Regular"/>
              </a:rPr>
              <a:t> </a:t>
            </a:r>
            <a:r>
              <a:rPr kumimoji="0" lang="en-US" altLang="en-US" sz="2800" b="0" i="0" u="none" strike="noStrike" cap="none" normalizeH="0" baseline="0" dirty="0">
                <a:ln>
                  <a:noFill/>
                </a:ln>
                <a:solidFill>
                  <a:srgbClr val="222222"/>
                </a:solidFill>
                <a:effectLst/>
                <a:latin typeface="Arial" panose="020B0604020202020204" pitchFamily="34" charset="0"/>
                <a:ea typeface="Inter-Regular"/>
              </a:rPr>
              <a:t>(mandatory) and </a:t>
            </a:r>
            <a:r>
              <a:rPr kumimoji="0" lang="en-US" altLang="en-US" sz="2100" b="0" i="0" u="none" strike="noStrike" cap="none" normalizeH="0" baseline="0" dirty="0">
                <a:ln>
                  <a:noFill/>
                </a:ln>
                <a:solidFill>
                  <a:srgbClr val="C7254E"/>
                </a:solidFill>
                <a:effectLst/>
                <a:latin typeface="Consolas" panose="020B0609020204030204" pitchFamily="49" charset="0"/>
              </a:rPr>
              <a:t>return</a:t>
            </a:r>
            <a:r>
              <a:rPr kumimoji="0" lang="en-US" altLang="en-US" sz="2800" b="0" i="0" u="none" strike="noStrike" cap="none" normalizeH="0" baseline="0" dirty="0">
                <a:ln>
                  <a:noFill/>
                </a:ln>
                <a:solidFill>
                  <a:srgbClr val="222222"/>
                </a:solidFill>
                <a:effectLst/>
                <a:ea typeface="Inter-Regular"/>
              </a:rPr>
              <a:t> </a:t>
            </a:r>
            <a:r>
              <a:rPr kumimoji="0" lang="en-US" altLang="en-US" sz="2800" b="0" i="0" u="none" strike="noStrike" cap="none" normalizeH="0" baseline="0" dirty="0">
                <a:ln>
                  <a:noFill/>
                </a:ln>
                <a:solidFill>
                  <a:srgbClr val="222222"/>
                </a:solidFill>
                <a:effectLst/>
                <a:latin typeface="Arial" panose="020B0604020202020204" pitchFamily="34" charset="0"/>
                <a:ea typeface="Inter-Regular"/>
              </a:rPr>
              <a:t>(optional).</a:t>
            </a:r>
            <a:r>
              <a:rPr kumimoji="0" lang="en-US" altLang="en-US" sz="1400" b="0" i="0" u="none" strike="noStrike" cap="none" normalizeH="0" baseline="0" dirty="0">
                <a:ln>
                  <a:noFill/>
                </a:ln>
                <a:solidFill>
                  <a:schemeClr val="tx1"/>
                </a:solidFill>
                <a:effectLst/>
                <a:latin typeface="Arial" panose="020B0604020202020204" pitchFamily="34"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222222"/>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222222"/>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800" b="0" i="0" u="none" strike="noStrike" cap="none" normalizeH="0" baseline="0" dirty="0">
              <a:ln>
                <a:noFill/>
              </a:ln>
              <a:solidFill>
                <a:srgbClr val="A9B7C6"/>
              </a:solidFill>
              <a:effectLst/>
              <a:latin typeface="Arial Unicode MS"/>
              <a:ea typeface="JetBrains Mono"/>
            </a:endParaRPr>
          </a:p>
          <a:p>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279906A-EB07-431F-84F6-4775B0E9CF8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73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A97-0F98-4BA4-9CB4-D4365EB03F71}"/>
              </a:ext>
            </a:extLst>
          </p:cNvPr>
          <p:cNvSpPr>
            <a:spLocks noGrp="1"/>
          </p:cNvSpPr>
          <p:nvPr>
            <p:ph type="title"/>
          </p:nvPr>
        </p:nvSpPr>
        <p:spPr/>
        <p:txBody>
          <a:bodyPr>
            <a:normAutofit/>
          </a:bodyPr>
          <a:lstStyle/>
          <a:p>
            <a:r>
              <a:rPr lang="en-AU" b="1" dirty="0">
                <a:solidFill>
                  <a:srgbClr val="1C2B41"/>
                </a:solidFill>
                <a:latin typeface="Inter-Bold"/>
              </a:rPr>
              <a:t>Function </a:t>
            </a:r>
            <a:r>
              <a:rPr lang="en-AU" b="1">
                <a:solidFill>
                  <a:srgbClr val="1C2B41"/>
                </a:solidFill>
                <a:latin typeface="Inter-Bold"/>
              </a:rPr>
              <a:t>Basic Flowchart</a:t>
            </a:r>
            <a:endParaRPr lang="en-AU" b="1" dirty="0">
              <a:solidFill>
                <a:srgbClr val="1C2B41"/>
              </a:solidFill>
              <a:latin typeface="Inter-Bold"/>
            </a:endParaRPr>
          </a:p>
        </p:txBody>
      </p:sp>
      <p:pic>
        <p:nvPicPr>
          <p:cNvPr id="7" name="Content Placeholder 6">
            <a:extLst>
              <a:ext uri="{FF2B5EF4-FFF2-40B4-BE49-F238E27FC236}">
                <a16:creationId xmlns:a16="http://schemas.microsoft.com/office/drawing/2014/main" id="{E56B74FA-5549-41D1-80EB-D57756B4ABE3}"/>
              </a:ext>
            </a:extLst>
          </p:cNvPr>
          <p:cNvPicPr>
            <a:picLocks noGrp="1" noChangeAspect="1"/>
          </p:cNvPicPr>
          <p:nvPr>
            <p:ph idx="1"/>
          </p:nvPr>
        </p:nvPicPr>
        <p:blipFill>
          <a:blip r:embed="rId2"/>
          <a:stretch>
            <a:fillRect/>
          </a:stretch>
        </p:blipFill>
        <p:spPr>
          <a:xfrm>
            <a:off x="1933078" y="1825625"/>
            <a:ext cx="8325844" cy="4351338"/>
          </a:xfrm>
        </p:spPr>
      </p:pic>
    </p:spTree>
    <p:extLst>
      <p:ext uri="{BB962C8B-B14F-4D97-AF65-F5344CB8AC3E}">
        <p14:creationId xmlns:p14="http://schemas.microsoft.com/office/powerpoint/2010/main" val="324147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A97-0F98-4BA4-9CB4-D4365EB03F71}"/>
              </a:ext>
            </a:extLst>
          </p:cNvPr>
          <p:cNvSpPr>
            <a:spLocks noGrp="1"/>
          </p:cNvSpPr>
          <p:nvPr>
            <p:ph type="title"/>
          </p:nvPr>
        </p:nvSpPr>
        <p:spPr/>
        <p:txBody>
          <a:bodyPr>
            <a:normAutofit fontScale="90000"/>
          </a:bodyPr>
          <a:lstStyle/>
          <a:p>
            <a:pPr algn="ctr"/>
            <a:r>
              <a:rPr lang="en-AU" b="1" i="0" dirty="0">
                <a:solidFill>
                  <a:srgbClr val="1C2B41"/>
                </a:solidFill>
                <a:effectLst/>
                <a:latin typeface="Inter-Bold"/>
              </a:rPr>
              <a:t>Creating a function without any </a:t>
            </a:r>
            <a:br>
              <a:rPr lang="en-AU" b="1" i="0" dirty="0">
                <a:solidFill>
                  <a:srgbClr val="1C2B41"/>
                </a:solidFill>
                <a:effectLst/>
                <a:latin typeface="Inter-Bold"/>
              </a:rPr>
            </a:br>
            <a:r>
              <a:rPr lang="en-AU" b="1" i="0" dirty="0">
                <a:solidFill>
                  <a:srgbClr val="1C2B41"/>
                </a:solidFill>
                <a:effectLst/>
                <a:latin typeface="Inter-Bold"/>
              </a:rPr>
              <a:t>parameters</a:t>
            </a:r>
            <a:br>
              <a:rPr lang="en-AU" b="1" i="0" dirty="0">
                <a:solidFill>
                  <a:srgbClr val="1C2B41"/>
                </a:solidFill>
                <a:effectLst/>
                <a:latin typeface="Inter-Bold"/>
              </a:rPr>
            </a:br>
            <a:endParaRPr lang="en-AU" b="1" dirty="0">
              <a:solidFill>
                <a:srgbClr val="1C2B41"/>
              </a:solidFill>
              <a:latin typeface="Inter-Bold"/>
            </a:endParaRPr>
          </a:p>
        </p:txBody>
      </p:sp>
      <p:sp>
        <p:nvSpPr>
          <p:cNvPr id="6" name="Content Placeholder 5">
            <a:extLst>
              <a:ext uri="{FF2B5EF4-FFF2-40B4-BE49-F238E27FC236}">
                <a16:creationId xmlns:a16="http://schemas.microsoft.com/office/drawing/2014/main" id="{37EC6AAF-40A4-4D2B-A215-2CACFB9C2CAF}"/>
              </a:ext>
            </a:extLst>
          </p:cNvPr>
          <p:cNvSpPr>
            <a:spLocks noGrp="1"/>
          </p:cNvSpPr>
          <p:nvPr>
            <p:ph idx="1"/>
          </p:nvPr>
        </p:nvSpPr>
        <p:spPr/>
        <p:txBody>
          <a:bodyPr/>
          <a:lstStyle/>
          <a:p>
            <a:pPr algn="l">
              <a:buFont typeface="Arial" panose="020B0604020202020204" pitchFamily="34" charset="0"/>
              <a:buChar char="•"/>
            </a:pPr>
            <a:r>
              <a:rPr lang="en-AU" b="0" i="0" dirty="0">
                <a:solidFill>
                  <a:srgbClr val="222222"/>
                </a:solidFill>
                <a:effectLst/>
                <a:latin typeface="Times New Roman" panose="02020603050405020304" pitchFamily="18" charset="0"/>
                <a:cs typeface="Times New Roman" panose="02020603050405020304" pitchFamily="18" charset="0"/>
              </a:rPr>
              <a:t>Now, Let’s the example of creating a simple function that prints a welcome message.</a:t>
            </a:r>
          </a:p>
          <a:p>
            <a:pPr marL="457200" lvl="1" indent="0">
              <a:buNone/>
            </a:pP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message</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"Welcome to </a:t>
            </a:r>
            <a:r>
              <a:rPr kumimoji="0" lang="en-US" altLang="en-US" sz="2400" b="0" i="0" u="none" strike="noStrike" cap="none" normalizeH="0" baseline="0" dirty="0" err="1">
                <a:ln>
                  <a:noFill/>
                </a:ln>
                <a:solidFill>
                  <a:srgbClr val="6A8759"/>
                </a:solidFill>
                <a:effectLst/>
                <a:latin typeface="Times New Roman" panose="02020603050405020304" pitchFamily="18" charset="0"/>
                <a:ea typeface="JetBrains Mono"/>
                <a:cs typeface="Times New Roman" panose="02020603050405020304" pitchFamily="18" charset="0"/>
              </a:rPr>
              <a:t>PYnative</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call function using its name</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message()</a:t>
            </a:r>
            <a:endParaRPr kumimoji="0" lang="en-US" altLang="en-US"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buNone/>
            </a:pP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22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A97-0F98-4BA4-9CB4-D4365EB03F71}"/>
              </a:ext>
            </a:extLst>
          </p:cNvPr>
          <p:cNvSpPr>
            <a:spLocks noGrp="1"/>
          </p:cNvSpPr>
          <p:nvPr>
            <p:ph type="title"/>
          </p:nvPr>
        </p:nvSpPr>
        <p:spPr/>
        <p:txBody>
          <a:bodyPr>
            <a:normAutofit/>
          </a:bodyPr>
          <a:lstStyle/>
          <a:p>
            <a:pPr algn="l"/>
            <a:r>
              <a:rPr lang="en-AU" b="1" i="0" dirty="0">
                <a:solidFill>
                  <a:srgbClr val="1C2B41"/>
                </a:solidFill>
                <a:effectLst/>
                <a:latin typeface="Inter-Bold"/>
              </a:rPr>
              <a:t>Creating a function with parameters</a:t>
            </a:r>
          </a:p>
        </p:txBody>
      </p:sp>
      <p:sp>
        <p:nvSpPr>
          <p:cNvPr id="6" name="Content Placeholder 5">
            <a:extLst>
              <a:ext uri="{FF2B5EF4-FFF2-40B4-BE49-F238E27FC236}">
                <a16:creationId xmlns:a16="http://schemas.microsoft.com/office/drawing/2014/main" id="{37EC6AAF-40A4-4D2B-A215-2CACFB9C2CAF}"/>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Let’s create a function that takes two parameters and displays their values.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ea typeface="Inter-Regular"/>
                <a:cs typeface="Times New Roman" panose="02020603050405020304" pitchFamily="18" charset="0"/>
              </a:rPr>
              <a:t>In this example, we are creating function with two parameters ‘ name’ and ‘age’.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E9E9E"/>
                </a:solidFill>
                <a:effectLst/>
                <a:latin typeface="Times New Roman" panose="02020603050405020304" pitchFamily="18" charset="0"/>
                <a:ea typeface="Inter-Regular"/>
                <a:cs typeface="Times New Roman" panose="02020603050405020304" pitchFamily="18" charset="0"/>
              </a:rPr>
              <a:t># function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function</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err="1">
                <a:ln>
                  <a:noFill/>
                </a:ln>
                <a:solidFill>
                  <a:srgbClr val="FFC66D"/>
                </a:solidFill>
                <a:effectLst/>
                <a:latin typeface="Times New Roman" panose="02020603050405020304" pitchFamily="18" charset="0"/>
                <a:ea typeface="JetBrains Mono"/>
                <a:cs typeface="Times New Roman" panose="02020603050405020304" pitchFamily="18" charset="0"/>
              </a:rPr>
              <a:t>course_func</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(name</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course_name</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"Hello"</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name</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"Welcome to </a:t>
            </a:r>
            <a:r>
              <a:rPr kumimoji="0" lang="en-US" altLang="en-US" sz="2400" b="0" i="0" u="none" strike="noStrike" cap="none" normalizeH="0" baseline="0" dirty="0" err="1">
                <a:ln>
                  <a:noFill/>
                </a:ln>
                <a:solidFill>
                  <a:srgbClr val="6A8759"/>
                </a:solidFill>
                <a:effectLst/>
                <a:latin typeface="Times New Roman" panose="02020603050405020304" pitchFamily="18" charset="0"/>
                <a:ea typeface="JetBrains Mono"/>
                <a:cs typeface="Times New Roman" panose="02020603050405020304" pitchFamily="18" charset="0"/>
              </a:rPr>
              <a:t>PYnative</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"Your course name is"</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course_name</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call function</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err="1">
                <a:ln>
                  <a:noFill/>
                </a:ln>
                <a:solidFill>
                  <a:srgbClr val="A9B7C6"/>
                </a:solidFill>
                <a:effectLst/>
                <a:latin typeface="Times New Roman" panose="02020603050405020304" pitchFamily="18" charset="0"/>
                <a:ea typeface="JetBrains Mono"/>
                <a:cs typeface="Times New Roman" panose="02020603050405020304" pitchFamily="18" charset="0"/>
              </a:rPr>
              <a:t>course_func</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'John'</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'Python'</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AU" sz="2400" dirty="0">
                <a:solidFill>
                  <a:srgbClr val="A9B7C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AU" sz="2400" dirty="0">
                <a:solidFill>
                  <a:srgbClr val="A9B7C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4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0404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CA97-0F98-4BA4-9CB4-D4365EB03F71}"/>
              </a:ext>
            </a:extLst>
          </p:cNvPr>
          <p:cNvSpPr>
            <a:spLocks noGrp="1"/>
          </p:cNvSpPr>
          <p:nvPr>
            <p:ph type="title"/>
          </p:nvPr>
        </p:nvSpPr>
        <p:spPr/>
        <p:txBody>
          <a:bodyPr>
            <a:normAutofit/>
          </a:bodyPr>
          <a:lstStyle/>
          <a:p>
            <a:r>
              <a:rPr lang="en-AU" b="1" i="0" dirty="0">
                <a:solidFill>
                  <a:srgbClr val="1C2B41"/>
                </a:solidFill>
                <a:effectLst/>
                <a:latin typeface="Inter-Bold"/>
              </a:rPr>
              <a:t>Creating a function with parameters </a:t>
            </a:r>
            <a:br>
              <a:rPr lang="en-AU" b="1" i="0" dirty="0">
                <a:solidFill>
                  <a:srgbClr val="1C2B41"/>
                </a:solidFill>
                <a:effectLst/>
                <a:latin typeface="Inter-Bold"/>
              </a:rPr>
            </a:br>
            <a:r>
              <a:rPr lang="en-AU" b="1" i="0" dirty="0">
                <a:solidFill>
                  <a:srgbClr val="1C2B41"/>
                </a:solidFill>
                <a:effectLst/>
                <a:latin typeface="Inter-Bold"/>
              </a:rPr>
              <a:t>and return value</a:t>
            </a:r>
          </a:p>
        </p:txBody>
      </p:sp>
      <p:sp>
        <p:nvSpPr>
          <p:cNvPr id="6" name="Content Placeholder 5">
            <a:extLst>
              <a:ext uri="{FF2B5EF4-FFF2-40B4-BE49-F238E27FC236}">
                <a16:creationId xmlns:a16="http://schemas.microsoft.com/office/drawing/2014/main" id="{37EC6AAF-40A4-4D2B-A215-2CACFB9C2CAF}"/>
              </a:ext>
            </a:extLst>
          </p:cNvPr>
          <p:cNvSpPr>
            <a:spLocks noGrp="1"/>
          </p:cNvSpPr>
          <p:nvPr>
            <p:ph idx="1"/>
          </p:nvPr>
        </p:nvSpPr>
        <p:spPr>
          <a:xfrm>
            <a:off x="838200" y="1690687"/>
            <a:ext cx="10515600" cy="5056341"/>
          </a:xfrm>
        </p:spPr>
        <p:txBody>
          <a:bodyPr>
            <a:no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U" sz="2400" b="0" i="0" dirty="0">
                <a:solidFill>
                  <a:srgbClr val="222222"/>
                </a:solidFill>
                <a:effectLst/>
                <a:latin typeface="Times New Roman" panose="02020603050405020304" pitchFamily="18" charset="0"/>
                <a:cs typeface="Times New Roman" panose="02020603050405020304" pitchFamily="18" charset="0"/>
              </a:rPr>
              <a:t>Functions can return a value. The return value is the output of the function. Use the return keyword to return value from a function.</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def </a:t>
            </a:r>
            <a:r>
              <a:rPr kumimoji="0" lang="en-US" altLang="en-US" sz="2400" b="0" i="0" u="none" strike="noStrike" cap="none" normalizeH="0" baseline="0" dirty="0">
                <a:ln>
                  <a:noFill/>
                </a:ln>
                <a:solidFill>
                  <a:srgbClr val="FFC66D"/>
                </a:solidFill>
                <a:effectLst/>
                <a:latin typeface="Times New Roman" panose="02020603050405020304" pitchFamily="18" charset="0"/>
                <a:ea typeface="JetBrains Mono"/>
                <a:cs typeface="Times New Roman" panose="02020603050405020304" pitchFamily="18" charset="0"/>
              </a:rPr>
              <a:t>calculator</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b):</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add = a + b</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return the addition</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return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add</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call function</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t># take return value in variable</a:t>
            </a:r>
            <a:br>
              <a:rPr kumimoji="0" lang="en-US" altLang="en-US" sz="2400" b="0" i="0" u="none" strike="noStrike" cap="none" normalizeH="0" baseline="0" dirty="0">
                <a:ln>
                  <a:noFill/>
                </a:ln>
                <a:solidFill>
                  <a:srgbClr val="808080"/>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res = calculator(</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20</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6897BB"/>
                </a:solidFill>
                <a:effectLst/>
                <a:latin typeface="Times New Roman" panose="02020603050405020304" pitchFamily="18" charset="0"/>
                <a:ea typeface="JetBrains Mono"/>
                <a:cs typeface="Times New Roman" panose="02020603050405020304" pitchFamily="18" charset="0"/>
              </a:rPr>
              <a:t>5</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b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br>
            <a:r>
              <a:rPr kumimoji="0" lang="en-US" altLang="en-US" sz="2400" b="0" i="0" u="none" strike="noStrike" cap="none" normalizeH="0" baseline="0" dirty="0">
                <a:ln>
                  <a:noFill/>
                </a:ln>
                <a:solidFill>
                  <a:srgbClr val="8888C6"/>
                </a:solidFill>
                <a:effectLst/>
                <a:latin typeface="Times New Roman" panose="02020603050405020304" pitchFamily="18" charset="0"/>
                <a:ea typeface="JetBrains Mono"/>
                <a:cs typeface="Times New Roman" panose="02020603050405020304" pitchFamily="18" charset="0"/>
              </a:rPr>
              <a:t>print</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a:t>
            </a:r>
            <a:r>
              <a:rPr kumimoji="0" lang="en-US" altLang="en-US" sz="2400" b="0" i="0" u="none" strike="noStrike" cap="none" normalizeH="0" baseline="0" dirty="0">
                <a:ln>
                  <a:noFill/>
                </a:ln>
                <a:solidFill>
                  <a:srgbClr val="6A8759"/>
                </a:solidFill>
                <a:effectLst/>
                <a:latin typeface="Times New Roman" panose="02020603050405020304" pitchFamily="18" charset="0"/>
                <a:ea typeface="JetBrains Mono"/>
                <a:cs typeface="Times New Roman" panose="02020603050405020304" pitchFamily="18" charset="0"/>
              </a:rPr>
              <a:t>"Addition :"</a:t>
            </a:r>
            <a:r>
              <a:rPr kumimoji="0" lang="en-US" altLang="en-US" sz="2400" b="0" i="0" u="none" strike="noStrike" cap="none" normalizeH="0" baseline="0" dirty="0">
                <a:ln>
                  <a:noFill/>
                </a:ln>
                <a:solidFill>
                  <a:srgbClr val="CC7832"/>
                </a:solidFill>
                <a:effectLst/>
                <a:latin typeface="Times New Roman" panose="02020603050405020304" pitchFamily="18" charset="0"/>
                <a:ea typeface="JetBrains Mono"/>
                <a:cs typeface="Times New Roman" panose="02020603050405020304" pitchFamily="18" charset="0"/>
              </a:rPr>
              <a:t>, </a:t>
            </a:r>
            <a:r>
              <a:rPr kumimoji="0" lang="en-US" altLang="en-US" sz="2400" b="0" i="0" u="none" strike="noStrike" cap="none" normalizeH="0" baseline="0" dirty="0">
                <a:ln>
                  <a:noFill/>
                </a:ln>
                <a:solidFill>
                  <a:srgbClr val="A9B7C6"/>
                </a:solidFill>
                <a:effectLst/>
                <a:latin typeface="Times New Roman" panose="02020603050405020304" pitchFamily="18" charset="0"/>
                <a:ea typeface="JetBrains Mono"/>
                <a:cs typeface="Times New Roman" panose="02020603050405020304" pitchFamily="18" charset="0"/>
              </a:rPr>
              <a:t>res)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AU" sz="24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877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8835</TotalTime>
  <Words>2583</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Unicode MS</vt:lpstr>
      <vt:lpstr>Inter-Bold</vt:lpstr>
      <vt:lpstr>Inter-Regular</vt:lpstr>
      <vt:lpstr>Arial</vt:lpstr>
      <vt:lpstr>Calibri</vt:lpstr>
      <vt:lpstr>Calibri Light</vt:lpstr>
      <vt:lpstr>Consolas</vt:lpstr>
      <vt:lpstr>Times New Roman</vt:lpstr>
      <vt:lpstr>Office Theme</vt:lpstr>
      <vt:lpstr>Python Function</vt:lpstr>
      <vt:lpstr>Python Functions </vt:lpstr>
      <vt:lpstr>  Types of Functions  </vt:lpstr>
      <vt:lpstr>User-defined function </vt:lpstr>
      <vt:lpstr>Syntax of creating a function</vt:lpstr>
      <vt:lpstr>Function Basic Flowchart</vt:lpstr>
      <vt:lpstr>Creating a function without any  parameters </vt:lpstr>
      <vt:lpstr>Creating a function with parameters</vt:lpstr>
      <vt:lpstr>Creating a function with parameters  and return value</vt:lpstr>
      <vt:lpstr> Calling a function </vt:lpstr>
      <vt:lpstr>Calling a function of a module</vt:lpstr>
      <vt:lpstr>Docstrings </vt:lpstr>
      <vt:lpstr>Multi-Line Docstring</vt:lpstr>
      <vt:lpstr>Return Value From a Function</vt:lpstr>
      <vt:lpstr>Example: Return Value From a Function</vt:lpstr>
      <vt:lpstr>Return Multiple Values</vt:lpstr>
      <vt:lpstr>The pass Statement</vt:lpstr>
      <vt:lpstr>How does Function work in Python?</vt:lpstr>
      <vt:lpstr>Scope and Lifetime of Variables</vt:lpstr>
      <vt:lpstr>Example: Scope and Lifetime of Variables</vt:lpstr>
      <vt:lpstr>Local Variable in function</vt:lpstr>
      <vt:lpstr>Global Variable in function</vt:lpstr>
      <vt:lpstr>Global Keyword in Function</vt:lpstr>
      <vt:lpstr>Example: Global Keyword in Function</vt:lpstr>
      <vt:lpstr>Example: Global Keyword in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Aslam</dc:creator>
  <cp:lastModifiedBy>Muhammad Aslam</cp:lastModifiedBy>
  <cp:revision>123</cp:revision>
  <dcterms:created xsi:type="dcterms:W3CDTF">2021-10-09T08:02:57Z</dcterms:created>
  <dcterms:modified xsi:type="dcterms:W3CDTF">2021-11-03T07:28:01Z</dcterms:modified>
</cp:coreProperties>
</file>