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handoutMasterIdLst>
    <p:handoutMasterId r:id="rId28"/>
  </p:handoutMasterIdLst>
  <p:sldIdLst>
    <p:sldId id="365" r:id="rId2"/>
    <p:sldId id="397" r:id="rId3"/>
    <p:sldId id="386" r:id="rId4"/>
    <p:sldId id="418" r:id="rId5"/>
    <p:sldId id="426" r:id="rId6"/>
    <p:sldId id="443" r:id="rId7"/>
    <p:sldId id="444" r:id="rId8"/>
    <p:sldId id="445" r:id="rId9"/>
    <p:sldId id="446" r:id="rId10"/>
    <p:sldId id="428" r:id="rId11"/>
    <p:sldId id="429" r:id="rId12"/>
    <p:sldId id="430" r:id="rId13"/>
    <p:sldId id="431" r:id="rId14"/>
    <p:sldId id="432" r:id="rId15"/>
    <p:sldId id="433" r:id="rId16"/>
    <p:sldId id="447" r:id="rId17"/>
    <p:sldId id="434" r:id="rId18"/>
    <p:sldId id="435" r:id="rId19"/>
    <p:sldId id="436" r:id="rId20"/>
    <p:sldId id="437" r:id="rId21"/>
    <p:sldId id="438" r:id="rId22"/>
    <p:sldId id="439" r:id="rId23"/>
    <p:sldId id="440" r:id="rId24"/>
    <p:sldId id="441" r:id="rId25"/>
    <p:sldId id="442" r:id="rId26"/>
    <p:sldId id="30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86" d="100"/>
          <a:sy n="86" d="100"/>
        </p:scale>
        <p:origin x="581" y="197"/>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917545-7532-4264-95B7-9E6A29E6C2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AB602E78-4166-4E73-93F7-D511098224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A72EB1-AB95-45A6-8E5D-F67979DABBF5}" type="datetimeFigureOut">
              <a:rPr lang="en-AU" smtClean="0"/>
              <a:t>1/11/2021</a:t>
            </a:fld>
            <a:endParaRPr lang="en-AU"/>
          </a:p>
        </p:txBody>
      </p:sp>
      <p:sp>
        <p:nvSpPr>
          <p:cNvPr id="4" name="Footer Placeholder 3">
            <a:extLst>
              <a:ext uri="{FF2B5EF4-FFF2-40B4-BE49-F238E27FC236}">
                <a16:creationId xmlns:a16="http://schemas.microsoft.com/office/drawing/2014/main" id="{848E02CE-3B3A-4282-A44C-B775CB16F4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E106DFA8-3D5B-4171-B834-C5EBAF1396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EA751B-431E-4D35-B4B9-7B94C40FD6F9}" type="slidenum">
              <a:rPr lang="en-AU" smtClean="0"/>
              <a:t>‹#›</a:t>
            </a:fld>
            <a:endParaRPr lang="en-AU"/>
          </a:p>
        </p:txBody>
      </p:sp>
    </p:spTree>
    <p:extLst>
      <p:ext uri="{BB962C8B-B14F-4D97-AF65-F5344CB8AC3E}">
        <p14:creationId xmlns:p14="http://schemas.microsoft.com/office/powerpoint/2010/main" val="424406810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B02A48-7D55-463F-AE55-735A32A60015}" type="datetimeFigureOut">
              <a:rPr lang="en-AU" smtClean="0"/>
              <a:t>1/11/2021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4139431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B02A48-7D55-463F-AE55-735A32A60015}" type="datetimeFigureOut">
              <a:rPr lang="en-AU" smtClean="0"/>
              <a:t>1/11/2021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266986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B02A48-7D55-463F-AE55-735A32A60015}" type="datetimeFigureOut">
              <a:rPr lang="en-AU" smtClean="0"/>
              <a:t>1/11/2021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589290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784" y="1583140"/>
            <a:ext cx="11527436" cy="45938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595FDB-1377-49CA-B218-F47F271478EF}" type="slidenum">
              <a:rPr lang="en-GB" smtClean="0"/>
              <a:t>‹#›</a:t>
            </a:fld>
            <a:endParaRPr lang="en-GB"/>
          </a:p>
        </p:txBody>
      </p:sp>
      <p:grpSp>
        <p:nvGrpSpPr>
          <p:cNvPr id="7" name="Group 6"/>
          <p:cNvGrpSpPr/>
          <p:nvPr userDrawn="1"/>
        </p:nvGrpSpPr>
        <p:grpSpPr>
          <a:xfrm>
            <a:off x="32658" y="103336"/>
            <a:ext cx="12130370" cy="1191982"/>
            <a:chOff x="32658" y="24245"/>
            <a:chExt cx="12130370" cy="762318"/>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69705"/>
            <a:stretch/>
          </p:blipFill>
          <p:spPr>
            <a:xfrm>
              <a:off x="32658" y="24245"/>
              <a:ext cx="4020503" cy="762318"/>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69705"/>
            <a:stretch/>
          </p:blipFill>
          <p:spPr>
            <a:xfrm>
              <a:off x="4087598" y="24245"/>
              <a:ext cx="4020503" cy="762318"/>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69705"/>
            <a:stretch/>
          </p:blipFill>
          <p:spPr>
            <a:xfrm>
              <a:off x="8142525" y="24245"/>
              <a:ext cx="4020503" cy="762318"/>
            </a:xfrm>
            <a:prstGeom prst="rect">
              <a:avLst/>
            </a:prstGeom>
          </p:spPr>
        </p:pic>
      </p:grpSp>
    </p:spTree>
    <p:extLst>
      <p:ext uri="{BB962C8B-B14F-4D97-AF65-F5344CB8AC3E}">
        <p14:creationId xmlns:p14="http://schemas.microsoft.com/office/powerpoint/2010/main" val="101462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B02A48-7D55-463F-AE55-735A32A60015}" type="datetimeFigureOut">
              <a:rPr lang="en-AU" smtClean="0"/>
              <a:t>1/11/2021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94760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B02A48-7D55-463F-AE55-735A32A60015}" type="datetimeFigureOut">
              <a:rPr lang="en-AU" smtClean="0"/>
              <a:t>1/11/2021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335579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B02A48-7D55-463F-AE55-735A32A60015}" type="datetimeFigureOut">
              <a:rPr lang="en-AU" smtClean="0"/>
              <a:t>1/11/2021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271675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B02A48-7D55-463F-AE55-735A32A60015}" type="datetimeFigureOut">
              <a:rPr lang="en-AU" smtClean="0"/>
              <a:t>1/11/2021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3875390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02A48-7D55-463F-AE55-735A32A60015}" type="datetimeFigureOut">
              <a:rPr lang="en-AU" smtClean="0"/>
              <a:t>1/11/2021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261800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B02A48-7D55-463F-AE55-735A32A60015}" type="datetimeFigureOut">
              <a:rPr lang="en-AU" smtClean="0"/>
              <a:t>1/11/2021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3649497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02A48-7D55-463F-AE55-735A32A60015}" type="datetimeFigureOut">
              <a:rPr lang="en-AU" smtClean="0"/>
              <a:t>1/11/2021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428419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02A48-7D55-463F-AE55-735A32A60015}" type="datetimeFigureOut">
              <a:rPr lang="en-AU" smtClean="0"/>
              <a:t>1/11/2021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1044901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02A48-7D55-463F-AE55-735A32A60015}" type="datetimeFigureOut">
              <a:rPr lang="en-AU" smtClean="0"/>
              <a:t>1/11/2021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B1E8B-8B6B-4DD4-9030-6DC46830B008}" type="slidenum">
              <a:rPr lang="en-AU" smtClean="0"/>
              <a:t>‹#›</a:t>
            </a:fld>
            <a:endParaRPr lang="en-AU"/>
          </a:p>
        </p:txBody>
      </p:sp>
      <p:pic>
        <p:nvPicPr>
          <p:cNvPr id="7" name="Picture 6" descr="Logo&#10;&#10;Description automatically generated">
            <a:extLst>
              <a:ext uri="{FF2B5EF4-FFF2-40B4-BE49-F238E27FC236}">
                <a16:creationId xmlns:a16="http://schemas.microsoft.com/office/drawing/2014/main" id="{1FD6E106-3E60-4108-8745-C2E66ED8CC05}"/>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699948" y="427393"/>
            <a:ext cx="1218846" cy="1218846"/>
          </a:xfrm>
          <a:prstGeom prst="rect">
            <a:avLst/>
          </a:prstGeom>
        </p:spPr>
      </p:pic>
    </p:spTree>
    <p:extLst>
      <p:ext uri="{BB962C8B-B14F-4D97-AF65-F5344CB8AC3E}">
        <p14:creationId xmlns:p14="http://schemas.microsoft.com/office/powerpoint/2010/main" val="247715073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5A468E-77F3-4E9A-86B8-BF4DDE00E956}"/>
              </a:ext>
            </a:extLst>
          </p:cNvPr>
          <p:cNvPicPr>
            <a:picLocks noChangeAspect="1"/>
          </p:cNvPicPr>
          <p:nvPr/>
        </p:nvPicPr>
        <p:blipFill>
          <a:blip r:embed="rId2">
            <a:extLst>
              <a:ext uri="{28A0092B-C50C-407E-A947-70E740481C1C}">
                <a14:useLocalDpi xmlns:a14="http://schemas.microsoft.com/office/drawing/2010/main" val="0"/>
              </a:ext>
            </a:extLst>
          </a:blip>
          <a:srcRect l="5673" r="5673"/>
          <a:stretch/>
        </p:blipFill>
        <p:spPr>
          <a:xfrm>
            <a:off x="-5369" y="0"/>
            <a:ext cx="12191852" cy="6871925"/>
          </a:xfrm>
          <a:prstGeom prst="rect">
            <a:avLst/>
          </a:prstGeom>
        </p:spPr>
      </p:pic>
      <p:sp>
        <p:nvSpPr>
          <p:cNvPr id="2" name="Title 1"/>
          <p:cNvSpPr>
            <a:spLocks noGrp="1"/>
          </p:cNvSpPr>
          <p:nvPr>
            <p:ph type="ctrTitle"/>
          </p:nvPr>
        </p:nvSpPr>
        <p:spPr>
          <a:xfrm>
            <a:off x="5517" y="74188"/>
            <a:ext cx="9144000" cy="1534206"/>
          </a:xfrm>
        </p:spPr>
        <p:txBody>
          <a:bodyPr/>
          <a:lstStyle/>
          <a:p>
            <a:r>
              <a:rPr lang="en-GB" sz="9600" b="1" dirty="0">
                <a:solidFill>
                  <a:schemeClr val="bg1"/>
                </a:solidFill>
              </a:rPr>
              <a:t>Python Functions</a:t>
            </a:r>
            <a:endParaRPr lang="en-GB" b="1" dirty="0">
              <a:solidFill>
                <a:schemeClr val="bg1"/>
              </a:solidFill>
            </a:endParaRPr>
          </a:p>
        </p:txBody>
      </p:sp>
      <p:sp>
        <p:nvSpPr>
          <p:cNvPr id="3" name="Subtitle 2"/>
          <p:cNvSpPr>
            <a:spLocks noGrp="1"/>
          </p:cNvSpPr>
          <p:nvPr>
            <p:ph type="subTitle" idx="1"/>
          </p:nvPr>
        </p:nvSpPr>
        <p:spPr>
          <a:xfrm>
            <a:off x="4243526" y="4637224"/>
            <a:ext cx="7389075" cy="2308889"/>
          </a:xfrm>
        </p:spPr>
        <p:txBody>
          <a:bodyPr>
            <a:noAutofit/>
          </a:bodyPr>
          <a:lstStyle/>
          <a:p>
            <a:pPr lvl="3"/>
            <a:r>
              <a:rPr lang="en-GB" sz="3200" dirty="0">
                <a:solidFill>
                  <a:schemeClr val="bg1"/>
                </a:solidFill>
              </a:rPr>
              <a:t>Introduction to Programming</a:t>
            </a:r>
          </a:p>
          <a:p>
            <a:pPr lvl="3"/>
            <a:r>
              <a:rPr lang="en-GB" sz="3200" dirty="0">
                <a:solidFill>
                  <a:schemeClr val="bg1"/>
                </a:solidFill>
              </a:rPr>
              <a:t>Comp07027</a:t>
            </a:r>
          </a:p>
          <a:p>
            <a:pPr lvl="3"/>
            <a:endParaRPr lang="en-GB" sz="800" dirty="0">
              <a:solidFill>
                <a:schemeClr val="bg1"/>
              </a:solidFill>
            </a:endParaRPr>
          </a:p>
          <a:p>
            <a:pPr lvl="3"/>
            <a:r>
              <a:rPr lang="en-GB" sz="3200" dirty="0">
                <a:solidFill>
                  <a:schemeClr val="bg1"/>
                </a:solidFill>
              </a:rPr>
              <a:t>Lecture 8: </a:t>
            </a:r>
            <a:r>
              <a:rPr lang="en-AU" sz="3600" b="1" i="0" dirty="0">
                <a:solidFill>
                  <a:schemeClr val="bg1">
                    <a:lumMod val="95000"/>
                  </a:schemeClr>
                </a:solidFill>
                <a:effectLst/>
                <a:latin typeface="Inter-Bold"/>
              </a:rPr>
              <a:t>Python Functions (2)</a:t>
            </a:r>
          </a:p>
          <a:p>
            <a:pPr lvl="3"/>
            <a:endParaRPr lang="en-GB" sz="3200" dirty="0">
              <a:solidFill>
                <a:schemeClr val="bg1"/>
              </a:solidFill>
            </a:endParaRPr>
          </a:p>
        </p:txBody>
      </p:sp>
      <p:sp>
        <p:nvSpPr>
          <p:cNvPr id="6" name="TextBox 5">
            <a:extLst>
              <a:ext uri="{FF2B5EF4-FFF2-40B4-BE49-F238E27FC236}">
                <a16:creationId xmlns:a16="http://schemas.microsoft.com/office/drawing/2014/main" id="{FC5B8E9A-FA0B-4EDD-9231-4823B391E7D5}"/>
              </a:ext>
            </a:extLst>
          </p:cNvPr>
          <p:cNvSpPr txBox="1"/>
          <p:nvPr/>
        </p:nvSpPr>
        <p:spPr>
          <a:xfrm>
            <a:off x="191426" y="5252907"/>
            <a:ext cx="5470215" cy="1384995"/>
          </a:xfrm>
          <a:prstGeom prst="rect">
            <a:avLst/>
          </a:prstGeom>
          <a:noFill/>
        </p:spPr>
        <p:txBody>
          <a:bodyPr wrap="square" rtlCol="0" anchor="ctr">
            <a:spAutoFit/>
          </a:bodyPr>
          <a:lstStyle/>
          <a:p>
            <a:r>
              <a:rPr lang="en-US" altLang="ko-KR" sz="2800" b="1" dirty="0">
                <a:solidFill>
                  <a:schemeClr val="bg1"/>
                </a:solidFill>
                <a:cs typeface="Arial" pitchFamily="34" charset="0"/>
              </a:rPr>
              <a:t>Dr Muhammad Aslam</a:t>
            </a:r>
          </a:p>
          <a:p>
            <a:r>
              <a:rPr lang="en-US" altLang="ko-KR" sz="2800" b="1" dirty="0">
                <a:solidFill>
                  <a:schemeClr val="bg1"/>
                </a:solidFill>
                <a:cs typeface="Arial" pitchFamily="34" charset="0"/>
              </a:rPr>
              <a:t>Lecturer UWS Wuxi</a:t>
            </a:r>
          </a:p>
          <a:p>
            <a:r>
              <a:rPr lang="en-US" altLang="ko-KR" sz="2800" b="1" dirty="0">
                <a:solidFill>
                  <a:schemeClr val="bg1"/>
                </a:solidFill>
                <a:cs typeface="Arial" pitchFamily="34" charset="0"/>
              </a:rPr>
              <a:t>Muhammad.Aslam@uws.ac.uk</a:t>
            </a:r>
            <a:endParaRPr lang="ko-KR" altLang="en-US" sz="2800" b="1" dirty="0">
              <a:solidFill>
                <a:schemeClr val="bg1"/>
              </a:solidFill>
              <a:cs typeface="Arial" pitchFamily="34" charset="0"/>
            </a:endParaRPr>
          </a:p>
        </p:txBody>
      </p:sp>
    </p:spTree>
    <p:extLst>
      <p:ext uri="{BB962C8B-B14F-4D97-AF65-F5344CB8AC3E}">
        <p14:creationId xmlns:p14="http://schemas.microsoft.com/office/powerpoint/2010/main" val="2640502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838200" y="338492"/>
            <a:ext cx="10515600" cy="1325563"/>
          </a:xfrm>
        </p:spPr>
        <p:txBody>
          <a:bodyPr>
            <a:normAutofit/>
          </a:bodyPr>
          <a:lstStyle/>
          <a:p>
            <a:pPr algn="l"/>
            <a:r>
              <a:rPr lang="en-AU" b="1" i="0" dirty="0">
                <a:solidFill>
                  <a:srgbClr val="1C2B41"/>
                </a:solidFill>
                <a:effectLst/>
                <a:latin typeface="Inter-Bold"/>
              </a:rPr>
              <a:t>Nonlocal Variable in Function</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fontScale="85000" lnSpcReduction="20000"/>
          </a:bodyPr>
          <a:lstStyle/>
          <a:p>
            <a:pPr eaLnBrk="0" fontAlgn="base" hangingPunct="0">
              <a:lnSpc>
                <a:spcPct val="100000"/>
              </a:lnSpc>
              <a:spcBef>
                <a:spcPct val="0"/>
              </a:spcBef>
              <a:spcAft>
                <a:spcPct val="0"/>
              </a:spcAft>
            </a:pPr>
            <a:r>
              <a:rPr lang="en-AU" altLang="en-US" sz="2400" dirty="0">
                <a:solidFill>
                  <a:srgbClr val="222222"/>
                </a:solidFill>
                <a:latin typeface="Times New Roman" panose="02020603050405020304" pitchFamily="18" charset="0"/>
                <a:cs typeface="Times New Roman" panose="02020603050405020304" pitchFamily="18" charset="0"/>
              </a:rPr>
              <a:t>In Python, </a:t>
            </a:r>
            <a:r>
              <a:rPr lang="en-AU" altLang="en-US" sz="2400" dirty="0">
                <a:solidFill>
                  <a:srgbClr val="FF0000"/>
                </a:solidFill>
                <a:latin typeface="Times New Roman" panose="02020603050405020304" pitchFamily="18" charset="0"/>
                <a:cs typeface="Times New Roman" panose="02020603050405020304" pitchFamily="18" charset="0"/>
              </a:rPr>
              <a:t>nonlocal</a:t>
            </a:r>
            <a:r>
              <a:rPr lang="en-AU" altLang="en-US" sz="2400" dirty="0">
                <a:solidFill>
                  <a:srgbClr val="222222"/>
                </a:solidFill>
                <a:latin typeface="Times New Roman" panose="02020603050405020304" pitchFamily="18" charset="0"/>
                <a:cs typeface="Times New Roman" panose="02020603050405020304" pitchFamily="18" charset="0"/>
              </a:rPr>
              <a:t> is the keyword used to declare a variable that acts as a global variable for a nested function (i.e., function within another function).</a:t>
            </a:r>
          </a:p>
          <a:p>
            <a:pPr eaLnBrk="0" fontAlgn="base" hangingPunct="0">
              <a:lnSpc>
                <a:spcPct val="100000"/>
              </a:lnSpc>
              <a:spcBef>
                <a:spcPct val="0"/>
              </a:spcBef>
              <a:spcAft>
                <a:spcPct val="0"/>
              </a:spcAft>
            </a:pPr>
            <a:endParaRPr lang="en-AU" altLang="en-US" sz="2400" dirty="0">
              <a:solidFill>
                <a:srgbClr val="222222"/>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AU" altLang="en-US" sz="2400" dirty="0">
                <a:solidFill>
                  <a:srgbClr val="222222"/>
                </a:solidFill>
                <a:latin typeface="Times New Roman" panose="02020603050405020304" pitchFamily="18" charset="0"/>
                <a:cs typeface="Times New Roman" panose="02020603050405020304" pitchFamily="18" charset="0"/>
              </a:rPr>
              <a:t>We can use a </a:t>
            </a:r>
            <a:r>
              <a:rPr lang="en-AU" altLang="en-US" sz="2400" dirty="0">
                <a:solidFill>
                  <a:srgbClr val="FF0000"/>
                </a:solidFill>
                <a:latin typeface="Times New Roman" panose="02020603050405020304" pitchFamily="18" charset="0"/>
                <a:cs typeface="Times New Roman" panose="02020603050405020304" pitchFamily="18" charset="0"/>
              </a:rPr>
              <a:t>nonlocal</a:t>
            </a:r>
            <a:r>
              <a:rPr lang="en-AU" altLang="en-US" sz="2400" dirty="0">
                <a:solidFill>
                  <a:srgbClr val="222222"/>
                </a:solidFill>
                <a:latin typeface="Times New Roman" panose="02020603050405020304" pitchFamily="18" charset="0"/>
                <a:cs typeface="Times New Roman" panose="02020603050405020304" pitchFamily="18" charset="0"/>
              </a:rPr>
              <a:t> keyword when we want to declare a variable in the local scope but act as a global scope.</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2400" b="0" i="0" u="none" strike="noStrike" cap="none" normalizeH="0" baseline="0" dirty="0" err="1">
                <a:ln>
                  <a:noFill/>
                </a:ln>
                <a:solidFill>
                  <a:srgbClr val="FFC66D"/>
                </a:solidFill>
                <a:effectLst/>
                <a:latin typeface="Times New Roman" panose="02020603050405020304" pitchFamily="18" charset="0"/>
                <a:ea typeface="JetBrains Mono"/>
                <a:cs typeface="Times New Roman" panose="02020603050405020304" pitchFamily="18" charset="0"/>
              </a:rPr>
              <a:t>outer_func</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x = </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777</a:t>
            </a:r>
            <a:b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br>
            <a:b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2400" b="0" i="0" u="none" strike="noStrike" cap="none" normalizeH="0" baseline="0" dirty="0" err="1">
                <a:ln>
                  <a:noFill/>
                </a:ln>
                <a:solidFill>
                  <a:srgbClr val="FFC66D"/>
                </a:solidFill>
                <a:effectLst/>
                <a:latin typeface="Times New Roman" panose="02020603050405020304" pitchFamily="18" charset="0"/>
                <a:ea typeface="JetBrains Mono"/>
                <a:cs typeface="Times New Roman" panose="02020603050405020304" pitchFamily="18" charset="0"/>
              </a:rPr>
              <a:t>inner_func</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local variable now acts as global variable</a:t>
            </a:r>
            <a:b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nonlocal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x</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x</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 </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7000</a:t>
            </a:r>
            <a:b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"value of x inside inner function is :"</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x)</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inner_func</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"value of x inside outer function is :"</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x)</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outer_func</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en-US" sz="2200" dirty="0">
              <a:solidFill>
                <a:srgbClr val="222222"/>
              </a:solidFill>
              <a:latin typeface="Inter-Regular"/>
            </a:endParaRPr>
          </a:p>
        </p:txBody>
      </p:sp>
    </p:spTree>
    <p:extLst>
      <p:ext uri="{BB962C8B-B14F-4D97-AF65-F5344CB8AC3E}">
        <p14:creationId xmlns:p14="http://schemas.microsoft.com/office/powerpoint/2010/main" val="57518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838200" y="338492"/>
            <a:ext cx="10515600" cy="1325563"/>
          </a:xfrm>
        </p:spPr>
        <p:txBody>
          <a:bodyPr>
            <a:normAutofit/>
          </a:bodyPr>
          <a:lstStyle/>
          <a:p>
            <a:pPr algn="l"/>
            <a:r>
              <a:rPr lang="en-AU" b="1" i="0" dirty="0">
                <a:solidFill>
                  <a:srgbClr val="1C2B41"/>
                </a:solidFill>
                <a:effectLst/>
                <a:latin typeface="Inter-Bold"/>
              </a:rPr>
              <a:t>Python Function Arguments</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a:bodyPr>
          <a:lstStyle/>
          <a:p>
            <a:pPr algn="l"/>
            <a:r>
              <a:rPr lang="en-AU" sz="2400" b="0" i="0" dirty="0">
                <a:solidFill>
                  <a:srgbClr val="222222"/>
                </a:solidFill>
                <a:effectLst/>
                <a:latin typeface="Times New Roman" panose="02020603050405020304" pitchFamily="18" charset="0"/>
                <a:cs typeface="Times New Roman" panose="02020603050405020304" pitchFamily="18" charset="0"/>
              </a:rPr>
              <a:t>The argument is a value, a variable, or an object that we pass to a function or method call. In Python, there are four types of arguments allowed.</a:t>
            </a:r>
          </a:p>
          <a:p>
            <a:pPr algn="l">
              <a:buFont typeface="+mj-lt"/>
              <a:buAutoNum type="arabicPeriod"/>
            </a:pPr>
            <a:r>
              <a:rPr lang="en-AU" sz="2400" b="0" i="0" dirty="0">
                <a:solidFill>
                  <a:srgbClr val="222222"/>
                </a:solidFill>
                <a:effectLst/>
                <a:latin typeface="Times New Roman" panose="02020603050405020304" pitchFamily="18" charset="0"/>
                <a:cs typeface="Times New Roman" panose="02020603050405020304" pitchFamily="18" charset="0"/>
              </a:rPr>
              <a:t>Positional arguments</a:t>
            </a:r>
          </a:p>
          <a:p>
            <a:pPr algn="l">
              <a:buFont typeface="+mj-lt"/>
              <a:buAutoNum type="arabicPeriod"/>
            </a:pPr>
            <a:r>
              <a:rPr lang="en-AU" sz="2400" b="0" i="0" dirty="0">
                <a:solidFill>
                  <a:srgbClr val="222222"/>
                </a:solidFill>
                <a:effectLst/>
                <a:latin typeface="Times New Roman" panose="02020603050405020304" pitchFamily="18" charset="0"/>
                <a:cs typeface="Times New Roman" panose="02020603050405020304" pitchFamily="18" charset="0"/>
              </a:rPr>
              <a:t>keyword arguments</a:t>
            </a:r>
          </a:p>
          <a:p>
            <a:pPr algn="l">
              <a:buFont typeface="+mj-lt"/>
              <a:buAutoNum type="arabicPeriod"/>
            </a:pPr>
            <a:r>
              <a:rPr lang="en-AU" sz="2400" b="0" i="0" dirty="0">
                <a:solidFill>
                  <a:srgbClr val="222222"/>
                </a:solidFill>
                <a:effectLst/>
                <a:latin typeface="Times New Roman" panose="02020603050405020304" pitchFamily="18" charset="0"/>
                <a:cs typeface="Times New Roman" panose="02020603050405020304" pitchFamily="18" charset="0"/>
              </a:rPr>
              <a:t>Default arguments</a:t>
            </a:r>
          </a:p>
          <a:p>
            <a:pPr algn="l">
              <a:buFont typeface="+mj-lt"/>
              <a:buAutoNum type="arabicPeriod"/>
            </a:pPr>
            <a:r>
              <a:rPr lang="en-AU" sz="2400" b="0" i="0" dirty="0">
                <a:solidFill>
                  <a:srgbClr val="222222"/>
                </a:solidFill>
                <a:effectLst/>
                <a:latin typeface="Times New Roman" panose="02020603050405020304" pitchFamily="18" charset="0"/>
                <a:cs typeface="Times New Roman" panose="02020603050405020304" pitchFamily="18" charset="0"/>
              </a:rPr>
              <a:t>Variable-length arguments</a:t>
            </a:r>
          </a:p>
          <a:p>
            <a:pPr algn="l">
              <a:buFont typeface="+mj-lt"/>
              <a:buAutoNum type="arabicPeriod"/>
            </a:pPr>
            <a:endParaRPr lang="en-AU" sz="1600" b="0" i="0" dirty="0">
              <a:solidFill>
                <a:srgbClr val="222222"/>
              </a:solidFill>
              <a:effectLst/>
              <a:latin typeface="Inter-Regular"/>
            </a:endParaRPr>
          </a:p>
        </p:txBody>
      </p:sp>
    </p:spTree>
    <p:extLst>
      <p:ext uri="{BB962C8B-B14F-4D97-AF65-F5344CB8AC3E}">
        <p14:creationId xmlns:p14="http://schemas.microsoft.com/office/powerpoint/2010/main" val="1894395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838200" y="338492"/>
            <a:ext cx="10515600" cy="1325563"/>
          </a:xfrm>
        </p:spPr>
        <p:txBody>
          <a:bodyPr>
            <a:normAutofit/>
          </a:bodyPr>
          <a:lstStyle/>
          <a:p>
            <a:pPr algn="l"/>
            <a:r>
              <a:rPr lang="en-AU" b="1" i="0" dirty="0">
                <a:solidFill>
                  <a:srgbClr val="1C2B41"/>
                </a:solidFill>
                <a:effectLst/>
                <a:latin typeface="Inter-Bold"/>
              </a:rPr>
              <a:t>Positional Arguments</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fontScale="85000" lnSpcReduction="20000"/>
          </a:bodyPr>
          <a:lstStyle/>
          <a:p>
            <a:pPr algn="l"/>
            <a:r>
              <a:rPr lang="en-AU" sz="2900" dirty="0">
                <a:solidFill>
                  <a:srgbClr val="222222"/>
                </a:solidFill>
                <a:latin typeface="Times New Roman" panose="02020603050405020304" pitchFamily="18" charset="0"/>
                <a:cs typeface="Times New Roman" panose="02020603050405020304" pitchFamily="18" charset="0"/>
              </a:rPr>
              <a:t>Positional arguments are arguments that are pass to function in proper positional </a:t>
            </a:r>
            <a:r>
              <a:rPr lang="en-AU" dirty="0">
                <a:solidFill>
                  <a:srgbClr val="222222"/>
                </a:solidFill>
                <a:latin typeface="Times New Roman" panose="02020603050405020304" pitchFamily="18" charset="0"/>
                <a:cs typeface="Times New Roman" panose="02020603050405020304" pitchFamily="18" charset="0"/>
              </a:rPr>
              <a:t>order. </a:t>
            </a:r>
          </a:p>
          <a:p>
            <a:pPr algn="l"/>
            <a:r>
              <a:rPr lang="en-AU" dirty="0">
                <a:solidFill>
                  <a:srgbClr val="222222"/>
                </a:solidFill>
                <a:latin typeface="Times New Roman" panose="02020603050405020304" pitchFamily="18" charset="0"/>
                <a:cs typeface="Times New Roman" panose="02020603050405020304" pitchFamily="18" charset="0"/>
              </a:rPr>
              <a:t>That is, the 1st positional argument needs to be 1st when the function is called. The 2nd positional argument needs to be 2nd when the function is called, etc. </a:t>
            </a:r>
          </a:p>
          <a:p>
            <a:pPr algn="l"/>
            <a:r>
              <a:rPr lang="en-AU" dirty="0">
                <a:solidFill>
                  <a:srgbClr val="222222"/>
                </a:solidFill>
                <a:latin typeface="Times New Roman" panose="02020603050405020304" pitchFamily="18" charset="0"/>
                <a:cs typeface="Times New Roman" panose="02020603050405020304" pitchFamily="18" charset="0"/>
              </a:rPr>
              <a:t>See the following example for more understanding.</a:t>
            </a:r>
          </a:p>
          <a:p>
            <a:r>
              <a:rPr kumimoji="0" lang="en-US" altLang="en-US"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b="0" i="0" u="none" strike="noStrike" cap="none" normalizeH="0" baseline="0" dirty="0">
                <a:ln>
                  <a:noFill/>
                </a:ln>
                <a:solidFill>
                  <a:srgbClr val="FFC66D"/>
                </a:solidFill>
                <a:effectLst/>
                <a:latin typeface="Times New Roman" panose="02020603050405020304" pitchFamily="18" charset="0"/>
                <a:ea typeface="JetBrains Mono"/>
                <a:cs typeface="Times New Roman" panose="02020603050405020304" pitchFamily="18" charset="0"/>
              </a:rPr>
              <a:t>add</a:t>
            </a:r>
            <a: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a:t>
            </a:r>
            <a:r>
              <a:rPr kumimoji="0" lang="en-US" altLang="en-US"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b):</a:t>
            </a:r>
            <a:b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 - b)</a:t>
            </a:r>
            <a:b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add(</a:t>
            </a:r>
            <a:r>
              <a:rPr kumimoji="0" lang="en-US" altLang="en-US"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50</a:t>
            </a:r>
            <a:r>
              <a:rPr kumimoji="0" lang="en-US" altLang="en-US"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10</a:t>
            </a:r>
            <a: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Output 40</a:t>
            </a:r>
            <a:br>
              <a:rPr kumimoji="0" lang="en-US" altLang="en-US"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add(</a:t>
            </a:r>
            <a:r>
              <a:rPr kumimoji="0" lang="en-US" altLang="en-US"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10</a:t>
            </a:r>
            <a:r>
              <a:rPr kumimoji="0" lang="en-US" altLang="en-US"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50</a:t>
            </a:r>
            <a: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Output -40</a:t>
            </a:r>
          </a:p>
          <a:p>
            <a:r>
              <a:rPr lang="en-AU" b="0" i="0" dirty="0">
                <a:solidFill>
                  <a:srgbClr val="222222"/>
                </a:solidFill>
                <a:effectLst/>
                <a:latin typeface="Times New Roman" panose="02020603050405020304" pitchFamily="18" charset="0"/>
                <a:cs typeface="Times New Roman" panose="02020603050405020304" pitchFamily="18" charset="0"/>
              </a:rPr>
              <a:t>If you try to use pass more parameters you will get an error.</a:t>
            </a:r>
          </a:p>
          <a:p>
            <a: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add(</a:t>
            </a:r>
            <a:r>
              <a:rPr kumimoji="0" lang="en-US" altLang="en-US"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50</a:t>
            </a:r>
            <a:r>
              <a:rPr kumimoji="0" lang="en-US" altLang="en-US"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10, 30</a:t>
            </a:r>
            <a: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a:endParaRPr lang="en-AU" sz="2200" dirty="0">
              <a:solidFill>
                <a:srgbClr val="222222"/>
              </a:solidFill>
              <a:latin typeface="Inter-Regular"/>
            </a:endParaRPr>
          </a:p>
        </p:txBody>
      </p:sp>
    </p:spTree>
    <p:extLst>
      <p:ext uri="{BB962C8B-B14F-4D97-AF65-F5344CB8AC3E}">
        <p14:creationId xmlns:p14="http://schemas.microsoft.com/office/powerpoint/2010/main" val="3259273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838200" y="338492"/>
            <a:ext cx="10515600" cy="1325563"/>
          </a:xfrm>
        </p:spPr>
        <p:txBody>
          <a:bodyPr>
            <a:normAutofit/>
          </a:bodyPr>
          <a:lstStyle/>
          <a:p>
            <a:pPr algn="l"/>
            <a:r>
              <a:rPr lang="en-AU" b="1" i="0" dirty="0">
                <a:solidFill>
                  <a:srgbClr val="1C2B41"/>
                </a:solidFill>
                <a:effectLst/>
                <a:latin typeface="Inter-Bold"/>
              </a:rPr>
              <a:t>Keyword Arguments</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a:bodyPr>
          <a:lstStyle/>
          <a:p>
            <a:pPr algn="l"/>
            <a:r>
              <a:rPr lang="en-AU" sz="2000" b="0" i="0" dirty="0">
                <a:solidFill>
                  <a:srgbClr val="222222"/>
                </a:solidFill>
                <a:effectLst/>
                <a:latin typeface="Times New Roman" panose="02020603050405020304" pitchFamily="18" charset="0"/>
                <a:cs typeface="Times New Roman" panose="02020603050405020304" pitchFamily="18" charset="0"/>
              </a:rPr>
              <a:t>A keyword argument is an argument value, passed to function preceded by the variable name and an equals sign.</a:t>
            </a:r>
          </a:p>
          <a:p>
            <a:pPr algn="l"/>
            <a:endParaRPr lang="en-AU" sz="2000" dirty="0">
              <a:solidFill>
                <a:srgbClr val="222222"/>
              </a:solidFill>
              <a:latin typeface="Times New Roman" panose="02020603050405020304" pitchFamily="18" charset="0"/>
              <a:cs typeface="Times New Roman" panose="02020603050405020304" pitchFamily="18" charset="0"/>
            </a:endParaRPr>
          </a:p>
          <a:p>
            <a:r>
              <a:rPr kumimoji="0" lang="en-US" altLang="en-US" sz="20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2000" b="0" i="0" u="none" strike="noStrike" cap="none" normalizeH="0" baseline="0" dirty="0">
                <a:ln>
                  <a:noFill/>
                </a:ln>
                <a:solidFill>
                  <a:srgbClr val="FFC66D"/>
                </a:solidFill>
                <a:effectLst/>
                <a:latin typeface="Times New Roman" panose="02020603050405020304" pitchFamily="18" charset="0"/>
                <a:ea typeface="JetBrains Mono"/>
                <a:cs typeface="Times New Roman" panose="02020603050405020304" pitchFamily="18" charset="0"/>
              </a:rPr>
              <a:t>message</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(name</a:t>
            </a:r>
            <a:r>
              <a:rPr kumimoji="0" lang="en-US" altLang="en-US" sz="20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surname):</a:t>
            </a: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0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"Hello"</a:t>
            </a:r>
            <a:r>
              <a:rPr kumimoji="0" lang="en-US" altLang="en-US" sz="20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name</a:t>
            </a:r>
            <a:r>
              <a:rPr kumimoji="0" lang="en-US" altLang="en-US" sz="20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surname)</a:t>
            </a: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message(</a:t>
            </a:r>
            <a:r>
              <a:rPr kumimoji="0" lang="en-US" altLang="en-US" sz="2000" b="0" i="0" u="none" strike="noStrike" cap="none" normalizeH="0" baseline="0" dirty="0">
                <a:ln>
                  <a:noFill/>
                </a:ln>
                <a:solidFill>
                  <a:srgbClr val="AA4926"/>
                </a:solidFill>
                <a:effectLst/>
                <a:latin typeface="Times New Roman" panose="02020603050405020304" pitchFamily="18" charset="0"/>
                <a:ea typeface="JetBrains Mono"/>
                <a:cs typeface="Times New Roman" panose="02020603050405020304" pitchFamily="18" charset="0"/>
              </a:rPr>
              <a:t>name</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0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"John"</a:t>
            </a:r>
            <a:r>
              <a:rPr kumimoji="0" lang="en-US" altLang="en-US" sz="20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a:ln>
                  <a:noFill/>
                </a:ln>
                <a:solidFill>
                  <a:srgbClr val="AA4926"/>
                </a:solidFill>
                <a:effectLst/>
                <a:latin typeface="Times New Roman" panose="02020603050405020304" pitchFamily="18" charset="0"/>
                <a:ea typeface="JetBrains Mono"/>
                <a:cs typeface="Times New Roman" panose="02020603050405020304" pitchFamily="18" charset="0"/>
              </a:rPr>
              <a:t>surname</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0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"Wilson"</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message(</a:t>
            </a:r>
            <a:r>
              <a:rPr kumimoji="0" lang="en-US" altLang="en-US" sz="2000" b="0" i="0" u="none" strike="noStrike" cap="none" normalizeH="0" baseline="0" dirty="0">
                <a:ln>
                  <a:noFill/>
                </a:ln>
                <a:solidFill>
                  <a:srgbClr val="AA4926"/>
                </a:solidFill>
                <a:effectLst/>
                <a:latin typeface="Times New Roman" panose="02020603050405020304" pitchFamily="18" charset="0"/>
                <a:ea typeface="JetBrains Mono"/>
                <a:cs typeface="Times New Roman" panose="02020603050405020304" pitchFamily="18" charset="0"/>
              </a:rPr>
              <a:t>surname</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0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"Ault"</a:t>
            </a:r>
            <a:r>
              <a:rPr kumimoji="0" lang="en-US" altLang="en-US" sz="20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a:ln>
                  <a:noFill/>
                </a:ln>
                <a:solidFill>
                  <a:srgbClr val="AA4926"/>
                </a:solidFill>
                <a:effectLst/>
                <a:latin typeface="Times New Roman" panose="02020603050405020304" pitchFamily="18" charset="0"/>
                <a:ea typeface="JetBrains Mono"/>
                <a:cs typeface="Times New Roman" panose="02020603050405020304" pitchFamily="18" charset="0"/>
              </a:rPr>
              <a:t>name</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0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"Kelly"</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a:r>
              <a:rPr lang="en-AU" sz="2000" b="0" i="0" dirty="0">
                <a:solidFill>
                  <a:srgbClr val="222222"/>
                </a:solidFill>
                <a:effectLst/>
                <a:latin typeface="Times New Roman" panose="02020603050405020304" pitchFamily="18" charset="0"/>
                <a:cs typeface="Times New Roman" panose="02020603050405020304" pitchFamily="18" charset="0"/>
              </a:rPr>
              <a:t>In keyword arguments order of argument is not matter, but the number of arguments must match. Otherwise, we will get an error.</a:t>
            </a:r>
          </a:p>
        </p:txBody>
      </p:sp>
    </p:spTree>
    <p:extLst>
      <p:ext uri="{BB962C8B-B14F-4D97-AF65-F5344CB8AC3E}">
        <p14:creationId xmlns:p14="http://schemas.microsoft.com/office/powerpoint/2010/main" val="1217221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838200" y="338492"/>
            <a:ext cx="10515600" cy="1325563"/>
          </a:xfrm>
        </p:spPr>
        <p:txBody>
          <a:bodyPr>
            <a:normAutofit/>
          </a:bodyPr>
          <a:lstStyle/>
          <a:p>
            <a:pPr algn="l"/>
            <a:r>
              <a:rPr lang="en-AU" b="1" i="0" dirty="0">
                <a:solidFill>
                  <a:srgbClr val="1C2B41"/>
                </a:solidFill>
                <a:effectLst/>
                <a:latin typeface="Inter-Bold"/>
              </a:rPr>
              <a:t>Example: Keyword Arguments</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a:bodyPr>
          <a:lstStyle/>
          <a:p>
            <a:pPr algn="l"/>
            <a:r>
              <a:rPr lang="en-AU" sz="2000" b="0" i="0" dirty="0">
                <a:solidFill>
                  <a:srgbClr val="222222"/>
                </a:solidFill>
                <a:effectLst/>
                <a:latin typeface="Times New Roman" panose="02020603050405020304" pitchFamily="18" charset="0"/>
                <a:cs typeface="Times New Roman" panose="02020603050405020304" pitchFamily="18" charset="0"/>
              </a:rPr>
              <a:t>While using keyword and positional argument simultaneously, we need to pass 1st arguments as positional arguments and then keyword arguments. </a:t>
            </a:r>
          </a:p>
          <a:p>
            <a:pPr algn="l"/>
            <a:r>
              <a:rPr lang="en-AU" sz="2000" dirty="0">
                <a:solidFill>
                  <a:srgbClr val="222222"/>
                </a:solidFill>
                <a:latin typeface="Times New Roman" panose="02020603050405020304" pitchFamily="18" charset="0"/>
                <a:cs typeface="Times New Roman" panose="02020603050405020304" pitchFamily="18" charset="0"/>
              </a:rPr>
              <a:t>Otherwise, we will get </a:t>
            </a:r>
            <a:r>
              <a:rPr lang="en-AU" sz="2000" dirty="0" err="1">
                <a:solidFill>
                  <a:srgbClr val="222222"/>
                </a:solidFill>
                <a:latin typeface="Times New Roman" panose="02020603050405020304" pitchFamily="18" charset="0"/>
                <a:cs typeface="Times New Roman" panose="02020603050405020304" pitchFamily="18" charset="0"/>
              </a:rPr>
              <a:t>SyntaxError</a:t>
            </a:r>
            <a:r>
              <a:rPr lang="en-AU" sz="2000" dirty="0">
                <a:solidFill>
                  <a:srgbClr val="222222"/>
                </a:solidFill>
                <a:latin typeface="Times New Roman" panose="02020603050405020304" pitchFamily="18" charset="0"/>
                <a:cs typeface="Times New Roman" panose="02020603050405020304" pitchFamily="18" charset="0"/>
              </a:rPr>
              <a:t>. See the following example.</a:t>
            </a:r>
          </a:p>
          <a:p>
            <a:pPr marL="0" indent="0" algn="l">
              <a:buNone/>
            </a:pPr>
            <a:endParaRPr lang="en-AU" sz="2000" dirty="0">
              <a:solidFill>
                <a:srgbClr val="222222"/>
              </a:solidFill>
              <a:latin typeface="Times New Roman" panose="02020603050405020304" pitchFamily="18" charset="0"/>
              <a:cs typeface="Times New Roman" panose="02020603050405020304" pitchFamily="18" charset="0"/>
            </a:endParaRPr>
          </a:p>
          <a:p>
            <a:r>
              <a:rPr kumimoji="0" lang="en-US" altLang="en-US" sz="20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2000" b="0" i="0" u="none" strike="noStrike" cap="none" normalizeH="0" baseline="0" dirty="0">
                <a:ln>
                  <a:noFill/>
                </a:ln>
                <a:solidFill>
                  <a:srgbClr val="FFC66D"/>
                </a:solidFill>
                <a:effectLst/>
                <a:latin typeface="Times New Roman" panose="02020603050405020304" pitchFamily="18" charset="0"/>
                <a:ea typeface="JetBrains Mono"/>
                <a:cs typeface="Times New Roman" panose="02020603050405020304" pitchFamily="18" charset="0"/>
              </a:rPr>
              <a:t>message</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0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first_nm</a:t>
            </a:r>
            <a:r>
              <a:rPr kumimoji="0" lang="en-US" altLang="en-US" sz="20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last_nm</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0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"Hello..!"</a:t>
            </a:r>
            <a:r>
              <a:rPr kumimoji="0" lang="en-US" altLang="en-US" sz="20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first_nm</a:t>
            </a:r>
            <a:r>
              <a:rPr kumimoji="0" lang="en-US" altLang="en-US" sz="20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last_nm</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correct use</a:t>
            </a:r>
            <a:br>
              <a:rPr kumimoji="0" lang="en-US" altLang="en-US" sz="20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message(</a:t>
            </a:r>
            <a:r>
              <a:rPr kumimoji="0" lang="en-US" altLang="en-US" sz="20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"John"</a:t>
            </a:r>
            <a:r>
              <a:rPr kumimoji="0" lang="en-US" altLang="en-US" sz="20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"Wilson"</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message(</a:t>
            </a:r>
            <a:r>
              <a:rPr kumimoji="0" lang="en-US" altLang="en-US" sz="20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"John"</a:t>
            </a:r>
            <a:r>
              <a:rPr kumimoji="0" lang="en-US" altLang="en-US" sz="20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err="1">
                <a:ln>
                  <a:noFill/>
                </a:ln>
                <a:solidFill>
                  <a:srgbClr val="AA4926"/>
                </a:solidFill>
                <a:effectLst/>
                <a:latin typeface="Times New Roman" panose="02020603050405020304" pitchFamily="18" charset="0"/>
                <a:ea typeface="JetBrains Mono"/>
                <a:cs typeface="Times New Roman" panose="02020603050405020304" pitchFamily="18" charset="0"/>
              </a:rPr>
              <a:t>last_nm</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0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"Wilson"</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Error</a:t>
            </a:r>
            <a:br>
              <a:rPr kumimoji="0" lang="en-US" altLang="en-US" sz="20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err="1">
                <a:ln>
                  <a:noFill/>
                </a:ln>
                <a:solidFill>
                  <a:srgbClr val="808080"/>
                </a:solidFill>
                <a:effectLst/>
                <a:latin typeface="Times New Roman" panose="02020603050405020304" pitchFamily="18" charset="0"/>
                <a:ea typeface="JetBrains Mono"/>
                <a:cs typeface="Times New Roman" panose="02020603050405020304" pitchFamily="18" charset="0"/>
              </a:rPr>
              <a:t>SyntaxError</a:t>
            </a:r>
            <a:r>
              <a:rPr kumimoji="0" lang="en-US" altLang="en-US" sz="20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positional argument follows keyword argument</a:t>
            </a:r>
            <a:br>
              <a:rPr kumimoji="0" lang="en-US" altLang="en-US" sz="20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message(</a:t>
            </a:r>
            <a:r>
              <a:rPr kumimoji="0" lang="en-US" altLang="en-US" sz="2000" b="0" i="0" u="none" strike="noStrike" cap="none" normalizeH="0" baseline="0" dirty="0" err="1">
                <a:ln>
                  <a:noFill/>
                </a:ln>
                <a:solidFill>
                  <a:srgbClr val="AA4926"/>
                </a:solidFill>
                <a:effectLst/>
                <a:latin typeface="Times New Roman" panose="02020603050405020304" pitchFamily="18" charset="0"/>
                <a:ea typeface="JetBrains Mono"/>
                <a:cs typeface="Times New Roman" panose="02020603050405020304" pitchFamily="18" charset="0"/>
              </a:rPr>
              <a:t>first_nm</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0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"John"</a:t>
            </a:r>
            <a:r>
              <a:rPr kumimoji="0" lang="en-US" altLang="en-US" sz="20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"Wilson"</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a:endParaRPr lang="en-AU" sz="2200" dirty="0">
              <a:solidFill>
                <a:srgbClr val="222222"/>
              </a:solidFill>
              <a:latin typeface="Inter-Regular"/>
            </a:endParaRPr>
          </a:p>
        </p:txBody>
      </p:sp>
    </p:spTree>
    <p:extLst>
      <p:ext uri="{BB962C8B-B14F-4D97-AF65-F5344CB8AC3E}">
        <p14:creationId xmlns:p14="http://schemas.microsoft.com/office/powerpoint/2010/main" val="3364419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838200" y="338492"/>
            <a:ext cx="10515600" cy="1325563"/>
          </a:xfrm>
        </p:spPr>
        <p:txBody>
          <a:bodyPr>
            <a:normAutofit/>
          </a:bodyPr>
          <a:lstStyle/>
          <a:p>
            <a:pPr algn="l"/>
            <a:r>
              <a:rPr lang="en-AU" b="1" i="0" dirty="0">
                <a:solidFill>
                  <a:srgbClr val="1C2B41"/>
                </a:solidFill>
                <a:effectLst/>
                <a:latin typeface="Inter-Bold"/>
              </a:rPr>
              <a:t>Default Arguments</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lnSpcReduction="10000"/>
          </a:bodyPr>
          <a:lstStyle/>
          <a:p>
            <a:pPr eaLnBrk="0" fontAlgn="base" hangingPunct="0">
              <a:lnSpc>
                <a:spcPct val="100000"/>
              </a:lnSpc>
              <a:spcBef>
                <a:spcPct val="0"/>
              </a:spcBef>
              <a:spcAft>
                <a:spcPct val="0"/>
              </a:spcAft>
            </a:pPr>
            <a:r>
              <a:rPr kumimoji="0" lang="en-US" altLang="en-US" sz="26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Default arguments take the default value during the function call if we do not pass them. </a:t>
            </a:r>
          </a:p>
          <a:p>
            <a:pPr eaLnBrk="0" fontAlgn="base" hangingPunct="0">
              <a:lnSpc>
                <a:spcPct val="100000"/>
              </a:lnSpc>
              <a:spcBef>
                <a:spcPct val="0"/>
              </a:spcBef>
              <a:spcAft>
                <a:spcPct val="0"/>
              </a:spcAft>
            </a:pPr>
            <a:r>
              <a:rPr kumimoji="0" lang="en-US" altLang="en-US" sz="26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We can assign a default value to an argument in function definition using the </a:t>
            </a:r>
            <a:r>
              <a:rPr kumimoji="0" lang="en-US" altLang="en-US" sz="2600" b="0"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a:t>
            </a:r>
            <a:r>
              <a:rPr kumimoji="0" lang="en-US" altLang="en-US" sz="26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assignment operator.</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6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2600" b="0" i="0" u="none" strike="noStrike" cap="none" normalizeH="0" baseline="0" dirty="0">
                <a:ln>
                  <a:noFill/>
                </a:ln>
                <a:solidFill>
                  <a:srgbClr val="FFC66D"/>
                </a:solidFill>
                <a:effectLst/>
                <a:latin typeface="Times New Roman" panose="02020603050405020304" pitchFamily="18" charset="0"/>
                <a:ea typeface="JetBrains Mono"/>
                <a:cs typeface="Times New Roman" panose="02020603050405020304" pitchFamily="18" charset="0"/>
              </a:rPr>
              <a:t>message</a:t>
            </a:r>
            <a: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(name=</a:t>
            </a:r>
            <a:r>
              <a:rPr kumimoji="0" lang="en-US" altLang="en-US" sz="26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"Guest"</a:t>
            </a:r>
            <a: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6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6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"Hello"</a:t>
            </a:r>
            <a:r>
              <a:rPr kumimoji="0" lang="en-US" altLang="en-US" sz="26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name)</a:t>
            </a:r>
            <a:b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6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calling function with argument</a:t>
            </a:r>
            <a:br>
              <a:rPr kumimoji="0" lang="en-US" altLang="en-US" sz="26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message(</a:t>
            </a:r>
            <a:r>
              <a:rPr kumimoji="0" lang="en-US" altLang="en-US" sz="26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"John"</a:t>
            </a:r>
            <a: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6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calling function without argument</a:t>
            </a:r>
            <a:br>
              <a:rPr kumimoji="0" lang="en-US" altLang="en-US" sz="26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message()</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indent="0" algn="l">
              <a:buNone/>
            </a:pPr>
            <a:endParaRPr lang="en-AU" sz="2200" dirty="0">
              <a:solidFill>
                <a:srgbClr val="222222"/>
              </a:solidFill>
              <a:latin typeface="Inter-Regular"/>
            </a:endParaRPr>
          </a:p>
        </p:txBody>
      </p:sp>
    </p:spTree>
    <p:extLst>
      <p:ext uri="{BB962C8B-B14F-4D97-AF65-F5344CB8AC3E}">
        <p14:creationId xmlns:p14="http://schemas.microsoft.com/office/powerpoint/2010/main" val="409701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838200" y="338492"/>
            <a:ext cx="10515600" cy="1325563"/>
          </a:xfrm>
        </p:spPr>
        <p:txBody>
          <a:bodyPr>
            <a:normAutofit/>
          </a:bodyPr>
          <a:lstStyle/>
          <a:p>
            <a:r>
              <a:rPr lang="en-AU" b="1" i="0" dirty="0">
                <a:solidFill>
                  <a:srgbClr val="1C2B41"/>
                </a:solidFill>
                <a:effectLst/>
                <a:latin typeface="Inter-Bold"/>
              </a:rPr>
              <a:t>Variable-length Arguments</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fontScale="25000" lnSpcReduction="20000"/>
          </a:bodyPr>
          <a:lstStyle/>
          <a:p>
            <a:pPr eaLnBrk="0" fontAlgn="base" hangingPunct="0">
              <a:lnSpc>
                <a:spcPct val="100000"/>
              </a:lnSpc>
              <a:spcBef>
                <a:spcPct val="0"/>
              </a:spcBef>
              <a:spcAft>
                <a:spcPct val="0"/>
              </a:spcAft>
            </a:pPr>
            <a:r>
              <a:rPr kumimoji="0" lang="en-US" altLang="en-US" sz="72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In Python, sometimes, there is a situation where we need to pass multiple numbers of arguments to the function. </a:t>
            </a:r>
          </a:p>
          <a:p>
            <a:pPr eaLnBrk="0" fontAlgn="base" hangingPunct="0">
              <a:lnSpc>
                <a:spcPct val="100000"/>
              </a:lnSpc>
              <a:spcBef>
                <a:spcPct val="0"/>
              </a:spcBef>
              <a:spcAft>
                <a:spcPct val="0"/>
              </a:spcAft>
            </a:pPr>
            <a:r>
              <a:rPr kumimoji="0" lang="en-US" altLang="en-US" sz="72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Such types of arguments are called </a:t>
            </a:r>
            <a:r>
              <a:rPr kumimoji="0" lang="en-US" altLang="en-US" sz="7200" b="1"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variable-length arguments</a:t>
            </a:r>
            <a:r>
              <a:rPr kumimoji="0" lang="en-US" altLang="en-US" sz="72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a:t>
            </a:r>
          </a:p>
          <a:p>
            <a:pPr eaLnBrk="0" fontAlgn="base" hangingPunct="0">
              <a:lnSpc>
                <a:spcPct val="100000"/>
              </a:lnSpc>
              <a:spcBef>
                <a:spcPct val="0"/>
              </a:spcBef>
              <a:spcAft>
                <a:spcPct val="0"/>
              </a:spcAft>
            </a:pPr>
            <a:r>
              <a:rPr kumimoji="0" lang="en-US" altLang="en-US" sz="72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We can declare a variable-length argument with the </a:t>
            </a:r>
            <a:r>
              <a:rPr kumimoji="0" lang="en-US" altLang="en-US" sz="7200" b="0" i="0" u="none" strike="noStrike" cap="none" normalizeH="0" baseline="0" dirty="0">
                <a:ln>
                  <a:noFill/>
                </a:ln>
                <a:solidFill>
                  <a:srgbClr val="C7254E"/>
                </a:solidFill>
                <a:effectLst/>
                <a:latin typeface="Times New Roman" panose="02020603050405020304" pitchFamily="18" charset="0"/>
                <a:cs typeface="Times New Roman" panose="02020603050405020304" pitchFamily="18" charset="0"/>
              </a:rPr>
              <a:t>*</a:t>
            </a:r>
            <a:r>
              <a:rPr kumimoji="0" lang="en-US" altLang="en-US" sz="72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a:t>
            </a:r>
            <a:r>
              <a:rPr kumimoji="0" lang="en-US" altLang="en-US" sz="7200" b="1"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(asterisk)</a:t>
            </a:r>
            <a:r>
              <a:rPr kumimoji="0" lang="en-US" altLang="en-US" sz="72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symbol.</a:t>
            </a:r>
            <a:r>
              <a:rPr kumimoji="0" lang="en-US" altLang="en-US" sz="7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eaLnBrk="0" fontAlgn="base" hangingPunct="0">
              <a:lnSpc>
                <a:spcPct val="100000"/>
              </a:lnSpc>
              <a:spcBef>
                <a:spcPct val="0"/>
              </a:spcBef>
              <a:spcAft>
                <a:spcPct val="0"/>
              </a:spcAft>
            </a:pPr>
            <a:r>
              <a:rPr kumimoji="0" lang="en-US" altLang="en-US" sz="3400" b="0" i="0" u="none" strike="noStrike" cap="none" normalizeH="0" baseline="0" dirty="0">
                <a:ln>
                  <a:noFill/>
                </a:ln>
                <a:solidFill>
                  <a:srgbClr val="CC7832"/>
                </a:solidFill>
                <a:effectLst/>
                <a:latin typeface="Arial Unicode MS"/>
                <a:ea typeface="JetBrains Mono"/>
              </a:rPr>
              <a:t>def </a:t>
            </a:r>
            <a:r>
              <a:rPr kumimoji="0" lang="en-US" altLang="en-US" sz="3400" b="0" i="0" u="none" strike="noStrike" cap="none" normalizeH="0" baseline="0" dirty="0">
                <a:ln>
                  <a:noFill/>
                </a:ln>
                <a:solidFill>
                  <a:srgbClr val="FFC66D"/>
                </a:solidFill>
                <a:effectLst/>
                <a:latin typeface="Arial Unicode MS"/>
                <a:ea typeface="JetBrains Mono"/>
              </a:rPr>
              <a:t>fun</a:t>
            </a:r>
            <a:r>
              <a:rPr kumimoji="0" lang="en-US" altLang="en-US" sz="3400" b="0" i="0" u="none" strike="noStrike" cap="none" normalizeH="0" baseline="0" dirty="0">
                <a:ln>
                  <a:noFill/>
                </a:ln>
                <a:solidFill>
                  <a:srgbClr val="A9B7C6"/>
                </a:solidFill>
                <a:effectLst/>
                <a:latin typeface="Arial Unicode MS"/>
                <a:ea typeface="JetBrains Mono"/>
              </a:rPr>
              <a:t>(</a:t>
            </a:r>
            <a:r>
              <a:rPr kumimoji="0" lang="en-US" altLang="en-US" sz="3400" b="0" i="0" u="none" strike="noStrike" cap="none" normalizeH="0" baseline="0" dirty="0">
                <a:ln>
                  <a:noFill/>
                </a:ln>
                <a:solidFill>
                  <a:srgbClr val="72737A"/>
                </a:solidFill>
                <a:effectLst/>
                <a:latin typeface="Arial Unicode MS"/>
                <a:ea typeface="JetBrains Mono"/>
              </a:rPr>
              <a:t>*var</a:t>
            </a:r>
            <a:r>
              <a:rPr kumimoji="0" lang="en-US" altLang="en-US" sz="3400" b="0" i="0" u="none" strike="noStrike" cap="none" normalizeH="0" baseline="0" dirty="0">
                <a:ln>
                  <a:noFill/>
                </a:ln>
                <a:solidFill>
                  <a:srgbClr val="A9B7C6"/>
                </a:solidFill>
                <a:effectLst/>
                <a:latin typeface="Arial Unicode MS"/>
                <a:ea typeface="JetBrains Mono"/>
              </a:rPr>
              <a:t>):</a:t>
            </a:r>
            <a:br>
              <a:rPr kumimoji="0" lang="en-US" altLang="en-US" sz="3400" b="0" i="0" u="none" strike="noStrike" cap="none" normalizeH="0" baseline="0" dirty="0">
                <a:ln>
                  <a:noFill/>
                </a:ln>
                <a:solidFill>
                  <a:srgbClr val="A9B7C6"/>
                </a:solidFill>
                <a:effectLst/>
                <a:latin typeface="Arial Unicode MS"/>
                <a:ea typeface="JetBrains Mono"/>
              </a:rPr>
            </a:br>
            <a:r>
              <a:rPr kumimoji="0" lang="en-US" altLang="en-US" sz="3400" b="0" i="0" u="none" strike="noStrike" cap="none" normalizeH="0" baseline="0" dirty="0">
                <a:ln>
                  <a:noFill/>
                </a:ln>
                <a:solidFill>
                  <a:srgbClr val="A9B7C6"/>
                </a:solidFill>
                <a:effectLst/>
                <a:latin typeface="Arial Unicode MS"/>
                <a:ea typeface="JetBrains Mono"/>
              </a:rPr>
              <a:t>    function body</a:t>
            </a:r>
            <a:endParaRPr kumimoji="0" lang="en-US" altLang="en-US" sz="72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lang="en-AU" sz="7200" b="0" i="0" dirty="0">
                <a:solidFill>
                  <a:srgbClr val="222222"/>
                </a:solidFill>
                <a:effectLst/>
                <a:latin typeface="Times New Roman" panose="02020603050405020304" pitchFamily="18" charset="0"/>
                <a:cs typeface="Times New Roman" panose="02020603050405020304" pitchFamily="18" charset="0"/>
              </a:rPr>
              <a:t>We can pass any number of arguments to this function. Internally all these values are represented in the form of a </a:t>
            </a:r>
            <a:r>
              <a:rPr lang="en-AU" sz="7200" b="1" i="0" dirty="0">
                <a:solidFill>
                  <a:srgbClr val="222222"/>
                </a:solidFill>
                <a:effectLst/>
                <a:latin typeface="Times New Roman" panose="02020603050405020304" pitchFamily="18" charset="0"/>
                <a:cs typeface="Times New Roman" panose="02020603050405020304" pitchFamily="18" charset="0"/>
              </a:rPr>
              <a:t>tuple</a:t>
            </a:r>
            <a:r>
              <a:rPr lang="en-AU" sz="7200" b="0" i="0" dirty="0">
                <a:solidFill>
                  <a:srgbClr val="222222"/>
                </a:solidFill>
                <a:effectLst/>
                <a:latin typeface="Times New Roman" panose="02020603050405020304" pitchFamily="18" charset="0"/>
                <a:cs typeface="Times New Roman" panose="02020603050405020304" pitchFamily="18" charset="0"/>
              </a:rPr>
              <a:t>.</a:t>
            </a:r>
            <a:endParaRPr kumimoji="0" lang="en-US" altLang="en-US" sz="72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endParaRPr>
          </a:p>
          <a:p>
            <a:pPr eaLnBrk="0" fontAlgn="base" hangingPunct="0">
              <a:lnSpc>
                <a:spcPct val="100000"/>
              </a:lnSpc>
              <a:spcBef>
                <a:spcPct val="0"/>
              </a:spcBef>
              <a:spcAft>
                <a:spcPct val="0"/>
              </a:spcAft>
            </a:pPr>
            <a:br>
              <a:rPr kumimoji="0" lang="en-US" altLang="en-US" sz="3600" b="0" i="0" u="none" strike="noStrike" cap="none" normalizeH="0" baseline="0" dirty="0">
                <a:ln>
                  <a:noFill/>
                </a:ln>
                <a:solidFill>
                  <a:srgbClr val="A9B7C6"/>
                </a:solidFill>
                <a:effectLst/>
                <a:latin typeface="Arial Unicode MS"/>
                <a:ea typeface="JetBrains Mono"/>
              </a:rPr>
            </a:br>
            <a:r>
              <a:rPr kumimoji="0" lang="en-US" altLang="en-US" sz="55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5500" b="0" i="0" u="none" strike="noStrike" cap="none" normalizeH="0" baseline="0" dirty="0">
                <a:ln>
                  <a:noFill/>
                </a:ln>
                <a:solidFill>
                  <a:srgbClr val="FFC66D"/>
                </a:solidFill>
                <a:effectLst/>
                <a:latin typeface="Times New Roman" panose="02020603050405020304" pitchFamily="18" charset="0"/>
                <a:ea typeface="JetBrains Mono"/>
                <a:cs typeface="Times New Roman" panose="02020603050405020304" pitchFamily="18" charset="0"/>
              </a:rPr>
              <a:t>addition</a:t>
            </a:r>
            <a: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(*numbers):</a:t>
            </a:r>
            <a:b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total = </a:t>
            </a:r>
            <a:r>
              <a:rPr kumimoji="0" lang="en-US" altLang="en-US" sz="55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0</a:t>
            </a:r>
            <a:br>
              <a:rPr kumimoji="0" lang="en-US" altLang="en-US" sz="55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br>
            <a:r>
              <a:rPr kumimoji="0" lang="en-US" altLang="en-US" sz="55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    </a:t>
            </a:r>
            <a:r>
              <a:rPr kumimoji="0" lang="en-US" altLang="en-US" sz="55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for </a:t>
            </a:r>
            <a: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no </a:t>
            </a:r>
            <a:r>
              <a:rPr kumimoji="0" lang="en-US" altLang="en-US" sz="55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in </a:t>
            </a:r>
            <a: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numbers:</a:t>
            </a:r>
            <a:b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total = total + no</a:t>
            </a:r>
            <a:b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55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55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"Sum is:"</a:t>
            </a:r>
            <a:r>
              <a:rPr kumimoji="0" lang="en-US" altLang="en-US" sz="55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total)</a:t>
            </a:r>
            <a:b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55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0 arguments</a:t>
            </a:r>
            <a:br>
              <a:rPr kumimoji="0" lang="en-US" altLang="en-US" sz="55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addition()</a:t>
            </a:r>
            <a:b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55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5 arguments</a:t>
            </a:r>
            <a:br>
              <a:rPr kumimoji="0" lang="en-US" altLang="en-US" sz="55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addition(</a:t>
            </a:r>
            <a:r>
              <a:rPr kumimoji="0" lang="en-US" altLang="en-US" sz="55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10</a:t>
            </a:r>
            <a:r>
              <a:rPr kumimoji="0" lang="en-US" altLang="en-US" sz="55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55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5</a:t>
            </a:r>
            <a:r>
              <a:rPr kumimoji="0" lang="en-US" altLang="en-US" sz="55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55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2</a:t>
            </a:r>
            <a:r>
              <a:rPr kumimoji="0" lang="en-US" altLang="en-US" sz="55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55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5</a:t>
            </a:r>
            <a:r>
              <a:rPr kumimoji="0" lang="en-US" altLang="en-US" sz="55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55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4</a:t>
            </a:r>
            <a: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55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3 arguments</a:t>
            </a:r>
            <a:br>
              <a:rPr kumimoji="0" lang="en-US" altLang="en-US" sz="55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addition(</a:t>
            </a:r>
            <a:r>
              <a:rPr kumimoji="0" lang="en-US" altLang="en-US" sz="55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78</a:t>
            </a:r>
            <a:r>
              <a:rPr kumimoji="0" lang="en-US" altLang="en-US" sz="55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55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7</a:t>
            </a:r>
            <a:r>
              <a:rPr kumimoji="0" lang="en-US" altLang="en-US" sz="55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55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2.5</a:t>
            </a:r>
            <a:r>
              <a:rPr kumimoji="0" lang="en-US" altLang="en-US" sz="55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endParaRPr kumimoji="0" lang="en-US" altLang="en-US" sz="5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indent="0" algn="l">
              <a:buNone/>
            </a:pPr>
            <a:endParaRPr lang="en-AU" sz="2200" dirty="0">
              <a:solidFill>
                <a:srgbClr val="222222"/>
              </a:solidFill>
              <a:latin typeface="Inter-Regular"/>
            </a:endParaRPr>
          </a:p>
        </p:txBody>
      </p:sp>
    </p:spTree>
    <p:extLst>
      <p:ext uri="{BB962C8B-B14F-4D97-AF65-F5344CB8AC3E}">
        <p14:creationId xmlns:p14="http://schemas.microsoft.com/office/powerpoint/2010/main" val="1234962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838200" y="338492"/>
            <a:ext cx="10515600" cy="1325563"/>
          </a:xfrm>
        </p:spPr>
        <p:txBody>
          <a:bodyPr>
            <a:normAutofit/>
          </a:bodyPr>
          <a:lstStyle/>
          <a:p>
            <a:pPr algn="l"/>
            <a:r>
              <a:rPr lang="en-AU" b="1" i="0" dirty="0">
                <a:solidFill>
                  <a:srgbClr val="1C2B41"/>
                </a:solidFill>
                <a:effectLst/>
                <a:latin typeface="Inter-Bold"/>
              </a:rPr>
              <a:t>Recursive Function</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fontScale="62500" lnSpcReduction="20000"/>
          </a:bodyPr>
          <a:lstStyle/>
          <a:p>
            <a:pPr algn="l"/>
            <a:r>
              <a:rPr lang="en-AU" sz="3800" b="0" i="0" dirty="0">
                <a:solidFill>
                  <a:srgbClr val="222222"/>
                </a:solidFill>
                <a:effectLst/>
                <a:latin typeface="Times New Roman" panose="02020603050405020304" pitchFamily="18" charset="0"/>
                <a:cs typeface="Times New Roman" panose="02020603050405020304" pitchFamily="18" charset="0"/>
              </a:rPr>
              <a:t>A recursive function is a function that calls itself, again and again.</a:t>
            </a:r>
          </a:p>
          <a:p>
            <a:pPr algn="l"/>
            <a:r>
              <a:rPr lang="en-AU" sz="3800" b="0" i="0" dirty="0">
                <a:solidFill>
                  <a:srgbClr val="222222"/>
                </a:solidFill>
                <a:effectLst/>
                <a:latin typeface="Times New Roman" panose="02020603050405020304" pitchFamily="18" charset="0"/>
                <a:cs typeface="Times New Roman" panose="02020603050405020304" pitchFamily="18" charset="0"/>
              </a:rPr>
              <a:t>Consider, calculating the factorial of a number is a repetitive activity, in that case, we can call a function again and again, which calculates factorial.</a:t>
            </a:r>
          </a:p>
          <a:p>
            <a:pPr marL="0" indent="0">
              <a:buNone/>
            </a:pPr>
            <a:r>
              <a:rPr kumimoji="0" lang="en-US" altLang="en-US" sz="29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factorial(5) </a:t>
            </a:r>
          </a:p>
          <a:p>
            <a:pPr marL="0" indent="0">
              <a:buNone/>
            </a:pPr>
            <a:r>
              <a:rPr kumimoji="0" lang="en-US" altLang="en-US" sz="29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5*factorial(4) </a:t>
            </a:r>
          </a:p>
          <a:p>
            <a:pPr marL="0" indent="0">
              <a:buNone/>
            </a:pPr>
            <a:r>
              <a:rPr kumimoji="0" lang="en-US" altLang="en-US" sz="29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5*4*factorial(3) </a:t>
            </a:r>
          </a:p>
          <a:p>
            <a:pPr marL="0" indent="0">
              <a:buNone/>
            </a:pPr>
            <a:r>
              <a:rPr kumimoji="0" lang="en-US" altLang="en-US" sz="29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5*4*3*factorial(2) </a:t>
            </a:r>
          </a:p>
          <a:p>
            <a:pPr marL="0" indent="0">
              <a:buNone/>
            </a:pPr>
            <a:r>
              <a:rPr kumimoji="0" lang="en-US" altLang="en-US" sz="29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5*4*3*2*factorial(1) </a:t>
            </a:r>
          </a:p>
          <a:p>
            <a:pPr marL="0" indent="0">
              <a:buNone/>
            </a:pPr>
            <a:r>
              <a:rPr kumimoji="0" lang="en-US" altLang="en-US" sz="29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5*4*3*2*1 = 120 </a:t>
            </a:r>
          </a:p>
          <a:p>
            <a:r>
              <a:rPr kumimoji="0" lang="en-US" altLang="en-US" sz="29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2900" b="0" i="0" u="none" strike="noStrike" cap="none" normalizeH="0" baseline="0" dirty="0">
                <a:ln>
                  <a:noFill/>
                </a:ln>
                <a:solidFill>
                  <a:srgbClr val="FFC66D"/>
                </a:solidFill>
                <a:effectLst/>
                <a:latin typeface="Times New Roman" panose="02020603050405020304" pitchFamily="18" charset="0"/>
                <a:ea typeface="JetBrains Mono"/>
                <a:cs typeface="Times New Roman" panose="02020603050405020304" pitchFamily="18" charset="0"/>
              </a:rPr>
              <a:t>factorial</a:t>
            </a:r>
            <a:r>
              <a:rPr kumimoji="0" lang="en-US" altLang="en-US" sz="29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(no):</a:t>
            </a:r>
            <a:br>
              <a:rPr kumimoji="0" lang="en-US" altLang="en-US" sz="29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9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9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if </a:t>
            </a:r>
            <a:r>
              <a:rPr kumimoji="0" lang="en-US" altLang="en-US" sz="29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no == </a:t>
            </a:r>
            <a:r>
              <a:rPr kumimoji="0" lang="en-US" altLang="en-US" sz="29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0</a:t>
            </a:r>
            <a:r>
              <a:rPr kumimoji="0" lang="en-US" altLang="en-US" sz="29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9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9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9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return </a:t>
            </a:r>
            <a:r>
              <a:rPr kumimoji="0" lang="en-US" altLang="en-US" sz="29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1</a:t>
            </a:r>
            <a:br>
              <a:rPr kumimoji="0" lang="en-US" altLang="en-US" sz="29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br>
            <a:r>
              <a:rPr kumimoji="0" lang="en-US" altLang="en-US" sz="29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    </a:t>
            </a:r>
            <a:r>
              <a:rPr kumimoji="0" lang="en-US" altLang="en-US" sz="29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else</a:t>
            </a:r>
            <a:r>
              <a:rPr kumimoji="0" lang="en-US" altLang="en-US" sz="29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9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9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9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return </a:t>
            </a:r>
            <a:r>
              <a:rPr kumimoji="0" lang="en-US" altLang="en-US" sz="29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no * factorial(no - </a:t>
            </a:r>
            <a:r>
              <a:rPr kumimoji="0" lang="en-US" altLang="en-US" sz="29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1</a:t>
            </a:r>
            <a:r>
              <a:rPr kumimoji="0" lang="en-US" altLang="en-US" sz="29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9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29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9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29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9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"factorial of a number is:"</a:t>
            </a:r>
            <a:r>
              <a:rPr kumimoji="0" lang="en-US" altLang="en-US" sz="29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9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factorial(</a:t>
            </a:r>
            <a:r>
              <a:rPr kumimoji="0" lang="en-US" altLang="en-US" sz="29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8</a:t>
            </a:r>
            <a:r>
              <a:rPr kumimoji="0" lang="en-US" altLang="en-US" sz="29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endParaRPr kumimoji="0" lang="en-US" altLang="en-US" sz="2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kumimoji="0" lang="en-US" altLang="en-US" sz="3600" b="0" i="0" u="none" strike="noStrike" cap="none" normalizeH="0" baseline="0" dirty="0">
              <a:ln>
                <a:noFill/>
              </a:ln>
              <a:solidFill>
                <a:schemeClr val="tx1"/>
              </a:solidFill>
              <a:effectLst/>
              <a:latin typeface="Arial" panose="020B0604020202020204" pitchFamily="34" charset="0"/>
            </a:endParaRPr>
          </a:p>
          <a:p>
            <a:pPr algn="l"/>
            <a:endParaRPr lang="en-AU" sz="1600" b="0" i="0" dirty="0">
              <a:solidFill>
                <a:srgbClr val="222222"/>
              </a:solidFill>
              <a:effectLst/>
              <a:latin typeface="Inter-Regular"/>
            </a:endParaRPr>
          </a:p>
        </p:txBody>
      </p:sp>
    </p:spTree>
    <p:extLst>
      <p:ext uri="{BB962C8B-B14F-4D97-AF65-F5344CB8AC3E}">
        <p14:creationId xmlns:p14="http://schemas.microsoft.com/office/powerpoint/2010/main" val="2580281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838200" y="338492"/>
            <a:ext cx="10515600" cy="1325563"/>
          </a:xfrm>
        </p:spPr>
        <p:txBody>
          <a:bodyPr>
            <a:normAutofit/>
          </a:bodyPr>
          <a:lstStyle/>
          <a:p>
            <a:pPr algn="l"/>
            <a:r>
              <a:rPr lang="en-AU" b="1" i="0" dirty="0">
                <a:solidFill>
                  <a:srgbClr val="1C2B41"/>
                </a:solidFill>
                <a:effectLst/>
                <a:latin typeface="Inter-Bold"/>
              </a:rPr>
              <a:t>Recursive Function</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a:bodyPr>
          <a:lstStyle/>
          <a:p>
            <a:pPr algn="l"/>
            <a:r>
              <a:rPr lang="en-AU" sz="2400" dirty="0">
                <a:solidFill>
                  <a:srgbClr val="000000"/>
                </a:solidFill>
                <a:latin typeface="Times New Roman" panose="02020603050405020304" pitchFamily="18" charset="0"/>
                <a:cs typeface="Times New Roman" panose="02020603050405020304" pitchFamily="18" charset="0"/>
              </a:rPr>
              <a:t>The advantages of the recursive function are:</a:t>
            </a:r>
          </a:p>
          <a:p>
            <a:pPr algn="l">
              <a:buFont typeface="+mj-lt"/>
              <a:buAutoNum type="arabicPeriod"/>
            </a:pPr>
            <a:r>
              <a:rPr lang="en-AU" sz="2400" dirty="0">
                <a:solidFill>
                  <a:srgbClr val="000000"/>
                </a:solidFill>
                <a:latin typeface="Times New Roman" panose="02020603050405020304" pitchFamily="18" charset="0"/>
                <a:cs typeface="Times New Roman" panose="02020603050405020304" pitchFamily="18" charset="0"/>
              </a:rPr>
              <a:t>By using recursive, we can reduce the length of the code.</a:t>
            </a:r>
          </a:p>
          <a:p>
            <a:pPr algn="l">
              <a:buFont typeface="+mj-lt"/>
              <a:buAutoNum type="arabicPeriod"/>
            </a:pPr>
            <a:r>
              <a:rPr lang="en-AU" sz="2400" dirty="0">
                <a:solidFill>
                  <a:srgbClr val="000000"/>
                </a:solidFill>
                <a:latin typeface="Times New Roman" panose="02020603050405020304" pitchFamily="18" charset="0"/>
                <a:cs typeface="Times New Roman" panose="02020603050405020304" pitchFamily="18" charset="0"/>
              </a:rPr>
              <a:t>The readability of code improves due to code reduction.</a:t>
            </a:r>
          </a:p>
          <a:p>
            <a:pPr algn="l">
              <a:buFont typeface="+mj-lt"/>
              <a:buAutoNum type="arabicPeriod"/>
            </a:pPr>
            <a:r>
              <a:rPr lang="en-AU" sz="2400" dirty="0">
                <a:solidFill>
                  <a:srgbClr val="000000"/>
                </a:solidFill>
                <a:latin typeface="Times New Roman" panose="02020603050405020304" pitchFamily="18" charset="0"/>
                <a:cs typeface="Times New Roman" panose="02020603050405020304" pitchFamily="18" charset="0"/>
              </a:rPr>
              <a:t>Useful for solving a complex problem</a:t>
            </a:r>
          </a:p>
          <a:p>
            <a:pPr algn="l"/>
            <a:r>
              <a:rPr lang="en-AU" sz="2400" dirty="0">
                <a:solidFill>
                  <a:srgbClr val="000000"/>
                </a:solidFill>
                <a:latin typeface="Times New Roman" panose="02020603050405020304" pitchFamily="18" charset="0"/>
                <a:cs typeface="Times New Roman" panose="02020603050405020304" pitchFamily="18" charset="0"/>
              </a:rPr>
              <a:t>The disadvantage of the recursive function:</a:t>
            </a:r>
          </a:p>
          <a:p>
            <a:pPr algn="l">
              <a:buFont typeface="+mj-lt"/>
              <a:buAutoNum type="arabicPeriod"/>
            </a:pPr>
            <a:r>
              <a:rPr lang="en-AU" sz="2400" dirty="0">
                <a:solidFill>
                  <a:srgbClr val="000000"/>
                </a:solidFill>
                <a:latin typeface="Times New Roman" panose="02020603050405020304" pitchFamily="18" charset="0"/>
                <a:cs typeface="Times New Roman" panose="02020603050405020304" pitchFamily="18" charset="0"/>
              </a:rPr>
              <a:t>The recursive function takes more memory and time for execution.</a:t>
            </a:r>
          </a:p>
          <a:p>
            <a:pPr algn="l">
              <a:buFont typeface="+mj-lt"/>
              <a:buAutoNum type="arabicPeriod"/>
            </a:pPr>
            <a:r>
              <a:rPr lang="en-AU" sz="2400" dirty="0">
                <a:solidFill>
                  <a:srgbClr val="000000"/>
                </a:solidFill>
                <a:latin typeface="Times New Roman" panose="02020603050405020304" pitchFamily="18" charset="0"/>
                <a:cs typeface="Times New Roman" panose="02020603050405020304" pitchFamily="18" charset="0"/>
              </a:rPr>
              <a:t>Debugging is not easy for the recursive function</a:t>
            </a:r>
            <a:r>
              <a:rPr lang="en-AU" sz="2900"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64218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403194" y="286759"/>
            <a:ext cx="10515600" cy="1325563"/>
          </a:xfrm>
        </p:spPr>
        <p:txBody>
          <a:bodyPr>
            <a:normAutofit/>
          </a:bodyPr>
          <a:lstStyle/>
          <a:p>
            <a:pPr algn="l"/>
            <a:r>
              <a:rPr lang="en-AU" b="1" i="0" dirty="0">
                <a:solidFill>
                  <a:srgbClr val="1C2B41"/>
                </a:solidFill>
                <a:effectLst/>
                <a:latin typeface="Inter-Bold"/>
              </a:rPr>
              <a:t>Python Anonymous/Lambda Function</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a:bodyPr>
          <a:lstStyle/>
          <a:p>
            <a:pPr fontAlgn="base">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Sometimes we need to declare a function without any name. The nameless property function is called an anonymous function or lambda function.</a:t>
            </a:r>
          </a:p>
          <a:p>
            <a:pPr fontAlgn="base">
              <a:spcAft>
                <a:spcPct val="0"/>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fontAlgn="base">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The reason behind the using anonymous function is for instant use, that is, one-time usage. </a:t>
            </a:r>
          </a:p>
          <a:p>
            <a:pPr fontAlgn="base">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Normal function is declared using the def function. Whereas the anonymous function is declared using the lambda keyword.</a:t>
            </a:r>
          </a:p>
          <a:p>
            <a:pPr fontAlgn="base">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In opposite to a normal function, a Python lambda function is a single expression. </a:t>
            </a:r>
          </a:p>
          <a:p>
            <a:pPr fontAlgn="base">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But, in a lambda body, we can expand with expressions over multiple lines using parentheses or a multiline string.</a:t>
            </a:r>
          </a:p>
        </p:txBody>
      </p:sp>
      <p:sp>
        <p:nvSpPr>
          <p:cNvPr id="4" name="Rectangle 1">
            <a:extLst>
              <a:ext uri="{FF2B5EF4-FFF2-40B4-BE49-F238E27FC236}">
                <a16:creationId xmlns:a16="http://schemas.microsoft.com/office/drawing/2014/main" id="{AE0D9664-E6EB-4B44-BE38-2F3B9FAC3250}"/>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392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98A9-F468-4F3B-B6DD-3412E95724ED}"/>
              </a:ext>
            </a:extLst>
          </p:cNvPr>
          <p:cNvSpPr>
            <a:spLocks noGrp="1"/>
          </p:cNvSpPr>
          <p:nvPr>
            <p:ph type="title"/>
          </p:nvPr>
        </p:nvSpPr>
        <p:spPr>
          <a:xfrm>
            <a:off x="835702" y="248477"/>
            <a:ext cx="10515600" cy="1325563"/>
          </a:xfrm>
        </p:spPr>
        <p:txBody>
          <a:bodyPr>
            <a:normAutofit/>
          </a:bodyPr>
          <a:lstStyle/>
          <a:p>
            <a:r>
              <a:rPr lang="en-AU" b="1" i="0" dirty="0">
                <a:solidFill>
                  <a:srgbClr val="FF0000"/>
                </a:solidFill>
                <a:effectLst/>
                <a:latin typeface="Inter-Regular"/>
              </a:rPr>
              <a:t>User-defined function</a:t>
            </a:r>
            <a:br>
              <a:rPr lang="en-AU" b="1" i="0" dirty="0">
                <a:solidFill>
                  <a:srgbClr val="1C2B41"/>
                </a:solidFill>
                <a:effectLst/>
                <a:latin typeface="Inter-Bold"/>
              </a:rPr>
            </a:br>
            <a:endParaRPr lang="en-AU" dirty="0"/>
          </a:p>
        </p:txBody>
      </p:sp>
      <p:sp>
        <p:nvSpPr>
          <p:cNvPr id="7" name="Content Placeholder 1">
            <a:extLst>
              <a:ext uri="{FF2B5EF4-FFF2-40B4-BE49-F238E27FC236}">
                <a16:creationId xmlns:a16="http://schemas.microsoft.com/office/drawing/2014/main" id="{002D170A-CE96-4402-9281-2CA1E2C9042A}"/>
              </a:ext>
            </a:extLst>
          </p:cNvPr>
          <p:cNvSpPr>
            <a:spLocks noGrp="1"/>
          </p:cNvSpPr>
          <p:nvPr>
            <p:ph idx="1"/>
          </p:nvPr>
        </p:nvSpPr>
        <p:spPr>
          <a:xfrm>
            <a:off x="329784" y="1583140"/>
            <a:ext cx="11527436" cy="5026383"/>
          </a:xfrm>
        </p:spPr>
        <p:txBody>
          <a:bodyPr>
            <a:normAutofit/>
          </a:bodyPr>
          <a:lstStyle/>
          <a:p>
            <a:r>
              <a:rPr lang="en-AU" sz="2400" b="0" i="0" dirty="0">
                <a:solidFill>
                  <a:srgbClr val="222222"/>
                </a:solidFill>
                <a:effectLst/>
                <a:latin typeface="Times New Roman" panose="02020603050405020304" pitchFamily="18" charset="0"/>
                <a:cs typeface="Times New Roman" panose="02020603050405020304" pitchFamily="18" charset="0"/>
              </a:rPr>
              <a:t>Functions which are created by programmer explicitly according to the requirement are called a user-defined function.</a:t>
            </a:r>
          </a:p>
          <a:p>
            <a:r>
              <a:rPr lang="en-AU" sz="2400" b="1" i="0" dirty="0">
                <a:solidFill>
                  <a:srgbClr val="1C2B41"/>
                </a:solidFill>
                <a:effectLst/>
                <a:latin typeface="Times New Roman" panose="02020603050405020304" pitchFamily="18" charset="0"/>
                <a:cs typeface="Times New Roman" panose="02020603050405020304" pitchFamily="18" charset="0"/>
              </a:rPr>
              <a:t>Creating a Function</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Use the following steps to define a function in Python.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71550" lvl="1" indent="-514350" eaLnBrk="0" fontAlgn="base" hangingPunct="0">
              <a:lnSpc>
                <a:spcPct val="100000"/>
              </a:lnSpc>
              <a:spcBef>
                <a:spcPct val="0"/>
              </a:spcBef>
              <a:spcAft>
                <a:spcPct val="0"/>
              </a:spcAft>
              <a:buFont typeface="+mj-lt"/>
              <a:buAutoNum type="arabicPeriod"/>
            </a:pPr>
            <a:r>
              <a:rPr kumimoji="0" lang="en-US" altLang="en-US"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Use the </a:t>
            </a:r>
            <a:r>
              <a:rPr kumimoji="0" lang="en-US" altLang="en-US" b="1"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def</a:t>
            </a:r>
            <a:r>
              <a:rPr kumimoji="0" lang="en-US" altLang="en-US"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keyword with the function name to define a function.</a:t>
            </a:r>
          </a:p>
          <a:p>
            <a:pPr marL="971550" lvl="1" indent="-514350" eaLnBrk="0" fontAlgn="base" hangingPunct="0">
              <a:lnSpc>
                <a:spcPct val="100000"/>
              </a:lnSpc>
              <a:spcBef>
                <a:spcPct val="0"/>
              </a:spcBef>
              <a:spcAft>
                <a:spcPct val="0"/>
              </a:spcAft>
              <a:buFont typeface="+mj-lt"/>
              <a:buAutoNum type="arabicPeriod"/>
            </a:pPr>
            <a:r>
              <a:rPr kumimoji="0" lang="en-US" altLang="en-US"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Next, pass the number of parameters as per your requirement. (Optional).</a:t>
            </a:r>
          </a:p>
          <a:p>
            <a:pPr marL="971550" lvl="1" indent="-514350" eaLnBrk="0" fontAlgn="base" hangingPunct="0">
              <a:lnSpc>
                <a:spcPct val="100000"/>
              </a:lnSpc>
              <a:spcBef>
                <a:spcPct val="0"/>
              </a:spcBef>
              <a:spcAft>
                <a:spcPct val="0"/>
              </a:spcAft>
              <a:buFont typeface="+mj-lt"/>
              <a:buAutoNum type="arabicPeriod"/>
            </a:pPr>
            <a:r>
              <a:rPr kumimoji="0" lang="en-US" altLang="en-US"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Next, define the function body with a </a:t>
            </a:r>
            <a:r>
              <a:rPr kumimoji="0" lang="en-US" altLang="en-US" b="1"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block of code</a:t>
            </a:r>
            <a:r>
              <a:rPr kumimoji="0" lang="en-US" altLang="en-US"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This block of code is nothing but the action you wanted to perform.</a:t>
            </a:r>
          </a:p>
          <a:p>
            <a:pPr eaLnBrk="0" fontAlgn="base" hangingPunct="0">
              <a:lnSpc>
                <a:spcPct val="100000"/>
              </a:lnSpc>
              <a:spcBef>
                <a:spcPct val="0"/>
              </a:spcBef>
              <a:spcAft>
                <a:spcPct val="0"/>
              </a:spcAft>
            </a:pPr>
            <a:r>
              <a:rPr lang="en-AU" sz="2400" b="0" i="0" dirty="0">
                <a:solidFill>
                  <a:srgbClr val="222222"/>
                </a:solidFill>
                <a:effectLst/>
                <a:latin typeface="Times New Roman" panose="02020603050405020304" pitchFamily="18" charset="0"/>
                <a:cs typeface="Times New Roman" panose="02020603050405020304" pitchFamily="18" charset="0"/>
              </a:rPr>
              <a:t>In Python, no need to specify curly braces for the function body. The only </a:t>
            </a:r>
            <a:r>
              <a:rPr lang="en-AU" sz="2400" b="1" i="0" dirty="0">
                <a:solidFill>
                  <a:srgbClr val="222222"/>
                </a:solidFill>
                <a:effectLst/>
                <a:latin typeface="Times New Roman" panose="02020603050405020304" pitchFamily="18" charset="0"/>
                <a:cs typeface="Times New Roman" panose="02020603050405020304" pitchFamily="18" charset="0"/>
              </a:rPr>
              <a:t>indentation</a:t>
            </a:r>
            <a:r>
              <a:rPr lang="en-AU" sz="2400" b="0" i="0" dirty="0">
                <a:solidFill>
                  <a:srgbClr val="222222"/>
                </a:solidFill>
                <a:effectLst/>
                <a:latin typeface="Times New Roman" panose="02020603050405020304" pitchFamily="18" charset="0"/>
                <a:cs typeface="Times New Roman" panose="02020603050405020304" pitchFamily="18" charset="0"/>
              </a:rPr>
              <a:t> is essential to separate code blocks. Otherwise, you will get an error.</a:t>
            </a:r>
            <a:endPar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BAD46BCF-67F0-4354-A5A4-DE68CE4C90D8}"/>
              </a:ext>
            </a:extLst>
          </p:cNvPr>
          <p:cNvSpPr>
            <a:spLocks noChangeArrowheads="1"/>
          </p:cNvSpPr>
          <p:nvPr/>
        </p:nvSpPr>
        <p:spPr bwMode="auto">
          <a:xfrm>
            <a:off x="0" y="26000"/>
            <a:ext cx="256464" cy="4051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9826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838200" y="338492"/>
            <a:ext cx="10515600" cy="1325563"/>
          </a:xfrm>
        </p:spPr>
        <p:txBody>
          <a:bodyPr>
            <a:normAutofit/>
          </a:bodyPr>
          <a:lstStyle/>
          <a:p>
            <a:pPr algn="l"/>
            <a:r>
              <a:rPr lang="en-AU" b="1" i="0" dirty="0">
                <a:solidFill>
                  <a:srgbClr val="1C2B41"/>
                </a:solidFill>
                <a:effectLst/>
                <a:latin typeface="Inter-Bold"/>
              </a:rPr>
              <a:t>Python Anonymous/Lambda Function</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a:bodyPr>
          <a:lstStyle/>
          <a:p>
            <a:pPr eaLnBrk="0" fontAlgn="base" hangingPunct="0">
              <a:lnSpc>
                <a:spcPct val="100000"/>
              </a:lnSpc>
              <a:spcBef>
                <a:spcPct val="0"/>
              </a:spcBef>
              <a:spcAft>
                <a:spcPct val="0"/>
              </a:spcAft>
            </a:pPr>
            <a:r>
              <a:rPr kumimoji="0" lang="en-US" altLang="en-US" sz="2800" b="1" i="0" u="none" strike="noStrike" cap="none" normalizeH="0" baseline="0" dirty="0">
                <a:ln>
                  <a:noFill/>
                </a:ln>
                <a:solidFill>
                  <a:srgbClr val="222222"/>
                </a:solidFill>
                <a:effectLst/>
                <a:latin typeface="Arial" panose="020B0604020202020204" pitchFamily="34" charset="0"/>
                <a:ea typeface="Inter-Regular"/>
              </a:rPr>
              <a:t>Syntax of </a:t>
            </a:r>
            <a:r>
              <a:rPr kumimoji="0" lang="en-US" altLang="en-US" sz="1800" b="1" i="0" u="none" strike="noStrike" cap="none" normalizeH="0" baseline="0" dirty="0">
                <a:ln>
                  <a:noFill/>
                </a:ln>
                <a:solidFill>
                  <a:srgbClr val="C7254E"/>
                </a:solidFill>
                <a:effectLst/>
                <a:latin typeface="Consolas" panose="020B0609020204030204" pitchFamily="49" charset="0"/>
                <a:ea typeface="Inter-Regular"/>
              </a:rPr>
              <a:t>lambda</a:t>
            </a:r>
            <a:r>
              <a:rPr kumimoji="0" lang="en-US" altLang="en-US" sz="2800" b="1" i="0" u="none" strike="noStrike" cap="none" normalizeH="0" baseline="0" dirty="0">
                <a:ln>
                  <a:noFill/>
                </a:ln>
                <a:solidFill>
                  <a:srgbClr val="222222"/>
                </a:solidFill>
                <a:effectLst/>
                <a:ea typeface="Inter-Regular"/>
              </a:rPr>
              <a:t> </a:t>
            </a:r>
            <a:r>
              <a:rPr kumimoji="0" lang="en-US" altLang="en-US" sz="2800" b="1" i="0" u="none" strike="noStrike" cap="none" normalizeH="0" baseline="0" dirty="0">
                <a:ln>
                  <a:noFill/>
                </a:ln>
                <a:solidFill>
                  <a:srgbClr val="222222"/>
                </a:solidFill>
                <a:effectLst/>
                <a:latin typeface="Arial" panose="020B0604020202020204" pitchFamily="34" charset="0"/>
                <a:ea typeface="Inter-Regular"/>
              </a:rPr>
              <a:t>function:</a:t>
            </a:r>
            <a:r>
              <a:rPr kumimoji="0" lang="en-US" altLang="en-US" sz="1400" b="0" i="0" u="none" strike="noStrike" cap="none" normalizeH="0" baseline="0" dirty="0">
                <a:ln>
                  <a:noFill/>
                </a:ln>
                <a:solidFill>
                  <a:schemeClr val="tx1"/>
                </a:solidFill>
                <a:effectLst/>
                <a:latin typeface="Arial" panose="020B0604020202020204" pitchFamily="34" charset="0"/>
              </a:rPr>
              <a:t> </a:t>
            </a:r>
            <a:endParaRPr lang="en-AU" sz="2700" dirty="0">
              <a:solidFill>
                <a:srgbClr val="000000"/>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AU" sz="2700" dirty="0">
                <a:solidFill>
                  <a:srgbClr val="FF0000"/>
                </a:solidFill>
                <a:latin typeface="Times New Roman" panose="02020603050405020304" pitchFamily="18" charset="0"/>
                <a:cs typeface="Times New Roman" panose="02020603050405020304" pitchFamily="18" charset="0"/>
              </a:rPr>
              <a:t>lambda: </a:t>
            </a:r>
            <a:r>
              <a:rPr lang="en-AU" sz="2700" dirty="0" err="1">
                <a:solidFill>
                  <a:srgbClr val="00B050"/>
                </a:solidFill>
                <a:latin typeface="Times New Roman" panose="02020603050405020304" pitchFamily="18" charset="0"/>
                <a:cs typeface="Times New Roman" panose="02020603050405020304" pitchFamily="18" charset="0"/>
              </a:rPr>
              <a:t>argument_list</a:t>
            </a:r>
            <a:r>
              <a:rPr lang="en-AU" sz="2700" dirty="0" err="1">
                <a:solidFill>
                  <a:srgbClr val="000000"/>
                </a:solidFill>
                <a:latin typeface="Times New Roman" panose="02020603050405020304" pitchFamily="18" charset="0"/>
                <a:cs typeface="Times New Roman" panose="02020603050405020304" pitchFamily="18" charset="0"/>
              </a:rPr>
              <a:t>:</a:t>
            </a:r>
            <a:r>
              <a:rPr lang="en-AU" sz="2700" dirty="0" err="1">
                <a:solidFill>
                  <a:srgbClr val="FFC000"/>
                </a:solidFill>
                <a:latin typeface="Times New Roman" panose="02020603050405020304" pitchFamily="18" charset="0"/>
                <a:cs typeface="Times New Roman" panose="02020603050405020304" pitchFamily="18" charset="0"/>
              </a:rPr>
              <a:t>expression</a:t>
            </a:r>
            <a:endParaRPr lang="en-US" altLang="en-US" sz="2700" dirty="0">
              <a:solidFill>
                <a:srgbClr val="FFC000"/>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altLang="en-US" sz="2700" dirty="0">
                <a:solidFill>
                  <a:srgbClr val="000000"/>
                </a:solidFill>
                <a:latin typeface="Times New Roman" panose="02020603050405020304" pitchFamily="18" charset="0"/>
                <a:cs typeface="Times New Roman" panose="02020603050405020304" pitchFamily="18" charset="0"/>
              </a:rPr>
              <a:t>When we define a function using the lambda keyword, the code is very concise so that there is more readability in the code. </a:t>
            </a:r>
          </a:p>
          <a:p>
            <a:pPr eaLnBrk="0" fontAlgn="base" hangingPunct="0">
              <a:lnSpc>
                <a:spcPct val="100000"/>
              </a:lnSpc>
              <a:spcBef>
                <a:spcPct val="0"/>
              </a:spcBef>
              <a:spcAft>
                <a:spcPct val="0"/>
              </a:spcAft>
            </a:pPr>
            <a:r>
              <a:rPr lang="en-US" altLang="en-US" sz="2700" dirty="0">
                <a:solidFill>
                  <a:srgbClr val="000000"/>
                </a:solidFill>
                <a:latin typeface="Times New Roman" panose="02020603050405020304" pitchFamily="18" charset="0"/>
                <a:cs typeface="Times New Roman" panose="02020603050405020304" pitchFamily="18" charset="0"/>
              </a:rPr>
              <a:t>A lambda function can have any number of arguments but return only one value after expression evaluation.</a:t>
            </a:r>
          </a:p>
          <a:p>
            <a:pPr eaLnBrk="0" fontAlgn="base" hangingPunct="0">
              <a:lnSpc>
                <a:spcPct val="100000"/>
              </a:lnSpc>
              <a:spcBef>
                <a:spcPct val="0"/>
              </a:spcBef>
              <a:spcAft>
                <a:spcPct val="0"/>
              </a:spcAft>
            </a:pPr>
            <a:r>
              <a:rPr lang="en-US" altLang="en-US" sz="2700" dirty="0">
                <a:solidFill>
                  <a:srgbClr val="000000"/>
                </a:solidFill>
                <a:latin typeface="Times New Roman" panose="02020603050405020304" pitchFamily="18" charset="0"/>
                <a:cs typeface="Times New Roman" panose="02020603050405020304" pitchFamily="18" charset="0"/>
              </a:rPr>
              <a:t>Let’s see an example to print even numbers without a lambda function and with a lambda function. </a:t>
            </a:r>
          </a:p>
          <a:p>
            <a:pPr eaLnBrk="0" fontAlgn="base" hangingPunct="0">
              <a:lnSpc>
                <a:spcPct val="100000"/>
              </a:lnSpc>
              <a:spcBef>
                <a:spcPct val="0"/>
              </a:spcBef>
              <a:spcAft>
                <a:spcPct val="0"/>
              </a:spcAft>
            </a:pPr>
            <a:r>
              <a:rPr lang="en-US" altLang="en-US" sz="2700" dirty="0">
                <a:solidFill>
                  <a:srgbClr val="000000"/>
                </a:solidFill>
                <a:latin typeface="Times New Roman" panose="02020603050405020304" pitchFamily="18" charset="0"/>
                <a:cs typeface="Times New Roman" panose="02020603050405020304" pitchFamily="18" charset="0"/>
              </a:rPr>
              <a:t>See the difference in line of code as well as readability of code.</a:t>
            </a:r>
          </a:p>
          <a:p>
            <a:pPr fontAlgn="base">
              <a:spcAft>
                <a:spcPct val="0"/>
              </a:spcAft>
            </a:pPr>
            <a:endParaRPr lang="en-AU" sz="2700" dirty="0">
              <a:solidFill>
                <a:srgbClr val="00000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AE0D9664-E6EB-4B44-BE38-2F3B9FAC3250}"/>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7B44B50-6A42-4DFF-BE7A-32C1C7AEB67D}"/>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706B1DC-65B8-46BA-80E1-50342FBB3507}"/>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8378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838200" y="338492"/>
            <a:ext cx="10515600" cy="1325563"/>
          </a:xfrm>
        </p:spPr>
        <p:txBody>
          <a:bodyPr>
            <a:normAutofit/>
          </a:bodyPr>
          <a:lstStyle/>
          <a:p>
            <a:pPr algn="l"/>
            <a:r>
              <a:rPr lang="en-AU" b="1" i="0" dirty="0">
                <a:solidFill>
                  <a:srgbClr val="222222"/>
                </a:solidFill>
                <a:effectLst/>
                <a:latin typeface="Inter-Regular"/>
              </a:rPr>
              <a:t>Example 1: Program for even </a:t>
            </a:r>
            <a:br>
              <a:rPr lang="en-AU" b="1" i="0" dirty="0">
                <a:solidFill>
                  <a:srgbClr val="222222"/>
                </a:solidFill>
                <a:effectLst/>
                <a:latin typeface="Inter-Regular"/>
              </a:rPr>
            </a:br>
            <a:r>
              <a:rPr lang="en-AU" b="1" i="0" dirty="0">
                <a:solidFill>
                  <a:srgbClr val="222222"/>
                </a:solidFill>
                <a:effectLst/>
                <a:latin typeface="Inter-Regular"/>
              </a:rPr>
              <a:t>numbers without lambda function</a:t>
            </a:r>
            <a:endParaRPr lang="en-AU" b="1" i="0" dirty="0">
              <a:solidFill>
                <a:srgbClr val="1C2B41"/>
              </a:solidFill>
              <a:effectLst/>
              <a:latin typeface="Inter-Bold"/>
            </a:endParaRPr>
          </a:p>
        </p:txBody>
      </p:sp>
      <p:sp>
        <p:nvSpPr>
          <p:cNvPr id="4" name="Rectangle 1">
            <a:extLst>
              <a:ext uri="{FF2B5EF4-FFF2-40B4-BE49-F238E27FC236}">
                <a16:creationId xmlns:a16="http://schemas.microsoft.com/office/drawing/2014/main" id="{AE0D9664-E6EB-4B44-BE38-2F3B9FAC3250}"/>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7B44B50-6A42-4DFF-BE7A-32C1C7AEB67D}"/>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432BEDAD-C2DE-44BB-B331-9F241E38AE2E}"/>
              </a:ext>
            </a:extLst>
          </p:cNvPr>
          <p:cNvSpPr>
            <a:spLocks noGrp="1" noChangeArrowheads="1"/>
          </p:cNvSpPr>
          <p:nvPr>
            <p:ph idx="1"/>
          </p:nvPr>
        </p:nvSpPr>
        <p:spPr bwMode="auto">
          <a:xfrm>
            <a:off x="1314573" y="1958249"/>
            <a:ext cx="8965916"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08080"/>
                </a:solidFill>
                <a:effectLst/>
                <a:latin typeface="Arial Unicode MS"/>
                <a:ea typeface="JetBrains Mono"/>
              </a:rPr>
              <a:t>#Example 1: Program for even numbers without lambda function</a:t>
            </a:r>
            <a:br>
              <a:rPr kumimoji="0" lang="en-US" altLang="en-US" sz="2400" b="0" i="0" u="none" strike="noStrike" cap="none" normalizeH="0" baseline="0" dirty="0">
                <a:ln>
                  <a:noFill/>
                </a:ln>
                <a:solidFill>
                  <a:srgbClr val="808080"/>
                </a:solidFill>
                <a:effectLst/>
                <a:latin typeface="Arial Unicode MS"/>
                <a:ea typeface="JetBrains Mono"/>
              </a:rPr>
            </a:br>
            <a:r>
              <a:rPr kumimoji="0" lang="en-US" altLang="en-US" sz="2400" b="0" i="0" u="none" strike="noStrike" cap="none" normalizeH="0" baseline="0" dirty="0">
                <a:ln>
                  <a:noFill/>
                </a:ln>
                <a:solidFill>
                  <a:srgbClr val="CC7832"/>
                </a:solidFill>
                <a:effectLst/>
                <a:latin typeface="Arial Unicode MS"/>
                <a:ea typeface="JetBrains Mono"/>
              </a:rPr>
              <a:t>def </a:t>
            </a:r>
            <a:r>
              <a:rPr kumimoji="0" lang="en-US" altLang="en-US" sz="2400" b="0" i="0" u="none" strike="noStrike" cap="none" normalizeH="0" baseline="0" dirty="0" err="1">
                <a:ln>
                  <a:noFill/>
                </a:ln>
                <a:solidFill>
                  <a:srgbClr val="FFC66D"/>
                </a:solidFill>
                <a:effectLst/>
                <a:latin typeface="Arial Unicode MS"/>
                <a:ea typeface="JetBrains Mono"/>
              </a:rPr>
              <a:t>even_numbers</a:t>
            </a:r>
            <a:r>
              <a:rPr kumimoji="0" lang="en-US" altLang="en-US" sz="2400" b="0" i="0" u="none" strike="noStrike" cap="none" normalizeH="0" baseline="0" dirty="0">
                <a:ln>
                  <a:noFill/>
                </a:ln>
                <a:solidFill>
                  <a:srgbClr val="A9B7C6"/>
                </a:solidFill>
                <a:effectLst/>
                <a:latin typeface="Arial Unicode MS"/>
                <a:ea typeface="JetBrains Mono"/>
              </a:rPr>
              <a:t>(</a:t>
            </a:r>
            <a:r>
              <a:rPr kumimoji="0" lang="en-US" altLang="en-US" sz="2400" b="0" i="0" u="none" strike="noStrike" cap="none" normalizeH="0" baseline="0" dirty="0" err="1">
                <a:ln>
                  <a:noFill/>
                </a:ln>
                <a:solidFill>
                  <a:srgbClr val="A9B7C6"/>
                </a:solidFill>
                <a:effectLst/>
                <a:latin typeface="Arial Unicode MS"/>
                <a:ea typeface="JetBrains Mono"/>
              </a:rPr>
              <a:t>nums</a:t>
            </a:r>
            <a:r>
              <a:rPr kumimoji="0" lang="en-US" altLang="en-US" sz="2400" b="0" i="0" u="none" strike="noStrike" cap="none" normalizeH="0" baseline="0" dirty="0">
                <a:ln>
                  <a:noFill/>
                </a:ln>
                <a:solidFill>
                  <a:srgbClr val="A9B7C6"/>
                </a:solidFill>
                <a:effectLst/>
                <a:latin typeface="Arial Unicode MS"/>
                <a:ea typeface="JetBrains Mono"/>
              </a:rPr>
              <a:t>):</a:t>
            </a:r>
            <a:br>
              <a:rPr kumimoji="0" lang="en-US" altLang="en-US" sz="2400" b="0" i="0" u="none" strike="noStrike" cap="none" normalizeH="0" baseline="0" dirty="0">
                <a:ln>
                  <a:noFill/>
                </a:ln>
                <a:solidFill>
                  <a:srgbClr val="A9B7C6"/>
                </a:solidFill>
                <a:effectLst/>
                <a:latin typeface="Arial Unicode MS"/>
                <a:ea typeface="JetBrains Mono"/>
              </a:rPr>
            </a:br>
            <a:r>
              <a:rPr kumimoji="0" lang="en-US" altLang="en-US" sz="2400" b="0" i="0" u="none" strike="noStrike" cap="none" normalizeH="0" baseline="0" dirty="0">
                <a:ln>
                  <a:noFill/>
                </a:ln>
                <a:solidFill>
                  <a:srgbClr val="A9B7C6"/>
                </a:solidFill>
                <a:effectLst/>
                <a:latin typeface="Arial Unicode MS"/>
                <a:ea typeface="JetBrains Mono"/>
              </a:rPr>
              <a:t>    </a:t>
            </a:r>
            <a:r>
              <a:rPr kumimoji="0" lang="en-US" altLang="en-US" sz="2400" b="0" i="0" u="none" strike="noStrike" cap="none" normalizeH="0" baseline="0" dirty="0" err="1">
                <a:ln>
                  <a:noFill/>
                </a:ln>
                <a:solidFill>
                  <a:srgbClr val="A9B7C6"/>
                </a:solidFill>
                <a:effectLst/>
                <a:latin typeface="Arial Unicode MS"/>
                <a:ea typeface="JetBrains Mono"/>
              </a:rPr>
              <a:t>even_list</a:t>
            </a:r>
            <a:r>
              <a:rPr kumimoji="0" lang="en-US" altLang="en-US" sz="2400" b="0" i="0" u="none" strike="noStrike" cap="none" normalizeH="0" baseline="0" dirty="0">
                <a:ln>
                  <a:noFill/>
                </a:ln>
                <a:solidFill>
                  <a:srgbClr val="A9B7C6"/>
                </a:solidFill>
                <a:effectLst/>
                <a:latin typeface="Arial Unicode MS"/>
                <a:ea typeface="JetBrains Mono"/>
              </a:rPr>
              <a:t> = []</a:t>
            </a:r>
            <a:br>
              <a:rPr kumimoji="0" lang="en-US" altLang="en-US" sz="2400" b="0" i="0" u="none" strike="noStrike" cap="none" normalizeH="0" baseline="0" dirty="0">
                <a:ln>
                  <a:noFill/>
                </a:ln>
                <a:solidFill>
                  <a:srgbClr val="A9B7C6"/>
                </a:solidFill>
                <a:effectLst/>
                <a:latin typeface="Arial Unicode MS"/>
                <a:ea typeface="JetBrains Mono"/>
              </a:rPr>
            </a:br>
            <a:r>
              <a:rPr kumimoji="0" lang="en-US" altLang="en-US" sz="2400" b="0" i="0" u="none" strike="noStrike" cap="none" normalizeH="0" baseline="0" dirty="0">
                <a:ln>
                  <a:noFill/>
                </a:ln>
                <a:solidFill>
                  <a:srgbClr val="A9B7C6"/>
                </a:solidFill>
                <a:effectLst/>
                <a:latin typeface="Arial Unicode MS"/>
                <a:ea typeface="JetBrains Mono"/>
              </a:rPr>
              <a:t>    </a:t>
            </a:r>
            <a:r>
              <a:rPr kumimoji="0" lang="en-US" altLang="en-US" sz="2400" b="0" i="0" u="none" strike="noStrike" cap="none" normalizeH="0" baseline="0" dirty="0">
                <a:ln>
                  <a:noFill/>
                </a:ln>
                <a:solidFill>
                  <a:srgbClr val="CC7832"/>
                </a:solidFill>
                <a:effectLst/>
                <a:latin typeface="Arial Unicode MS"/>
                <a:ea typeface="JetBrains Mono"/>
              </a:rPr>
              <a:t>for </a:t>
            </a:r>
            <a:r>
              <a:rPr kumimoji="0" lang="en-US" altLang="en-US" sz="2400" b="0" i="0" u="none" strike="noStrike" cap="none" normalizeH="0" baseline="0" dirty="0">
                <a:ln>
                  <a:noFill/>
                </a:ln>
                <a:solidFill>
                  <a:srgbClr val="A9B7C6"/>
                </a:solidFill>
                <a:effectLst/>
                <a:latin typeface="Arial Unicode MS"/>
                <a:ea typeface="JetBrains Mono"/>
              </a:rPr>
              <a:t>n </a:t>
            </a:r>
            <a:r>
              <a:rPr kumimoji="0" lang="en-US" altLang="en-US" sz="2400" b="0" i="0" u="none" strike="noStrike" cap="none" normalizeH="0" baseline="0" dirty="0">
                <a:ln>
                  <a:noFill/>
                </a:ln>
                <a:solidFill>
                  <a:srgbClr val="CC7832"/>
                </a:solidFill>
                <a:effectLst/>
                <a:latin typeface="Arial Unicode MS"/>
                <a:ea typeface="JetBrains Mono"/>
              </a:rPr>
              <a:t>in </a:t>
            </a:r>
            <a:r>
              <a:rPr kumimoji="0" lang="en-US" altLang="en-US" sz="2400" b="0" i="0" u="none" strike="noStrike" cap="none" normalizeH="0" baseline="0" dirty="0" err="1">
                <a:ln>
                  <a:noFill/>
                </a:ln>
                <a:solidFill>
                  <a:srgbClr val="A9B7C6"/>
                </a:solidFill>
                <a:effectLst/>
                <a:latin typeface="Arial Unicode MS"/>
                <a:ea typeface="JetBrains Mono"/>
              </a:rPr>
              <a:t>nums</a:t>
            </a:r>
            <a:r>
              <a:rPr kumimoji="0" lang="en-US" altLang="en-US" sz="2400" b="0" i="0" u="none" strike="noStrike" cap="none" normalizeH="0" baseline="0" dirty="0">
                <a:ln>
                  <a:noFill/>
                </a:ln>
                <a:solidFill>
                  <a:srgbClr val="A9B7C6"/>
                </a:solidFill>
                <a:effectLst/>
                <a:latin typeface="Arial Unicode MS"/>
                <a:ea typeface="JetBrains Mono"/>
              </a:rPr>
              <a:t>:</a:t>
            </a:r>
            <a:br>
              <a:rPr kumimoji="0" lang="en-US" altLang="en-US" sz="2400" b="0" i="0" u="none" strike="noStrike" cap="none" normalizeH="0" baseline="0" dirty="0">
                <a:ln>
                  <a:noFill/>
                </a:ln>
                <a:solidFill>
                  <a:srgbClr val="A9B7C6"/>
                </a:solidFill>
                <a:effectLst/>
                <a:latin typeface="Arial Unicode MS"/>
                <a:ea typeface="JetBrains Mono"/>
              </a:rPr>
            </a:br>
            <a:r>
              <a:rPr kumimoji="0" lang="en-US" altLang="en-US" sz="2400" b="0" i="0" u="none" strike="noStrike" cap="none" normalizeH="0" baseline="0" dirty="0">
                <a:ln>
                  <a:noFill/>
                </a:ln>
                <a:solidFill>
                  <a:srgbClr val="A9B7C6"/>
                </a:solidFill>
                <a:effectLst/>
                <a:latin typeface="Arial Unicode MS"/>
                <a:ea typeface="JetBrains Mono"/>
              </a:rPr>
              <a:t>        </a:t>
            </a:r>
            <a:r>
              <a:rPr kumimoji="0" lang="en-US" altLang="en-US" sz="2400" b="0" i="0" u="none" strike="noStrike" cap="none" normalizeH="0" baseline="0" dirty="0">
                <a:ln>
                  <a:noFill/>
                </a:ln>
                <a:solidFill>
                  <a:srgbClr val="CC7832"/>
                </a:solidFill>
                <a:effectLst/>
                <a:latin typeface="Arial Unicode MS"/>
                <a:ea typeface="JetBrains Mono"/>
              </a:rPr>
              <a:t>if </a:t>
            </a:r>
            <a:r>
              <a:rPr kumimoji="0" lang="en-US" altLang="en-US" sz="2400" b="0" i="0" u="none" strike="noStrike" cap="none" normalizeH="0" baseline="0" dirty="0">
                <a:ln>
                  <a:noFill/>
                </a:ln>
                <a:solidFill>
                  <a:srgbClr val="A9B7C6"/>
                </a:solidFill>
                <a:effectLst/>
                <a:latin typeface="Arial Unicode MS"/>
                <a:ea typeface="JetBrains Mono"/>
              </a:rPr>
              <a:t>n % </a:t>
            </a:r>
            <a:r>
              <a:rPr kumimoji="0" lang="en-US" altLang="en-US" sz="2400" b="0" i="0" u="none" strike="noStrike" cap="none" normalizeH="0" baseline="0" dirty="0">
                <a:ln>
                  <a:noFill/>
                </a:ln>
                <a:solidFill>
                  <a:srgbClr val="6897BB"/>
                </a:solidFill>
                <a:effectLst/>
                <a:latin typeface="Arial Unicode MS"/>
                <a:ea typeface="JetBrains Mono"/>
              </a:rPr>
              <a:t>2 </a:t>
            </a:r>
            <a:r>
              <a:rPr kumimoji="0" lang="en-US" altLang="en-US" sz="2400" b="0" i="0" u="none" strike="noStrike" cap="none" normalizeH="0" baseline="0" dirty="0">
                <a:ln>
                  <a:noFill/>
                </a:ln>
                <a:solidFill>
                  <a:srgbClr val="A9B7C6"/>
                </a:solidFill>
                <a:effectLst/>
                <a:latin typeface="Arial Unicode MS"/>
                <a:ea typeface="JetBrains Mono"/>
              </a:rPr>
              <a:t>== </a:t>
            </a:r>
            <a:r>
              <a:rPr kumimoji="0" lang="en-US" altLang="en-US" sz="2400" b="0" i="0" u="none" strike="noStrike" cap="none" normalizeH="0" baseline="0" dirty="0">
                <a:ln>
                  <a:noFill/>
                </a:ln>
                <a:solidFill>
                  <a:srgbClr val="6897BB"/>
                </a:solidFill>
                <a:effectLst/>
                <a:latin typeface="Arial Unicode MS"/>
                <a:ea typeface="JetBrains Mono"/>
              </a:rPr>
              <a:t>0</a:t>
            </a:r>
            <a:r>
              <a:rPr kumimoji="0" lang="en-US" altLang="en-US" sz="2400" b="0" i="0" u="none" strike="noStrike" cap="none" normalizeH="0" baseline="0" dirty="0">
                <a:ln>
                  <a:noFill/>
                </a:ln>
                <a:solidFill>
                  <a:srgbClr val="A9B7C6"/>
                </a:solidFill>
                <a:effectLst/>
                <a:latin typeface="Arial Unicode MS"/>
                <a:ea typeface="JetBrains Mono"/>
              </a:rPr>
              <a:t>:</a:t>
            </a:r>
            <a:br>
              <a:rPr kumimoji="0" lang="en-US" altLang="en-US" sz="2400" b="0" i="0" u="none" strike="noStrike" cap="none" normalizeH="0" baseline="0" dirty="0">
                <a:ln>
                  <a:noFill/>
                </a:ln>
                <a:solidFill>
                  <a:srgbClr val="A9B7C6"/>
                </a:solidFill>
                <a:effectLst/>
                <a:latin typeface="Arial Unicode MS"/>
                <a:ea typeface="JetBrains Mono"/>
              </a:rPr>
            </a:br>
            <a:r>
              <a:rPr kumimoji="0" lang="en-US" altLang="en-US" sz="2400" b="0" i="0" u="none" strike="noStrike" cap="none" normalizeH="0" baseline="0" dirty="0">
                <a:ln>
                  <a:noFill/>
                </a:ln>
                <a:solidFill>
                  <a:srgbClr val="A9B7C6"/>
                </a:solidFill>
                <a:effectLst/>
                <a:latin typeface="Arial Unicode MS"/>
                <a:ea typeface="JetBrains Mono"/>
              </a:rPr>
              <a:t>            </a:t>
            </a:r>
            <a:r>
              <a:rPr kumimoji="0" lang="en-US" altLang="en-US" sz="2400" b="0" i="0" u="none" strike="noStrike" cap="none" normalizeH="0" baseline="0" dirty="0" err="1">
                <a:ln>
                  <a:noFill/>
                </a:ln>
                <a:solidFill>
                  <a:srgbClr val="A9B7C6"/>
                </a:solidFill>
                <a:effectLst/>
                <a:latin typeface="Arial Unicode MS"/>
                <a:ea typeface="JetBrains Mono"/>
              </a:rPr>
              <a:t>even_list.append</a:t>
            </a:r>
            <a:r>
              <a:rPr kumimoji="0" lang="en-US" altLang="en-US" sz="2400" b="0" i="0" u="none" strike="noStrike" cap="none" normalizeH="0" baseline="0" dirty="0">
                <a:ln>
                  <a:noFill/>
                </a:ln>
                <a:solidFill>
                  <a:srgbClr val="A9B7C6"/>
                </a:solidFill>
                <a:effectLst/>
                <a:latin typeface="Arial Unicode MS"/>
                <a:ea typeface="JetBrains Mono"/>
              </a:rPr>
              <a:t>(n)</a:t>
            </a:r>
            <a:br>
              <a:rPr kumimoji="0" lang="en-US" altLang="en-US" sz="2400" b="0" i="0" u="none" strike="noStrike" cap="none" normalizeH="0" baseline="0" dirty="0">
                <a:ln>
                  <a:noFill/>
                </a:ln>
                <a:solidFill>
                  <a:srgbClr val="A9B7C6"/>
                </a:solidFill>
                <a:effectLst/>
                <a:latin typeface="Arial Unicode MS"/>
                <a:ea typeface="JetBrains Mono"/>
              </a:rPr>
            </a:br>
            <a:r>
              <a:rPr kumimoji="0" lang="en-US" altLang="en-US" sz="2400" b="0" i="0" u="none" strike="noStrike" cap="none" normalizeH="0" baseline="0" dirty="0">
                <a:ln>
                  <a:noFill/>
                </a:ln>
                <a:solidFill>
                  <a:srgbClr val="A9B7C6"/>
                </a:solidFill>
                <a:effectLst/>
                <a:latin typeface="Arial Unicode MS"/>
                <a:ea typeface="JetBrains Mono"/>
              </a:rPr>
              <a:t>    </a:t>
            </a:r>
            <a:r>
              <a:rPr kumimoji="0" lang="en-US" altLang="en-US" sz="2400" b="0" i="0" u="none" strike="noStrike" cap="none" normalizeH="0" baseline="0" dirty="0">
                <a:ln>
                  <a:noFill/>
                </a:ln>
                <a:solidFill>
                  <a:srgbClr val="CC7832"/>
                </a:solidFill>
                <a:effectLst/>
                <a:latin typeface="Arial Unicode MS"/>
                <a:ea typeface="JetBrains Mono"/>
              </a:rPr>
              <a:t>return </a:t>
            </a:r>
            <a:r>
              <a:rPr kumimoji="0" lang="en-US" altLang="en-US" sz="2400" b="0" i="0" u="none" strike="noStrike" cap="none" normalizeH="0" baseline="0" dirty="0" err="1">
                <a:ln>
                  <a:noFill/>
                </a:ln>
                <a:solidFill>
                  <a:srgbClr val="A9B7C6"/>
                </a:solidFill>
                <a:effectLst/>
                <a:latin typeface="Arial Unicode MS"/>
                <a:ea typeface="JetBrains Mono"/>
              </a:rPr>
              <a:t>even_list</a:t>
            </a:r>
            <a:br>
              <a:rPr kumimoji="0" lang="en-US" altLang="en-US" sz="2400" b="0" i="0" u="none" strike="noStrike" cap="none" normalizeH="0" baseline="0" dirty="0">
                <a:ln>
                  <a:noFill/>
                </a:ln>
                <a:solidFill>
                  <a:srgbClr val="A9B7C6"/>
                </a:solidFill>
                <a:effectLst/>
                <a:latin typeface="Arial Unicode MS"/>
                <a:ea typeface="JetBrains Mono"/>
              </a:rPr>
            </a:br>
            <a:br>
              <a:rPr kumimoji="0" lang="en-US" altLang="en-US" sz="2400" b="0" i="0" u="none" strike="noStrike" cap="none" normalizeH="0" baseline="0" dirty="0">
                <a:ln>
                  <a:noFill/>
                </a:ln>
                <a:solidFill>
                  <a:srgbClr val="A9B7C6"/>
                </a:solidFill>
                <a:effectLst/>
                <a:latin typeface="Arial Unicode MS"/>
                <a:ea typeface="JetBrains Mono"/>
              </a:rPr>
            </a:br>
            <a:r>
              <a:rPr kumimoji="0" lang="en-US" altLang="en-US" sz="2400" b="0" i="0" u="none" strike="noStrike" cap="none" normalizeH="0" baseline="0" dirty="0" err="1">
                <a:ln>
                  <a:noFill/>
                </a:ln>
                <a:solidFill>
                  <a:srgbClr val="A9B7C6"/>
                </a:solidFill>
                <a:effectLst/>
                <a:latin typeface="Arial Unicode MS"/>
                <a:ea typeface="JetBrains Mono"/>
              </a:rPr>
              <a:t>num_list</a:t>
            </a:r>
            <a:r>
              <a:rPr kumimoji="0" lang="en-US" altLang="en-US" sz="2400" b="0" i="0" u="none" strike="noStrike" cap="none" normalizeH="0" baseline="0" dirty="0">
                <a:ln>
                  <a:noFill/>
                </a:ln>
                <a:solidFill>
                  <a:srgbClr val="A9B7C6"/>
                </a:solidFill>
                <a:effectLst/>
                <a:latin typeface="Arial Unicode MS"/>
                <a:ea typeface="JetBrains Mono"/>
              </a:rPr>
              <a:t> = [</a:t>
            </a:r>
            <a:r>
              <a:rPr kumimoji="0" lang="en-US" altLang="en-US" sz="2400" b="0" i="0" u="none" strike="noStrike" cap="none" normalizeH="0" baseline="0" dirty="0">
                <a:ln>
                  <a:noFill/>
                </a:ln>
                <a:solidFill>
                  <a:srgbClr val="6897BB"/>
                </a:solidFill>
                <a:effectLst/>
                <a:latin typeface="Arial Unicode MS"/>
                <a:ea typeface="JetBrains Mono"/>
              </a:rPr>
              <a:t>10</a:t>
            </a:r>
            <a:r>
              <a:rPr kumimoji="0" lang="en-US" altLang="en-US" sz="2400" b="0" i="0" u="none" strike="noStrike" cap="none" normalizeH="0" baseline="0" dirty="0">
                <a:ln>
                  <a:noFill/>
                </a:ln>
                <a:solidFill>
                  <a:srgbClr val="CC7832"/>
                </a:solidFill>
                <a:effectLst/>
                <a:latin typeface="Arial Unicode MS"/>
                <a:ea typeface="JetBrains Mono"/>
              </a:rPr>
              <a:t>, </a:t>
            </a:r>
            <a:r>
              <a:rPr kumimoji="0" lang="en-US" altLang="en-US" sz="2400" b="0" i="0" u="none" strike="noStrike" cap="none" normalizeH="0" baseline="0" dirty="0">
                <a:ln>
                  <a:noFill/>
                </a:ln>
                <a:solidFill>
                  <a:srgbClr val="6897BB"/>
                </a:solidFill>
                <a:effectLst/>
                <a:latin typeface="Arial Unicode MS"/>
                <a:ea typeface="JetBrains Mono"/>
              </a:rPr>
              <a:t>5</a:t>
            </a:r>
            <a:r>
              <a:rPr kumimoji="0" lang="en-US" altLang="en-US" sz="2400" b="0" i="0" u="none" strike="noStrike" cap="none" normalizeH="0" baseline="0" dirty="0">
                <a:ln>
                  <a:noFill/>
                </a:ln>
                <a:solidFill>
                  <a:srgbClr val="CC7832"/>
                </a:solidFill>
                <a:effectLst/>
                <a:latin typeface="Arial Unicode MS"/>
                <a:ea typeface="JetBrains Mono"/>
              </a:rPr>
              <a:t>, </a:t>
            </a:r>
            <a:r>
              <a:rPr kumimoji="0" lang="en-US" altLang="en-US" sz="2400" b="0" i="0" u="none" strike="noStrike" cap="none" normalizeH="0" baseline="0" dirty="0">
                <a:ln>
                  <a:noFill/>
                </a:ln>
                <a:solidFill>
                  <a:srgbClr val="6897BB"/>
                </a:solidFill>
                <a:effectLst/>
                <a:latin typeface="Arial Unicode MS"/>
                <a:ea typeface="JetBrains Mono"/>
              </a:rPr>
              <a:t>12</a:t>
            </a:r>
            <a:r>
              <a:rPr kumimoji="0" lang="en-US" altLang="en-US" sz="2400" b="0" i="0" u="none" strike="noStrike" cap="none" normalizeH="0" baseline="0" dirty="0">
                <a:ln>
                  <a:noFill/>
                </a:ln>
                <a:solidFill>
                  <a:srgbClr val="CC7832"/>
                </a:solidFill>
                <a:effectLst/>
                <a:latin typeface="Arial Unicode MS"/>
                <a:ea typeface="JetBrains Mono"/>
              </a:rPr>
              <a:t>, </a:t>
            </a:r>
            <a:r>
              <a:rPr kumimoji="0" lang="en-US" altLang="en-US" sz="2400" b="0" i="0" u="none" strike="noStrike" cap="none" normalizeH="0" baseline="0" dirty="0">
                <a:ln>
                  <a:noFill/>
                </a:ln>
                <a:solidFill>
                  <a:srgbClr val="6897BB"/>
                </a:solidFill>
                <a:effectLst/>
                <a:latin typeface="Arial Unicode MS"/>
                <a:ea typeface="JetBrains Mono"/>
              </a:rPr>
              <a:t>78</a:t>
            </a:r>
            <a:r>
              <a:rPr kumimoji="0" lang="en-US" altLang="en-US" sz="2400" b="0" i="0" u="none" strike="noStrike" cap="none" normalizeH="0" baseline="0" dirty="0">
                <a:ln>
                  <a:noFill/>
                </a:ln>
                <a:solidFill>
                  <a:srgbClr val="CC7832"/>
                </a:solidFill>
                <a:effectLst/>
                <a:latin typeface="Arial Unicode MS"/>
                <a:ea typeface="JetBrains Mono"/>
              </a:rPr>
              <a:t>, </a:t>
            </a:r>
            <a:r>
              <a:rPr kumimoji="0" lang="en-US" altLang="en-US" sz="2400" b="0" i="0" u="none" strike="noStrike" cap="none" normalizeH="0" baseline="0" dirty="0">
                <a:ln>
                  <a:noFill/>
                </a:ln>
                <a:solidFill>
                  <a:srgbClr val="6897BB"/>
                </a:solidFill>
                <a:effectLst/>
                <a:latin typeface="Arial Unicode MS"/>
                <a:ea typeface="JetBrains Mono"/>
              </a:rPr>
              <a:t>6</a:t>
            </a:r>
            <a:r>
              <a:rPr kumimoji="0" lang="en-US" altLang="en-US" sz="2400" b="0" i="0" u="none" strike="noStrike" cap="none" normalizeH="0" baseline="0" dirty="0">
                <a:ln>
                  <a:noFill/>
                </a:ln>
                <a:solidFill>
                  <a:srgbClr val="CC7832"/>
                </a:solidFill>
                <a:effectLst/>
                <a:latin typeface="Arial Unicode MS"/>
                <a:ea typeface="JetBrains Mono"/>
              </a:rPr>
              <a:t>, </a:t>
            </a:r>
            <a:r>
              <a:rPr kumimoji="0" lang="en-US" altLang="en-US" sz="2400" b="0" i="0" u="none" strike="noStrike" cap="none" normalizeH="0" baseline="0" dirty="0">
                <a:ln>
                  <a:noFill/>
                </a:ln>
                <a:solidFill>
                  <a:srgbClr val="6897BB"/>
                </a:solidFill>
                <a:effectLst/>
                <a:latin typeface="Arial Unicode MS"/>
                <a:ea typeface="JetBrains Mono"/>
              </a:rPr>
              <a:t>1</a:t>
            </a:r>
            <a:r>
              <a:rPr kumimoji="0" lang="en-US" altLang="en-US" sz="2400" b="0" i="0" u="none" strike="noStrike" cap="none" normalizeH="0" baseline="0" dirty="0">
                <a:ln>
                  <a:noFill/>
                </a:ln>
                <a:solidFill>
                  <a:srgbClr val="CC7832"/>
                </a:solidFill>
                <a:effectLst/>
                <a:latin typeface="Arial Unicode MS"/>
                <a:ea typeface="JetBrains Mono"/>
              </a:rPr>
              <a:t>, </a:t>
            </a:r>
            <a:r>
              <a:rPr kumimoji="0" lang="en-US" altLang="en-US" sz="2400" b="0" i="0" u="none" strike="noStrike" cap="none" normalizeH="0" baseline="0" dirty="0">
                <a:ln>
                  <a:noFill/>
                </a:ln>
                <a:solidFill>
                  <a:srgbClr val="6897BB"/>
                </a:solidFill>
                <a:effectLst/>
                <a:latin typeface="Arial Unicode MS"/>
                <a:ea typeface="JetBrains Mono"/>
              </a:rPr>
              <a:t>7</a:t>
            </a:r>
            <a:r>
              <a:rPr kumimoji="0" lang="en-US" altLang="en-US" sz="2400" b="0" i="0" u="none" strike="noStrike" cap="none" normalizeH="0" baseline="0" dirty="0">
                <a:ln>
                  <a:noFill/>
                </a:ln>
                <a:solidFill>
                  <a:srgbClr val="CC7832"/>
                </a:solidFill>
                <a:effectLst/>
                <a:latin typeface="Arial Unicode MS"/>
                <a:ea typeface="JetBrains Mono"/>
              </a:rPr>
              <a:t>, </a:t>
            </a:r>
            <a:r>
              <a:rPr kumimoji="0" lang="en-US" altLang="en-US" sz="2400" b="0" i="0" u="none" strike="noStrike" cap="none" normalizeH="0" baseline="0" dirty="0">
                <a:ln>
                  <a:noFill/>
                </a:ln>
                <a:solidFill>
                  <a:srgbClr val="6897BB"/>
                </a:solidFill>
                <a:effectLst/>
                <a:latin typeface="Arial Unicode MS"/>
                <a:ea typeface="JetBrains Mono"/>
              </a:rPr>
              <a:t>9</a:t>
            </a:r>
            <a:r>
              <a:rPr kumimoji="0" lang="en-US" altLang="en-US" sz="2400" b="0" i="0" u="none" strike="noStrike" cap="none" normalizeH="0" baseline="0" dirty="0">
                <a:ln>
                  <a:noFill/>
                </a:ln>
                <a:solidFill>
                  <a:srgbClr val="A9B7C6"/>
                </a:solidFill>
                <a:effectLst/>
                <a:latin typeface="Arial Unicode MS"/>
                <a:ea typeface="JetBrains Mono"/>
              </a:rPr>
              <a:t>]</a:t>
            </a:r>
            <a:br>
              <a:rPr kumimoji="0" lang="en-US" altLang="en-US" sz="2400" b="0" i="0" u="none" strike="noStrike" cap="none" normalizeH="0" baseline="0" dirty="0">
                <a:ln>
                  <a:noFill/>
                </a:ln>
                <a:solidFill>
                  <a:srgbClr val="A9B7C6"/>
                </a:solidFill>
                <a:effectLst/>
                <a:latin typeface="Arial Unicode MS"/>
                <a:ea typeface="JetBrains Mono"/>
              </a:rPr>
            </a:br>
            <a:r>
              <a:rPr kumimoji="0" lang="en-US" altLang="en-US" sz="2400" b="0" i="0" u="none" strike="noStrike" cap="none" normalizeH="0" baseline="0" dirty="0" err="1">
                <a:ln>
                  <a:noFill/>
                </a:ln>
                <a:solidFill>
                  <a:srgbClr val="A9B7C6"/>
                </a:solidFill>
                <a:effectLst/>
                <a:latin typeface="Arial Unicode MS"/>
                <a:ea typeface="JetBrains Mono"/>
              </a:rPr>
              <a:t>ans</a:t>
            </a:r>
            <a:r>
              <a:rPr kumimoji="0" lang="en-US" altLang="en-US" sz="2400" b="0" i="0" u="none" strike="noStrike" cap="none" normalizeH="0" baseline="0" dirty="0">
                <a:ln>
                  <a:noFill/>
                </a:ln>
                <a:solidFill>
                  <a:srgbClr val="A9B7C6"/>
                </a:solidFill>
                <a:effectLst/>
                <a:latin typeface="Arial Unicode MS"/>
                <a:ea typeface="JetBrains Mono"/>
              </a:rPr>
              <a:t> = </a:t>
            </a:r>
            <a:r>
              <a:rPr kumimoji="0" lang="en-US" altLang="en-US" sz="2400" b="0" i="0" u="none" strike="noStrike" cap="none" normalizeH="0" baseline="0" dirty="0" err="1">
                <a:ln>
                  <a:noFill/>
                </a:ln>
                <a:solidFill>
                  <a:srgbClr val="A9B7C6"/>
                </a:solidFill>
                <a:effectLst/>
                <a:latin typeface="Arial Unicode MS"/>
                <a:ea typeface="JetBrains Mono"/>
              </a:rPr>
              <a:t>even_numbers</a:t>
            </a:r>
            <a:r>
              <a:rPr kumimoji="0" lang="en-US" altLang="en-US" sz="2400" b="0" i="0" u="none" strike="noStrike" cap="none" normalizeH="0" baseline="0" dirty="0">
                <a:ln>
                  <a:noFill/>
                </a:ln>
                <a:solidFill>
                  <a:srgbClr val="A9B7C6"/>
                </a:solidFill>
                <a:effectLst/>
                <a:latin typeface="Arial Unicode MS"/>
                <a:ea typeface="JetBrains Mono"/>
              </a:rPr>
              <a:t>(</a:t>
            </a:r>
            <a:r>
              <a:rPr kumimoji="0" lang="en-US" altLang="en-US" sz="2400" b="0" i="0" u="none" strike="noStrike" cap="none" normalizeH="0" baseline="0" dirty="0" err="1">
                <a:ln>
                  <a:noFill/>
                </a:ln>
                <a:solidFill>
                  <a:srgbClr val="A9B7C6"/>
                </a:solidFill>
                <a:effectLst/>
                <a:latin typeface="Arial Unicode MS"/>
                <a:ea typeface="JetBrains Mono"/>
              </a:rPr>
              <a:t>num_list</a:t>
            </a:r>
            <a:r>
              <a:rPr kumimoji="0" lang="en-US" altLang="en-US" sz="2400" b="0" i="0" u="none" strike="noStrike" cap="none" normalizeH="0" baseline="0" dirty="0">
                <a:ln>
                  <a:noFill/>
                </a:ln>
                <a:solidFill>
                  <a:srgbClr val="A9B7C6"/>
                </a:solidFill>
                <a:effectLst/>
                <a:latin typeface="Arial Unicode MS"/>
                <a:ea typeface="JetBrains Mono"/>
              </a:rPr>
              <a:t>)</a:t>
            </a:r>
            <a:br>
              <a:rPr kumimoji="0" lang="en-US" altLang="en-US" sz="2400" b="0" i="0" u="none" strike="noStrike" cap="none" normalizeH="0" baseline="0" dirty="0">
                <a:ln>
                  <a:noFill/>
                </a:ln>
                <a:solidFill>
                  <a:srgbClr val="A9B7C6"/>
                </a:solidFill>
                <a:effectLst/>
                <a:latin typeface="Arial Unicode MS"/>
                <a:ea typeface="JetBrains Mono"/>
              </a:rPr>
            </a:br>
            <a:r>
              <a:rPr kumimoji="0" lang="en-US" altLang="en-US" sz="2400" b="0" i="0" u="none" strike="noStrike" cap="none" normalizeH="0" baseline="0" dirty="0">
                <a:ln>
                  <a:noFill/>
                </a:ln>
                <a:solidFill>
                  <a:srgbClr val="8888C6"/>
                </a:solidFill>
                <a:effectLst/>
                <a:latin typeface="Arial Unicode MS"/>
                <a:ea typeface="JetBrains Mono"/>
              </a:rPr>
              <a:t>print</a:t>
            </a:r>
            <a:r>
              <a:rPr kumimoji="0" lang="en-US" altLang="en-US" sz="2400" b="0" i="0" u="none" strike="noStrike" cap="none" normalizeH="0" baseline="0" dirty="0">
                <a:ln>
                  <a:noFill/>
                </a:ln>
                <a:solidFill>
                  <a:srgbClr val="A9B7C6"/>
                </a:solidFill>
                <a:effectLst/>
                <a:latin typeface="Arial Unicode MS"/>
                <a:ea typeface="JetBrains Mono"/>
              </a:rPr>
              <a:t>(</a:t>
            </a:r>
            <a:r>
              <a:rPr kumimoji="0" lang="en-US" altLang="en-US" sz="2400" b="0" i="0" u="none" strike="noStrike" cap="none" normalizeH="0" baseline="0" dirty="0">
                <a:ln>
                  <a:noFill/>
                </a:ln>
                <a:solidFill>
                  <a:srgbClr val="6A8759"/>
                </a:solidFill>
                <a:effectLst/>
                <a:latin typeface="Arial Unicode MS"/>
                <a:ea typeface="JetBrains Mono"/>
              </a:rPr>
              <a:t>"Even numbers are:"</a:t>
            </a:r>
            <a:r>
              <a:rPr kumimoji="0" lang="en-US" altLang="en-US" sz="2400" b="0" i="0" u="none" strike="noStrike" cap="none" normalizeH="0" baseline="0" dirty="0">
                <a:ln>
                  <a:noFill/>
                </a:ln>
                <a:solidFill>
                  <a:srgbClr val="CC7832"/>
                </a:solidFill>
                <a:effectLst/>
                <a:latin typeface="Arial Unicode MS"/>
                <a:ea typeface="JetBrains Mono"/>
              </a:rPr>
              <a:t>, </a:t>
            </a:r>
            <a:r>
              <a:rPr kumimoji="0" lang="en-US" altLang="en-US" sz="2400" b="0" i="0" u="none" strike="noStrike" cap="none" normalizeH="0" baseline="0" dirty="0" err="1">
                <a:ln>
                  <a:noFill/>
                </a:ln>
                <a:solidFill>
                  <a:srgbClr val="A9B7C6"/>
                </a:solidFill>
                <a:effectLst/>
                <a:latin typeface="Arial Unicode MS"/>
                <a:ea typeface="JetBrains Mono"/>
              </a:rPr>
              <a:t>ans</a:t>
            </a:r>
            <a:r>
              <a:rPr kumimoji="0" lang="en-US" altLang="en-US" sz="2400" b="0" i="0" u="none" strike="noStrike" cap="none" normalizeH="0" baseline="0" dirty="0">
                <a:ln>
                  <a:noFill/>
                </a:ln>
                <a:solidFill>
                  <a:srgbClr val="A9B7C6"/>
                </a:solidFill>
                <a:effectLst/>
                <a:latin typeface="Arial Unicode MS"/>
                <a:ea typeface="JetBrains Mono"/>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730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838200" y="108651"/>
            <a:ext cx="10515600" cy="1325563"/>
          </a:xfrm>
        </p:spPr>
        <p:txBody>
          <a:bodyPr>
            <a:normAutofit/>
          </a:bodyPr>
          <a:lstStyle/>
          <a:p>
            <a:pPr algn="l"/>
            <a:r>
              <a:rPr lang="en-AU" b="1" i="0" dirty="0">
                <a:solidFill>
                  <a:srgbClr val="222222"/>
                </a:solidFill>
                <a:effectLst/>
                <a:latin typeface="Inter-Regular"/>
              </a:rPr>
              <a:t>Example 1: Program for even numbers </a:t>
            </a:r>
            <a:br>
              <a:rPr lang="en-AU" b="1" i="0" dirty="0">
                <a:solidFill>
                  <a:srgbClr val="222222"/>
                </a:solidFill>
                <a:effectLst/>
                <a:latin typeface="Inter-Regular"/>
              </a:rPr>
            </a:br>
            <a:r>
              <a:rPr lang="en-AU" b="1" i="0" dirty="0">
                <a:solidFill>
                  <a:srgbClr val="222222"/>
                </a:solidFill>
                <a:effectLst/>
                <a:latin typeface="Inter-Regular"/>
              </a:rPr>
              <a:t>with a lambda function</a:t>
            </a:r>
            <a:endParaRPr lang="en-AU" b="1" i="0" dirty="0">
              <a:solidFill>
                <a:srgbClr val="1C2B41"/>
              </a:solidFill>
              <a:effectLst/>
              <a:latin typeface="Inter-Bold"/>
            </a:endParaRPr>
          </a:p>
        </p:txBody>
      </p:sp>
      <p:sp>
        <p:nvSpPr>
          <p:cNvPr id="6" name="Rectangle 1">
            <a:extLst>
              <a:ext uri="{FF2B5EF4-FFF2-40B4-BE49-F238E27FC236}">
                <a16:creationId xmlns:a16="http://schemas.microsoft.com/office/drawing/2014/main" id="{432BEDAD-C2DE-44BB-B331-9F241E38AE2E}"/>
              </a:ext>
            </a:extLst>
          </p:cNvPr>
          <p:cNvSpPr>
            <a:spLocks noGrp="1" noChangeArrowheads="1"/>
          </p:cNvSpPr>
          <p:nvPr>
            <p:ph idx="1"/>
          </p:nvPr>
        </p:nvSpPr>
        <p:spPr bwMode="auto">
          <a:xfrm>
            <a:off x="1225119" y="1500141"/>
            <a:ext cx="8646850" cy="489364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08080"/>
                </a:solidFill>
                <a:effectLst/>
                <a:latin typeface="Arial Unicode MS"/>
                <a:ea typeface="JetBrains Mono"/>
              </a:rPr>
              <a:t>#Example 1: Program for even numbers without lambda function</a:t>
            </a:r>
            <a:br>
              <a:rPr kumimoji="0" lang="en-US" altLang="en-US" sz="1800" b="0" i="0" u="none" strike="noStrike" cap="none" normalizeH="0" baseline="0" dirty="0">
                <a:ln>
                  <a:noFill/>
                </a:ln>
                <a:solidFill>
                  <a:srgbClr val="808080"/>
                </a:solidFill>
                <a:effectLst/>
                <a:latin typeface="Arial Unicode MS"/>
                <a:ea typeface="JetBrains Mono"/>
              </a:rPr>
            </a:br>
            <a:r>
              <a:rPr kumimoji="0" lang="en-US" altLang="en-US" sz="1800" b="0" i="0" u="none" strike="noStrike" cap="none" normalizeH="0" baseline="0" dirty="0">
                <a:ln>
                  <a:noFill/>
                </a:ln>
                <a:solidFill>
                  <a:srgbClr val="CC7832"/>
                </a:solidFill>
                <a:effectLst/>
                <a:latin typeface="Arial Unicode MS"/>
                <a:ea typeface="JetBrains Mono"/>
              </a:rPr>
              <a:t>def </a:t>
            </a:r>
            <a:r>
              <a:rPr kumimoji="0" lang="en-US" altLang="en-US" sz="1800" b="0" i="0" u="none" strike="noStrike" cap="none" normalizeH="0" baseline="0" dirty="0" err="1">
                <a:ln>
                  <a:noFill/>
                </a:ln>
                <a:solidFill>
                  <a:srgbClr val="FFC66D"/>
                </a:solidFill>
                <a:effectLst/>
                <a:latin typeface="Arial Unicode MS"/>
                <a:ea typeface="JetBrains Mono"/>
              </a:rPr>
              <a:t>even_numbers</a:t>
            </a:r>
            <a:r>
              <a:rPr kumimoji="0" lang="en-US" altLang="en-US" sz="1800" b="0" i="0" u="none" strike="noStrike" cap="none" normalizeH="0" baseline="0" dirty="0">
                <a:ln>
                  <a:noFill/>
                </a:ln>
                <a:solidFill>
                  <a:srgbClr val="A9B7C6"/>
                </a:solidFill>
                <a:effectLst/>
                <a:latin typeface="Arial Unicode MS"/>
                <a:ea typeface="JetBrains Mono"/>
              </a:rPr>
              <a:t>(</a:t>
            </a:r>
            <a:r>
              <a:rPr kumimoji="0" lang="en-US" altLang="en-US" sz="1800" b="0" i="0" u="none" strike="noStrike" cap="none" normalizeH="0" baseline="0" dirty="0" err="1">
                <a:ln>
                  <a:noFill/>
                </a:ln>
                <a:solidFill>
                  <a:srgbClr val="A9B7C6"/>
                </a:solidFill>
                <a:effectLst/>
                <a:latin typeface="Arial Unicode MS"/>
                <a:ea typeface="JetBrains Mono"/>
              </a:rPr>
              <a:t>nums</a:t>
            </a:r>
            <a:r>
              <a:rPr kumimoji="0" lang="en-US" altLang="en-US" sz="1800" b="0" i="0" u="none" strike="noStrike" cap="none" normalizeH="0" baseline="0" dirty="0">
                <a:ln>
                  <a:noFill/>
                </a:ln>
                <a:solidFill>
                  <a:srgbClr val="A9B7C6"/>
                </a:solidFill>
                <a:effectLst/>
                <a:latin typeface="Arial Unicode MS"/>
                <a:ea typeface="JetBrains Mono"/>
              </a:rPr>
              <a:t>):</a:t>
            </a:r>
            <a:br>
              <a:rPr kumimoji="0" lang="en-US" altLang="en-US" sz="1800" b="0" i="0" u="none" strike="noStrike" cap="none" normalizeH="0" baseline="0" dirty="0">
                <a:ln>
                  <a:noFill/>
                </a:ln>
                <a:solidFill>
                  <a:srgbClr val="A9B7C6"/>
                </a:solidFill>
                <a:effectLst/>
                <a:latin typeface="Arial Unicode MS"/>
                <a:ea typeface="JetBrains Mono"/>
              </a:rPr>
            </a:br>
            <a:r>
              <a:rPr kumimoji="0" lang="en-US" altLang="en-US" sz="1800" b="0" i="0" u="none" strike="noStrike" cap="none" normalizeH="0" baseline="0" dirty="0">
                <a:ln>
                  <a:noFill/>
                </a:ln>
                <a:solidFill>
                  <a:srgbClr val="A9B7C6"/>
                </a:solidFill>
                <a:effectLst/>
                <a:latin typeface="Arial Unicode MS"/>
                <a:ea typeface="JetBrains Mono"/>
              </a:rPr>
              <a:t>    </a:t>
            </a:r>
            <a:r>
              <a:rPr kumimoji="0" lang="en-US" altLang="en-US" sz="1800" b="0" i="0" u="none" strike="noStrike" cap="none" normalizeH="0" baseline="0" dirty="0" err="1">
                <a:ln>
                  <a:noFill/>
                </a:ln>
                <a:solidFill>
                  <a:srgbClr val="A9B7C6"/>
                </a:solidFill>
                <a:effectLst/>
                <a:latin typeface="Arial Unicode MS"/>
                <a:ea typeface="JetBrains Mono"/>
              </a:rPr>
              <a:t>even_list</a:t>
            </a:r>
            <a:r>
              <a:rPr kumimoji="0" lang="en-US" altLang="en-US" sz="1800" b="0" i="0" u="none" strike="noStrike" cap="none" normalizeH="0" baseline="0" dirty="0">
                <a:ln>
                  <a:noFill/>
                </a:ln>
                <a:solidFill>
                  <a:srgbClr val="A9B7C6"/>
                </a:solidFill>
                <a:effectLst/>
                <a:latin typeface="Arial Unicode MS"/>
                <a:ea typeface="JetBrains Mono"/>
              </a:rPr>
              <a:t> = []</a:t>
            </a:r>
            <a:br>
              <a:rPr kumimoji="0" lang="en-US" altLang="en-US" sz="1800" b="0" i="0" u="none" strike="noStrike" cap="none" normalizeH="0" baseline="0" dirty="0">
                <a:ln>
                  <a:noFill/>
                </a:ln>
                <a:solidFill>
                  <a:srgbClr val="A9B7C6"/>
                </a:solidFill>
                <a:effectLst/>
                <a:latin typeface="Arial Unicode MS"/>
                <a:ea typeface="JetBrains Mono"/>
              </a:rPr>
            </a:br>
            <a:r>
              <a:rPr kumimoji="0" lang="en-US" altLang="en-US" sz="1800" b="0" i="0" u="none" strike="noStrike" cap="none" normalizeH="0" baseline="0" dirty="0">
                <a:ln>
                  <a:noFill/>
                </a:ln>
                <a:solidFill>
                  <a:srgbClr val="A9B7C6"/>
                </a:solidFill>
                <a:effectLst/>
                <a:latin typeface="Arial Unicode MS"/>
                <a:ea typeface="JetBrains Mono"/>
              </a:rPr>
              <a:t>    </a:t>
            </a:r>
            <a:r>
              <a:rPr kumimoji="0" lang="en-US" altLang="en-US" sz="1800" b="0" i="0" u="none" strike="noStrike" cap="none" normalizeH="0" baseline="0" dirty="0">
                <a:ln>
                  <a:noFill/>
                </a:ln>
                <a:solidFill>
                  <a:srgbClr val="CC7832"/>
                </a:solidFill>
                <a:effectLst/>
                <a:latin typeface="Arial Unicode MS"/>
                <a:ea typeface="JetBrains Mono"/>
              </a:rPr>
              <a:t>for </a:t>
            </a:r>
            <a:r>
              <a:rPr kumimoji="0" lang="en-US" altLang="en-US" sz="1800" b="0" i="0" u="none" strike="noStrike" cap="none" normalizeH="0" baseline="0" dirty="0">
                <a:ln>
                  <a:noFill/>
                </a:ln>
                <a:solidFill>
                  <a:srgbClr val="A9B7C6"/>
                </a:solidFill>
                <a:effectLst/>
                <a:latin typeface="Arial Unicode MS"/>
                <a:ea typeface="JetBrains Mono"/>
              </a:rPr>
              <a:t>n </a:t>
            </a:r>
            <a:r>
              <a:rPr kumimoji="0" lang="en-US" altLang="en-US" sz="1800" b="0" i="0" u="none" strike="noStrike" cap="none" normalizeH="0" baseline="0" dirty="0">
                <a:ln>
                  <a:noFill/>
                </a:ln>
                <a:solidFill>
                  <a:srgbClr val="CC7832"/>
                </a:solidFill>
                <a:effectLst/>
                <a:latin typeface="Arial Unicode MS"/>
                <a:ea typeface="JetBrains Mono"/>
              </a:rPr>
              <a:t>in </a:t>
            </a:r>
            <a:r>
              <a:rPr kumimoji="0" lang="en-US" altLang="en-US" sz="1800" b="0" i="0" u="none" strike="noStrike" cap="none" normalizeH="0" baseline="0" dirty="0" err="1">
                <a:ln>
                  <a:noFill/>
                </a:ln>
                <a:solidFill>
                  <a:srgbClr val="A9B7C6"/>
                </a:solidFill>
                <a:effectLst/>
                <a:latin typeface="Arial Unicode MS"/>
                <a:ea typeface="JetBrains Mono"/>
              </a:rPr>
              <a:t>nums</a:t>
            </a:r>
            <a:r>
              <a:rPr kumimoji="0" lang="en-US" altLang="en-US" sz="1800" b="0" i="0" u="none" strike="noStrike" cap="none" normalizeH="0" baseline="0" dirty="0">
                <a:ln>
                  <a:noFill/>
                </a:ln>
                <a:solidFill>
                  <a:srgbClr val="A9B7C6"/>
                </a:solidFill>
                <a:effectLst/>
                <a:latin typeface="Arial Unicode MS"/>
                <a:ea typeface="JetBrains Mono"/>
              </a:rPr>
              <a:t>:</a:t>
            </a:r>
            <a:br>
              <a:rPr kumimoji="0" lang="en-US" altLang="en-US" sz="1800" b="0" i="0" u="none" strike="noStrike" cap="none" normalizeH="0" baseline="0" dirty="0">
                <a:ln>
                  <a:noFill/>
                </a:ln>
                <a:solidFill>
                  <a:srgbClr val="A9B7C6"/>
                </a:solidFill>
                <a:effectLst/>
                <a:latin typeface="Arial Unicode MS"/>
                <a:ea typeface="JetBrains Mono"/>
              </a:rPr>
            </a:br>
            <a:r>
              <a:rPr kumimoji="0" lang="en-US" altLang="en-US" sz="1800" b="0" i="0" u="none" strike="noStrike" cap="none" normalizeH="0" baseline="0" dirty="0">
                <a:ln>
                  <a:noFill/>
                </a:ln>
                <a:solidFill>
                  <a:srgbClr val="A9B7C6"/>
                </a:solidFill>
                <a:effectLst/>
                <a:latin typeface="Arial Unicode MS"/>
                <a:ea typeface="JetBrains Mono"/>
              </a:rPr>
              <a:t>        </a:t>
            </a:r>
            <a:r>
              <a:rPr kumimoji="0" lang="en-US" altLang="en-US" sz="1800" b="0" i="0" u="none" strike="noStrike" cap="none" normalizeH="0" baseline="0" dirty="0">
                <a:ln>
                  <a:noFill/>
                </a:ln>
                <a:solidFill>
                  <a:srgbClr val="CC7832"/>
                </a:solidFill>
                <a:effectLst/>
                <a:latin typeface="Arial Unicode MS"/>
                <a:ea typeface="JetBrains Mono"/>
              </a:rPr>
              <a:t>if </a:t>
            </a:r>
            <a:r>
              <a:rPr kumimoji="0" lang="en-US" altLang="en-US" sz="1800" b="0" i="0" u="none" strike="noStrike" cap="none" normalizeH="0" baseline="0" dirty="0">
                <a:ln>
                  <a:noFill/>
                </a:ln>
                <a:solidFill>
                  <a:srgbClr val="A9B7C6"/>
                </a:solidFill>
                <a:effectLst/>
                <a:latin typeface="Arial Unicode MS"/>
                <a:ea typeface="JetBrains Mono"/>
              </a:rPr>
              <a:t>n % </a:t>
            </a:r>
            <a:r>
              <a:rPr kumimoji="0" lang="en-US" altLang="en-US" sz="1800" b="0" i="0" u="none" strike="noStrike" cap="none" normalizeH="0" baseline="0" dirty="0">
                <a:ln>
                  <a:noFill/>
                </a:ln>
                <a:solidFill>
                  <a:srgbClr val="6897BB"/>
                </a:solidFill>
                <a:effectLst/>
                <a:latin typeface="Arial Unicode MS"/>
                <a:ea typeface="JetBrains Mono"/>
              </a:rPr>
              <a:t>2 </a:t>
            </a:r>
            <a:r>
              <a:rPr kumimoji="0" lang="en-US" altLang="en-US" sz="1800" b="0" i="0" u="none" strike="noStrike" cap="none" normalizeH="0" baseline="0" dirty="0">
                <a:ln>
                  <a:noFill/>
                </a:ln>
                <a:solidFill>
                  <a:srgbClr val="A9B7C6"/>
                </a:solidFill>
                <a:effectLst/>
                <a:latin typeface="Arial Unicode MS"/>
                <a:ea typeface="JetBrains Mono"/>
              </a:rPr>
              <a:t>== </a:t>
            </a:r>
            <a:r>
              <a:rPr kumimoji="0" lang="en-US" altLang="en-US" sz="1800" b="0" i="0" u="none" strike="noStrike" cap="none" normalizeH="0" baseline="0" dirty="0">
                <a:ln>
                  <a:noFill/>
                </a:ln>
                <a:solidFill>
                  <a:srgbClr val="6897BB"/>
                </a:solidFill>
                <a:effectLst/>
                <a:latin typeface="Arial Unicode MS"/>
                <a:ea typeface="JetBrains Mono"/>
              </a:rPr>
              <a:t>0</a:t>
            </a:r>
            <a:r>
              <a:rPr kumimoji="0" lang="en-US" altLang="en-US" sz="1800" b="0" i="0" u="none" strike="noStrike" cap="none" normalizeH="0" baseline="0" dirty="0">
                <a:ln>
                  <a:noFill/>
                </a:ln>
                <a:solidFill>
                  <a:srgbClr val="A9B7C6"/>
                </a:solidFill>
                <a:effectLst/>
                <a:latin typeface="Arial Unicode MS"/>
                <a:ea typeface="JetBrains Mono"/>
              </a:rPr>
              <a:t>:</a:t>
            </a:r>
            <a:br>
              <a:rPr kumimoji="0" lang="en-US" altLang="en-US" sz="1800" b="0" i="0" u="none" strike="noStrike" cap="none" normalizeH="0" baseline="0" dirty="0">
                <a:ln>
                  <a:noFill/>
                </a:ln>
                <a:solidFill>
                  <a:srgbClr val="A9B7C6"/>
                </a:solidFill>
                <a:effectLst/>
                <a:latin typeface="Arial Unicode MS"/>
                <a:ea typeface="JetBrains Mono"/>
              </a:rPr>
            </a:br>
            <a:r>
              <a:rPr kumimoji="0" lang="en-US" altLang="en-US" sz="1800" b="0" i="0" u="none" strike="noStrike" cap="none" normalizeH="0" baseline="0" dirty="0">
                <a:ln>
                  <a:noFill/>
                </a:ln>
                <a:solidFill>
                  <a:srgbClr val="A9B7C6"/>
                </a:solidFill>
                <a:effectLst/>
                <a:latin typeface="Arial Unicode MS"/>
                <a:ea typeface="JetBrains Mono"/>
              </a:rPr>
              <a:t>            </a:t>
            </a:r>
            <a:r>
              <a:rPr kumimoji="0" lang="en-US" altLang="en-US" sz="1800" b="0" i="0" u="none" strike="noStrike" cap="none" normalizeH="0" baseline="0" dirty="0" err="1">
                <a:ln>
                  <a:noFill/>
                </a:ln>
                <a:solidFill>
                  <a:srgbClr val="A9B7C6"/>
                </a:solidFill>
                <a:effectLst/>
                <a:latin typeface="Arial Unicode MS"/>
                <a:ea typeface="JetBrains Mono"/>
              </a:rPr>
              <a:t>even_list.append</a:t>
            </a:r>
            <a:r>
              <a:rPr kumimoji="0" lang="en-US" altLang="en-US" sz="1800" b="0" i="0" u="none" strike="noStrike" cap="none" normalizeH="0" baseline="0" dirty="0">
                <a:ln>
                  <a:noFill/>
                </a:ln>
                <a:solidFill>
                  <a:srgbClr val="A9B7C6"/>
                </a:solidFill>
                <a:effectLst/>
                <a:latin typeface="Arial Unicode MS"/>
                <a:ea typeface="JetBrains Mono"/>
              </a:rPr>
              <a:t>(n)</a:t>
            </a:r>
            <a:br>
              <a:rPr kumimoji="0" lang="en-US" altLang="en-US" sz="1800" b="0" i="0" u="none" strike="noStrike" cap="none" normalizeH="0" baseline="0" dirty="0">
                <a:ln>
                  <a:noFill/>
                </a:ln>
                <a:solidFill>
                  <a:srgbClr val="A9B7C6"/>
                </a:solidFill>
                <a:effectLst/>
                <a:latin typeface="Arial Unicode MS"/>
                <a:ea typeface="JetBrains Mono"/>
              </a:rPr>
            </a:br>
            <a:r>
              <a:rPr kumimoji="0" lang="en-US" altLang="en-US" sz="1800" b="0" i="0" u="none" strike="noStrike" cap="none" normalizeH="0" baseline="0" dirty="0">
                <a:ln>
                  <a:noFill/>
                </a:ln>
                <a:solidFill>
                  <a:srgbClr val="A9B7C6"/>
                </a:solidFill>
                <a:effectLst/>
                <a:latin typeface="Arial Unicode MS"/>
                <a:ea typeface="JetBrains Mono"/>
              </a:rPr>
              <a:t>    </a:t>
            </a:r>
            <a:r>
              <a:rPr kumimoji="0" lang="en-US" altLang="en-US" sz="1800" b="0" i="0" u="none" strike="noStrike" cap="none" normalizeH="0" baseline="0" dirty="0">
                <a:ln>
                  <a:noFill/>
                </a:ln>
                <a:solidFill>
                  <a:srgbClr val="CC7832"/>
                </a:solidFill>
                <a:effectLst/>
                <a:latin typeface="Arial Unicode MS"/>
                <a:ea typeface="JetBrains Mono"/>
              </a:rPr>
              <a:t>return </a:t>
            </a:r>
            <a:r>
              <a:rPr kumimoji="0" lang="en-US" altLang="en-US" sz="1800" b="0" i="0" u="none" strike="noStrike" cap="none" normalizeH="0" baseline="0" dirty="0" err="1">
                <a:ln>
                  <a:noFill/>
                </a:ln>
                <a:solidFill>
                  <a:srgbClr val="A9B7C6"/>
                </a:solidFill>
                <a:effectLst/>
                <a:latin typeface="Arial Unicode MS"/>
                <a:ea typeface="JetBrains Mono"/>
              </a:rPr>
              <a:t>even_list</a:t>
            </a:r>
            <a:br>
              <a:rPr kumimoji="0" lang="en-US" altLang="en-US" sz="1800" b="0" i="0" u="none" strike="noStrike" cap="none" normalizeH="0" baseline="0" dirty="0">
                <a:ln>
                  <a:noFill/>
                </a:ln>
                <a:solidFill>
                  <a:srgbClr val="A9B7C6"/>
                </a:solidFill>
                <a:effectLst/>
                <a:latin typeface="Arial Unicode MS"/>
                <a:ea typeface="JetBrains Mono"/>
              </a:rPr>
            </a:br>
            <a:br>
              <a:rPr kumimoji="0" lang="en-US" altLang="en-US" sz="1800" b="0" i="0" u="none" strike="noStrike" cap="none" normalizeH="0" baseline="0" dirty="0">
                <a:ln>
                  <a:noFill/>
                </a:ln>
                <a:solidFill>
                  <a:srgbClr val="A9B7C6"/>
                </a:solidFill>
                <a:effectLst/>
                <a:latin typeface="Arial Unicode MS"/>
                <a:ea typeface="JetBrains Mono"/>
              </a:rPr>
            </a:br>
            <a:r>
              <a:rPr kumimoji="0" lang="en-US" altLang="en-US" sz="1800" b="0" i="0" u="none" strike="noStrike" cap="none" normalizeH="0" baseline="0" dirty="0" err="1">
                <a:ln>
                  <a:noFill/>
                </a:ln>
                <a:solidFill>
                  <a:srgbClr val="A9B7C6"/>
                </a:solidFill>
                <a:effectLst/>
                <a:latin typeface="Arial Unicode MS"/>
                <a:ea typeface="JetBrains Mono"/>
              </a:rPr>
              <a:t>num_list</a:t>
            </a:r>
            <a:r>
              <a:rPr kumimoji="0" lang="en-US" altLang="en-US" sz="1800" b="0" i="0" u="none" strike="noStrike" cap="none" normalizeH="0" baseline="0" dirty="0">
                <a:ln>
                  <a:noFill/>
                </a:ln>
                <a:solidFill>
                  <a:srgbClr val="A9B7C6"/>
                </a:solidFill>
                <a:effectLst/>
                <a:latin typeface="Arial Unicode MS"/>
                <a:ea typeface="JetBrains Mono"/>
              </a:rPr>
              <a:t> = [</a:t>
            </a:r>
            <a:r>
              <a:rPr kumimoji="0" lang="en-US" altLang="en-US" sz="1800" b="0" i="0" u="none" strike="noStrike" cap="none" normalizeH="0" baseline="0" dirty="0">
                <a:ln>
                  <a:noFill/>
                </a:ln>
                <a:solidFill>
                  <a:srgbClr val="6897BB"/>
                </a:solidFill>
                <a:effectLst/>
                <a:latin typeface="Arial Unicode MS"/>
                <a:ea typeface="JetBrains Mono"/>
              </a:rPr>
              <a:t>10</a:t>
            </a:r>
            <a:r>
              <a:rPr kumimoji="0" lang="en-US" altLang="en-US" sz="1800" b="0" i="0" u="none" strike="noStrike" cap="none" normalizeH="0" baseline="0" dirty="0">
                <a:ln>
                  <a:noFill/>
                </a:ln>
                <a:solidFill>
                  <a:srgbClr val="CC7832"/>
                </a:solidFill>
                <a:effectLst/>
                <a:latin typeface="Arial Unicode MS"/>
                <a:ea typeface="JetBrains Mono"/>
              </a:rPr>
              <a:t>, </a:t>
            </a:r>
            <a:r>
              <a:rPr kumimoji="0" lang="en-US" altLang="en-US" sz="1800" b="0" i="0" u="none" strike="noStrike" cap="none" normalizeH="0" baseline="0" dirty="0">
                <a:ln>
                  <a:noFill/>
                </a:ln>
                <a:solidFill>
                  <a:srgbClr val="6897BB"/>
                </a:solidFill>
                <a:effectLst/>
                <a:latin typeface="Arial Unicode MS"/>
                <a:ea typeface="JetBrains Mono"/>
              </a:rPr>
              <a:t>5</a:t>
            </a:r>
            <a:r>
              <a:rPr kumimoji="0" lang="en-US" altLang="en-US" sz="1800" b="0" i="0" u="none" strike="noStrike" cap="none" normalizeH="0" baseline="0" dirty="0">
                <a:ln>
                  <a:noFill/>
                </a:ln>
                <a:solidFill>
                  <a:srgbClr val="CC7832"/>
                </a:solidFill>
                <a:effectLst/>
                <a:latin typeface="Arial Unicode MS"/>
                <a:ea typeface="JetBrains Mono"/>
              </a:rPr>
              <a:t>, </a:t>
            </a:r>
            <a:r>
              <a:rPr kumimoji="0" lang="en-US" altLang="en-US" sz="1800" b="0" i="0" u="none" strike="noStrike" cap="none" normalizeH="0" baseline="0" dirty="0">
                <a:ln>
                  <a:noFill/>
                </a:ln>
                <a:solidFill>
                  <a:srgbClr val="6897BB"/>
                </a:solidFill>
                <a:effectLst/>
                <a:latin typeface="Arial Unicode MS"/>
                <a:ea typeface="JetBrains Mono"/>
              </a:rPr>
              <a:t>12</a:t>
            </a:r>
            <a:r>
              <a:rPr kumimoji="0" lang="en-US" altLang="en-US" sz="1800" b="0" i="0" u="none" strike="noStrike" cap="none" normalizeH="0" baseline="0" dirty="0">
                <a:ln>
                  <a:noFill/>
                </a:ln>
                <a:solidFill>
                  <a:srgbClr val="CC7832"/>
                </a:solidFill>
                <a:effectLst/>
                <a:latin typeface="Arial Unicode MS"/>
                <a:ea typeface="JetBrains Mono"/>
              </a:rPr>
              <a:t>, </a:t>
            </a:r>
            <a:r>
              <a:rPr kumimoji="0" lang="en-US" altLang="en-US" sz="1800" b="0" i="0" u="none" strike="noStrike" cap="none" normalizeH="0" baseline="0" dirty="0">
                <a:ln>
                  <a:noFill/>
                </a:ln>
                <a:solidFill>
                  <a:srgbClr val="6897BB"/>
                </a:solidFill>
                <a:effectLst/>
                <a:latin typeface="Arial Unicode MS"/>
                <a:ea typeface="JetBrains Mono"/>
              </a:rPr>
              <a:t>78</a:t>
            </a:r>
            <a:r>
              <a:rPr kumimoji="0" lang="en-US" altLang="en-US" sz="1800" b="0" i="0" u="none" strike="noStrike" cap="none" normalizeH="0" baseline="0" dirty="0">
                <a:ln>
                  <a:noFill/>
                </a:ln>
                <a:solidFill>
                  <a:srgbClr val="CC7832"/>
                </a:solidFill>
                <a:effectLst/>
                <a:latin typeface="Arial Unicode MS"/>
                <a:ea typeface="JetBrains Mono"/>
              </a:rPr>
              <a:t>, </a:t>
            </a:r>
            <a:r>
              <a:rPr kumimoji="0" lang="en-US" altLang="en-US" sz="1800" b="0" i="0" u="none" strike="noStrike" cap="none" normalizeH="0" baseline="0" dirty="0">
                <a:ln>
                  <a:noFill/>
                </a:ln>
                <a:solidFill>
                  <a:srgbClr val="6897BB"/>
                </a:solidFill>
                <a:effectLst/>
                <a:latin typeface="Arial Unicode MS"/>
                <a:ea typeface="JetBrains Mono"/>
              </a:rPr>
              <a:t>6</a:t>
            </a:r>
            <a:r>
              <a:rPr kumimoji="0" lang="en-US" altLang="en-US" sz="1800" b="0" i="0" u="none" strike="noStrike" cap="none" normalizeH="0" baseline="0" dirty="0">
                <a:ln>
                  <a:noFill/>
                </a:ln>
                <a:solidFill>
                  <a:srgbClr val="CC7832"/>
                </a:solidFill>
                <a:effectLst/>
                <a:latin typeface="Arial Unicode MS"/>
                <a:ea typeface="JetBrains Mono"/>
              </a:rPr>
              <a:t>, </a:t>
            </a:r>
            <a:r>
              <a:rPr kumimoji="0" lang="en-US" altLang="en-US" sz="1800" b="0" i="0" u="none" strike="noStrike" cap="none" normalizeH="0" baseline="0" dirty="0">
                <a:ln>
                  <a:noFill/>
                </a:ln>
                <a:solidFill>
                  <a:srgbClr val="6897BB"/>
                </a:solidFill>
                <a:effectLst/>
                <a:latin typeface="Arial Unicode MS"/>
                <a:ea typeface="JetBrains Mono"/>
              </a:rPr>
              <a:t>1</a:t>
            </a:r>
            <a:r>
              <a:rPr kumimoji="0" lang="en-US" altLang="en-US" sz="1800" b="0" i="0" u="none" strike="noStrike" cap="none" normalizeH="0" baseline="0" dirty="0">
                <a:ln>
                  <a:noFill/>
                </a:ln>
                <a:solidFill>
                  <a:srgbClr val="CC7832"/>
                </a:solidFill>
                <a:effectLst/>
                <a:latin typeface="Arial Unicode MS"/>
                <a:ea typeface="JetBrains Mono"/>
              </a:rPr>
              <a:t>, </a:t>
            </a:r>
            <a:r>
              <a:rPr kumimoji="0" lang="en-US" altLang="en-US" sz="1800" b="0" i="0" u="none" strike="noStrike" cap="none" normalizeH="0" baseline="0" dirty="0">
                <a:ln>
                  <a:noFill/>
                </a:ln>
                <a:solidFill>
                  <a:srgbClr val="6897BB"/>
                </a:solidFill>
                <a:effectLst/>
                <a:latin typeface="Arial Unicode MS"/>
                <a:ea typeface="JetBrains Mono"/>
              </a:rPr>
              <a:t>7</a:t>
            </a:r>
            <a:r>
              <a:rPr kumimoji="0" lang="en-US" altLang="en-US" sz="1800" b="0" i="0" u="none" strike="noStrike" cap="none" normalizeH="0" baseline="0" dirty="0">
                <a:ln>
                  <a:noFill/>
                </a:ln>
                <a:solidFill>
                  <a:srgbClr val="CC7832"/>
                </a:solidFill>
                <a:effectLst/>
                <a:latin typeface="Arial Unicode MS"/>
                <a:ea typeface="JetBrains Mono"/>
              </a:rPr>
              <a:t>, </a:t>
            </a:r>
            <a:r>
              <a:rPr kumimoji="0" lang="en-US" altLang="en-US" sz="1800" b="0" i="0" u="none" strike="noStrike" cap="none" normalizeH="0" baseline="0" dirty="0">
                <a:ln>
                  <a:noFill/>
                </a:ln>
                <a:solidFill>
                  <a:srgbClr val="6897BB"/>
                </a:solidFill>
                <a:effectLst/>
                <a:latin typeface="Arial Unicode MS"/>
                <a:ea typeface="JetBrains Mono"/>
              </a:rPr>
              <a:t>9</a:t>
            </a:r>
            <a:r>
              <a:rPr kumimoji="0" lang="en-US" altLang="en-US" sz="1800" b="0" i="0" u="none" strike="noStrike" cap="none" normalizeH="0" baseline="0" dirty="0">
                <a:ln>
                  <a:noFill/>
                </a:ln>
                <a:solidFill>
                  <a:srgbClr val="A9B7C6"/>
                </a:solidFill>
                <a:effectLst/>
                <a:latin typeface="Arial Unicode MS"/>
                <a:ea typeface="JetBrains Mono"/>
              </a:rPr>
              <a:t>]</a:t>
            </a:r>
            <a:br>
              <a:rPr kumimoji="0" lang="en-US" altLang="en-US" sz="1800" b="0" i="0" u="none" strike="noStrike" cap="none" normalizeH="0" baseline="0" dirty="0">
                <a:ln>
                  <a:noFill/>
                </a:ln>
                <a:solidFill>
                  <a:srgbClr val="A9B7C6"/>
                </a:solidFill>
                <a:effectLst/>
                <a:latin typeface="Arial Unicode MS"/>
                <a:ea typeface="JetBrains Mono"/>
              </a:rPr>
            </a:br>
            <a:r>
              <a:rPr kumimoji="0" lang="en-US" altLang="en-US" sz="1800" b="0" i="0" u="none" strike="noStrike" cap="none" normalizeH="0" baseline="0" dirty="0" err="1">
                <a:ln>
                  <a:noFill/>
                </a:ln>
                <a:solidFill>
                  <a:srgbClr val="A9B7C6"/>
                </a:solidFill>
                <a:effectLst/>
                <a:latin typeface="Arial Unicode MS"/>
                <a:ea typeface="JetBrains Mono"/>
              </a:rPr>
              <a:t>ans</a:t>
            </a:r>
            <a:r>
              <a:rPr kumimoji="0" lang="en-US" altLang="en-US" sz="1800" b="0" i="0" u="none" strike="noStrike" cap="none" normalizeH="0" baseline="0" dirty="0">
                <a:ln>
                  <a:noFill/>
                </a:ln>
                <a:solidFill>
                  <a:srgbClr val="A9B7C6"/>
                </a:solidFill>
                <a:effectLst/>
                <a:latin typeface="Arial Unicode MS"/>
                <a:ea typeface="JetBrains Mono"/>
              </a:rPr>
              <a:t> = </a:t>
            </a:r>
            <a:r>
              <a:rPr kumimoji="0" lang="en-US" altLang="en-US" sz="1800" b="0" i="0" u="none" strike="noStrike" cap="none" normalizeH="0" baseline="0" dirty="0" err="1">
                <a:ln>
                  <a:noFill/>
                </a:ln>
                <a:solidFill>
                  <a:srgbClr val="A9B7C6"/>
                </a:solidFill>
                <a:effectLst/>
                <a:latin typeface="Arial Unicode MS"/>
                <a:ea typeface="JetBrains Mono"/>
              </a:rPr>
              <a:t>even_numbers</a:t>
            </a:r>
            <a:r>
              <a:rPr kumimoji="0" lang="en-US" altLang="en-US" sz="1800" b="0" i="0" u="none" strike="noStrike" cap="none" normalizeH="0" baseline="0" dirty="0">
                <a:ln>
                  <a:noFill/>
                </a:ln>
                <a:solidFill>
                  <a:srgbClr val="A9B7C6"/>
                </a:solidFill>
                <a:effectLst/>
                <a:latin typeface="Arial Unicode MS"/>
                <a:ea typeface="JetBrains Mono"/>
              </a:rPr>
              <a:t>(</a:t>
            </a:r>
            <a:r>
              <a:rPr kumimoji="0" lang="en-US" altLang="en-US" sz="1800" b="0" i="0" u="none" strike="noStrike" cap="none" normalizeH="0" baseline="0" dirty="0" err="1">
                <a:ln>
                  <a:noFill/>
                </a:ln>
                <a:solidFill>
                  <a:srgbClr val="A9B7C6"/>
                </a:solidFill>
                <a:effectLst/>
                <a:latin typeface="Arial Unicode MS"/>
                <a:ea typeface="JetBrains Mono"/>
              </a:rPr>
              <a:t>num_list</a:t>
            </a:r>
            <a:r>
              <a:rPr kumimoji="0" lang="en-US" altLang="en-US" sz="1800" b="0" i="0" u="none" strike="noStrike" cap="none" normalizeH="0" baseline="0" dirty="0">
                <a:ln>
                  <a:noFill/>
                </a:ln>
                <a:solidFill>
                  <a:srgbClr val="A9B7C6"/>
                </a:solidFill>
                <a:effectLst/>
                <a:latin typeface="Arial Unicode MS"/>
                <a:ea typeface="JetBrains Mono"/>
              </a:rPr>
              <a:t>)</a:t>
            </a:r>
            <a:br>
              <a:rPr kumimoji="0" lang="en-US" altLang="en-US" sz="1800" b="0" i="0" u="none" strike="noStrike" cap="none" normalizeH="0" baseline="0" dirty="0">
                <a:ln>
                  <a:noFill/>
                </a:ln>
                <a:solidFill>
                  <a:srgbClr val="A9B7C6"/>
                </a:solidFill>
                <a:effectLst/>
                <a:latin typeface="Arial Unicode MS"/>
                <a:ea typeface="JetBrains Mono"/>
              </a:rPr>
            </a:br>
            <a:r>
              <a:rPr kumimoji="0" lang="en-US" altLang="en-US" sz="1800" b="0" i="0" u="none" strike="noStrike" cap="none" normalizeH="0" baseline="0" dirty="0">
                <a:ln>
                  <a:noFill/>
                </a:ln>
                <a:solidFill>
                  <a:srgbClr val="8888C6"/>
                </a:solidFill>
                <a:effectLst/>
                <a:latin typeface="Arial Unicode MS"/>
                <a:ea typeface="JetBrains Mono"/>
              </a:rPr>
              <a:t>print</a:t>
            </a:r>
            <a:r>
              <a:rPr kumimoji="0" lang="en-US" altLang="en-US" sz="1800" b="0" i="0" u="none" strike="noStrike" cap="none" normalizeH="0" baseline="0" dirty="0">
                <a:ln>
                  <a:noFill/>
                </a:ln>
                <a:solidFill>
                  <a:srgbClr val="A9B7C6"/>
                </a:solidFill>
                <a:effectLst/>
                <a:latin typeface="Arial Unicode MS"/>
                <a:ea typeface="JetBrains Mono"/>
              </a:rPr>
              <a:t>(</a:t>
            </a:r>
            <a:r>
              <a:rPr kumimoji="0" lang="en-US" altLang="en-US" sz="1800" b="0" i="0" u="none" strike="noStrike" cap="none" normalizeH="0" baseline="0" dirty="0">
                <a:ln>
                  <a:noFill/>
                </a:ln>
                <a:solidFill>
                  <a:srgbClr val="6A8759"/>
                </a:solidFill>
                <a:effectLst/>
                <a:latin typeface="Arial Unicode MS"/>
                <a:ea typeface="JetBrains Mono"/>
              </a:rPr>
              <a:t>"Even numbers are:"</a:t>
            </a:r>
            <a:r>
              <a:rPr kumimoji="0" lang="en-US" altLang="en-US" sz="1800" b="0" i="0" u="none" strike="noStrike" cap="none" normalizeH="0" baseline="0" dirty="0">
                <a:ln>
                  <a:noFill/>
                </a:ln>
                <a:solidFill>
                  <a:srgbClr val="CC7832"/>
                </a:solidFill>
                <a:effectLst/>
                <a:latin typeface="Arial Unicode MS"/>
                <a:ea typeface="JetBrains Mono"/>
              </a:rPr>
              <a:t>, </a:t>
            </a:r>
            <a:r>
              <a:rPr kumimoji="0" lang="en-US" altLang="en-US" sz="1800" b="0" i="0" u="none" strike="noStrike" cap="none" normalizeH="0" baseline="0" dirty="0" err="1">
                <a:ln>
                  <a:noFill/>
                </a:ln>
                <a:solidFill>
                  <a:srgbClr val="A9B7C6"/>
                </a:solidFill>
                <a:effectLst/>
                <a:latin typeface="Arial Unicode MS"/>
                <a:ea typeface="JetBrains Mono"/>
              </a:rPr>
              <a:t>ans</a:t>
            </a:r>
            <a:r>
              <a:rPr kumimoji="0" lang="en-US" altLang="en-US" sz="1800" b="0" i="0" u="none" strike="noStrike" cap="none" normalizeH="0" baseline="0" dirty="0">
                <a:ln>
                  <a:noFill/>
                </a:ln>
                <a:solidFill>
                  <a:srgbClr val="A9B7C6"/>
                </a:solidFill>
                <a:effectLst/>
                <a:latin typeface="Arial Unicode MS"/>
                <a:ea typeface="JetBrains Mono"/>
              </a:rPr>
              <a:t>)</a:t>
            </a:r>
          </a:p>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rgbClr val="808080"/>
                </a:solidFill>
                <a:effectLst/>
                <a:latin typeface="Arial Unicode MS"/>
                <a:ea typeface="JetBrains Mono"/>
              </a:rPr>
              <a:t>#Example 2: Program for even number with a lambda function</a:t>
            </a:r>
            <a:br>
              <a:rPr kumimoji="0" lang="en-US" altLang="en-US" sz="1800" b="0" i="0" u="none" strike="noStrike" cap="none" normalizeH="0" baseline="0" dirty="0">
                <a:ln>
                  <a:noFill/>
                </a:ln>
                <a:solidFill>
                  <a:srgbClr val="808080"/>
                </a:solidFill>
                <a:effectLst/>
                <a:latin typeface="Arial Unicode MS"/>
                <a:ea typeface="JetBrains Mono"/>
              </a:rPr>
            </a:br>
            <a:br>
              <a:rPr kumimoji="0" lang="en-US" altLang="en-US" sz="1800" b="0" i="0" u="none" strike="noStrike" cap="none" normalizeH="0" baseline="0" dirty="0">
                <a:ln>
                  <a:noFill/>
                </a:ln>
                <a:solidFill>
                  <a:srgbClr val="808080"/>
                </a:solidFill>
                <a:effectLst/>
                <a:latin typeface="Arial Unicode MS"/>
                <a:ea typeface="JetBrains Mono"/>
              </a:rPr>
            </a:br>
            <a:r>
              <a:rPr kumimoji="0" lang="en-US" altLang="en-US" sz="1800" b="0" i="0" u="none" strike="noStrike" cap="none" normalizeH="0" baseline="0" dirty="0">
                <a:ln>
                  <a:noFill/>
                </a:ln>
                <a:solidFill>
                  <a:srgbClr val="A9B7C6"/>
                </a:solidFill>
                <a:effectLst/>
                <a:latin typeface="Arial Unicode MS"/>
                <a:ea typeface="JetBrains Mono"/>
              </a:rPr>
              <a:t>l = [</a:t>
            </a:r>
            <a:r>
              <a:rPr kumimoji="0" lang="en-US" altLang="en-US" sz="1800" b="0" i="0" u="none" strike="noStrike" cap="none" normalizeH="0" baseline="0" dirty="0">
                <a:ln>
                  <a:noFill/>
                </a:ln>
                <a:solidFill>
                  <a:srgbClr val="6897BB"/>
                </a:solidFill>
                <a:effectLst/>
                <a:latin typeface="Arial Unicode MS"/>
                <a:ea typeface="JetBrains Mono"/>
              </a:rPr>
              <a:t>10</a:t>
            </a:r>
            <a:r>
              <a:rPr kumimoji="0" lang="en-US" altLang="en-US" sz="1800" b="0" i="0" u="none" strike="noStrike" cap="none" normalizeH="0" baseline="0" dirty="0">
                <a:ln>
                  <a:noFill/>
                </a:ln>
                <a:solidFill>
                  <a:srgbClr val="CC7832"/>
                </a:solidFill>
                <a:effectLst/>
                <a:latin typeface="Arial Unicode MS"/>
                <a:ea typeface="JetBrains Mono"/>
              </a:rPr>
              <a:t>, </a:t>
            </a:r>
            <a:r>
              <a:rPr kumimoji="0" lang="en-US" altLang="en-US" sz="1800" b="0" i="0" u="none" strike="noStrike" cap="none" normalizeH="0" baseline="0" dirty="0">
                <a:ln>
                  <a:noFill/>
                </a:ln>
                <a:solidFill>
                  <a:srgbClr val="6897BB"/>
                </a:solidFill>
                <a:effectLst/>
                <a:latin typeface="Arial Unicode MS"/>
                <a:ea typeface="JetBrains Mono"/>
              </a:rPr>
              <a:t>5</a:t>
            </a:r>
            <a:r>
              <a:rPr kumimoji="0" lang="en-US" altLang="en-US" sz="1800" b="0" i="0" u="none" strike="noStrike" cap="none" normalizeH="0" baseline="0" dirty="0">
                <a:ln>
                  <a:noFill/>
                </a:ln>
                <a:solidFill>
                  <a:srgbClr val="CC7832"/>
                </a:solidFill>
                <a:effectLst/>
                <a:latin typeface="Arial Unicode MS"/>
                <a:ea typeface="JetBrains Mono"/>
              </a:rPr>
              <a:t>, </a:t>
            </a:r>
            <a:r>
              <a:rPr kumimoji="0" lang="en-US" altLang="en-US" sz="1800" b="0" i="0" u="none" strike="noStrike" cap="none" normalizeH="0" baseline="0" dirty="0">
                <a:ln>
                  <a:noFill/>
                </a:ln>
                <a:solidFill>
                  <a:srgbClr val="6897BB"/>
                </a:solidFill>
                <a:effectLst/>
                <a:latin typeface="Arial Unicode MS"/>
                <a:ea typeface="JetBrains Mono"/>
              </a:rPr>
              <a:t>12</a:t>
            </a:r>
            <a:r>
              <a:rPr kumimoji="0" lang="en-US" altLang="en-US" sz="1800" b="0" i="0" u="none" strike="noStrike" cap="none" normalizeH="0" baseline="0" dirty="0">
                <a:ln>
                  <a:noFill/>
                </a:ln>
                <a:solidFill>
                  <a:srgbClr val="CC7832"/>
                </a:solidFill>
                <a:effectLst/>
                <a:latin typeface="Arial Unicode MS"/>
                <a:ea typeface="JetBrains Mono"/>
              </a:rPr>
              <a:t>, </a:t>
            </a:r>
            <a:r>
              <a:rPr kumimoji="0" lang="en-US" altLang="en-US" sz="1800" b="0" i="0" u="none" strike="noStrike" cap="none" normalizeH="0" baseline="0" dirty="0">
                <a:ln>
                  <a:noFill/>
                </a:ln>
                <a:solidFill>
                  <a:srgbClr val="6897BB"/>
                </a:solidFill>
                <a:effectLst/>
                <a:latin typeface="Arial Unicode MS"/>
                <a:ea typeface="JetBrains Mono"/>
              </a:rPr>
              <a:t>78</a:t>
            </a:r>
            <a:r>
              <a:rPr kumimoji="0" lang="en-US" altLang="en-US" sz="1800" b="0" i="0" u="none" strike="noStrike" cap="none" normalizeH="0" baseline="0" dirty="0">
                <a:ln>
                  <a:noFill/>
                </a:ln>
                <a:solidFill>
                  <a:srgbClr val="CC7832"/>
                </a:solidFill>
                <a:effectLst/>
                <a:latin typeface="Arial Unicode MS"/>
                <a:ea typeface="JetBrains Mono"/>
              </a:rPr>
              <a:t>, </a:t>
            </a:r>
            <a:r>
              <a:rPr kumimoji="0" lang="en-US" altLang="en-US" sz="1800" b="0" i="0" u="none" strike="noStrike" cap="none" normalizeH="0" baseline="0" dirty="0">
                <a:ln>
                  <a:noFill/>
                </a:ln>
                <a:solidFill>
                  <a:srgbClr val="6897BB"/>
                </a:solidFill>
                <a:effectLst/>
                <a:latin typeface="Arial Unicode MS"/>
                <a:ea typeface="JetBrains Mono"/>
              </a:rPr>
              <a:t>6</a:t>
            </a:r>
            <a:r>
              <a:rPr kumimoji="0" lang="en-US" altLang="en-US" sz="1800" b="0" i="0" u="none" strike="noStrike" cap="none" normalizeH="0" baseline="0" dirty="0">
                <a:ln>
                  <a:noFill/>
                </a:ln>
                <a:solidFill>
                  <a:srgbClr val="CC7832"/>
                </a:solidFill>
                <a:effectLst/>
                <a:latin typeface="Arial Unicode MS"/>
                <a:ea typeface="JetBrains Mono"/>
              </a:rPr>
              <a:t>, </a:t>
            </a:r>
            <a:r>
              <a:rPr kumimoji="0" lang="en-US" altLang="en-US" sz="1800" b="0" i="0" u="none" strike="noStrike" cap="none" normalizeH="0" baseline="0" dirty="0">
                <a:ln>
                  <a:noFill/>
                </a:ln>
                <a:solidFill>
                  <a:srgbClr val="6897BB"/>
                </a:solidFill>
                <a:effectLst/>
                <a:latin typeface="Arial Unicode MS"/>
                <a:ea typeface="JetBrains Mono"/>
              </a:rPr>
              <a:t>1</a:t>
            </a:r>
            <a:r>
              <a:rPr kumimoji="0" lang="en-US" altLang="en-US" sz="1800" b="0" i="0" u="none" strike="noStrike" cap="none" normalizeH="0" baseline="0" dirty="0">
                <a:ln>
                  <a:noFill/>
                </a:ln>
                <a:solidFill>
                  <a:srgbClr val="CC7832"/>
                </a:solidFill>
                <a:effectLst/>
                <a:latin typeface="Arial Unicode MS"/>
                <a:ea typeface="JetBrains Mono"/>
              </a:rPr>
              <a:t>, </a:t>
            </a:r>
            <a:r>
              <a:rPr kumimoji="0" lang="en-US" altLang="en-US" sz="1800" b="0" i="0" u="none" strike="noStrike" cap="none" normalizeH="0" baseline="0" dirty="0">
                <a:ln>
                  <a:noFill/>
                </a:ln>
                <a:solidFill>
                  <a:srgbClr val="6897BB"/>
                </a:solidFill>
                <a:effectLst/>
                <a:latin typeface="Arial Unicode MS"/>
                <a:ea typeface="JetBrains Mono"/>
              </a:rPr>
              <a:t>7</a:t>
            </a:r>
            <a:r>
              <a:rPr kumimoji="0" lang="en-US" altLang="en-US" sz="1800" b="0" i="0" u="none" strike="noStrike" cap="none" normalizeH="0" baseline="0" dirty="0">
                <a:ln>
                  <a:noFill/>
                </a:ln>
                <a:solidFill>
                  <a:srgbClr val="CC7832"/>
                </a:solidFill>
                <a:effectLst/>
                <a:latin typeface="Arial Unicode MS"/>
                <a:ea typeface="JetBrains Mono"/>
              </a:rPr>
              <a:t>, </a:t>
            </a:r>
            <a:r>
              <a:rPr kumimoji="0" lang="en-US" altLang="en-US" sz="1800" b="0" i="0" u="none" strike="noStrike" cap="none" normalizeH="0" baseline="0" dirty="0">
                <a:ln>
                  <a:noFill/>
                </a:ln>
                <a:solidFill>
                  <a:srgbClr val="6897BB"/>
                </a:solidFill>
                <a:effectLst/>
                <a:latin typeface="Arial Unicode MS"/>
                <a:ea typeface="JetBrains Mono"/>
              </a:rPr>
              <a:t>9</a:t>
            </a:r>
            <a:r>
              <a:rPr kumimoji="0" lang="en-US" altLang="en-US" sz="1800" b="0" i="0" u="none" strike="noStrike" cap="none" normalizeH="0" baseline="0" dirty="0">
                <a:ln>
                  <a:noFill/>
                </a:ln>
                <a:solidFill>
                  <a:srgbClr val="A9B7C6"/>
                </a:solidFill>
                <a:effectLst/>
                <a:latin typeface="Arial Unicode MS"/>
                <a:ea typeface="JetBrains Mono"/>
              </a:rPr>
              <a:t>]</a:t>
            </a:r>
            <a:br>
              <a:rPr kumimoji="0" lang="en-US" altLang="en-US" sz="1800" b="0" i="0" u="none" strike="noStrike" cap="none" normalizeH="0" baseline="0" dirty="0">
                <a:ln>
                  <a:noFill/>
                </a:ln>
                <a:solidFill>
                  <a:srgbClr val="A9B7C6"/>
                </a:solidFill>
                <a:effectLst/>
                <a:latin typeface="Arial Unicode MS"/>
                <a:ea typeface="JetBrains Mono"/>
              </a:rPr>
            </a:br>
            <a:r>
              <a:rPr kumimoji="0" lang="en-US" altLang="en-US" sz="1800" b="0" i="0" u="none" strike="noStrike" cap="none" normalizeH="0" baseline="0" dirty="0" err="1">
                <a:ln>
                  <a:noFill/>
                </a:ln>
                <a:solidFill>
                  <a:srgbClr val="A9B7C6"/>
                </a:solidFill>
                <a:effectLst/>
                <a:latin typeface="Arial Unicode MS"/>
                <a:ea typeface="JetBrains Mono"/>
              </a:rPr>
              <a:t>even_nos</a:t>
            </a:r>
            <a:r>
              <a:rPr kumimoji="0" lang="en-US" altLang="en-US" sz="1800" b="0" i="0" u="none" strike="noStrike" cap="none" normalizeH="0" baseline="0" dirty="0">
                <a:ln>
                  <a:noFill/>
                </a:ln>
                <a:solidFill>
                  <a:srgbClr val="A9B7C6"/>
                </a:solidFill>
                <a:effectLst/>
                <a:latin typeface="Arial Unicode MS"/>
                <a:ea typeface="JetBrains Mono"/>
              </a:rPr>
              <a:t> = </a:t>
            </a:r>
            <a:r>
              <a:rPr kumimoji="0" lang="en-US" altLang="en-US" sz="1800" b="0" i="0" u="none" strike="noStrike" cap="none" normalizeH="0" baseline="0" dirty="0">
                <a:ln>
                  <a:noFill/>
                </a:ln>
                <a:solidFill>
                  <a:srgbClr val="8888C6"/>
                </a:solidFill>
                <a:effectLst/>
                <a:latin typeface="Arial Unicode MS"/>
                <a:ea typeface="JetBrains Mono"/>
              </a:rPr>
              <a:t>list</a:t>
            </a:r>
            <a:r>
              <a:rPr kumimoji="0" lang="en-US" altLang="en-US" sz="1800" b="0" i="0" u="none" strike="noStrike" cap="none" normalizeH="0" baseline="0" dirty="0">
                <a:ln>
                  <a:noFill/>
                </a:ln>
                <a:solidFill>
                  <a:srgbClr val="A9B7C6"/>
                </a:solidFill>
                <a:effectLst/>
                <a:latin typeface="Arial Unicode MS"/>
                <a:ea typeface="JetBrains Mono"/>
              </a:rPr>
              <a:t>(</a:t>
            </a:r>
            <a:r>
              <a:rPr kumimoji="0" lang="en-US" altLang="en-US" sz="1800" b="0" i="0" u="none" strike="noStrike" cap="none" normalizeH="0" baseline="0" dirty="0">
                <a:ln>
                  <a:noFill/>
                </a:ln>
                <a:solidFill>
                  <a:srgbClr val="8888C6"/>
                </a:solidFill>
                <a:effectLst/>
                <a:latin typeface="Arial Unicode MS"/>
                <a:ea typeface="JetBrains Mono"/>
              </a:rPr>
              <a:t>filter</a:t>
            </a:r>
            <a:r>
              <a:rPr kumimoji="0" lang="en-US" altLang="en-US" sz="1800" b="0" i="0" u="none" strike="noStrike" cap="none" normalizeH="0" baseline="0" dirty="0">
                <a:ln>
                  <a:noFill/>
                </a:ln>
                <a:solidFill>
                  <a:srgbClr val="A9B7C6"/>
                </a:solidFill>
                <a:effectLst/>
                <a:latin typeface="Arial Unicode MS"/>
                <a:ea typeface="JetBrains Mono"/>
              </a:rPr>
              <a:t>(</a:t>
            </a:r>
            <a:r>
              <a:rPr kumimoji="0" lang="en-US" altLang="en-US" sz="1800" b="0" i="0" u="none" strike="noStrike" cap="none" normalizeH="0" baseline="0" dirty="0">
                <a:ln>
                  <a:noFill/>
                </a:ln>
                <a:solidFill>
                  <a:srgbClr val="CC7832"/>
                </a:solidFill>
                <a:effectLst/>
                <a:latin typeface="Arial Unicode MS"/>
                <a:ea typeface="JetBrains Mono"/>
              </a:rPr>
              <a:t>lambda </a:t>
            </a:r>
            <a:r>
              <a:rPr kumimoji="0" lang="en-US" altLang="en-US" sz="1800" b="0" i="0" u="none" strike="noStrike" cap="none" normalizeH="0" baseline="0" dirty="0">
                <a:ln>
                  <a:noFill/>
                </a:ln>
                <a:solidFill>
                  <a:srgbClr val="A9B7C6"/>
                </a:solidFill>
                <a:effectLst/>
                <a:latin typeface="Arial Unicode MS"/>
                <a:ea typeface="JetBrains Mono"/>
              </a:rPr>
              <a:t>x: x % </a:t>
            </a:r>
            <a:r>
              <a:rPr kumimoji="0" lang="en-US" altLang="en-US" sz="1800" b="0" i="0" u="none" strike="noStrike" cap="none" normalizeH="0" baseline="0" dirty="0">
                <a:ln>
                  <a:noFill/>
                </a:ln>
                <a:solidFill>
                  <a:srgbClr val="6897BB"/>
                </a:solidFill>
                <a:effectLst/>
                <a:latin typeface="Arial Unicode MS"/>
                <a:ea typeface="JetBrains Mono"/>
              </a:rPr>
              <a:t>2 </a:t>
            </a:r>
            <a:r>
              <a:rPr kumimoji="0" lang="en-US" altLang="en-US" sz="1800" b="0" i="0" u="none" strike="noStrike" cap="none" normalizeH="0" baseline="0" dirty="0">
                <a:ln>
                  <a:noFill/>
                </a:ln>
                <a:solidFill>
                  <a:srgbClr val="A9B7C6"/>
                </a:solidFill>
                <a:effectLst/>
                <a:latin typeface="Arial Unicode MS"/>
                <a:ea typeface="JetBrains Mono"/>
              </a:rPr>
              <a:t>== </a:t>
            </a:r>
            <a:r>
              <a:rPr kumimoji="0" lang="en-US" altLang="en-US" sz="1800" b="0" i="0" u="none" strike="noStrike" cap="none" normalizeH="0" baseline="0" dirty="0">
                <a:ln>
                  <a:noFill/>
                </a:ln>
                <a:solidFill>
                  <a:srgbClr val="6897BB"/>
                </a:solidFill>
                <a:effectLst/>
                <a:latin typeface="Arial Unicode MS"/>
                <a:ea typeface="JetBrains Mono"/>
              </a:rPr>
              <a:t>0</a:t>
            </a:r>
            <a:r>
              <a:rPr kumimoji="0" lang="en-US" altLang="en-US" sz="1800" b="0" i="0" u="none" strike="noStrike" cap="none" normalizeH="0" baseline="0" dirty="0">
                <a:ln>
                  <a:noFill/>
                </a:ln>
                <a:solidFill>
                  <a:srgbClr val="CC7832"/>
                </a:solidFill>
                <a:effectLst/>
                <a:latin typeface="Arial Unicode MS"/>
                <a:ea typeface="JetBrains Mono"/>
              </a:rPr>
              <a:t>, </a:t>
            </a:r>
            <a:r>
              <a:rPr kumimoji="0" lang="en-US" altLang="en-US" sz="1800" b="0" i="0" u="none" strike="noStrike" cap="none" normalizeH="0" baseline="0" dirty="0">
                <a:ln>
                  <a:noFill/>
                </a:ln>
                <a:solidFill>
                  <a:srgbClr val="A9B7C6"/>
                </a:solidFill>
                <a:effectLst/>
                <a:latin typeface="Arial Unicode MS"/>
                <a:ea typeface="JetBrains Mono"/>
              </a:rPr>
              <a:t>l))</a:t>
            </a:r>
            <a:br>
              <a:rPr kumimoji="0" lang="en-US" altLang="en-US" sz="1800" b="0" i="0" u="none" strike="noStrike" cap="none" normalizeH="0" baseline="0" dirty="0">
                <a:ln>
                  <a:noFill/>
                </a:ln>
                <a:solidFill>
                  <a:srgbClr val="A9B7C6"/>
                </a:solidFill>
                <a:effectLst/>
                <a:latin typeface="Arial Unicode MS"/>
                <a:ea typeface="JetBrains Mono"/>
              </a:rPr>
            </a:br>
            <a:r>
              <a:rPr kumimoji="0" lang="en-US" altLang="en-US" sz="1800" b="0" i="0" u="none" strike="noStrike" cap="none" normalizeH="0" baseline="0" dirty="0">
                <a:ln>
                  <a:noFill/>
                </a:ln>
                <a:solidFill>
                  <a:srgbClr val="8888C6"/>
                </a:solidFill>
                <a:effectLst/>
                <a:latin typeface="Arial Unicode MS"/>
                <a:ea typeface="JetBrains Mono"/>
              </a:rPr>
              <a:t>print</a:t>
            </a:r>
            <a:r>
              <a:rPr kumimoji="0" lang="en-US" altLang="en-US" sz="1800" b="0" i="0" u="none" strike="noStrike" cap="none" normalizeH="0" baseline="0" dirty="0">
                <a:ln>
                  <a:noFill/>
                </a:ln>
                <a:solidFill>
                  <a:srgbClr val="A9B7C6"/>
                </a:solidFill>
                <a:effectLst/>
                <a:latin typeface="Arial Unicode MS"/>
                <a:ea typeface="JetBrains Mono"/>
              </a:rPr>
              <a:t>(</a:t>
            </a:r>
            <a:r>
              <a:rPr kumimoji="0" lang="en-US" altLang="en-US" sz="1800" b="0" i="0" u="none" strike="noStrike" cap="none" normalizeH="0" baseline="0" dirty="0">
                <a:ln>
                  <a:noFill/>
                </a:ln>
                <a:solidFill>
                  <a:srgbClr val="6A8759"/>
                </a:solidFill>
                <a:effectLst/>
                <a:latin typeface="Arial Unicode MS"/>
                <a:ea typeface="JetBrains Mono"/>
              </a:rPr>
              <a:t>"Even numbers are: "</a:t>
            </a:r>
            <a:r>
              <a:rPr kumimoji="0" lang="en-US" altLang="en-US" sz="1800" b="0" i="0" u="none" strike="noStrike" cap="none" normalizeH="0" baseline="0" dirty="0">
                <a:ln>
                  <a:noFill/>
                </a:ln>
                <a:solidFill>
                  <a:srgbClr val="CC7832"/>
                </a:solidFill>
                <a:effectLst/>
                <a:latin typeface="Arial Unicode MS"/>
                <a:ea typeface="JetBrains Mono"/>
              </a:rPr>
              <a:t>, </a:t>
            </a:r>
            <a:r>
              <a:rPr kumimoji="0" lang="en-US" altLang="en-US" sz="1800" b="0" i="0" u="none" strike="noStrike" cap="none" normalizeH="0" baseline="0" dirty="0" err="1">
                <a:ln>
                  <a:noFill/>
                </a:ln>
                <a:solidFill>
                  <a:srgbClr val="A9B7C6"/>
                </a:solidFill>
                <a:effectLst/>
                <a:latin typeface="Arial Unicode MS"/>
                <a:ea typeface="JetBrains Mono"/>
              </a:rPr>
              <a:t>even_nos</a:t>
            </a:r>
            <a:r>
              <a:rPr kumimoji="0" lang="en-US" altLang="en-US" sz="1800" b="0" i="0" u="none" strike="noStrike" cap="none" normalizeH="0" baseline="0" dirty="0">
                <a:ln>
                  <a:noFill/>
                </a:ln>
                <a:solidFill>
                  <a:srgbClr val="A9B7C6"/>
                </a:solidFill>
                <a:effectLst/>
                <a:latin typeface="Arial Unicode MS"/>
                <a:ea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402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412072" y="338492"/>
            <a:ext cx="10515600" cy="1325563"/>
          </a:xfrm>
        </p:spPr>
        <p:txBody>
          <a:bodyPr>
            <a:normAutofit/>
          </a:bodyPr>
          <a:lstStyle/>
          <a:p>
            <a:pPr algn="l"/>
            <a:r>
              <a:rPr lang="en-AU" b="1" i="0" dirty="0">
                <a:solidFill>
                  <a:srgbClr val="1C2B41"/>
                </a:solidFill>
                <a:effectLst/>
                <a:latin typeface="Inter-Bold"/>
              </a:rPr>
              <a:t>filter() function in Python</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a:bodyPr>
          <a:lstStyle/>
          <a:p>
            <a:pPr eaLnBrk="0" fontAlgn="base" hangingPunct="0">
              <a:lnSpc>
                <a:spcPct val="100000"/>
              </a:lnSpc>
              <a:spcBef>
                <a:spcPct val="0"/>
              </a:spcBef>
              <a:spcAft>
                <a:spcPct val="0"/>
              </a:spcAft>
            </a:pPr>
            <a:r>
              <a:rPr lang="en-AU" sz="2400" dirty="0">
                <a:solidFill>
                  <a:srgbClr val="000000"/>
                </a:solidFill>
                <a:latin typeface="Times New Roman" panose="02020603050405020304" pitchFamily="18" charset="0"/>
                <a:cs typeface="Times New Roman" panose="02020603050405020304" pitchFamily="18" charset="0"/>
              </a:rPr>
              <a:t>In Python, the </a:t>
            </a:r>
            <a:r>
              <a:rPr lang="en-AU" sz="2400" dirty="0">
                <a:solidFill>
                  <a:srgbClr val="FF0000"/>
                </a:solidFill>
                <a:latin typeface="Times New Roman" panose="02020603050405020304" pitchFamily="18" charset="0"/>
                <a:cs typeface="Times New Roman" panose="02020603050405020304" pitchFamily="18" charset="0"/>
              </a:rPr>
              <a:t>filter() </a:t>
            </a:r>
            <a:r>
              <a:rPr lang="en-AU" sz="2400" dirty="0">
                <a:solidFill>
                  <a:srgbClr val="000000"/>
                </a:solidFill>
                <a:latin typeface="Times New Roman" panose="02020603050405020304" pitchFamily="18" charset="0"/>
                <a:cs typeface="Times New Roman" panose="02020603050405020304" pitchFamily="18" charset="0"/>
              </a:rPr>
              <a:t>function is used to return the filtered value. We use this function to filter values based on some conditions.</a:t>
            </a:r>
          </a:p>
          <a:p>
            <a:pPr eaLnBrk="0" fontAlgn="base" hangingPunct="0">
              <a:lnSpc>
                <a:spcPct val="100000"/>
              </a:lnSpc>
              <a:spcBef>
                <a:spcPct val="0"/>
              </a:spcBef>
              <a:spcAft>
                <a:spcPct val="0"/>
              </a:spcAft>
            </a:pPr>
            <a:r>
              <a:rPr lang="en-AU" sz="2400" b="1" i="0" dirty="0">
                <a:solidFill>
                  <a:srgbClr val="C678DD"/>
                </a:solidFill>
                <a:effectLst/>
                <a:latin typeface="Times New Roman" panose="02020603050405020304" pitchFamily="18" charset="0"/>
                <a:cs typeface="Times New Roman" panose="02020603050405020304" pitchFamily="18" charset="0"/>
              </a:rPr>
              <a:t>filter</a:t>
            </a:r>
            <a:r>
              <a:rPr lang="en-AU" sz="2400" b="0" i="0" dirty="0">
                <a:solidFill>
                  <a:srgbClr val="CCCCCC"/>
                </a:solidFill>
                <a:effectLst/>
                <a:latin typeface="Times New Roman" panose="02020603050405020304" pitchFamily="18" charset="0"/>
                <a:cs typeface="Times New Roman" panose="02020603050405020304" pitchFamily="18" charset="0"/>
              </a:rPr>
              <a:t>(</a:t>
            </a:r>
            <a:r>
              <a:rPr lang="en-AU" sz="2400" b="0" i="0" dirty="0" err="1">
                <a:solidFill>
                  <a:srgbClr val="E1E1E1"/>
                </a:solidFill>
                <a:effectLst/>
                <a:latin typeface="Times New Roman" panose="02020603050405020304" pitchFamily="18" charset="0"/>
                <a:cs typeface="Times New Roman" panose="02020603050405020304" pitchFamily="18" charset="0"/>
              </a:rPr>
              <a:t>funtion</a:t>
            </a:r>
            <a:r>
              <a:rPr lang="en-AU" sz="2400" b="0" i="0" dirty="0">
                <a:solidFill>
                  <a:srgbClr val="CCCCCC"/>
                </a:solidFill>
                <a:effectLst/>
                <a:latin typeface="Times New Roman" panose="02020603050405020304" pitchFamily="18" charset="0"/>
                <a:cs typeface="Times New Roman" panose="02020603050405020304" pitchFamily="18" charset="0"/>
              </a:rPr>
              <a:t>,</a:t>
            </a:r>
            <a:r>
              <a:rPr lang="en-AU" sz="2400" b="0" i="0" dirty="0">
                <a:solidFill>
                  <a:srgbClr val="E1E1E1"/>
                </a:solidFill>
                <a:effectLst/>
                <a:latin typeface="Times New Roman" panose="02020603050405020304" pitchFamily="18" charset="0"/>
                <a:cs typeface="Times New Roman" panose="02020603050405020304" pitchFamily="18" charset="0"/>
              </a:rPr>
              <a:t> sequence</a:t>
            </a:r>
            <a:r>
              <a:rPr lang="en-AU" sz="2400" b="0" i="0" dirty="0">
                <a:solidFill>
                  <a:srgbClr val="CCCCCC"/>
                </a:solidFill>
                <a:effectLst/>
                <a:latin typeface="Times New Roman" panose="02020603050405020304" pitchFamily="18" charset="0"/>
                <a:cs typeface="Times New Roman" panose="02020603050405020304" pitchFamily="18" charset="0"/>
              </a:rPr>
              <a:t>)</a:t>
            </a:r>
            <a:endParaRPr lang="en-AU" sz="24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AU" sz="2400" b="0" i="0" dirty="0">
                <a:solidFill>
                  <a:srgbClr val="222222"/>
                </a:solidFill>
                <a:effectLst/>
                <a:latin typeface="Times New Roman" panose="02020603050405020304" pitchFamily="18" charset="0"/>
                <a:cs typeface="Times New Roman" panose="02020603050405020304" pitchFamily="18" charset="0"/>
              </a:rPr>
              <a:t>function – Function argument is responsible for performing condition checking.</a:t>
            </a:r>
          </a:p>
          <a:p>
            <a:pPr algn="l">
              <a:buFont typeface="Arial" panose="020B0604020202020204" pitchFamily="34" charset="0"/>
              <a:buChar char="•"/>
            </a:pPr>
            <a:r>
              <a:rPr lang="en-AU" sz="2400" b="0" i="0" dirty="0">
                <a:solidFill>
                  <a:srgbClr val="222222"/>
                </a:solidFill>
                <a:effectLst/>
                <a:latin typeface="Times New Roman" panose="02020603050405020304" pitchFamily="18" charset="0"/>
                <a:cs typeface="Times New Roman" panose="02020603050405020304" pitchFamily="18" charset="0"/>
              </a:rPr>
              <a:t>sequence – Sequence argument can be anything like list, tuple, string</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#Example: lambda function with  filter()</a:t>
            </a:r>
            <a:b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b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l = [-</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10</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5</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12</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78</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6</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1</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7</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9</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positive_nos</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 </a:t>
            </a:r>
            <a:r>
              <a:rPr kumimoji="0" lang="en-US" altLang="en-US" sz="24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list</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filter</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lambda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x: x &gt; </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0</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l))</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"Positive numbers are: "</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positive_nos</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AU" sz="27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533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412072" y="338492"/>
            <a:ext cx="10515600" cy="132556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1C2B41"/>
                </a:solidFill>
                <a:effectLst/>
                <a:latin typeface="Consolas" panose="020B0609020204030204" pitchFamily="49" charset="0"/>
                <a:ea typeface="Inter-Bold"/>
              </a:rPr>
              <a:t>map()</a:t>
            </a:r>
            <a:r>
              <a:rPr kumimoji="0" lang="en-US" altLang="en-US" sz="4400" b="1" i="0" u="none" strike="noStrike" cap="none" normalizeH="0" baseline="0" dirty="0">
                <a:ln>
                  <a:noFill/>
                </a:ln>
                <a:solidFill>
                  <a:srgbClr val="1C2B41"/>
                </a:solidFill>
                <a:effectLst/>
                <a:ea typeface="Inter-Bold"/>
              </a:rPr>
              <a:t> </a:t>
            </a:r>
            <a:r>
              <a:rPr kumimoji="0" lang="en-US" altLang="en-US" sz="4400" b="1" i="0" u="none" strike="noStrike" cap="none" normalizeH="0" baseline="0" dirty="0">
                <a:ln>
                  <a:noFill/>
                </a:ln>
                <a:solidFill>
                  <a:srgbClr val="1C2B41"/>
                </a:solidFill>
                <a:effectLst/>
                <a:latin typeface="Arial" panose="020B0604020202020204" pitchFamily="34" charset="0"/>
                <a:ea typeface="Inter-Bold"/>
              </a:rPr>
              <a:t>function in Python</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fontScale="92500"/>
          </a:bodyPr>
          <a:lstStyle/>
          <a:p>
            <a:pPr eaLnBrk="0" fontAlgn="base" hangingPunct="0">
              <a:lnSpc>
                <a:spcPct val="100000"/>
              </a:lnSpc>
              <a:spcBef>
                <a:spcPct val="0"/>
              </a:spcBef>
              <a:spcAft>
                <a:spcPct val="0"/>
              </a:spcAft>
            </a:pPr>
            <a:r>
              <a:rPr kumimoji="0" lang="en-US" altLang="en-US" sz="26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In Python, the </a:t>
            </a:r>
            <a:r>
              <a:rPr kumimoji="0" lang="en-US" altLang="en-US" sz="2600" b="0"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map()</a:t>
            </a:r>
            <a:r>
              <a:rPr kumimoji="0" lang="en-US" altLang="en-US" sz="26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function is used to apply some functionality for every element present in the given sequence and generate a new series with a required modification.</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6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Ex: for every element present in the sequence, perform cube operation and generate a new cube list.</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AU" sz="2600" b="1" i="0" dirty="0">
                <a:solidFill>
                  <a:srgbClr val="C678DD"/>
                </a:solidFill>
                <a:effectLst/>
                <a:latin typeface="Times New Roman" panose="02020603050405020304" pitchFamily="18" charset="0"/>
                <a:cs typeface="Times New Roman" panose="02020603050405020304" pitchFamily="18" charset="0"/>
              </a:rPr>
              <a:t>map</a:t>
            </a:r>
            <a:r>
              <a:rPr lang="en-AU" sz="2600" b="0" i="0" dirty="0">
                <a:solidFill>
                  <a:srgbClr val="CCCCCC"/>
                </a:solidFill>
                <a:effectLst/>
                <a:latin typeface="Times New Roman" panose="02020603050405020304" pitchFamily="18" charset="0"/>
                <a:cs typeface="Times New Roman" panose="02020603050405020304" pitchFamily="18" charset="0"/>
              </a:rPr>
              <a:t>(</a:t>
            </a:r>
            <a:r>
              <a:rPr lang="en-AU" sz="2600" b="0" i="0" dirty="0">
                <a:solidFill>
                  <a:srgbClr val="E1E1E1"/>
                </a:solidFill>
                <a:effectLst/>
                <a:latin typeface="Times New Roman" panose="02020603050405020304" pitchFamily="18" charset="0"/>
                <a:cs typeface="Times New Roman" panose="02020603050405020304" pitchFamily="18" charset="0"/>
              </a:rPr>
              <a:t>function</a:t>
            </a:r>
            <a:r>
              <a:rPr lang="en-AU" sz="2600" b="0" i="0" dirty="0">
                <a:solidFill>
                  <a:srgbClr val="CCCCCC"/>
                </a:solidFill>
                <a:effectLst/>
                <a:latin typeface="Times New Roman" panose="02020603050405020304" pitchFamily="18" charset="0"/>
                <a:cs typeface="Times New Roman" panose="02020603050405020304" pitchFamily="18" charset="0"/>
              </a:rPr>
              <a:t>, </a:t>
            </a:r>
            <a:r>
              <a:rPr lang="en-AU" sz="2600" b="0" i="0" dirty="0">
                <a:solidFill>
                  <a:srgbClr val="E1E1E1"/>
                </a:solidFill>
                <a:effectLst/>
                <a:latin typeface="Times New Roman" panose="02020603050405020304" pitchFamily="18" charset="0"/>
                <a:cs typeface="Times New Roman" panose="02020603050405020304" pitchFamily="18" charset="0"/>
              </a:rPr>
              <a:t>sequence</a:t>
            </a:r>
            <a:r>
              <a:rPr lang="en-AU" sz="2600" b="0" i="0" dirty="0">
                <a:solidFill>
                  <a:srgbClr val="CCCCCC"/>
                </a:solidFill>
                <a:effectLst/>
                <a:latin typeface="Times New Roman" panose="02020603050405020304" pitchFamily="18" charset="0"/>
                <a:cs typeface="Times New Roman" panose="02020603050405020304" pitchFamily="18" charset="0"/>
              </a:rPr>
              <a:t>)</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function</a:t>
            </a:r>
            <a:r>
              <a:rPr kumimoji="0" lang="en-US" altLang="en-US" sz="26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 function argument responsible for applied on each element of the sequence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sequence</a:t>
            </a:r>
            <a:r>
              <a:rPr kumimoji="0" lang="en-US" altLang="en-US" sz="26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 Sequence argument can be anything like list, tuple, string</a:t>
            </a:r>
          </a:p>
          <a:p>
            <a:pPr marL="0" indent="0" eaLnBrk="0" fontAlgn="base" hangingPunct="0">
              <a:lnSpc>
                <a:spcPct val="100000"/>
              </a:lnSpc>
              <a:spcBef>
                <a:spcPct val="0"/>
              </a:spcBef>
              <a:spcAft>
                <a:spcPct val="0"/>
              </a:spcAft>
              <a:buFontTx/>
              <a:buChar char="•"/>
            </a:pPr>
            <a:r>
              <a:rPr kumimoji="0" lang="en-US" altLang="en-US" sz="26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#Example: lambda function with map() function</a:t>
            </a:r>
            <a:br>
              <a:rPr kumimoji="0" lang="en-US" altLang="en-US" sz="26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br>
              <a:rPr kumimoji="0" lang="en-US" altLang="en-US" sz="26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list1 = [</a:t>
            </a:r>
            <a:r>
              <a:rPr kumimoji="0" lang="en-US" altLang="en-US" sz="26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2</a:t>
            </a:r>
            <a:r>
              <a:rPr kumimoji="0" lang="en-US" altLang="en-US" sz="26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6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3</a:t>
            </a:r>
            <a:r>
              <a:rPr kumimoji="0" lang="en-US" altLang="en-US" sz="26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6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4</a:t>
            </a:r>
            <a:r>
              <a:rPr kumimoji="0" lang="en-US" altLang="en-US" sz="26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6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8</a:t>
            </a:r>
            <a:r>
              <a:rPr kumimoji="0" lang="en-US" altLang="en-US" sz="26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6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9</a:t>
            </a:r>
            <a: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list2 = </a:t>
            </a:r>
            <a:r>
              <a:rPr kumimoji="0" lang="en-US" altLang="en-US" sz="26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list</a:t>
            </a:r>
            <a: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6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map</a:t>
            </a:r>
            <a: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6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lambda </a:t>
            </a:r>
            <a: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x: x*x*x</a:t>
            </a:r>
            <a:r>
              <a:rPr kumimoji="0" lang="en-US" altLang="en-US" sz="26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list1))</a:t>
            </a:r>
            <a:b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6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6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"Cube values are:"</a:t>
            </a:r>
            <a:r>
              <a:rPr kumimoji="0" lang="en-US" altLang="en-US" sz="26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6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list2)</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rgbClr val="222222"/>
              </a:solidFill>
              <a:effectLst/>
              <a:latin typeface="Arial" panose="020B0604020202020204" pitchFamily="34" charset="0"/>
              <a:ea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endParaRPr lang="en-US" dirty="0">
              <a:solidFill>
                <a:srgbClr val="808080"/>
              </a:solidFill>
              <a:latin typeface="Arial Unicode MS"/>
            </a:endParaRPr>
          </a:p>
          <a:p>
            <a:pPr eaLnBrk="0" fontAlgn="base" hangingPunct="0">
              <a:lnSpc>
                <a:spcPct val="100000"/>
              </a:lnSpc>
              <a:spcBef>
                <a:spcPct val="0"/>
              </a:spcBef>
              <a:spcAft>
                <a:spcPct val="0"/>
              </a:spcAft>
            </a:pPr>
            <a:endParaRPr lang="en-AU" sz="2700" dirty="0">
              <a:solidFill>
                <a:srgbClr val="00000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FD3B162-F11B-4C57-BE70-A0C6EBA891EF}"/>
              </a:ext>
            </a:extLst>
          </p:cNvPr>
          <p:cNvSpPr>
            <a:spLocks noChangeArrowheads="1"/>
          </p:cNvSpPr>
          <p:nvPr/>
        </p:nvSpPr>
        <p:spPr bwMode="auto">
          <a:xfrm>
            <a:off x="0" y="-86174"/>
            <a:ext cx="65" cy="629548"/>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737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412072" y="338492"/>
            <a:ext cx="10515600" cy="132556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1C2B41"/>
                </a:solidFill>
                <a:effectLst/>
                <a:latin typeface="Consolas" panose="020B0609020204030204" pitchFamily="49" charset="0"/>
                <a:ea typeface="Inter-Bold"/>
              </a:rPr>
              <a:t>reduce()</a:t>
            </a:r>
            <a:r>
              <a:rPr kumimoji="0" lang="en-US" altLang="en-US" sz="4000" b="1" i="0" u="none" strike="noStrike" cap="none" normalizeH="0" baseline="0" dirty="0">
                <a:ln>
                  <a:noFill/>
                </a:ln>
                <a:solidFill>
                  <a:srgbClr val="1C2B41"/>
                </a:solidFill>
                <a:effectLst/>
                <a:ea typeface="Inter-Bold"/>
              </a:rPr>
              <a:t> </a:t>
            </a:r>
            <a:r>
              <a:rPr kumimoji="0" lang="en-US" altLang="en-US" sz="4000" b="1" i="0" u="none" strike="noStrike" cap="none" normalizeH="0" baseline="0" dirty="0">
                <a:ln>
                  <a:noFill/>
                </a:ln>
                <a:solidFill>
                  <a:srgbClr val="1C2B41"/>
                </a:solidFill>
                <a:effectLst/>
                <a:latin typeface="Arial" panose="020B0604020202020204" pitchFamily="34" charset="0"/>
                <a:ea typeface="Inter-Bold"/>
              </a:rPr>
              <a:t>function in Python</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a:bodyPr>
          <a:lstStyle/>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In Python, the </a:t>
            </a:r>
            <a:r>
              <a:rPr kumimoji="0" lang="en-US" altLang="en-US" sz="2400" b="0"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reduce()</a:t>
            </a: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function is used to </a:t>
            </a:r>
            <a:r>
              <a:rPr kumimoji="0" lang="en-US" altLang="en-US" sz="2400" b="1"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minimize sequence elements</a:t>
            </a: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into a </a:t>
            </a:r>
            <a:r>
              <a:rPr kumimoji="0" lang="en-US" altLang="en-US" sz="2400" b="1"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single value</a:t>
            </a: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by applying the specified condition.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The reduce() function is present in the </a:t>
            </a:r>
            <a:r>
              <a:rPr kumimoji="0" lang="en-US" altLang="en-US" sz="2400" b="0" i="0" u="none" strike="noStrike" cap="none" normalizeH="0" baseline="0" dirty="0" err="1">
                <a:ln>
                  <a:noFill/>
                </a:ln>
                <a:solidFill>
                  <a:srgbClr val="C7254E"/>
                </a:solidFill>
                <a:effectLst/>
                <a:latin typeface="Times New Roman" panose="02020603050405020304" pitchFamily="18" charset="0"/>
                <a:ea typeface="Inter-Regular"/>
                <a:cs typeface="Times New Roman" panose="02020603050405020304" pitchFamily="18" charset="0"/>
              </a:rPr>
              <a:t>functools</a:t>
            </a: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module; hence, we need to import it using the import statement before using it.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Syntax of </a:t>
            </a:r>
            <a:r>
              <a:rPr kumimoji="0" lang="en-US" altLang="en-US" sz="2400" b="1"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reduce()</a:t>
            </a:r>
            <a:r>
              <a:rPr kumimoji="0" lang="en-US" altLang="en-US" sz="2400" b="1"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function: </a:t>
            </a:r>
            <a:r>
              <a:rPr lang="en-AU" sz="2400" b="1" i="0" dirty="0">
                <a:solidFill>
                  <a:srgbClr val="C678DD"/>
                </a:solidFill>
                <a:effectLst/>
                <a:latin typeface="Times New Roman" panose="02020603050405020304" pitchFamily="18" charset="0"/>
                <a:cs typeface="Times New Roman" panose="02020603050405020304" pitchFamily="18" charset="0"/>
              </a:rPr>
              <a:t>reduce</a:t>
            </a:r>
            <a:r>
              <a:rPr lang="en-AU" sz="2400" b="0" i="0" dirty="0">
                <a:solidFill>
                  <a:srgbClr val="CCCCCC"/>
                </a:solidFill>
                <a:effectLst/>
                <a:latin typeface="Times New Roman" panose="02020603050405020304" pitchFamily="18" charset="0"/>
                <a:cs typeface="Times New Roman" panose="02020603050405020304" pitchFamily="18" charset="0"/>
              </a:rPr>
              <a:t>(</a:t>
            </a:r>
            <a:r>
              <a:rPr lang="en-AU" sz="2400" b="0" i="0" dirty="0">
                <a:solidFill>
                  <a:srgbClr val="E1E1E1"/>
                </a:solidFill>
                <a:effectLst/>
                <a:latin typeface="Times New Roman" panose="02020603050405020304" pitchFamily="18" charset="0"/>
                <a:cs typeface="Times New Roman" panose="02020603050405020304" pitchFamily="18" charset="0"/>
              </a:rPr>
              <a:t>function</a:t>
            </a:r>
            <a:r>
              <a:rPr lang="en-AU" sz="2400" b="0" i="0" dirty="0">
                <a:solidFill>
                  <a:srgbClr val="CCCCCC"/>
                </a:solidFill>
                <a:effectLst/>
                <a:latin typeface="Times New Roman" panose="02020603050405020304" pitchFamily="18" charset="0"/>
                <a:cs typeface="Times New Roman" panose="02020603050405020304" pitchFamily="18" charset="0"/>
              </a:rPr>
              <a:t>,</a:t>
            </a:r>
            <a:r>
              <a:rPr lang="en-AU" sz="2400" b="0" i="0" dirty="0">
                <a:solidFill>
                  <a:srgbClr val="E1E1E1"/>
                </a:solidFill>
                <a:effectLst/>
                <a:latin typeface="Times New Roman" panose="02020603050405020304" pitchFamily="18" charset="0"/>
                <a:cs typeface="Times New Roman" panose="02020603050405020304" pitchFamily="18" charset="0"/>
              </a:rPr>
              <a:t> sequence</a:t>
            </a:r>
            <a:r>
              <a:rPr lang="en-AU" sz="2400" b="0" i="0" dirty="0">
                <a:solidFill>
                  <a:srgbClr val="CCCCCC"/>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C7254E"/>
              </a:solidFill>
              <a:effectLst/>
              <a:latin typeface="Consolas" panose="020B0609020204030204" pitchFamily="49" charset="0"/>
              <a:ea typeface="Inter-Regular"/>
            </a:endParaRP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#Example: lambda function with reduce()</a:t>
            </a:r>
            <a:b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b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from </a:t>
            </a:r>
            <a:r>
              <a:rPr kumimoji="0" lang="en-US" altLang="en-US" sz="24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functools</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import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reduce</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list1 = [</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20</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13</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4</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8</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9</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add = reduce(</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lambda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x</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y: </a:t>
            </a:r>
            <a:r>
              <a:rPr kumimoji="0" lang="en-US" altLang="en-US" sz="24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x+y</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list1)</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"Addition of all list elements is : "</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add)</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rgbClr val="222222"/>
              </a:solidFill>
              <a:effectLst/>
              <a:latin typeface="Arial" panose="020B0604020202020204" pitchFamily="34" charset="0"/>
              <a:ea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endParaRPr lang="en-US" dirty="0">
              <a:solidFill>
                <a:srgbClr val="808080"/>
              </a:solidFill>
              <a:latin typeface="Arial Unicode MS"/>
            </a:endParaRPr>
          </a:p>
          <a:p>
            <a:pPr eaLnBrk="0" fontAlgn="base" hangingPunct="0">
              <a:lnSpc>
                <a:spcPct val="100000"/>
              </a:lnSpc>
              <a:spcBef>
                <a:spcPct val="0"/>
              </a:spcBef>
              <a:spcAft>
                <a:spcPct val="0"/>
              </a:spcAft>
            </a:pPr>
            <a:endParaRPr lang="en-AU" sz="2700" dirty="0">
              <a:solidFill>
                <a:srgbClr val="00000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FD3B162-F11B-4C57-BE70-A0C6EBA891EF}"/>
              </a:ext>
            </a:extLst>
          </p:cNvPr>
          <p:cNvSpPr>
            <a:spLocks noChangeArrowheads="1"/>
          </p:cNvSpPr>
          <p:nvPr/>
        </p:nvSpPr>
        <p:spPr bwMode="auto">
          <a:xfrm>
            <a:off x="0" y="-86174"/>
            <a:ext cx="65" cy="629548"/>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2B35E59B-7E5D-4364-AE0B-4C4F77EA5CD1}"/>
              </a:ext>
            </a:extLst>
          </p:cNvPr>
          <p:cNvSpPr>
            <a:spLocks noChangeArrowheads="1"/>
          </p:cNvSpPr>
          <p:nvPr/>
        </p:nvSpPr>
        <p:spPr bwMode="auto">
          <a:xfrm>
            <a:off x="0" y="-86174"/>
            <a:ext cx="65" cy="629548"/>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0872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ctr">
              <a:buNone/>
            </a:pPr>
            <a:endParaRPr lang="en-GB" sz="3600" b="1" dirty="0"/>
          </a:p>
          <a:p>
            <a:pPr marL="0" indent="0" algn="ctr">
              <a:buNone/>
            </a:pPr>
            <a:r>
              <a:rPr lang="en-GB" sz="16600" b="1" dirty="0"/>
              <a:t>Questions??</a:t>
            </a:r>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13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CA97-0F98-4BA4-9CB4-D4365EB03F71}"/>
              </a:ext>
            </a:extLst>
          </p:cNvPr>
          <p:cNvSpPr>
            <a:spLocks noGrp="1"/>
          </p:cNvSpPr>
          <p:nvPr>
            <p:ph type="title"/>
          </p:nvPr>
        </p:nvSpPr>
        <p:spPr/>
        <p:txBody>
          <a:bodyPr>
            <a:normAutofit/>
          </a:bodyPr>
          <a:lstStyle/>
          <a:p>
            <a:r>
              <a:rPr lang="en-AU" b="1" dirty="0">
                <a:solidFill>
                  <a:srgbClr val="1C2B41"/>
                </a:solidFill>
                <a:latin typeface="Inter-Bold"/>
              </a:rPr>
              <a:t>Function </a:t>
            </a:r>
            <a:r>
              <a:rPr lang="en-AU" b="1">
                <a:solidFill>
                  <a:srgbClr val="1C2B41"/>
                </a:solidFill>
                <a:latin typeface="Inter-Bold"/>
              </a:rPr>
              <a:t>Basic Flowchart</a:t>
            </a:r>
            <a:endParaRPr lang="en-AU" b="1" dirty="0">
              <a:solidFill>
                <a:srgbClr val="1C2B41"/>
              </a:solidFill>
              <a:latin typeface="Inter-Bold"/>
            </a:endParaRPr>
          </a:p>
        </p:txBody>
      </p:sp>
      <p:pic>
        <p:nvPicPr>
          <p:cNvPr id="7" name="Content Placeholder 6">
            <a:extLst>
              <a:ext uri="{FF2B5EF4-FFF2-40B4-BE49-F238E27FC236}">
                <a16:creationId xmlns:a16="http://schemas.microsoft.com/office/drawing/2014/main" id="{E56B74FA-5549-41D1-80EB-D57756B4ABE3}"/>
              </a:ext>
            </a:extLst>
          </p:cNvPr>
          <p:cNvPicPr>
            <a:picLocks noGrp="1" noChangeAspect="1"/>
          </p:cNvPicPr>
          <p:nvPr>
            <p:ph idx="1"/>
          </p:nvPr>
        </p:nvPicPr>
        <p:blipFill>
          <a:blip r:embed="rId2"/>
          <a:stretch>
            <a:fillRect/>
          </a:stretch>
        </p:blipFill>
        <p:spPr>
          <a:xfrm>
            <a:off x="1933078" y="1825625"/>
            <a:ext cx="8325844" cy="4351338"/>
          </a:xfrm>
        </p:spPr>
      </p:pic>
    </p:spTree>
    <p:extLst>
      <p:ext uri="{BB962C8B-B14F-4D97-AF65-F5344CB8AC3E}">
        <p14:creationId xmlns:p14="http://schemas.microsoft.com/office/powerpoint/2010/main" val="324147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1077897" y="347370"/>
            <a:ext cx="10515600" cy="1325563"/>
          </a:xfrm>
        </p:spPr>
        <p:txBody>
          <a:bodyPr>
            <a:normAutofit/>
          </a:bodyPr>
          <a:lstStyle/>
          <a:p>
            <a:r>
              <a:rPr lang="en-AU" b="1" i="0" dirty="0">
                <a:solidFill>
                  <a:srgbClr val="1C2B41"/>
                </a:solidFill>
                <a:effectLst/>
                <a:latin typeface="Inter-Bold"/>
              </a:rPr>
              <a:t>Local Variable in function</a:t>
            </a:r>
            <a:endParaRPr lang="en-AU" dirty="0"/>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p:txBody>
          <a:bodyPr>
            <a:noAutofit/>
          </a:bodyPr>
          <a:lstStyle/>
          <a:p>
            <a:pPr algn="l"/>
            <a:r>
              <a:rPr lang="en-AU" sz="2000" b="0" i="0" dirty="0">
                <a:solidFill>
                  <a:srgbClr val="222222"/>
                </a:solidFill>
                <a:effectLst/>
                <a:latin typeface="Times New Roman" panose="02020603050405020304" pitchFamily="18" charset="0"/>
                <a:cs typeface="Times New Roman" panose="02020603050405020304" pitchFamily="18" charset="0"/>
              </a:rPr>
              <a:t>A local variable is a variable declared inside the function that is not accessible from outside of the function. The scope of the local variable is limited to that function only where it is declared.</a:t>
            </a:r>
          </a:p>
          <a:p>
            <a:pPr algn="l"/>
            <a:r>
              <a:rPr lang="en-AU" sz="2000" b="0" i="0" dirty="0">
                <a:solidFill>
                  <a:srgbClr val="222222"/>
                </a:solidFill>
                <a:effectLst/>
                <a:latin typeface="Times New Roman" panose="02020603050405020304" pitchFamily="18" charset="0"/>
                <a:cs typeface="Times New Roman" panose="02020603050405020304" pitchFamily="18" charset="0"/>
              </a:rPr>
              <a:t>If we try to access the local variable from the outside of the function, we will get the error as </a:t>
            </a:r>
            <a:r>
              <a:rPr lang="en-AU" sz="2000" b="0" i="0" dirty="0" err="1">
                <a:solidFill>
                  <a:srgbClr val="222222"/>
                </a:solidFill>
                <a:effectLst/>
                <a:latin typeface="Times New Roman" panose="02020603050405020304" pitchFamily="18" charset="0"/>
                <a:cs typeface="Times New Roman" panose="02020603050405020304" pitchFamily="18" charset="0"/>
              </a:rPr>
              <a:t>NameError</a:t>
            </a:r>
            <a:r>
              <a:rPr lang="en-AU" sz="2000" b="0" i="0" dirty="0">
                <a:solidFill>
                  <a:srgbClr val="222222"/>
                </a:solidFill>
                <a:effectLst/>
                <a:latin typeface="Times New Roman" panose="02020603050405020304" pitchFamily="18" charset="0"/>
                <a:cs typeface="Times New Roman" panose="02020603050405020304" pitchFamily="18" charset="0"/>
              </a:rPr>
              <a:t>.</a:t>
            </a:r>
          </a:p>
          <a:p>
            <a:r>
              <a:rPr kumimoji="0" lang="en-US" altLang="en-US" sz="20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lang="en-US" altLang="en-US" sz="2000" dirty="0">
                <a:solidFill>
                  <a:srgbClr val="222222"/>
                </a:solidFill>
                <a:latin typeface="Times New Roman" panose="02020603050405020304" pitchFamily="18" charset="0"/>
                <a:cs typeface="Times New Roman" panose="02020603050405020304" pitchFamily="18" charset="0"/>
              </a:rPr>
              <a:t>function1</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local variable</a:t>
            </a:r>
            <a:br>
              <a:rPr kumimoji="0" lang="en-US" altLang="en-US" sz="20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loc_var</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 </a:t>
            </a:r>
            <a:r>
              <a:rPr kumimoji="0" lang="en-US" altLang="en-US" sz="20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888</a:t>
            </a:r>
            <a:br>
              <a:rPr kumimoji="0" lang="en-US" altLang="en-US" sz="20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0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"Value is :"</a:t>
            </a:r>
            <a:r>
              <a:rPr kumimoji="0" lang="en-US" altLang="en-US" sz="20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loc_var</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2000" b="0" i="0" u="none" strike="noStrike" cap="none" normalizeH="0" baseline="0" dirty="0">
                <a:ln>
                  <a:noFill/>
                </a:ln>
                <a:solidFill>
                  <a:srgbClr val="FFC66D"/>
                </a:solidFill>
                <a:effectLst/>
                <a:latin typeface="Times New Roman" panose="02020603050405020304" pitchFamily="18" charset="0"/>
                <a:ea typeface="JetBrains Mono"/>
                <a:cs typeface="Times New Roman" panose="02020603050405020304" pitchFamily="18" charset="0"/>
              </a:rPr>
              <a:t>function2</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0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"Value is :"</a:t>
            </a:r>
            <a:r>
              <a:rPr kumimoji="0" lang="en-US" altLang="en-US" sz="20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loc_var</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function1()</a:t>
            </a: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function2()</a:t>
            </a: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endParaRPr kumimoji="0" lang="en-US" altLang="en-US" sz="2000" b="0" i="0" u="none" strike="noStrike" cap="none" normalizeH="0" baseline="0" dirty="0">
              <a:ln>
                <a:noFill/>
              </a:ln>
              <a:solidFill>
                <a:srgbClr val="FF0000"/>
              </a:solidFill>
              <a:effectLst/>
              <a:latin typeface="Times New Roman" panose="02020603050405020304" pitchFamily="18" charset="0"/>
              <a:ea typeface="JetBrains Mono"/>
              <a:cs typeface="Times New Roman" panose="02020603050405020304" pitchFamily="18" charset="0"/>
            </a:endParaRPr>
          </a:p>
          <a:p>
            <a:endParaRPr kumimoji="0" lang="en-US" alt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endParaRPr lang="en-AU" sz="2000" dirty="0">
              <a:solidFill>
                <a:srgbClr val="222222"/>
              </a:solidFill>
              <a:latin typeface="Times New Roman" panose="02020603050405020304" pitchFamily="18" charset="0"/>
              <a:cs typeface="Times New Roman" panose="02020603050405020304" pitchFamily="18" charset="0"/>
            </a:endParaRPr>
          </a:p>
          <a:p>
            <a:pPr algn="l"/>
            <a:endParaRPr lang="en-AU" sz="2000" dirty="0">
              <a:solidFill>
                <a:srgbClr val="00B050"/>
              </a:solidFill>
              <a:latin typeface="Times New Roman" panose="02020603050405020304" pitchFamily="18" charset="0"/>
              <a:cs typeface="Times New Roman" panose="02020603050405020304" pitchFamily="18" charset="0"/>
            </a:endParaRPr>
          </a:p>
          <a:p>
            <a:endParaRPr lang="en-A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579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838200" y="338492"/>
            <a:ext cx="10515600" cy="1325563"/>
          </a:xfrm>
        </p:spPr>
        <p:txBody>
          <a:bodyPr>
            <a:normAutofit/>
          </a:bodyPr>
          <a:lstStyle/>
          <a:p>
            <a:pPr algn="l"/>
            <a:r>
              <a:rPr lang="en-AU" b="1" i="0" dirty="0">
                <a:solidFill>
                  <a:srgbClr val="1C2B41"/>
                </a:solidFill>
                <a:effectLst/>
                <a:latin typeface="Inter-Bold"/>
              </a:rPr>
              <a:t>Example: Global Keyword in Function</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fontScale="400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808080"/>
                </a:solidFill>
                <a:effectLst/>
                <a:latin typeface="Arial Unicode MS"/>
                <a:ea typeface="JetBrains Mono"/>
              </a:rPr>
              <a:t># Global variable</a:t>
            </a:r>
            <a:br>
              <a:rPr kumimoji="0" lang="en-US" altLang="en-US" sz="4000" b="0" i="0" u="none" strike="noStrike" cap="none" normalizeH="0" baseline="0" dirty="0">
                <a:ln>
                  <a:noFill/>
                </a:ln>
                <a:solidFill>
                  <a:srgbClr val="808080"/>
                </a:solidFill>
                <a:effectLst/>
                <a:latin typeface="Arial Unicode MS"/>
                <a:ea typeface="JetBrains Mono"/>
              </a:rPr>
            </a:br>
            <a:r>
              <a:rPr kumimoji="0" lang="en-US" altLang="en-US" sz="4000" b="0" i="0" u="none" strike="noStrike" cap="none" normalizeH="0" baseline="0" dirty="0" err="1">
                <a:ln>
                  <a:noFill/>
                </a:ln>
                <a:solidFill>
                  <a:srgbClr val="A9B7C6"/>
                </a:solidFill>
                <a:effectLst/>
                <a:latin typeface="Arial Unicode MS"/>
                <a:ea typeface="JetBrains Mono"/>
              </a:rPr>
              <a:t>global_var</a:t>
            </a:r>
            <a:r>
              <a:rPr kumimoji="0" lang="en-US" altLang="en-US" sz="4000" b="0" i="0" u="none" strike="noStrike" cap="none" normalizeH="0" baseline="0" dirty="0">
                <a:ln>
                  <a:noFill/>
                </a:ln>
                <a:solidFill>
                  <a:srgbClr val="A9B7C6"/>
                </a:solidFill>
                <a:effectLst/>
                <a:latin typeface="Arial Unicode MS"/>
                <a:ea typeface="JetBrains Mono"/>
              </a:rPr>
              <a:t> = </a:t>
            </a:r>
            <a:r>
              <a:rPr kumimoji="0" lang="en-US" altLang="en-US" sz="4000" b="0" i="0" u="none" strike="noStrike" cap="none" normalizeH="0" baseline="0" dirty="0">
                <a:ln>
                  <a:noFill/>
                </a:ln>
                <a:solidFill>
                  <a:srgbClr val="6897BB"/>
                </a:solidFill>
                <a:effectLst/>
                <a:latin typeface="Arial Unicode MS"/>
                <a:ea typeface="JetBrains Mono"/>
              </a:rPr>
              <a:t>5</a:t>
            </a:r>
            <a:br>
              <a:rPr kumimoji="0" lang="en-US" altLang="en-US" sz="4000" b="0" i="0" u="none" strike="noStrike" cap="none" normalizeH="0" baseline="0" dirty="0">
                <a:ln>
                  <a:noFill/>
                </a:ln>
                <a:solidFill>
                  <a:srgbClr val="6897BB"/>
                </a:solidFill>
                <a:effectLst/>
                <a:latin typeface="Arial Unicode MS"/>
                <a:ea typeface="JetBrains Mono"/>
              </a:rPr>
            </a:br>
            <a:br>
              <a:rPr kumimoji="0" lang="en-US" altLang="en-US" sz="4000" b="0" i="0" u="none" strike="noStrike" cap="none" normalizeH="0" baseline="0" dirty="0">
                <a:ln>
                  <a:noFill/>
                </a:ln>
                <a:solidFill>
                  <a:srgbClr val="6897BB"/>
                </a:solidFill>
                <a:effectLst/>
                <a:latin typeface="Arial Unicode MS"/>
                <a:ea typeface="JetBrains Mono"/>
              </a:rPr>
            </a:br>
            <a:r>
              <a:rPr kumimoji="0" lang="en-US" altLang="en-US" sz="4000" b="0" i="0" u="none" strike="noStrike" cap="none" normalizeH="0" baseline="0" dirty="0">
                <a:ln>
                  <a:noFill/>
                </a:ln>
                <a:solidFill>
                  <a:srgbClr val="CC7832"/>
                </a:solidFill>
                <a:effectLst/>
                <a:latin typeface="Arial Unicode MS"/>
                <a:ea typeface="JetBrains Mono"/>
              </a:rPr>
              <a:t>def </a:t>
            </a:r>
            <a:r>
              <a:rPr kumimoji="0" lang="en-US" altLang="en-US" sz="4000" b="0" i="0" u="none" strike="noStrike" cap="none" normalizeH="0" baseline="0" dirty="0">
                <a:ln>
                  <a:noFill/>
                </a:ln>
                <a:solidFill>
                  <a:srgbClr val="FFC66D"/>
                </a:solidFill>
                <a:effectLst/>
                <a:latin typeface="Arial Unicode MS"/>
                <a:ea typeface="JetBrains Mono"/>
              </a:rPr>
              <a:t>function1</a:t>
            </a:r>
            <a:r>
              <a:rPr kumimoji="0" lang="en-US" altLang="en-US" sz="4000" b="0" i="0" u="none" strike="noStrike" cap="none" normalizeH="0" baseline="0" dirty="0">
                <a:ln>
                  <a:noFill/>
                </a:ln>
                <a:solidFill>
                  <a:srgbClr val="A9B7C6"/>
                </a:solidFill>
                <a:effectLst/>
                <a:latin typeface="Arial Unicode MS"/>
                <a:ea typeface="JetBrains Mono"/>
              </a:rPr>
              <a:t>():</a:t>
            </a:r>
            <a:br>
              <a:rPr kumimoji="0" lang="en-US" altLang="en-US" sz="4000" b="0" i="0" u="none" strike="noStrike" cap="none" normalizeH="0" baseline="0" dirty="0">
                <a:ln>
                  <a:noFill/>
                </a:ln>
                <a:solidFill>
                  <a:srgbClr val="A9B7C6"/>
                </a:solidFill>
                <a:effectLst/>
                <a:latin typeface="Arial Unicode MS"/>
                <a:ea typeface="JetBrains Mono"/>
              </a:rPr>
            </a:br>
            <a:r>
              <a:rPr kumimoji="0" lang="en-US" altLang="en-US" sz="4000" b="0" i="0" u="none" strike="noStrike" cap="none" normalizeH="0" baseline="0" dirty="0">
                <a:ln>
                  <a:noFill/>
                </a:ln>
                <a:solidFill>
                  <a:srgbClr val="A9B7C6"/>
                </a:solidFill>
                <a:effectLst/>
                <a:latin typeface="Arial Unicode MS"/>
                <a:ea typeface="JetBrains Mono"/>
              </a:rPr>
              <a:t>    </a:t>
            </a:r>
            <a:r>
              <a:rPr kumimoji="0" lang="en-US" altLang="en-US" sz="4000" b="0" i="0" u="none" strike="noStrike" cap="none" normalizeH="0" baseline="0" dirty="0">
                <a:ln>
                  <a:noFill/>
                </a:ln>
                <a:solidFill>
                  <a:srgbClr val="8888C6"/>
                </a:solidFill>
                <a:effectLst/>
                <a:latin typeface="Arial Unicode MS"/>
                <a:ea typeface="JetBrains Mono"/>
              </a:rPr>
              <a:t>print</a:t>
            </a:r>
            <a:r>
              <a:rPr kumimoji="0" lang="en-US" altLang="en-US" sz="4000" b="0" i="0" u="none" strike="noStrike" cap="none" normalizeH="0" baseline="0" dirty="0">
                <a:ln>
                  <a:noFill/>
                </a:ln>
                <a:solidFill>
                  <a:srgbClr val="A9B7C6"/>
                </a:solidFill>
                <a:effectLst/>
                <a:latin typeface="Arial Unicode MS"/>
                <a:ea typeface="JetBrains Mono"/>
              </a:rPr>
              <a:t>(</a:t>
            </a:r>
            <a:r>
              <a:rPr kumimoji="0" lang="en-US" altLang="en-US" sz="4000" b="0" i="0" u="none" strike="noStrike" cap="none" normalizeH="0" baseline="0" dirty="0">
                <a:ln>
                  <a:noFill/>
                </a:ln>
                <a:solidFill>
                  <a:srgbClr val="6A8759"/>
                </a:solidFill>
                <a:effectLst/>
                <a:latin typeface="Arial Unicode MS"/>
                <a:ea typeface="JetBrains Mono"/>
              </a:rPr>
              <a:t>"Value in 1st function :"</a:t>
            </a:r>
            <a:r>
              <a:rPr kumimoji="0" lang="en-US" altLang="en-US" sz="4000" b="0" i="0" u="none" strike="noStrike" cap="none" normalizeH="0" baseline="0" dirty="0">
                <a:ln>
                  <a:noFill/>
                </a:ln>
                <a:solidFill>
                  <a:srgbClr val="CC7832"/>
                </a:solidFill>
                <a:effectLst/>
                <a:latin typeface="Arial Unicode MS"/>
                <a:ea typeface="JetBrains Mono"/>
              </a:rPr>
              <a:t>, </a:t>
            </a:r>
            <a:r>
              <a:rPr kumimoji="0" lang="en-US" altLang="en-US" sz="4000" b="0" i="0" u="none" strike="noStrike" cap="none" normalizeH="0" baseline="0" dirty="0" err="1">
                <a:ln>
                  <a:noFill/>
                </a:ln>
                <a:solidFill>
                  <a:srgbClr val="A9B7C6"/>
                </a:solidFill>
                <a:effectLst/>
                <a:latin typeface="Arial Unicode MS"/>
                <a:ea typeface="JetBrains Mono"/>
              </a:rPr>
              <a:t>global_var</a:t>
            </a:r>
            <a:r>
              <a:rPr kumimoji="0" lang="en-US" altLang="en-US" sz="4000" b="0" i="0" u="none" strike="noStrike" cap="none" normalizeH="0" baseline="0" dirty="0">
                <a:ln>
                  <a:noFill/>
                </a:ln>
                <a:solidFill>
                  <a:srgbClr val="A9B7C6"/>
                </a:solidFill>
                <a:effectLst/>
                <a:latin typeface="Arial Unicode MS"/>
                <a:ea typeface="JetBrains Mono"/>
              </a:rPr>
              <a:t>)</a:t>
            </a:r>
            <a:br>
              <a:rPr kumimoji="0" lang="en-US" altLang="en-US" sz="4000" b="0" i="0" u="none" strike="noStrike" cap="none" normalizeH="0" baseline="0" dirty="0">
                <a:ln>
                  <a:noFill/>
                </a:ln>
                <a:solidFill>
                  <a:srgbClr val="A9B7C6"/>
                </a:solidFill>
                <a:effectLst/>
                <a:latin typeface="Arial Unicode MS"/>
                <a:ea typeface="JetBrains Mono"/>
              </a:rPr>
            </a:br>
            <a:br>
              <a:rPr kumimoji="0" lang="en-US" altLang="en-US" sz="4000" b="0" i="0" u="none" strike="noStrike" cap="none" normalizeH="0" baseline="0" dirty="0">
                <a:ln>
                  <a:noFill/>
                </a:ln>
                <a:solidFill>
                  <a:srgbClr val="A9B7C6"/>
                </a:solidFill>
                <a:effectLst/>
                <a:latin typeface="Arial Unicode MS"/>
                <a:ea typeface="JetBrains Mono"/>
              </a:rPr>
            </a:br>
            <a:r>
              <a:rPr kumimoji="0" lang="en-US" altLang="en-US" sz="4000" b="0" i="0" u="none" strike="noStrike" cap="none" normalizeH="0" baseline="0" dirty="0">
                <a:ln>
                  <a:noFill/>
                </a:ln>
                <a:solidFill>
                  <a:srgbClr val="CC7832"/>
                </a:solidFill>
                <a:effectLst/>
                <a:latin typeface="Arial Unicode MS"/>
                <a:ea typeface="JetBrains Mono"/>
              </a:rPr>
              <a:t>def </a:t>
            </a:r>
            <a:r>
              <a:rPr kumimoji="0" lang="en-US" altLang="en-US" sz="4000" b="0" i="0" u="none" strike="noStrike" cap="none" normalizeH="0" baseline="0" dirty="0">
                <a:ln>
                  <a:noFill/>
                </a:ln>
                <a:solidFill>
                  <a:srgbClr val="FFC66D"/>
                </a:solidFill>
                <a:effectLst/>
                <a:latin typeface="Arial Unicode MS"/>
                <a:ea typeface="JetBrains Mono"/>
              </a:rPr>
              <a:t>function2</a:t>
            </a:r>
            <a:r>
              <a:rPr kumimoji="0" lang="en-US" altLang="en-US" sz="4000" b="0" i="0" u="none" strike="noStrike" cap="none" normalizeH="0" baseline="0" dirty="0">
                <a:ln>
                  <a:noFill/>
                </a:ln>
                <a:solidFill>
                  <a:srgbClr val="A9B7C6"/>
                </a:solidFill>
                <a:effectLst/>
                <a:latin typeface="Arial Unicode MS"/>
                <a:ea typeface="JetBrains Mono"/>
              </a:rPr>
              <a:t>():</a:t>
            </a:r>
            <a:br>
              <a:rPr kumimoji="0" lang="en-US" altLang="en-US" sz="4000" b="0" i="0" u="none" strike="noStrike" cap="none" normalizeH="0" baseline="0" dirty="0">
                <a:ln>
                  <a:noFill/>
                </a:ln>
                <a:solidFill>
                  <a:srgbClr val="A9B7C6"/>
                </a:solidFill>
                <a:effectLst/>
                <a:latin typeface="Arial Unicode MS"/>
                <a:ea typeface="JetBrains Mono"/>
              </a:rPr>
            </a:br>
            <a:r>
              <a:rPr kumimoji="0" lang="en-US" altLang="en-US" sz="4000" b="0" i="0" u="none" strike="noStrike" cap="none" normalizeH="0" baseline="0" dirty="0">
                <a:ln>
                  <a:noFill/>
                </a:ln>
                <a:solidFill>
                  <a:srgbClr val="A9B7C6"/>
                </a:solidFill>
                <a:effectLst/>
                <a:latin typeface="Arial Unicode MS"/>
                <a:ea typeface="JetBrains Mono"/>
              </a:rPr>
              <a:t>    </a:t>
            </a:r>
            <a:r>
              <a:rPr kumimoji="0" lang="en-US" altLang="en-US" sz="4000" b="0" i="0" u="none" strike="noStrike" cap="none" normalizeH="0" baseline="0" dirty="0">
                <a:ln>
                  <a:noFill/>
                </a:ln>
                <a:solidFill>
                  <a:srgbClr val="808080"/>
                </a:solidFill>
                <a:effectLst/>
                <a:latin typeface="Arial Unicode MS"/>
                <a:ea typeface="JetBrains Mono"/>
              </a:rPr>
              <a:t># Modify global variable</a:t>
            </a:r>
            <a:br>
              <a:rPr kumimoji="0" lang="en-US" altLang="en-US" sz="4000" b="0" i="0" u="none" strike="noStrike" cap="none" normalizeH="0" baseline="0" dirty="0">
                <a:ln>
                  <a:noFill/>
                </a:ln>
                <a:solidFill>
                  <a:srgbClr val="808080"/>
                </a:solidFill>
                <a:effectLst/>
                <a:latin typeface="Arial Unicode MS"/>
                <a:ea typeface="JetBrains Mono"/>
              </a:rPr>
            </a:br>
            <a:r>
              <a:rPr kumimoji="0" lang="en-US" altLang="en-US" sz="4000" b="0" i="0" u="none" strike="noStrike" cap="none" normalizeH="0" baseline="0" dirty="0">
                <a:ln>
                  <a:noFill/>
                </a:ln>
                <a:solidFill>
                  <a:srgbClr val="808080"/>
                </a:solidFill>
                <a:effectLst/>
                <a:latin typeface="Arial Unicode MS"/>
                <a:ea typeface="JetBrains Mono"/>
              </a:rPr>
              <a:t>    # function will treat it as a local variable</a:t>
            </a:r>
            <a:br>
              <a:rPr kumimoji="0" lang="en-US" altLang="en-US" sz="4000" b="0" i="0" u="none" strike="noStrike" cap="none" normalizeH="0" baseline="0" dirty="0">
                <a:ln>
                  <a:noFill/>
                </a:ln>
                <a:solidFill>
                  <a:srgbClr val="808080"/>
                </a:solidFill>
                <a:effectLst/>
                <a:latin typeface="Arial Unicode MS"/>
                <a:ea typeface="JetBrains Mono"/>
              </a:rPr>
            </a:br>
            <a:r>
              <a:rPr kumimoji="0" lang="en-US" altLang="en-US" sz="4000" b="0" i="0" u="none" strike="noStrike" cap="none" normalizeH="0" baseline="0" dirty="0">
                <a:ln>
                  <a:noFill/>
                </a:ln>
                <a:solidFill>
                  <a:srgbClr val="808080"/>
                </a:solidFill>
                <a:effectLst/>
                <a:latin typeface="Arial Unicode MS"/>
                <a:ea typeface="JetBrains Mono"/>
              </a:rPr>
              <a:t>    </a:t>
            </a:r>
            <a:r>
              <a:rPr kumimoji="0" lang="en-US" altLang="en-US" sz="4000" b="0" i="0" u="none" strike="noStrike" cap="none" normalizeH="0" baseline="0" dirty="0" err="1">
                <a:ln>
                  <a:noFill/>
                </a:ln>
                <a:solidFill>
                  <a:srgbClr val="A9B7C6"/>
                </a:solidFill>
                <a:effectLst/>
                <a:latin typeface="Arial Unicode MS"/>
                <a:ea typeface="JetBrains Mono"/>
              </a:rPr>
              <a:t>global_var</a:t>
            </a:r>
            <a:r>
              <a:rPr kumimoji="0" lang="en-US" altLang="en-US" sz="4000" b="0" i="0" u="none" strike="noStrike" cap="none" normalizeH="0" baseline="0" dirty="0">
                <a:ln>
                  <a:noFill/>
                </a:ln>
                <a:solidFill>
                  <a:srgbClr val="A9B7C6"/>
                </a:solidFill>
                <a:effectLst/>
                <a:latin typeface="Arial Unicode MS"/>
                <a:ea typeface="JetBrains Mono"/>
              </a:rPr>
              <a:t> = </a:t>
            </a:r>
            <a:r>
              <a:rPr lang="en-US" altLang="en-US" sz="4000" dirty="0">
                <a:solidFill>
                  <a:srgbClr val="6897BB"/>
                </a:solidFill>
                <a:latin typeface="Arial Unicode MS"/>
                <a:ea typeface="JetBrains Mono"/>
              </a:rPr>
              <a:t>44</a:t>
            </a:r>
            <a:br>
              <a:rPr kumimoji="0" lang="en-US" altLang="en-US" sz="4000" b="0" i="0" u="none" strike="noStrike" cap="none" normalizeH="0" baseline="0" dirty="0">
                <a:ln>
                  <a:noFill/>
                </a:ln>
                <a:solidFill>
                  <a:srgbClr val="6897BB"/>
                </a:solidFill>
                <a:effectLst/>
                <a:latin typeface="Arial Unicode MS"/>
                <a:ea typeface="JetBrains Mono"/>
              </a:rPr>
            </a:br>
            <a:r>
              <a:rPr kumimoji="0" lang="en-US" altLang="en-US" sz="4000" b="0" i="0" u="none" strike="noStrike" cap="none" normalizeH="0" baseline="0" dirty="0">
                <a:ln>
                  <a:noFill/>
                </a:ln>
                <a:solidFill>
                  <a:srgbClr val="6897BB"/>
                </a:solidFill>
                <a:effectLst/>
                <a:latin typeface="Arial Unicode MS"/>
                <a:ea typeface="JetBrains Mono"/>
              </a:rPr>
              <a:t>    </a:t>
            </a:r>
            <a:r>
              <a:rPr kumimoji="0" lang="en-US" altLang="en-US" sz="4000" b="0" i="0" u="none" strike="noStrike" cap="none" normalizeH="0" baseline="0" dirty="0">
                <a:ln>
                  <a:noFill/>
                </a:ln>
                <a:solidFill>
                  <a:srgbClr val="8888C6"/>
                </a:solidFill>
                <a:effectLst/>
                <a:latin typeface="Arial Unicode MS"/>
                <a:ea typeface="JetBrains Mono"/>
              </a:rPr>
              <a:t>print</a:t>
            </a:r>
            <a:r>
              <a:rPr kumimoji="0" lang="en-US" altLang="en-US" sz="4000" b="0" i="0" u="none" strike="noStrike" cap="none" normalizeH="0" baseline="0" dirty="0">
                <a:ln>
                  <a:noFill/>
                </a:ln>
                <a:solidFill>
                  <a:srgbClr val="A9B7C6"/>
                </a:solidFill>
                <a:effectLst/>
                <a:latin typeface="Arial Unicode MS"/>
                <a:ea typeface="JetBrains Mono"/>
              </a:rPr>
              <a:t>(</a:t>
            </a:r>
            <a:r>
              <a:rPr kumimoji="0" lang="en-US" altLang="en-US" sz="4000" b="0" i="0" u="none" strike="noStrike" cap="none" normalizeH="0" baseline="0" dirty="0">
                <a:ln>
                  <a:noFill/>
                </a:ln>
                <a:solidFill>
                  <a:srgbClr val="6A8759"/>
                </a:solidFill>
                <a:effectLst/>
                <a:latin typeface="Arial Unicode MS"/>
                <a:ea typeface="JetBrains Mono"/>
              </a:rPr>
              <a:t>"Value in 2nd function :"</a:t>
            </a:r>
            <a:r>
              <a:rPr kumimoji="0" lang="en-US" altLang="en-US" sz="4000" b="0" i="0" u="none" strike="noStrike" cap="none" normalizeH="0" baseline="0" dirty="0">
                <a:ln>
                  <a:noFill/>
                </a:ln>
                <a:solidFill>
                  <a:srgbClr val="CC7832"/>
                </a:solidFill>
                <a:effectLst/>
                <a:latin typeface="Arial Unicode MS"/>
                <a:ea typeface="JetBrains Mono"/>
              </a:rPr>
              <a:t>, </a:t>
            </a:r>
            <a:r>
              <a:rPr kumimoji="0" lang="en-US" altLang="en-US" sz="4000" b="0" i="0" u="none" strike="noStrike" cap="none" normalizeH="0" baseline="0" dirty="0" err="1">
                <a:ln>
                  <a:noFill/>
                </a:ln>
                <a:solidFill>
                  <a:srgbClr val="A9B7C6"/>
                </a:solidFill>
                <a:effectLst/>
                <a:latin typeface="Arial Unicode MS"/>
                <a:ea typeface="JetBrains Mono"/>
              </a:rPr>
              <a:t>global_var</a:t>
            </a:r>
            <a:r>
              <a:rPr kumimoji="0" lang="en-US" altLang="en-US" sz="4000" b="0" i="0" u="none" strike="noStrike" cap="none" normalizeH="0" baseline="0" dirty="0">
                <a:ln>
                  <a:noFill/>
                </a:ln>
                <a:solidFill>
                  <a:srgbClr val="A9B7C6"/>
                </a:solidFill>
                <a:effectLst/>
                <a:latin typeface="Arial Unicode MS"/>
                <a:ea typeface="JetBrains Mono"/>
              </a:rPr>
              <a:t>)</a:t>
            </a:r>
            <a:br>
              <a:rPr kumimoji="0" lang="en-US" altLang="en-US" sz="4000" b="0" i="0" u="none" strike="noStrike" cap="none" normalizeH="0" baseline="0" dirty="0">
                <a:ln>
                  <a:noFill/>
                </a:ln>
                <a:solidFill>
                  <a:srgbClr val="A9B7C6"/>
                </a:solidFill>
                <a:effectLst/>
                <a:latin typeface="Arial Unicode MS"/>
                <a:ea typeface="JetBrains Mono"/>
              </a:rPr>
            </a:br>
            <a:br>
              <a:rPr kumimoji="0" lang="en-US" altLang="en-US" sz="4000" b="0" i="0" u="none" strike="noStrike" cap="none" normalizeH="0" baseline="0" dirty="0">
                <a:ln>
                  <a:noFill/>
                </a:ln>
                <a:solidFill>
                  <a:srgbClr val="A9B7C6"/>
                </a:solidFill>
                <a:effectLst/>
                <a:latin typeface="Arial Unicode MS"/>
                <a:ea typeface="JetBrains Mono"/>
              </a:rPr>
            </a:br>
            <a:r>
              <a:rPr kumimoji="0" lang="en-US" altLang="en-US" sz="4000" b="0" i="0" u="none" strike="noStrike" cap="none" normalizeH="0" baseline="0" dirty="0">
                <a:ln>
                  <a:noFill/>
                </a:ln>
                <a:solidFill>
                  <a:srgbClr val="CC7832"/>
                </a:solidFill>
                <a:effectLst/>
                <a:latin typeface="Arial Unicode MS"/>
                <a:ea typeface="JetBrains Mono"/>
              </a:rPr>
              <a:t>def </a:t>
            </a:r>
            <a:r>
              <a:rPr kumimoji="0" lang="en-US" altLang="en-US" sz="4000" b="0" i="0" u="none" strike="noStrike" cap="none" normalizeH="0" baseline="0" dirty="0">
                <a:ln>
                  <a:noFill/>
                </a:ln>
                <a:solidFill>
                  <a:srgbClr val="FFC66D"/>
                </a:solidFill>
                <a:effectLst/>
                <a:latin typeface="Arial Unicode MS"/>
                <a:ea typeface="JetBrains Mono"/>
              </a:rPr>
              <a:t>function3</a:t>
            </a:r>
            <a:r>
              <a:rPr kumimoji="0" lang="en-US" altLang="en-US" sz="4000" b="0" i="0" u="none" strike="noStrike" cap="none" normalizeH="0" baseline="0" dirty="0">
                <a:ln>
                  <a:noFill/>
                </a:ln>
                <a:solidFill>
                  <a:srgbClr val="A9B7C6"/>
                </a:solidFill>
                <a:effectLst/>
                <a:latin typeface="Arial Unicode MS"/>
                <a:ea typeface="JetBrains Mono"/>
              </a:rPr>
              <a:t>():</a:t>
            </a:r>
            <a:br>
              <a:rPr kumimoji="0" lang="en-US" altLang="en-US" sz="4000" b="0" i="0" u="none" strike="noStrike" cap="none" normalizeH="0" baseline="0" dirty="0">
                <a:ln>
                  <a:noFill/>
                </a:ln>
                <a:solidFill>
                  <a:srgbClr val="A9B7C6"/>
                </a:solidFill>
                <a:effectLst/>
                <a:latin typeface="Arial Unicode MS"/>
                <a:ea typeface="JetBrains Mono"/>
              </a:rPr>
            </a:br>
            <a:r>
              <a:rPr kumimoji="0" lang="en-US" altLang="en-US" sz="4000" b="0" i="0" u="none" strike="noStrike" cap="none" normalizeH="0" baseline="0" dirty="0">
                <a:ln>
                  <a:noFill/>
                </a:ln>
                <a:solidFill>
                  <a:srgbClr val="A9B7C6"/>
                </a:solidFill>
                <a:effectLst/>
                <a:latin typeface="Arial Unicode MS"/>
                <a:ea typeface="JetBrains Mono"/>
              </a:rPr>
              <a:t>    </a:t>
            </a:r>
            <a:r>
              <a:rPr kumimoji="0" lang="en-US" altLang="en-US" sz="4000" b="0" i="0" u="none" strike="noStrike" cap="none" normalizeH="0" baseline="0" dirty="0">
                <a:ln>
                  <a:noFill/>
                </a:ln>
                <a:solidFill>
                  <a:srgbClr val="8888C6"/>
                </a:solidFill>
                <a:effectLst/>
                <a:latin typeface="Arial Unicode MS"/>
                <a:ea typeface="JetBrains Mono"/>
              </a:rPr>
              <a:t>print</a:t>
            </a:r>
            <a:r>
              <a:rPr kumimoji="0" lang="en-US" altLang="en-US" sz="4000" b="0" i="0" u="none" strike="noStrike" cap="none" normalizeH="0" baseline="0" dirty="0">
                <a:ln>
                  <a:noFill/>
                </a:ln>
                <a:solidFill>
                  <a:srgbClr val="A9B7C6"/>
                </a:solidFill>
                <a:effectLst/>
                <a:latin typeface="Arial Unicode MS"/>
                <a:ea typeface="JetBrains Mono"/>
              </a:rPr>
              <a:t>(</a:t>
            </a:r>
            <a:r>
              <a:rPr kumimoji="0" lang="en-US" altLang="en-US" sz="4000" b="0" i="0" u="none" strike="noStrike" cap="none" normalizeH="0" baseline="0" dirty="0">
                <a:ln>
                  <a:noFill/>
                </a:ln>
                <a:solidFill>
                  <a:srgbClr val="6A8759"/>
                </a:solidFill>
                <a:effectLst/>
                <a:latin typeface="Arial Unicode MS"/>
                <a:ea typeface="JetBrains Mono"/>
              </a:rPr>
              <a:t>"Value in 3rd function :"</a:t>
            </a:r>
            <a:r>
              <a:rPr kumimoji="0" lang="en-US" altLang="en-US" sz="4000" b="0" i="0" u="none" strike="noStrike" cap="none" normalizeH="0" baseline="0" dirty="0">
                <a:ln>
                  <a:noFill/>
                </a:ln>
                <a:solidFill>
                  <a:srgbClr val="CC7832"/>
                </a:solidFill>
                <a:effectLst/>
                <a:latin typeface="Arial Unicode MS"/>
                <a:ea typeface="JetBrains Mono"/>
              </a:rPr>
              <a:t>, </a:t>
            </a:r>
            <a:r>
              <a:rPr kumimoji="0" lang="en-US" altLang="en-US" sz="4000" b="0" i="0" u="none" strike="noStrike" cap="none" normalizeH="0" baseline="0" dirty="0" err="1">
                <a:ln>
                  <a:noFill/>
                </a:ln>
                <a:solidFill>
                  <a:srgbClr val="A9B7C6"/>
                </a:solidFill>
                <a:effectLst/>
                <a:latin typeface="Arial Unicode MS"/>
                <a:ea typeface="JetBrains Mono"/>
              </a:rPr>
              <a:t>global_var</a:t>
            </a:r>
            <a:r>
              <a:rPr kumimoji="0" lang="en-US" altLang="en-US" sz="4000" b="0" i="0" u="none" strike="noStrike" cap="none" normalizeH="0" baseline="0" dirty="0">
                <a:ln>
                  <a:noFill/>
                </a:ln>
                <a:solidFill>
                  <a:srgbClr val="A9B7C6"/>
                </a:solidFill>
                <a:effectLst/>
                <a:latin typeface="Arial Unicode MS"/>
                <a:ea typeface="JetBrains Mono"/>
              </a:rPr>
              <a:t>)</a:t>
            </a:r>
            <a:br>
              <a:rPr kumimoji="0" lang="en-US" altLang="en-US" sz="4000" b="0" i="0" u="none" strike="noStrike" cap="none" normalizeH="0" baseline="0" dirty="0">
                <a:ln>
                  <a:noFill/>
                </a:ln>
                <a:solidFill>
                  <a:srgbClr val="A9B7C6"/>
                </a:solidFill>
                <a:effectLst/>
                <a:latin typeface="Arial Unicode MS"/>
                <a:ea typeface="JetBrains Mono"/>
              </a:rPr>
            </a:br>
            <a:br>
              <a:rPr kumimoji="0" lang="en-US" altLang="en-US" sz="4000" b="0" i="0" u="none" strike="noStrike" cap="none" normalizeH="0" baseline="0" dirty="0">
                <a:ln>
                  <a:noFill/>
                </a:ln>
                <a:solidFill>
                  <a:srgbClr val="A9B7C6"/>
                </a:solidFill>
                <a:effectLst/>
                <a:latin typeface="Arial Unicode MS"/>
                <a:ea typeface="JetBrains Mono"/>
              </a:rPr>
            </a:br>
            <a:r>
              <a:rPr kumimoji="0" lang="en-US" altLang="en-US" sz="4000" b="0" i="0" u="none" strike="noStrike" cap="none" normalizeH="0" baseline="0" dirty="0">
                <a:ln>
                  <a:noFill/>
                </a:ln>
                <a:solidFill>
                  <a:srgbClr val="A9B7C6"/>
                </a:solidFill>
                <a:effectLst/>
                <a:latin typeface="Arial Unicode MS"/>
                <a:ea typeface="JetBrains Mono"/>
              </a:rPr>
              <a:t>function1()</a:t>
            </a:r>
            <a:br>
              <a:rPr kumimoji="0" lang="en-US" altLang="en-US" sz="4000" b="0" i="0" u="none" strike="noStrike" cap="none" normalizeH="0" baseline="0" dirty="0">
                <a:ln>
                  <a:noFill/>
                </a:ln>
                <a:solidFill>
                  <a:srgbClr val="A9B7C6"/>
                </a:solidFill>
                <a:effectLst/>
                <a:latin typeface="Arial Unicode MS"/>
                <a:ea typeface="JetBrains Mono"/>
              </a:rPr>
            </a:br>
            <a:r>
              <a:rPr kumimoji="0" lang="en-US" altLang="en-US" sz="4000" b="0" i="0" u="none" strike="noStrike" cap="none" normalizeH="0" baseline="0" dirty="0">
                <a:ln>
                  <a:noFill/>
                </a:ln>
                <a:solidFill>
                  <a:srgbClr val="A9B7C6"/>
                </a:solidFill>
                <a:effectLst/>
                <a:latin typeface="Arial Unicode MS"/>
                <a:ea typeface="JetBrains Mono"/>
              </a:rPr>
              <a:t>function2()</a:t>
            </a:r>
            <a:br>
              <a:rPr kumimoji="0" lang="en-US" altLang="en-US" sz="4000" b="0" i="0" u="none" strike="noStrike" cap="none" normalizeH="0" baseline="0" dirty="0">
                <a:ln>
                  <a:noFill/>
                </a:ln>
                <a:solidFill>
                  <a:srgbClr val="A9B7C6"/>
                </a:solidFill>
                <a:effectLst/>
                <a:latin typeface="Arial Unicode MS"/>
                <a:ea typeface="JetBrains Mono"/>
              </a:rPr>
            </a:br>
            <a:r>
              <a:rPr kumimoji="0" lang="en-US" altLang="en-US" sz="4000" b="0" i="0" u="none" strike="noStrike" cap="none" normalizeH="0" baseline="0" dirty="0">
                <a:ln>
                  <a:noFill/>
                </a:ln>
                <a:solidFill>
                  <a:srgbClr val="A9B7C6"/>
                </a:solidFill>
                <a:effectLst/>
                <a:latin typeface="Arial Unicode MS"/>
                <a:ea typeface="JetBrains Mono"/>
              </a:rPr>
              <a:t>function3()</a:t>
            </a:r>
          </a:p>
          <a:p>
            <a:pPr marL="0" indent="0" eaLnBrk="0" fontAlgn="base" hangingPunct="0">
              <a:lnSpc>
                <a:spcPct val="100000"/>
              </a:lnSpc>
              <a:spcBef>
                <a:spcPct val="0"/>
              </a:spcBef>
              <a:spcAft>
                <a:spcPct val="0"/>
              </a:spcAft>
              <a:buNone/>
            </a:pPr>
            <a:r>
              <a:rPr kumimoji="0" lang="en-US" altLang="en-US" sz="4000" b="0" i="0" u="none" strike="noStrike" cap="none" normalizeH="0" baseline="0" dirty="0">
                <a:ln>
                  <a:noFill/>
                </a:ln>
                <a:solidFill>
                  <a:srgbClr val="000000"/>
                </a:solidFill>
                <a:effectLst/>
                <a:latin typeface="Times New Roman" panose="02020603050405020304" pitchFamily="18" charset="0"/>
                <a:ea typeface="Inter-Regular"/>
                <a:cs typeface="Times New Roman" panose="02020603050405020304" pitchFamily="18" charset="0"/>
              </a:rPr>
              <a:t>As you </a:t>
            </a:r>
            <a:r>
              <a:rPr kumimoji="0" lang="en-US" altLang="en-US" sz="6000" b="0" i="0" u="none" strike="noStrike" cap="none" normalizeH="0" baseline="0" dirty="0">
                <a:ln>
                  <a:noFill/>
                </a:ln>
                <a:solidFill>
                  <a:srgbClr val="000000"/>
                </a:solidFill>
                <a:effectLst/>
                <a:latin typeface="Times New Roman" panose="02020603050405020304" pitchFamily="18" charset="0"/>
                <a:ea typeface="Inter-Regular"/>
                <a:cs typeface="Times New Roman" panose="02020603050405020304" pitchFamily="18" charset="0"/>
              </a:rPr>
              <a:t>can see, </a:t>
            </a:r>
            <a:r>
              <a:rPr kumimoji="0" lang="en-US" altLang="en-US" sz="4400" b="0" i="0" u="none" strike="noStrike" cap="none" normalizeH="0" baseline="0" dirty="0">
                <a:ln>
                  <a:noFill/>
                </a:ln>
                <a:solidFill>
                  <a:srgbClr val="C7254E"/>
                </a:solidFill>
                <a:effectLst/>
                <a:latin typeface="Times New Roman" panose="02020603050405020304" pitchFamily="18" charset="0"/>
                <a:cs typeface="Times New Roman" panose="02020603050405020304" pitchFamily="18" charset="0"/>
              </a:rPr>
              <a:t>function2()</a:t>
            </a:r>
            <a:r>
              <a:rPr kumimoji="0" lang="en-US" altLang="en-US" sz="6000" b="0" i="0" u="none" strike="noStrike" cap="none" normalizeH="0" baseline="0" dirty="0">
                <a:ln>
                  <a:noFill/>
                </a:ln>
                <a:solidFill>
                  <a:srgbClr val="000000"/>
                </a:solidFill>
                <a:effectLst/>
                <a:latin typeface="Times New Roman" panose="02020603050405020304" pitchFamily="18" charset="0"/>
                <a:ea typeface="Inter-Regular"/>
                <a:cs typeface="Times New Roman" panose="02020603050405020304" pitchFamily="18" charset="0"/>
              </a:rPr>
              <a:t> treated </a:t>
            </a:r>
            <a:r>
              <a:rPr kumimoji="0" lang="en-US" altLang="en-US" sz="4400" b="0" i="0" u="none" strike="noStrike" cap="none" normalizeH="0" baseline="0" dirty="0" err="1">
                <a:ln>
                  <a:noFill/>
                </a:ln>
                <a:solidFill>
                  <a:srgbClr val="C7254E"/>
                </a:solidFill>
                <a:effectLst/>
                <a:latin typeface="Times New Roman" panose="02020603050405020304" pitchFamily="18" charset="0"/>
                <a:cs typeface="Times New Roman" panose="02020603050405020304" pitchFamily="18" charset="0"/>
              </a:rPr>
              <a:t>global_var</a:t>
            </a:r>
            <a:r>
              <a:rPr kumimoji="0" lang="en-US" altLang="en-US" sz="6000" b="0" i="0" u="none" strike="noStrike" cap="none" normalizeH="0" baseline="0" dirty="0">
                <a:ln>
                  <a:noFill/>
                </a:ln>
                <a:solidFill>
                  <a:srgbClr val="000000"/>
                </a:solidFill>
                <a:effectLst/>
                <a:latin typeface="Times New Roman" panose="02020603050405020304" pitchFamily="18" charset="0"/>
                <a:ea typeface="Inter-Regular"/>
                <a:cs typeface="Times New Roman" panose="02020603050405020304" pitchFamily="18" charset="0"/>
              </a:rPr>
              <a:t> as a new variable (local variable). To solve such issues or access/modify global variables inside a function, we use the </a:t>
            </a:r>
            <a:r>
              <a:rPr kumimoji="0" lang="en-US" altLang="en-US" sz="4400" b="0" i="0" u="none" strike="noStrike" cap="none" normalizeH="0" baseline="0" dirty="0">
                <a:ln>
                  <a:noFill/>
                </a:ln>
                <a:solidFill>
                  <a:srgbClr val="C7254E"/>
                </a:solidFill>
                <a:effectLst/>
                <a:latin typeface="Times New Roman" panose="02020603050405020304" pitchFamily="18" charset="0"/>
                <a:cs typeface="Times New Roman" panose="02020603050405020304" pitchFamily="18" charset="0"/>
              </a:rPr>
              <a:t>global</a:t>
            </a:r>
            <a:r>
              <a:rPr kumimoji="0" lang="en-US" altLang="en-US" sz="6000" b="0" i="0" u="none" strike="noStrike" cap="none" normalizeH="0" baseline="0" dirty="0">
                <a:ln>
                  <a:noFill/>
                </a:ln>
                <a:solidFill>
                  <a:srgbClr val="000000"/>
                </a:solidFill>
                <a:effectLst/>
                <a:latin typeface="Times New Roman" panose="02020603050405020304" pitchFamily="18" charset="0"/>
                <a:ea typeface="Inter-Regular"/>
                <a:cs typeface="Times New Roman" panose="02020603050405020304" pitchFamily="18" charset="0"/>
              </a:rPr>
              <a:t> keyword.</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5C9011E-9452-4869-8A2F-B4B3557D62C0}"/>
              </a:ext>
            </a:extLst>
          </p:cNvPr>
          <p:cNvSpPr>
            <a:spLocks noChangeArrowheads="1"/>
          </p:cNvSpPr>
          <p:nvPr/>
        </p:nvSpPr>
        <p:spPr bwMode="auto">
          <a:xfrm>
            <a:off x="0"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8918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838200" y="338492"/>
            <a:ext cx="10515600" cy="1325563"/>
          </a:xfrm>
        </p:spPr>
        <p:txBody>
          <a:bodyPr>
            <a:normAutofit/>
          </a:bodyPr>
          <a:lstStyle/>
          <a:p>
            <a:pPr algn="l"/>
            <a:r>
              <a:rPr lang="en-AU" b="1" i="0" dirty="0">
                <a:solidFill>
                  <a:srgbClr val="555555"/>
                </a:solidFill>
                <a:effectLst/>
                <a:latin typeface="Inter"/>
              </a:rPr>
              <a:t>Nested Function</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a:bodyPr>
          <a:lstStyle/>
          <a:p>
            <a:pPr eaLnBrk="0" fontAlgn="base" hangingPunct="0">
              <a:lnSpc>
                <a:spcPct val="100000"/>
              </a:lnSpc>
              <a:spcBef>
                <a:spcPct val="0"/>
              </a:spcBef>
              <a:spcAft>
                <a:spcPct val="0"/>
              </a:spcAft>
            </a:pPr>
            <a:r>
              <a:rPr lang="en-AU" sz="2000" dirty="0">
                <a:solidFill>
                  <a:srgbClr val="222222"/>
                </a:solidFill>
                <a:latin typeface="Times New Roman" panose="02020603050405020304" pitchFamily="18" charset="0"/>
                <a:cs typeface="Times New Roman" panose="02020603050405020304" pitchFamily="18" charset="0"/>
              </a:rPr>
              <a:t>Python supports the concept of a "nested function" or "inner function", which is simply a function defined inside another function.</a:t>
            </a:r>
          </a:p>
          <a:p>
            <a:pPr eaLnBrk="0" fontAlgn="base" hangingPunct="0">
              <a:lnSpc>
                <a:spcPct val="100000"/>
              </a:lnSpc>
              <a:spcBef>
                <a:spcPct val="0"/>
              </a:spcBef>
              <a:spcAft>
                <a:spcPct val="0"/>
              </a:spcAft>
            </a:pPr>
            <a:r>
              <a:rPr lang="en-AU" sz="2000" dirty="0">
                <a:solidFill>
                  <a:srgbClr val="222222"/>
                </a:solidFill>
                <a:latin typeface="Times New Roman" panose="02020603050405020304" pitchFamily="18" charset="0"/>
                <a:cs typeface="Times New Roman" panose="02020603050405020304" pitchFamily="18" charset="0"/>
              </a:rPr>
              <a:t>The inner function can access the variables within the enclosing scope.</a:t>
            </a:r>
          </a:p>
          <a:p>
            <a:pPr eaLnBrk="0" fontAlgn="base" hangingPunct="0">
              <a:lnSpc>
                <a:spcPct val="100000"/>
              </a:lnSpc>
              <a:spcBef>
                <a:spcPct val="0"/>
              </a:spcBef>
              <a:spcAft>
                <a:spcPct val="0"/>
              </a:spcAft>
            </a:pPr>
            <a:r>
              <a:rPr lang="en-US" altLang="en-US" sz="2000" dirty="0">
                <a:solidFill>
                  <a:srgbClr val="FF0000"/>
                </a:solidFill>
                <a:latin typeface="Times New Roman" panose="02020603050405020304" pitchFamily="18" charset="0"/>
                <a:cs typeface="Times New Roman" panose="02020603050405020304" pitchFamily="18" charset="0"/>
              </a:rPr>
              <a:t>Defining an Inner Function</a:t>
            </a:r>
          </a:p>
          <a:p>
            <a:pPr eaLnBrk="0" fontAlgn="base" hangingPunct="0">
              <a:lnSpc>
                <a:spcPct val="100000"/>
              </a:lnSpc>
              <a:spcBef>
                <a:spcPct val="0"/>
              </a:spcBef>
              <a:spcAft>
                <a:spcPct val="0"/>
              </a:spcAft>
            </a:pPr>
            <a:r>
              <a:rPr lang="en-US" altLang="en-US" sz="2000" dirty="0">
                <a:solidFill>
                  <a:srgbClr val="222222"/>
                </a:solidFill>
                <a:latin typeface="Times New Roman" panose="02020603050405020304" pitchFamily="18" charset="0"/>
                <a:cs typeface="Times New Roman" panose="02020603050405020304" pitchFamily="18" charset="0"/>
              </a:rPr>
              <a:t>To define an inner function in Python, we simply create a function inside another function using the Python's def keyword. Here is an example:</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2000" b="0" i="0" u="none" strike="noStrike" cap="none" normalizeH="0" baseline="0" dirty="0">
                <a:ln>
                  <a:noFill/>
                </a:ln>
                <a:solidFill>
                  <a:srgbClr val="FFC66D"/>
                </a:solidFill>
                <a:effectLst/>
                <a:latin typeface="Times New Roman" panose="02020603050405020304" pitchFamily="18" charset="0"/>
                <a:ea typeface="JetBrains Mono"/>
                <a:cs typeface="Times New Roman" panose="02020603050405020304" pitchFamily="18" charset="0"/>
              </a:rPr>
              <a:t>function1</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outer function</a:t>
            </a:r>
            <a:br>
              <a:rPr kumimoji="0" lang="en-US" altLang="en-US" sz="20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 </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0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"Hello from outer function"</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2000" b="0" i="0" u="none" strike="noStrike" cap="none" normalizeH="0" baseline="0" dirty="0">
                <a:ln>
                  <a:noFill/>
                </a:ln>
                <a:solidFill>
                  <a:srgbClr val="FFC66D"/>
                </a:solidFill>
                <a:effectLst/>
                <a:latin typeface="Times New Roman" panose="02020603050405020304" pitchFamily="18" charset="0"/>
                <a:ea typeface="JetBrains Mono"/>
                <a:cs typeface="Times New Roman" panose="02020603050405020304" pitchFamily="18" charset="0"/>
              </a:rPr>
              <a:t>function2</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inner function</a:t>
            </a:r>
            <a:br>
              <a:rPr kumimoji="0" lang="en-US" altLang="en-US" sz="20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a:t>
            </a:r>
            <a:r>
              <a:rPr kumimoji="0" lang="en-US" altLang="en-US" sz="20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 </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0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"Hello from inner function"</a:t>
            </a: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function2()</a:t>
            </a: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0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function1()</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en-US" sz="2200" dirty="0">
              <a:solidFill>
                <a:srgbClr val="222222"/>
              </a:solidFill>
              <a:latin typeface="Inter-Regular"/>
            </a:endParaRPr>
          </a:p>
          <a:p>
            <a:pPr eaLnBrk="0" fontAlgn="base" hangingPunct="0">
              <a:lnSpc>
                <a:spcPct val="100000"/>
              </a:lnSpc>
              <a:spcBef>
                <a:spcPct val="0"/>
              </a:spcBef>
              <a:spcAft>
                <a:spcPct val="0"/>
              </a:spcAft>
            </a:pPr>
            <a:endParaRPr lang="en-US" altLang="en-US" sz="2200" dirty="0">
              <a:solidFill>
                <a:srgbClr val="222222"/>
              </a:solidFill>
              <a:latin typeface="Inter-Regular"/>
            </a:endParaRPr>
          </a:p>
          <a:p>
            <a:pPr eaLnBrk="0" fontAlgn="base" hangingPunct="0">
              <a:lnSpc>
                <a:spcPct val="100000"/>
              </a:lnSpc>
              <a:spcBef>
                <a:spcPct val="0"/>
              </a:spcBef>
              <a:spcAft>
                <a:spcPct val="0"/>
              </a:spcAft>
            </a:pPr>
            <a:endParaRPr lang="en-AU" sz="2200" dirty="0">
              <a:solidFill>
                <a:srgbClr val="222222"/>
              </a:solidFill>
              <a:latin typeface="Inter-Regular"/>
            </a:endParaRPr>
          </a:p>
          <a:p>
            <a:pPr eaLnBrk="0" fontAlgn="base" hangingPunct="0">
              <a:lnSpc>
                <a:spcPct val="100000"/>
              </a:lnSpc>
              <a:spcBef>
                <a:spcPct val="0"/>
              </a:spcBef>
              <a:spcAft>
                <a:spcPct val="0"/>
              </a:spcAft>
            </a:pPr>
            <a:endParaRPr lang="en-US" altLang="en-US" sz="2200" dirty="0">
              <a:solidFill>
                <a:srgbClr val="222222"/>
              </a:solidFill>
              <a:latin typeface="Inter-Regular"/>
            </a:endParaRPr>
          </a:p>
        </p:txBody>
      </p:sp>
    </p:spTree>
    <p:extLst>
      <p:ext uri="{BB962C8B-B14F-4D97-AF65-F5344CB8AC3E}">
        <p14:creationId xmlns:p14="http://schemas.microsoft.com/office/powerpoint/2010/main" val="3143257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488272" y="338492"/>
            <a:ext cx="10515600" cy="1325563"/>
          </a:xfrm>
        </p:spPr>
        <p:txBody>
          <a:bodyPr>
            <a:normAutofit/>
          </a:bodyPr>
          <a:lstStyle/>
          <a:p>
            <a:pPr algn="l"/>
            <a:r>
              <a:rPr lang="en-AU" b="1" i="0" dirty="0">
                <a:solidFill>
                  <a:srgbClr val="555555"/>
                </a:solidFill>
                <a:effectLst/>
                <a:latin typeface="Inter"/>
              </a:rPr>
              <a:t>Outer Function call </a:t>
            </a:r>
            <a:r>
              <a:rPr lang="en-AU" b="1" dirty="0">
                <a:solidFill>
                  <a:srgbClr val="555555"/>
                </a:solidFill>
                <a:latin typeface="Inter"/>
              </a:rPr>
              <a:t>for </a:t>
            </a:r>
            <a:r>
              <a:rPr lang="en-AU" b="1" i="0" dirty="0">
                <a:solidFill>
                  <a:srgbClr val="555555"/>
                </a:solidFill>
                <a:effectLst/>
                <a:latin typeface="Inter"/>
              </a:rPr>
              <a:t>Nested Function</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lnSpcReduction="10000"/>
          </a:bodyPr>
          <a:lstStyle/>
          <a:p>
            <a:pPr eaLnBrk="0" fontAlgn="base" hangingPunct="0">
              <a:lnSpc>
                <a:spcPct val="120000"/>
              </a:lnSpc>
              <a:spcBef>
                <a:spcPct val="0"/>
              </a:spcBef>
              <a:spcAft>
                <a:spcPct val="0"/>
              </a:spcAft>
            </a:pPr>
            <a:r>
              <a:rPr lang="en-AU" dirty="0">
                <a:solidFill>
                  <a:srgbClr val="222222"/>
                </a:solidFill>
                <a:latin typeface="Times New Roman" panose="02020603050405020304" pitchFamily="18" charset="0"/>
                <a:cs typeface="Times New Roman" panose="02020603050405020304" pitchFamily="18" charset="0"/>
              </a:rPr>
              <a:t>It is important to mention that the outer function must be called for the inner function to execute. </a:t>
            </a:r>
          </a:p>
          <a:p>
            <a:pPr eaLnBrk="0" fontAlgn="base" hangingPunct="0">
              <a:lnSpc>
                <a:spcPct val="120000"/>
              </a:lnSpc>
              <a:spcBef>
                <a:spcPct val="0"/>
              </a:spcBef>
              <a:spcAft>
                <a:spcPct val="0"/>
              </a:spcAft>
            </a:pPr>
            <a:r>
              <a:rPr lang="en-AU" dirty="0">
                <a:solidFill>
                  <a:srgbClr val="222222"/>
                </a:solidFill>
                <a:latin typeface="Times New Roman" panose="02020603050405020304" pitchFamily="18" charset="0"/>
                <a:cs typeface="Times New Roman" panose="02020603050405020304" pitchFamily="18" charset="0"/>
              </a:rPr>
              <a:t>If the outer function is not called, the inner function will never execute. To demonstrate this, modify the above code to the following and run it:</a:t>
            </a:r>
          </a:p>
          <a:p>
            <a:pPr eaLnBrk="0" fontAlgn="base" hangingPunct="0">
              <a:lnSpc>
                <a:spcPct val="120000"/>
              </a:lnSpc>
              <a:spcBef>
                <a:spcPct val="0"/>
              </a:spcBef>
              <a:spcAft>
                <a:spcPct val="0"/>
              </a:spcAft>
            </a:pPr>
            <a:endParaRPr lang="en-AU" dirty="0">
              <a:solidFill>
                <a:srgbClr val="222222"/>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2800" b="0" i="0" u="none" strike="noStrike" cap="none" normalizeH="0" baseline="0" dirty="0">
                <a:ln>
                  <a:noFill/>
                </a:ln>
                <a:solidFill>
                  <a:srgbClr val="FFC66D"/>
                </a:solidFill>
                <a:effectLst/>
                <a:latin typeface="Times New Roman" panose="02020603050405020304" pitchFamily="18" charset="0"/>
                <a:ea typeface="JetBrains Mono"/>
                <a:cs typeface="Times New Roman" panose="02020603050405020304" pitchFamily="18" charset="0"/>
              </a:rPr>
              <a:t>function1</a:t>
            </a:r>
            <a:r>
              <a:rPr kumimoji="0" lang="en-US" altLang="en-US" sz="2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outer function</a:t>
            </a:r>
            <a:br>
              <a:rPr kumimoji="0" lang="en-US" altLang="en-US" sz="2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a:t>
            </a:r>
            <a:r>
              <a:rPr kumimoji="0" lang="en-US" altLang="en-US" sz="28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 </a:t>
            </a:r>
            <a:r>
              <a:rPr kumimoji="0" lang="en-US" altLang="en-US" sz="2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8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"Hello from outer function"</a:t>
            </a:r>
            <a:r>
              <a:rPr kumimoji="0" lang="en-US" altLang="en-US" sz="2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2800" b="0" i="0" u="none" strike="noStrike" cap="none" normalizeH="0" baseline="0" dirty="0">
                <a:ln>
                  <a:noFill/>
                </a:ln>
                <a:solidFill>
                  <a:srgbClr val="FFC66D"/>
                </a:solidFill>
                <a:effectLst/>
                <a:latin typeface="Times New Roman" panose="02020603050405020304" pitchFamily="18" charset="0"/>
                <a:ea typeface="JetBrains Mono"/>
                <a:cs typeface="Times New Roman" panose="02020603050405020304" pitchFamily="18" charset="0"/>
              </a:rPr>
              <a:t>function2</a:t>
            </a:r>
            <a:r>
              <a:rPr kumimoji="0" lang="en-US" altLang="en-US" sz="2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inner function</a:t>
            </a:r>
            <a:br>
              <a:rPr kumimoji="0" lang="en-US" altLang="en-US" sz="2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a:t>
            </a:r>
            <a:r>
              <a:rPr kumimoji="0" lang="en-US" altLang="en-US" sz="28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 </a:t>
            </a:r>
            <a:r>
              <a:rPr kumimoji="0" lang="en-US" altLang="en-US" sz="2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8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"Hello from inner function"</a:t>
            </a:r>
            <a:r>
              <a:rPr kumimoji="0" lang="en-US" altLang="en-US" sz="2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function2()</a:t>
            </a:r>
            <a:endParaRPr kumimoji="0" lang="en-US" altLang="en-US" sz="6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AU" sz="2800" b="0" i="0" dirty="0">
              <a:solidFill>
                <a:srgbClr val="555555"/>
              </a:solidFill>
              <a:effectLst/>
              <a:latin typeface="Inter"/>
            </a:endParaRPr>
          </a:p>
          <a:p>
            <a:pPr eaLnBrk="0" fontAlgn="base" hangingPunct="0">
              <a:lnSpc>
                <a:spcPct val="100000"/>
              </a:lnSpc>
              <a:spcBef>
                <a:spcPct val="0"/>
              </a:spcBef>
              <a:spcAft>
                <a:spcPct val="0"/>
              </a:spcAft>
            </a:pPr>
            <a:endParaRPr lang="en-US" altLang="en-US" sz="2200" dirty="0">
              <a:solidFill>
                <a:srgbClr val="222222"/>
              </a:solidFill>
              <a:latin typeface="Inter-Regular"/>
            </a:endParaRPr>
          </a:p>
          <a:p>
            <a:pPr eaLnBrk="0" fontAlgn="base" hangingPunct="0">
              <a:lnSpc>
                <a:spcPct val="100000"/>
              </a:lnSpc>
              <a:spcBef>
                <a:spcPct val="0"/>
              </a:spcBef>
              <a:spcAft>
                <a:spcPct val="0"/>
              </a:spcAft>
            </a:pPr>
            <a:endParaRPr lang="en-US" altLang="en-US" sz="2200" dirty="0">
              <a:solidFill>
                <a:srgbClr val="222222"/>
              </a:solidFill>
              <a:latin typeface="Inter-Regular"/>
            </a:endParaRPr>
          </a:p>
          <a:p>
            <a:pPr eaLnBrk="0" fontAlgn="base" hangingPunct="0">
              <a:lnSpc>
                <a:spcPct val="100000"/>
              </a:lnSpc>
              <a:spcBef>
                <a:spcPct val="0"/>
              </a:spcBef>
              <a:spcAft>
                <a:spcPct val="0"/>
              </a:spcAft>
            </a:pPr>
            <a:endParaRPr lang="en-AU" sz="2200" dirty="0">
              <a:solidFill>
                <a:srgbClr val="222222"/>
              </a:solidFill>
              <a:latin typeface="Inter-Regular"/>
            </a:endParaRPr>
          </a:p>
          <a:p>
            <a:pPr eaLnBrk="0" fontAlgn="base" hangingPunct="0">
              <a:lnSpc>
                <a:spcPct val="100000"/>
              </a:lnSpc>
              <a:spcBef>
                <a:spcPct val="0"/>
              </a:spcBef>
              <a:spcAft>
                <a:spcPct val="0"/>
              </a:spcAft>
            </a:pPr>
            <a:endParaRPr lang="en-US" altLang="en-US" sz="2200" dirty="0">
              <a:solidFill>
                <a:srgbClr val="222222"/>
              </a:solidFill>
              <a:latin typeface="Inter-Regular"/>
            </a:endParaRPr>
          </a:p>
        </p:txBody>
      </p:sp>
    </p:spTree>
    <p:extLst>
      <p:ext uri="{BB962C8B-B14F-4D97-AF65-F5344CB8AC3E}">
        <p14:creationId xmlns:p14="http://schemas.microsoft.com/office/powerpoint/2010/main" val="22028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488272" y="338492"/>
            <a:ext cx="10515600" cy="1325563"/>
          </a:xfrm>
        </p:spPr>
        <p:txBody>
          <a:bodyPr>
            <a:normAutofit/>
          </a:bodyPr>
          <a:lstStyle/>
          <a:p>
            <a:pPr algn="l"/>
            <a:r>
              <a:rPr lang="en-AU" b="1" i="0" dirty="0" err="1">
                <a:solidFill>
                  <a:srgbClr val="555555"/>
                </a:solidFill>
                <a:effectLst/>
                <a:latin typeface="Inter"/>
              </a:rPr>
              <a:t>Example:Outer</a:t>
            </a:r>
            <a:r>
              <a:rPr lang="en-AU" b="1" i="0" dirty="0">
                <a:solidFill>
                  <a:srgbClr val="555555"/>
                </a:solidFill>
                <a:effectLst/>
                <a:latin typeface="Inter"/>
              </a:rPr>
              <a:t> Function call </a:t>
            </a:r>
            <a:r>
              <a:rPr lang="en-AU" b="1" dirty="0">
                <a:solidFill>
                  <a:srgbClr val="555555"/>
                </a:solidFill>
                <a:latin typeface="Inter"/>
              </a:rPr>
              <a:t>for </a:t>
            </a:r>
            <a:r>
              <a:rPr lang="en-AU" b="1" i="0" dirty="0">
                <a:solidFill>
                  <a:srgbClr val="555555"/>
                </a:solidFill>
                <a:effectLst/>
                <a:latin typeface="Inter"/>
              </a:rPr>
              <a:t>Nested Function</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fontScale="85000" lnSpcReduction="20000"/>
          </a:bodyPr>
          <a:lstStyle/>
          <a:p>
            <a:pPr eaLnBrk="0" fontAlgn="base" hangingPunct="0">
              <a:lnSpc>
                <a:spcPct val="100000"/>
              </a:lnSpc>
              <a:spcBef>
                <a:spcPct val="0"/>
              </a:spcBef>
              <a:spcAft>
                <a:spcPct val="0"/>
              </a:spcAft>
            </a:pPr>
            <a:r>
              <a:rPr kumimoji="0" lang="en-US" altLang="en-US" sz="2800" b="0" i="0" u="none" strike="noStrike" cap="none" normalizeH="0" baseline="0" dirty="0">
                <a:ln>
                  <a:noFill/>
                </a:ln>
                <a:solidFill>
                  <a:srgbClr val="CC7832"/>
                </a:solidFill>
                <a:effectLst/>
                <a:latin typeface="Arial Unicode MS"/>
                <a:ea typeface="JetBrains Mono"/>
              </a:rPr>
              <a:t>def </a:t>
            </a:r>
            <a:r>
              <a:rPr kumimoji="0" lang="en-US" altLang="en-US" sz="2800" b="0" i="0" u="none" strike="noStrike" cap="none" normalizeH="0" baseline="0" dirty="0">
                <a:ln>
                  <a:noFill/>
                </a:ln>
                <a:solidFill>
                  <a:srgbClr val="FFC66D"/>
                </a:solidFill>
                <a:effectLst/>
                <a:latin typeface="Arial Unicode MS"/>
                <a:ea typeface="JetBrains Mono"/>
              </a:rPr>
              <a:t>num1</a:t>
            </a:r>
            <a:r>
              <a:rPr kumimoji="0" lang="en-US" altLang="en-US" sz="2800" b="0" i="0" u="none" strike="noStrike" cap="none" normalizeH="0" baseline="0" dirty="0">
                <a:ln>
                  <a:noFill/>
                </a:ln>
                <a:solidFill>
                  <a:srgbClr val="A9B7C6"/>
                </a:solidFill>
                <a:effectLst/>
                <a:latin typeface="Arial Unicode MS"/>
                <a:ea typeface="JetBrains Mono"/>
              </a:rPr>
              <a:t>(x):</a:t>
            </a:r>
            <a:br>
              <a:rPr kumimoji="0" lang="en-US" altLang="en-US" sz="2800" b="0" i="0" u="none" strike="noStrike" cap="none" normalizeH="0" baseline="0" dirty="0">
                <a:ln>
                  <a:noFill/>
                </a:ln>
                <a:solidFill>
                  <a:srgbClr val="A9B7C6"/>
                </a:solidFill>
                <a:effectLst/>
                <a:latin typeface="Arial Unicode MS"/>
                <a:ea typeface="JetBrains Mono"/>
              </a:rPr>
            </a:br>
            <a:r>
              <a:rPr kumimoji="0" lang="en-US" altLang="en-US" sz="2800" b="0" i="0" u="none" strike="noStrike" cap="none" normalizeH="0" baseline="0" dirty="0">
                <a:ln>
                  <a:noFill/>
                </a:ln>
                <a:solidFill>
                  <a:srgbClr val="A9B7C6"/>
                </a:solidFill>
                <a:effectLst/>
                <a:latin typeface="Arial Unicode MS"/>
                <a:ea typeface="JetBrains Mono"/>
              </a:rPr>
              <a:t>   </a:t>
            </a:r>
            <a:r>
              <a:rPr kumimoji="0" lang="en-US" altLang="en-US" sz="2800" b="0" i="0" u="none" strike="noStrike" cap="none" normalizeH="0" baseline="0" dirty="0">
                <a:ln>
                  <a:noFill/>
                </a:ln>
                <a:solidFill>
                  <a:srgbClr val="CC7832"/>
                </a:solidFill>
                <a:effectLst/>
                <a:latin typeface="Arial Unicode MS"/>
                <a:ea typeface="JetBrains Mono"/>
              </a:rPr>
              <a:t>def </a:t>
            </a:r>
            <a:r>
              <a:rPr kumimoji="0" lang="en-US" altLang="en-US" sz="2800" b="0" i="0" u="none" strike="noStrike" cap="none" normalizeH="0" baseline="0" dirty="0">
                <a:ln>
                  <a:noFill/>
                </a:ln>
                <a:solidFill>
                  <a:srgbClr val="FFC66D"/>
                </a:solidFill>
                <a:effectLst/>
                <a:latin typeface="Arial Unicode MS"/>
                <a:ea typeface="JetBrains Mono"/>
              </a:rPr>
              <a:t>num2</a:t>
            </a:r>
            <a:r>
              <a:rPr kumimoji="0" lang="en-US" altLang="en-US" sz="2800" b="0" i="0" u="none" strike="noStrike" cap="none" normalizeH="0" baseline="0" dirty="0">
                <a:ln>
                  <a:noFill/>
                </a:ln>
                <a:solidFill>
                  <a:srgbClr val="A9B7C6"/>
                </a:solidFill>
                <a:effectLst/>
                <a:latin typeface="Arial Unicode MS"/>
                <a:ea typeface="JetBrains Mono"/>
              </a:rPr>
              <a:t>(y):</a:t>
            </a:r>
            <a:br>
              <a:rPr kumimoji="0" lang="en-US" altLang="en-US" sz="2800" b="0" i="0" u="none" strike="noStrike" cap="none" normalizeH="0" baseline="0" dirty="0">
                <a:ln>
                  <a:noFill/>
                </a:ln>
                <a:solidFill>
                  <a:srgbClr val="A9B7C6"/>
                </a:solidFill>
                <a:effectLst/>
                <a:latin typeface="Arial Unicode MS"/>
                <a:ea typeface="JetBrains Mono"/>
              </a:rPr>
            </a:br>
            <a:r>
              <a:rPr kumimoji="0" lang="en-US" altLang="en-US" sz="2800" b="0" i="0" u="none" strike="noStrike" cap="none" normalizeH="0" baseline="0" dirty="0">
                <a:ln>
                  <a:noFill/>
                </a:ln>
                <a:solidFill>
                  <a:srgbClr val="A9B7C6"/>
                </a:solidFill>
                <a:effectLst/>
                <a:latin typeface="Arial Unicode MS"/>
                <a:ea typeface="JetBrains Mono"/>
              </a:rPr>
              <a:t>      </a:t>
            </a:r>
            <a:r>
              <a:rPr kumimoji="0" lang="en-US" altLang="en-US" sz="2800" b="0" i="0" u="none" strike="noStrike" cap="none" normalizeH="0" baseline="0" dirty="0">
                <a:ln>
                  <a:noFill/>
                </a:ln>
                <a:solidFill>
                  <a:srgbClr val="CC7832"/>
                </a:solidFill>
                <a:effectLst/>
                <a:latin typeface="Arial Unicode MS"/>
                <a:ea typeface="JetBrains Mono"/>
              </a:rPr>
              <a:t>return </a:t>
            </a:r>
            <a:r>
              <a:rPr kumimoji="0" lang="en-US" altLang="en-US" sz="2800" b="0" i="0" u="none" strike="noStrike" cap="none" normalizeH="0" baseline="0" dirty="0">
                <a:ln>
                  <a:noFill/>
                </a:ln>
                <a:solidFill>
                  <a:srgbClr val="A9B7C6"/>
                </a:solidFill>
                <a:effectLst/>
                <a:latin typeface="Arial Unicode MS"/>
                <a:ea typeface="JetBrains Mono"/>
              </a:rPr>
              <a:t>x * y</a:t>
            </a:r>
            <a:br>
              <a:rPr kumimoji="0" lang="en-US" altLang="en-US" sz="2800" b="0" i="0" u="none" strike="noStrike" cap="none" normalizeH="0" baseline="0" dirty="0">
                <a:ln>
                  <a:noFill/>
                </a:ln>
                <a:solidFill>
                  <a:srgbClr val="A9B7C6"/>
                </a:solidFill>
                <a:effectLst/>
                <a:latin typeface="Arial Unicode MS"/>
                <a:ea typeface="JetBrains Mono"/>
              </a:rPr>
            </a:br>
            <a:r>
              <a:rPr kumimoji="0" lang="en-US" altLang="en-US" sz="2800" b="0" i="0" u="none" strike="noStrike" cap="none" normalizeH="0" baseline="0" dirty="0">
                <a:ln>
                  <a:noFill/>
                </a:ln>
                <a:solidFill>
                  <a:srgbClr val="A9B7C6"/>
                </a:solidFill>
                <a:effectLst/>
                <a:latin typeface="Arial Unicode MS"/>
                <a:ea typeface="JetBrains Mono"/>
              </a:rPr>
              <a:t>   </a:t>
            </a:r>
            <a:r>
              <a:rPr kumimoji="0" lang="en-US" altLang="en-US" sz="2800" b="0" i="0" u="none" strike="noStrike" cap="none" normalizeH="0" baseline="0" dirty="0">
                <a:ln>
                  <a:noFill/>
                </a:ln>
                <a:solidFill>
                  <a:srgbClr val="CC7832"/>
                </a:solidFill>
                <a:effectLst/>
                <a:latin typeface="Arial Unicode MS"/>
                <a:ea typeface="JetBrains Mono"/>
              </a:rPr>
              <a:t>return </a:t>
            </a:r>
            <a:r>
              <a:rPr kumimoji="0" lang="en-US" altLang="en-US" sz="2800" b="0" i="0" u="none" strike="noStrike" cap="none" normalizeH="0" baseline="0" dirty="0">
                <a:ln>
                  <a:noFill/>
                </a:ln>
                <a:solidFill>
                  <a:srgbClr val="A9B7C6"/>
                </a:solidFill>
                <a:effectLst/>
                <a:latin typeface="Arial Unicode MS"/>
                <a:ea typeface="JetBrains Mono"/>
              </a:rPr>
              <a:t>num2</a:t>
            </a:r>
            <a:br>
              <a:rPr kumimoji="0" lang="en-US" altLang="en-US" sz="2800" b="0" i="0" u="none" strike="noStrike" cap="none" normalizeH="0" baseline="0" dirty="0">
                <a:ln>
                  <a:noFill/>
                </a:ln>
                <a:solidFill>
                  <a:srgbClr val="A9B7C6"/>
                </a:solidFill>
                <a:effectLst/>
                <a:latin typeface="Arial Unicode MS"/>
                <a:ea typeface="JetBrains Mono"/>
              </a:rPr>
            </a:br>
            <a:r>
              <a:rPr kumimoji="0" lang="en-US" altLang="en-US" sz="2800" b="0" i="0" u="none" strike="noStrike" cap="none" normalizeH="0" baseline="0" dirty="0">
                <a:ln>
                  <a:noFill/>
                </a:ln>
                <a:solidFill>
                  <a:srgbClr val="A9B7C6"/>
                </a:solidFill>
                <a:effectLst/>
                <a:latin typeface="Arial Unicode MS"/>
                <a:ea typeface="JetBrains Mono"/>
              </a:rPr>
              <a:t>res = num1(</a:t>
            </a:r>
            <a:r>
              <a:rPr kumimoji="0" lang="en-US" altLang="en-US" sz="2800" b="0" i="0" u="none" strike="noStrike" cap="none" normalizeH="0" baseline="0" dirty="0">
                <a:ln>
                  <a:noFill/>
                </a:ln>
                <a:solidFill>
                  <a:srgbClr val="6897BB"/>
                </a:solidFill>
                <a:effectLst/>
                <a:latin typeface="Arial Unicode MS"/>
                <a:ea typeface="JetBrains Mono"/>
              </a:rPr>
              <a:t>10</a:t>
            </a:r>
            <a:r>
              <a:rPr kumimoji="0" lang="en-US" altLang="en-US" sz="2800" b="0" i="0" u="none" strike="noStrike" cap="none" normalizeH="0" baseline="0" dirty="0">
                <a:ln>
                  <a:noFill/>
                </a:ln>
                <a:solidFill>
                  <a:srgbClr val="A9B7C6"/>
                </a:solidFill>
                <a:effectLst/>
                <a:latin typeface="Arial Unicode MS"/>
                <a:ea typeface="JetBrains Mono"/>
              </a:rPr>
              <a:t>)</a:t>
            </a:r>
            <a:br>
              <a:rPr kumimoji="0" lang="en-US" altLang="en-US" sz="2800" b="0" i="0" u="none" strike="noStrike" cap="none" normalizeH="0" baseline="0" dirty="0">
                <a:ln>
                  <a:noFill/>
                </a:ln>
                <a:solidFill>
                  <a:srgbClr val="A9B7C6"/>
                </a:solidFill>
                <a:effectLst/>
                <a:latin typeface="Arial Unicode MS"/>
                <a:ea typeface="JetBrains Mono"/>
              </a:rPr>
            </a:br>
            <a:br>
              <a:rPr kumimoji="0" lang="en-US" altLang="en-US" sz="2800" b="0" i="0" u="none" strike="noStrike" cap="none" normalizeH="0" baseline="0" dirty="0">
                <a:ln>
                  <a:noFill/>
                </a:ln>
                <a:solidFill>
                  <a:srgbClr val="A9B7C6"/>
                </a:solidFill>
                <a:effectLst/>
                <a:latin typeface="Arial Unicode MS"/>
                <a:ea typeface="JetBrains Mono"/>
              </a:rPr>
            </a:br>
            <a:r>
              <a:rPr kumimoji="0" lang="en-US" altLang="en-US" sz="2800" b="0" i="0" u="none" strike="noStrike" cap="none" normalizeH="0" baseline="0" dirty="0">
                <a:ln>
                  <a:noFill/>
                </a:ln>
                <a:solidFill>
                  <a:srgbClr val="8888C6"/>
                </a:solidFill>
                <a:effectLst/>
                <a:latin typeface="Arial Unicode MS"/>
                <a:ea typeface="JetBrains Mono"/>
              </a:rPr>
              <a:t>print</a:t>
            </a:r>
            <a:r>
              <a:rPr kumimoji="0" lang="en-US" altLang="en-US" sz="2800" b="0" i="0" u="none" strike="noStrike" cap="none" normalizeH="0" baseline="0" dirty="0">
                <a:ln>
                  <a:noFill/>
                </a:ln>
                <a:solidFill>
                  <a:srgbClr val="A9B7C6"/>
                </a:solidFill>
                <a:effectLst/>
                <a:latin typeface="Arial Unicode MS"/>
                <a:ea typeface="JetBrains Mono"/>
              </a:rPr>
              <a:t>(res(</a:t>
            </a:r>
            <a:r>
              <a:rPr kumimoji="0" lang="en-US" altLang="en-US" sz="2800" b="0" i="0" u="none" strike="noStrike" cap="none" normalizeH="0" baseline="0" dirty="0">
                <a:ln>
                  <a:noFill/>
                </a:ln>
                <a:solidFill>
                  <a:srgbClr val="6897BB"/>
                </a:solidFill>
                <a:effectLst/>
                <a:latin typeface="Arial Unicode MS"/>
                <a:ea typeface="JetBrains Mono"/>
              </a:rPr>
              <a:t>5</a:t>
            </a:r>
            <a:r>
              <a:rPr kumimoji="0" lang="en-US" altLang="en-US" sz="2800" b="0" i="0" u="none" strike="noStrike" cap="none" normalizeH="0" baseline="0" dirty="0">
                <a:ln>
                  <a:noFill/>
                </a:ln>
                <a:solidFill>
                  <a:srgbClr val="A9B7C6"/>
                </a:solidFill>
                <a:effectLst/>
                <a:latin typeface="Arial Unicode MS"/>
                <a:ea typeface="JetBrains Mono"/>
              </a:rPr>
              <a:t>))</a:t>
            </a:r>
          </a:p>
          <a:p>
            <a:pPr eaLnBrk="0" fontAlgn="base" hangingPunct="0">
              <a:lnSpc>
                <a:spcPct val="120000"/>
              </a:lnSpc>
              <a:spcBef>
                <a:spcPct val="0"/>
              </a:spcBef>
              <a:spcAft>
                <a:spcPct val="0"/>
              </a:spcAft>
            </a:pPr>
            <a:r>
              <a:rPr lang="en-US" altLang="en-US" dirty="0">
                <a:solidFill>
                  <a:srgbClr val="222222"/>
                </a:solidFill>
                <a:latin typeface="Times New Roman" panose="02020603050405020304" pitchFamily="18" charset="0"/>
                <a:cs typeface="Times New Roman" panose="02020603050405020304" pitchFamily="18" charset="0"/>
              </a:rPr>
              <a:t># output is 50</a:t>
            </a:r>
          </a:p>
          <a:p>
            <a:pPr eaLnBrk="0" fontAlgn="base" hangingPunct="0">
              <a:lnSpc>
                <a:spcPct val="120000"/>
              </a:lnSpc>
              <a:spcBef>
                <a:spcPct val="0"/>
              </a:spcBef>
              <a:spcAft>
                <a:spcPct val="0"/>
              </a:spcAft>
            </a:pPr>
            <a:endParaRPr lang="en-AU" dirty="0">
              <a:solidFill>
                <a:srgbClr val="222222"/>
              </a:solidFill>
              <a:latin typeface="Times New Roman" panose="02020603050405020304" pitchFamily="18" charset="0"/>
              <a:cs typeface="Times New Roman" panose="02020603050405020304" pitchFamily="18" charset="0"/>
            </a:endParaRPr>
          </a:p>
          <a:p>
            <a:pPr eaLnBrk="0" fontAlgn="base" hangingPunct="0">
              <a:lnSpc>
                <a:spcPct val="120000"/>
              </a:lnSpc>
              <a:spcBef>
                <a:spcPct val="0"/>
              </a:spcBef>
              <a:spcAft>
                <a:spcPct val="0"/>
              </a:spcAft>
            </a:pPr>
            <a:endParaRPr lang="en-AU" dirty="0">
              <a:solidFill>
                <a:srgbClr val="222222"/>
              </a:solidFill>
              <a:latin typeface="Times New Roman" panose="02020603050405020304" pitchFamily="18" charset="0"/>
              <a:cs typeface="Times New Roman" panose="02020603050405020304" pitchFamily="18" charset="0"/>
            </a:endParaRPr>
          </a:p>
          <a:p>
            <a:pPr eaLnBrk="0" fontAlgn="base" hangingPunct="0">
              <a:lnSpc>
                <a:spcPct val="120000"/>
              </a:lnSpc>
              <a:spcBef>
                <a:spcPct val="0"/>
              </a:spcBef>
              <a:spcAft>
                <a:spcPct val="0"/>
              </a:spcAft>
            </a:pPr>
            <a:r>
              <a:rPr lang="en-AU" dirty="0">
                <a:solidFill>
                  <a:srgbClr val="222222"/>
                </a:solidFill>
                <a:latin typeface="Times New Roman" panose="02020603050405020304" pitchFamily="18" charset="0"/>
                <a:cs typeface="Times New Roman" panose="02020603050405020304" pitchFamily="18" charset="0"/>
              </a:rPr>
              <a:t>The code returns the multiplication of the two numbers, that is, 10 and 5. The example shows that an inner function is able to access variables accessible in the outer function.</a:t>
            </a:r>
            <a:endParaRPr lang="en-US" altLang="en-US" dirty="0">
              <a:solidFill>
                <a:srgbClr val="222222"/>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en-US" sz="2200" dirty="0">
              <a:solidFill>
                <a:srgbClr val="222222"/>
              </a:solidFill>
              <a:latin typeface="Inter-Regular"/>
            </a:endParaRPr>
          </a:p>
          <a:p>
            <a:pPr eaLnBrk="0" fontAlgn="base" hangingPunct="0">
              <a:lnSpc>
                <a:spcPct val="100000"/>
              </a:lnSpc>
              <a:spcBef>
                <a:spcPct val="0"/>
              </a:spcBef>
              <a:spcAft>
                <a:spcPct val="0"/>
              </a:spcAft>
            </a:pPr>
            <a:endParaRPr lang="en-US" altLang="en-US" sz="2200" dirty="0">
              <a:solidFill>
                <a:srgbClr val="222222"/>
              </a:solidFill>
              <a:latin typeface="Inter-Regular"/>
            </a:endParaRPr>
          </a:p>
          <a:p>
            <a:pPr eaLnBrk="0" fontAlgn="base" hangingPunct="0">
              <a:lnSpc>
                <a:spcPct val="100000"/>
              </a:lnSpc>
              <a:spcBef>
                <a:spcPct val="0"/>
              </a:spcBef>
              <a:spcAft>
                <a:spcPct val="0"/>
              </a:spcAft>
            </a:pPr>
            <a:endParaRPr lang="en-AU" sz="2200" dirty="0">
              <a:solidFill>
                <a:srgbClr val="222222"/>
              </a:solidFill>
              <a:latin typeface="Inter-Regular"/>
            </a:endParaRPr>
          </a:p>
          <a:p>
            <a:pPr eaLnBrk="0" fontAlgn="base" hangingPunct="0">
              <a:lnSpc>
                <a:spcPct val="100000"/>
              </a:lnSpc>
              <a:spcBef>
                <a:spcPct val="0"/>
              </a:spcBef>
              <a:spcAft>
                <a:spcPct val="0"/>
              </a:spcAft>
            </a:pPr>
            <a:endParaRPr lang="en-US" altLang="en-US" sz="2200" dirty="0">
              <a:solidFill>
                <a:srgbClr val="222222"/>
              </a:solidFill>
              <a:latin typeface="Inter-Regular"/>
            </a:endParaRPr>
          </a:p>
        </p:txBody>
      </p:sp>
    </p:spTree>
    <p:extLst>
      <p:ext uri="{BB962C8B-B14F-4D97-AF65-F5344CB8AC3E}">
        <p14:creationId xmlns:p14="http://schemas.microsoft.com/office/powerpoint/2010/main" val="101433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1127464" y="18255"/>
            <a:ext cx="10515600" cy="1325563"/>
          </a:xfrm>
        </p:spPr>
        <p:txBody>
          <a:bodyPr>
            <a:normAutofit/>
          </a:bodyPr>
          <a:lstStyle/>
          <a:p>
            <a:pPr algn="ctr"/>
            <a:r>
              <a:rPr lang="en-AU" b="1" dirty="0">
                <a:latin typeface="Inter"/>
              </a:rPr>
              <a:t>Access of variable</a:t>
            </a:r>
            <a:r>
              <a:rPr lang="en-AU" b="1" i="0" dirty="0">
                <a:effectLst/>
                <a:latin typeface="Inter"/>
              </a:rPr>
              <a:t> within</a:t>
            </a:r>
            <a:r>
              <a:rPr lang="en-AU" b="1" dirty="0">
                <a:latin typeface="Inter"/>
              </a:rPr>
              <a:t> </a:t>
            </a:r>
            <a:br>
              <a:rPr lang="en-AU" b="1" dirty="0">
                <a:latin typeface="Inter"/>
              </a:rPr>
            </a:br>
            <a:r>
              <a:rPr lang="en-AU" b="1" i="0" dirty="0">
                <a:effectLst/>
                <a:latin typeface="Inter"/>
              </a:rPr>
              <a:t>Nested Function</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fontScale="70000" lnSpcReduction="20000"/>
          </a:bodyPr>
          <a:lstStyle/>
          <a:p>
            <a:pPr eaLnBrk="0" fontAlgn="base" hangingPunct="0">
              <a:lnSpc>
                <a:spcPct val="100000"/>
              </a:lnSpc>
              <a:spcBef>
                <a:spcPct val="0"/>
              </a:spcBef>
              <a:spcAft>
                <a:spcPct val="0"/>
              </a:spcAft>
            </a:pPr>
            <a:r>
              <a:rPr lang="en-AU" dirty="0">
                <a:solidFill>
                  <a:srgbClr val="222222"/>
                </a:solidFill>
                <a:latin typeface="Times New Roman" panose="02020603050405020304" pitchFamily="18" charset="0"/>
                <a:cs typeface="Times New Roman" panose="02020603050405020304" pitchFamily="18" charset="0"/>
              </a:rPr>
              <a:t>So far, you have seen that it is possible for us to access the variables of the outer function inside the inner function. What if we attempt to change the variables of the outer function from inside the inner function? Let us see what happens:</a:t>
            </a:r>
          </a:p>
          <a:p>
            <a:pPr eaLnBrk="0" fontAlgn="base" hangingPunct="0">
              <a:lnSpc>
                <a:spcPct val="100000"/>
              </a:lnSpc>
              <a:spcBef>
                <a:spcPct val="0"/>
              </a:spcBef>
              <a:spcAft>
                <a:spcPct val="0"/>
              </a:spcAft>
            </a:pPr>
            <a:endParaRPr lang="en-AU" dirty="0">
              <a:solidFill>
                <a:srgbClr val="222222"/>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CC7832"/>
                </a:solidFill>
                <a:effectLst/>
                <a:latin typeface="Arial Unicode MS"/>
                <a:ea typeface="JetBrains Mono"/>
              </a:rPr>
              <a:t>def </a:t>
            </a:r>
            <a:r>
              <a:rPr kumimoji="0" lang="en-US" altLang="en-US" sz="2400" b="0" i="0" u="none" strike="noStrike" cap="none" normalizeH="0" baseline="0" dirty="0">
                <a:ln>
                  <a:noFill/>
                </a:ln>
                <a:solidFill>
                  <a:srgbClr val="FFC66D"/>
                </a:solidFill>
                <a:effectLst/>
                <a:latin typeface="Arial Unicode MS"/>
                <a:ea typeface="JetBrains Mono"/>
              </a:rPr>
              <a:t>function1</a:t>
            </a:r>
            <a:r>
              <a:rPr kumimoji="0" lang="en-US" altLang="en-US" sz="2400" b="0" i="0" u="none" strike="noStrike" cap="none" normalizeH="0" baseline="0" dirty="0">
                <a:ln>
                  <a:noFill/>
                </a:ln>
                <a:solidFill>
                  <a:srgbClr val="A9B7C6"/>
                </a:solidFill>
                <a:effectLst/>
                <a:latin typeface="Arial Unicode MS"/>
                <a:ea typeface="JetBrains Mono"/>
              </a:rPr>
              <a:t>(): </a:t>
            </a:r>
            <a:r>
              <a:rPr kumimoji="0" lang="en-US" altLang="en-US" sz="2400" b="0" i="0" u="none" strike="noStrike" cap="none" normalizeH="0" baseline="0" dirty="0">
                <a:ln>
                  <a:noFill/>
                </a:ln>
                <a:solidFill>
                  <a:srgbClr val="808080"/>
                </a:solidFill>
                <a:effectLst/>
                <a:latin typeface="Arial Unicode MS"/>
                <a:ea typeface="JetBrains Mono"/>
              </a:rPr>
              <a:t># outer function</a:t>
            </a:r>
            <a:br>
              <a:rPr kumimoji="0" lang="en-US" altLang="en-US" sz="2400" b="0" i="0" u="none" strike="noStrike" cap="none" normalizeH="0" baseline="0" dirty="0">
                <a:ln>
                  <a:noFill/>
                </a:ln>
                <a:solidFill>
                  <a:srgbClr val="808080"/>
                </a:solidFill>
                <a:effectLst/>
                <a:latin typeface="Arial Unicode MS"/>
                <a:ea typeface="JetBrains Mono"/>
              </a:rPr>
            </a:br>
            <a:r>
              <a:rPr kumimoji="0" lang="en-US" altLang="en-US" sz="2400" b="0" i="0" u="none" strike="noStrike" cap="none" normalizeH="0" baseline="0" dirty="0">
                <a:ln>
                  <a:noFill/>
                </a:ln>
                <a:solidFill>
                  <a:srgbClr val="808080"/>
                </a:solidFill>
                <a:effectLst/>
                <a:latin typeface="Arial Unicode MS"/>
                <a:ea typeface="JetBrains Mono"/>
              </a:rPr>
              <a:t>    </a:t>
            </a:r>
            <a:r>
              <a:rPr kumimoji="0" lang="en-US" altLang="en-US" sz="2400" b="0" i="0" u="none" strike="noStrike" cap="none" normalizeH="0" baseline="0" dirty="0">
                <a:ln>
                  <a:noFill/>
                </a:ln>
                <a:solidFill>
                  <a:srgbClr val="A9B7C6"/>
                </a:solidFill>
                <a:effectLst/>
                <a:latin typeface="Arial Unicode MS"/>
                <a:ea typeface="JetBrains Mono"/>
              </a:rPr>
              <a:t>x = </a:t>
            </a:r>
            <a:r>
              <a:rPr kumimoji="0" lang="en-US" altLang="en-US" sz="2400" b="0" i="0" u="none" strike="noStrike" cap="none" normalizeH="0" baseline="0" dirty="0">
                <a:ln>
                  <a:noFill/>
                </a:ln>
                <a:solidFill>
                  <a:srgbClr val="6897BB"/>
                </a:solidFill>
                <a:effectLst/>
                <a:latin typeface="Arial Unicode MS"/>
                <a:ea typeface="JetBrains Mono"/>
              </a:rPr>
              <a:t>2 </a:t>
            </a:r>
            <a:r>
              <a:rPr kumimoji="0" lang="en-US" altLang="en-US" sz="2400" b="0" i="0" u="none" strike="noStrike" cap="none" normalizeH="0" baseline="0" dirty="0">
                <a:ln>
                  <a:noFill/>
                </a:ln>
                <a:solidFill>
                  <a:srgbClr val="808080"/>
                </a:solidFill>
                <a:effectLst/>
                <a:latin typeface="Arial Unicode MS"/>
                <a:ea typeface="JetBrains Mono"/>
              </a:rPr>
              <a:t># A variable defined within the outer function</a:t>
            </a:r>
            <a:br>
              <a:rPr kumimoji="0" lang="en-US" altLang="en-US" sz="2400" b="0" i="0" u="none" strike="noStrike" cap="none" normalizeH="0" baseline="0" dirty="0">
                <a:ln>
                  <a:noFill/>
                </a:ln>
                <a:solidFill>
                  <a:srgbClr val="808080"/>
                </a:solidFill>
                <a:effectLst/>
                <a:latin typeface="Arial Unicode MS"/>
                <a:ea typeface="JetBrains Mono"/>
              </a:rPr>
            </a:br>
            <a:r>
              <a:rPr kumimoji="0" lang="en-US" altLang="en-US" sz="2400" b="0" i="0" u="none" strike="noStrike" cap="none" normalizeH="0" baseline="0" dirty="0">
                <a:ln>
                  <a:noFill/>
                </a:ln>
                <a:solidFill>
                  <a:srgbClr val="808080"/>
                </a:solidFill>
                <a:effectLst/>
                <a:latin typeface="Arial Unicode MS"/>
                <a:ea typeface="JetBrains Mono"/>
              </a:rPr>
              <a:t>    </a:t>
            </a:r>
            <a:r>
              <a:rPr kumimoji="0" lang="en-US" altLang="en-US" sz="2400" b="0" i="0" u="none" strike="noStrike" cap="none" normalizeH="0" baseline="0" dirty="0">
                <a:ln>
                  <a:noFill/>
                </a:ln>
                <a:solidFill>
                  <a:srgbClr val="CC7832"/>
                </a:solidFill>
                <a:effectLst/>
                <a:latin typeface="Arial Unicode MS"/>
                <a:ea typeface="JetBrains Mono"/>
              </a:rPr>
              <a:t>def </a:t>
            </a:r>
            <a:r>
              <a:rPr kumimoji="0" lang="en-US" altLang="en-US" sz="2400" b="0" i="0" u="none" strike="noStrike" cap="none" normalizeH="0" baseline="0" dirty="0">
                <a:ln>
                  <a:noFill/>
                </a:ln>
                <a:solidFill>
                  <a:srgbClr val="FFC66D"/>
                </a:solidFill>
                <a:effectLst/>
                <a:latin typeface="Arial Unicode MS"/>
                <a:ea typeface="JetBrains Mono"/>
              </a:rPr>
              <a:t>function2</a:t>
            </a:r>
            <a:r>
              <a:rPr kumimoji="0" lang="en-US" altLang="en-US" sz="2400" b="0" i="0" u="none" strike="noStrike" cap="none" normalizeH="0" baseline="0" dirty="0">
                <a:ln>
                  <a:noFill/>
                </a:ln>
                <a:solidFill>
                  <a:srgbClr val="A9B7C6"/>
                </a:solidFill>
                <a:effectLst/>
                <a:latin typeface="Arial Unicode MS"/>
                <a:ea typeface="JetBrains Mono"/>
              </a:rPr>
              <a:t>(a): </a:t>
            </a:r>
            <a:r>
              <a:rPr kumimoji="0" lang="en-US" altLang="en-US" sz="2400" b="0" i="0" u="none" strike="noStrike" cap="none" normalizeH="0" baseline="0" dirty="0">
                <a:ln>
                  <a:noFill/>
                </a:ln>
                <a:solidFill>
                  <a:srgbClr val="808080"/>
                </a:solidFill>
                <a:effectLst/>
                <a:latin typeface="Arial Unicode MS"/>
                <a:ea typeface="JetBrains Mono"/>
              </a:rPr>
              <a:t># inner function</a:t>
            </a:r>
            <a:br>
              <a:rPr kumimoji="0" lang="en-US" altLang="en-US" sz="2400" b="0" i="0" u="none" strike="noStrike" cap="none" normalizeH="0" baseline="0" dirty="0">
                <a:ln>
                  <a:noFill/>
                </a:ln>
                <a:solidFill>
                  <a:srgbClr val="808080"/>
                </a:solidFill>
                <a:effectLst/>
                <a:latin typeface="Arial Unicode MS"/>
                <a:ea typeface="JetBrains Mono"/>
              </a:rPr>
            </a:br>
            <a:r>
              <a:rPr kumimoji="0" lang="en-US" altLang="en-US" sz="2400" b="0" i="0" u="none" strike="noStrike" cap="none" normalizeH="0" baseline="0" dirty="0">
                <a:ln>
                  <a:noFill/>
                </a:ln>
                <a:solidFill>
                  <a:srgbClr val="808080"/>
                </a:solidFill>
                <a:effectLst/>
                <a:latin typeface="Arial Unicode MS"/>
                <a:ea typeface="JetBrains Mono"/>
              </a:rPr>
              <a:t>       # Let's define a new variable within the inner function</a:t>
            </a:r>
            <a:br>
              <a:rPr kumimoji="0" lang="en-US" altLang="en-US" sz="2400" b="0" i="0" u="none" strike="noStrike" cap="none" normalizeH="0" baseline="0" dirty="0">
                <a:ln>
                  <a:noFill/>
                </a:ln>
                <a:solidFill>
                  <a:srgbClr val="808080"/>
                </a:solidFill>
                <a:effectLst/>
                <a:latin typeface="Arial Unicode MS"/>
                <a:ea typeface="JetBrains Mono"/>
              </a:rPr>
            </a:br>
            <a:r>
              <a:rPr kumimoji="0" lang="en-US" altLang="en-US" sz="2400" b="0" i="0" u="none" strike="noStrike" cap="none" normalizeH="0" baseline="0" dirty="0">
                <a:ln>
                  <a:noFill/>
                </a:ln>
                <a:solidFill>
                  <a:srgbClr val="808080"/>
                </a:solidFill>
                <a:effectLst/>
                <a:latin typeface="Arial Unicode MS"/>
                <a:ea typeface="JetBrains Mono"/>
              </a:rPr>
              <a:t>       # rather than changing the value of x of the outer function</a:t>
            </a:r>
            <a:br>
              <a:rPr kumimoji="0" lang="en-US" altLang="en-US" sz="2400" b="0" i="0" u="none" strike="noStrike" cap="none" normalizeH="0" baseline="0" dirty="0">
                <a:ln>
                  <a:noFill/>
                </a:ln>
                <a:solidFill>
                  <a:srgbClr val="808080"/>
                </a:solidFill>
                <a:effectLst/>
                <a:latin typeface="Arial Unicode MS"/>
                <a:ea typeface="JetBrains Mono"/>
              </a:rPr>
            </a:br>
            <a:r>
              <a:rPr kumimoji="0" lang="en-US" altLang="en-US" sz="2400" b="0" i="0" u="none" strike="noStrike" cap="none" normalizeH="0" baseline="0" dirty="0">
                <a:ln>
                  <a:noFill/>
                </a:ln>
                <a:solidFill>
                  <a:srgbClr val="808080"/>
                </a:solidFill>
                <a:effectLst/>
                <a:latin typeface="Arial Unicode MS"/>
                <a:ea typeface="JetBrains Mono"/>
              </a:rPr>
              <a:t>        </a:t>
            </a:r>
            <a:r>
              <a:rPr kumimoji="0" lang="en-US" altLang="en-US" sz="2400" b="0" i="0" u="none" strike="noStrike" cap="none" normalizeH="0" baseline="0" dirty="0">
                <a:ln>
                  <a:noFill/>
                </a:ln>
                <a:solidFill>
                  <a:srgbClr val="A9B7C6"/>
                </a:solidFill>
                <a:effectLst/>
                <a:latin typeface="Arial Unicode MS"/>
                <a:ea typeface="JetBrains Mono"/>
              </a:rPr>
              <a:t>x = </a:t>
            </a:r>
            <a:r>
              <a:rPr kumimoji="0" lang="en-US" altLang="en-US" sz="2400" b="0" i="0" u="none" strike="noStrike" cap="none" normalizeH="0" baseline="0" dirty="0">
                <a:ln>
                  <a:noFill/>
                </a:ln>
                <a:solidFill>
                  <a:srgbClr val="6897BB"/>
                </a:solidFill>
                <a:effectLst/>
                <a:latin typeface="Arial Unicode MS"/>
                <a:ea typeface="JetBrains Mono"/>
              </a:rPr>
              <a:t>6</a:t>
            </a:r>
            <a:br>
              <a:rPr kumimoji="0" lang="en-US" altLang="en-US" sz="2400" b="0" i="0" u="none" strike="noStrike" cap="none" normalizeH="0" baseline="0" dirty="0">
                <a:ln>
                  <a:noFill/>
                </a:ln>
                <a:solidFill>
                  <a:srgbClr val="6897BB"/>
                </a:solidFill>
                <a:effectLst/>
                <a:latin typeface="Arial Unicode MS"/>
                <a:ea typeface="JetBrains Mono"/>
              </a:rPr>
            </a:br>
            <a:r>
              <a:rPr kumimoji="0" lang="en-US" altLang="en-US" sz="2400" b="0" i="0" u="none" strike="noStrike" cap="none" normalizeH="0" baseline="0" dirty="0">
                <a:ln>
                  <a:noFill/>
                </a:ln>
                <a:solidFill>
                  <a:srgbClr val="6897BB"/>
                </a:solidFill>
                <a:effectLst/>
                <a:latin typeface="Arial Unicode MS"/>
                <a:ea typeface="JetBrains Mono"/>
              </a:rPr>
              <a:t>        </a:t>
            </a:r>
            <a:r>
              <a:rPr kumimoji="0" lang="en-US" altLang="en-US" sz="2400" b="0" i="0" u="none" strike="noStrike" cap="none" normalizeH="0" baseline="0" dirty="0">
                <a:ln>
                  <a:noFill/>
                </a:ln>
                <a:solidFill>
                  <a:srgbClr val="8888C6"/>
                </a:solidFill>
                <a:effectLst/>
                <a:latin typeface="Arial Unicode MS"/>
                <a:ea typeface="JetBrains Mono"/>
              </a:rPr>
              <a:t>print </a:t>
            </a:r>
            <a:r>
              <a:rPr kumimoji="0" lang="en-US" altLang="en-US" sz="2400" b="0" i="0" u="none" strike="noStrike" cap="none" normalizeH="0" baseline="0" dirty="0">
                <a:ln>
                  <a:noFill/>
                </a:ln>
                <a:solidFill>
                  <a:srgbClr val="A9B7C6"/>
                </a:solidFill>
                <a:effectLst/>
                <a:latin typeface="Arial Unicode MS"/>
                <a:ea typeface="JetBrains Mono"/>
              </a:rPr>
              <a:t>(</a:t>
            </a:r>
            <a:r>
              <a:rPr kumimoji="0" lang="en-US" altLang="en-US" sz="2400" b="0" i="0" u="none" strike="noStrike" cap="none" normalizeH="0" baseline="0" dirty="0" err="1">
                <a:ln>
                  <a:noFill/>
                </a:ln>
                <a:solidFill>
                  <a:srgbClr val="A9B7C6"/>
                </a:solidFill>
                <a:effectLst/>
                <a:latin typeface="Arial Unicode MS"/>
                <a:ea typeface="JetBrains Mono"/>
              </a:rPr>
              <a:t>a+x</a:t>
            </a:r>
            <a:r>
              <a:rPr kumimoji="0" lang="en-US" altLang="en-US" sz="2400" b="0" i="0" u="none" strike="noStrike" cap="none" normalizeH="0" baseline="0" dirty="0">
                <a:ln>
                  <a:noFill/>
                </a:ln>
                <a:solidFill>
                  <a:srgbClr val="A9B7C6"/>
                </a:solidFill>
                <a:effectLst/>
                <a:latin typeface="Arial Unicode MS"/>
                <a:ea typeface="JetBrains Mono"/>
              </a:rPr>
              <a:t>)</a:t>
            </a:r>
            <a:br>
              <a:rPr kumimoji="0" lang="en-US" altLang="en-US" sz="2400" b="0" i="0" u="none" strike="noStrike" cap="none" normalizeH="0" baseline="0" dirty="0">
                <a:ln>
                  <a:noFill/>
                </a:ln>
                <a:solidFill>
                  <a:srgbClr val="A9B7C6"/>
                </a:solidFill>
                <a:effectLst/>
                <a:latin typeface="Arial Unicode MS"/>
                <a:ea typeface="JetBrains Mono"/>
              </a:rPr>
            </a:br>
            <a:r>
              <a:rPr kumimoji="0" lang="en-US" altLang="en-US" sz="2400" b="0" i="0" u="none" strike="noStrike" cap="none" normalizeH="0" baseline="0" dirty="0">
                <a:ln>
                  <a:noFill/>
                </a:ln>
                <a:solidFill>
                  <a:srgbClr val="A9B7C6"/>
                </a:solidFill>
                <a:effectLst/>
                <a:latin typeface="Arial Unicode MS"/>
                <a:ea typeface="JetBrains Mono"/>
              </a:rPr>
              <a:t>    </a:t>
            </a:r>
            <a:r>
              <a:rPr kumimoji="0" lang="en-US" altLang="en-US" sz="2400" b="0" i="0" u="none" strike="noStrike" cap="none" normalizeH="0" baseline="0" dirty="0">
                <a:ln>
                  <a:noFill/>
                </a:ln>
                <a:solidFill>
                  <a:srgbClr val="8888C6"/>
                </a:solidFill>
                <a:effectLst/>
                <a:latin typeface="Arial Unicode MS"/>
                <a:ea typeface="JetBrains Mono"/>
              </a:rPr>
              <a:t>print </a:t>
            </a:r>
            <a:r>
              <a:rPr kumimoji="0" lang="en-US" altLang="en-US" sz="2400" b="0" i="0" u="none" strike="noStrike" cap="none" normalizeH="0" baseline="0" dirty="0">
                <a:ln>
                  <a:noFill/>
                </a:ln>
                <a:solidFill>
                  <a:srgbClr val="A9B7C6"/>
                </a:solidFill>
                <a:effectLst/>
                <a:latin typeface="Arial Unicode MS"/>
                <a:ea typeface="JetBrains Mono"/>
              </a:rPr>
              <a:t>(x) </a:t>
            </a:r>
            <a:r>
              <a:rPr kumimoji="0" lang="en-US" altLang="en-US" sz="2400" b="0" i="0" u="none" strike="noStrike" cap="none" normalizeH="0" baseline="0" dirty="0">
                <a:ln>
                  <a:noFill/>
                </a:ln>
                <a:solidFill>
                  <a:srgbClr val="808080"/>
                </a:solidFill>
                <a:effectLst/>
                <a:latin typeface="Arial Unicode MS"/>
                <a:ea typeface="JetBrains Mono"/>
              </a:rPr>
              <a:t># to display the value of x of the outer function</a:t>
            </a:r>
            <a:br>
              <a:rPr kumimoji="0" lang="en-US" altLang="en-US" sz="2400" b="0" i="0" u="none" strike="noStrike" cap="none" normalizeH="0" baseline="0" dirty="0">
                <a:ln>
                  <a:noFill/>
                </a:ln>
                <a:solidFill>
                  <a:srgbClr val="808080"/>
                </a:solidFill>
                <a:effectLst/>
                <a:latin typeface="Arial Unicode MS"/>
                <a:ea typeface="JetBrains Mono"/>
              </a:rPr>
            </a:br>
            <a:r>
              <a:rPr kumimoji="0" lang="en-US" altLang="en-US" sz="2400" b="0" i="0" u="none" strike="noStrike" cap="none" normalizeH="0" baseline="0" dirty="0">
                <a:ln>
                  <a:noFill/>
                </a:ln>
                <a:solidFill>
                  <a:srgbClr val="808080"/>
                </a:solidFill>
                <a:effectLst/>
                <a:latin typeface="Arial Unicode MS"/>
                <a:ea typeface="JetBrains Mono"/>
              </a:rPr>
              <a:t>    </a:t>
            </a:r>
            <a:r>
              <a:rPr kumimoji="0" lang="en-US" altLang="en-US" sz="2400" b="0" i="0" u="none" strike="noStrike" cap="none" normalizeH="0" baseline="0" dirty="0">
                <a:ln>
                  <a:noFill/>
                </a:ln>
                <a:solidFill>
                  <a:srgbClr val="A9B7C6"/>
                </a:solidFill>
                <a:effectLst/>
                <a:latin typeface="Arial Unicode MS"/>
                <a:ea typeface="JetBrains Mono"/>
              </a:rPr>
              <a:t>function2(</a:t>
            </a:r>
            <a:r>
              <a:rPr kumimoji="0" lang="en-US" altLang="en-US" sz="2400" b="0" i="0" u="none" strike="noStrike" cap="none" normalizeH="0" baseline="0" dirty="0">
                <a:ln>
                  <a:noFill/>
                </a:ln>
                <a:solidFill>
                  <a:srgbClr val="6897BB"/>
                </a:solidFill>
                <a:effectLst/>
                <a:latin typeface="Arial Unicode MS"/>
                <a:ea typeface="JetBrains Mono"/>
              </a:rPr>
              <a:t>3</a:t>
            </a:r>
            <a:r>
              <a:rPr kumimoji="0" lang="en-US" altLang="en-US" sz="2400" b="0" i="0" u="none" strike="noStrike" cap="none" normalizeH="0" baseline="0" dirty="0">
                <a:ln>
                  <a:noFill/>
                </a:ln>
                <a:solidFill>
                  <a:srgbClr val="A9B7C6"/>
                </a:solidFill>
                <a:effectLst/>
                <a:latin typeface="Arial Unicode MS"/>
                <a:ea typeface="JetBrains Mono"/>
              </a:rPr>
              <a:t>)</a:t>
            </a:r>
            <a:br>
              <a:rPr kumimoji="0" lang="en-US" altLang="en-US" sz="2400" b="0" i="0" u="none" strike="noStrike" cap="none" normalizeH="0" baseline="0" dirty="0">
                <a:ln>
                  <a:noFill/>
                </a:ln>
                <a:solidFill>
                  <a:srgbClr val="A9B7C6"/>
                </a:solidFill>
                <a:effectLst/>
                <a:latin typeface="Arial Unicode MS"/>
                <a:ea typeface="JetBrains Mono"/>
              </a:rPr>
            </a:br>
            <a:br>
              <a:rPr kumimoji="0" lang="en-US" altLang="en-US" sz="2400" b="0" i="0" u="none" strike="noStrike" cap="none" normalizeH="0" baseline="0" dirty="0">
                <a:ln>
                  <a:noFill/>
                </a:ln>
                <a:solidFill>
                  <a:srgbClr val="A9B7C6"/>
                </a:solidFill>
                <a:effectLst/>
                <a:latin typeface="Arial Unicode MS"/>
                <a:ea typeface="JetBrains Mono"/>
              </a:rPr>
            </a:br>
            <a:r>
              <a:rPr kumimoji="0" lang="en-US" altLang="en-US" sz="2400" b="0" i="0" u="none" strike="noStrike" cap="none" normalizeH="0" baseline="0" dirty="0">
                <a:ln>
                  <a:noFill/>
                </a:ln>
                <a:solidFill>
                  <a:srgbClr val="A9B7C6"/>
                </a:solidFill>
                <a:effectLst/>
                <a:latin typeface="Arial Unicode MS"/>
                <a:ea typeface="JetBrains Mono"/>
              </a:rPr>
              <a:t>function1()</a:t>
            </a:r>
            <a:endParaRPr kumimoji="0" lang="en-US" altLang="en-US" sz="54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lang="en-US" altLang="en-US" dirty="0">
                <a:solidFill>
                  <a:srgbClr val="222222"/>
                </a:solidFill>
                <a:latin typeface="Times New Roman" panose="02020603050405020304" pitchFamily="18" charset="0"/>
                <a:cs typeface="Times New Roman" panose="02020603050405020304" pitchFamily="18" charset="0"/>
              </a:rPr>
              <a:t>The output shows that it is possible for us to display the value of a variable defined within the outer function from the inner function, but not change it. The statement x = 6 helped us create a new variable x inside the inner function </a:t>
            </a:r>
            <a:r>
              <a:rPr lang="en-US" altLang="en-US" dirty="0">
                <a:solidFill>
                  <a:srgbClr val="FF0000"/>
                </a:solidFill>
                <a:latin typeface="Times New Roman" panose="02020603050405020304" pitchFamily="18" charset="0"/>
                <a:cs typeface="Times New Roman" panose="02020603050405020304" pitchFamily="18" charset="0"/>
              </a:rPr>
              <a:t>function2() </a:t>
            </a:r>
            <a:r>
              <a:rPr lang="en-US" altLang="en-US" dirty="0">
                <a:solidFill>
                  <a:srgbClr val="222222"/>
                </a:solidFill>
                <a:latin typeface="Times New Roman" panose="02020603050405020304" pitchFamily="18" charset="0"/>
                <a:cs typeface="Times New Roman" panose="02020603050405020304" pitchFamily="18" charset="0"/>
              </a:rPr>
              <a:t>rather than changing the value of variable x defined in the outer function </a:t>
            </a:r>
            <a:r>
              <a:rPr lang="en-US" altLang="en-US" dirty="0">
                <a:solidFill>
                  <a:srgbClr val="FF0000"/>
                </a:solidFill>
                <a:latin typeface="Times New Roman" panose="02020603050405020304" pitchFamily="18" charset="0"/>
                <a:cs typeface="Times New Roman" panose="02020603050405020304" pitchFamily="18" charset="0"/>
              </a:rPr>
              <a:t>function1() </a:t>
            </a:r>
            <a:r>
              <a:rPr lang="en-US" altLang="en-US" dirty="0">
                <a:solidFill>
                  <a:srgbClr val="222222"/>
                </a:solidFill>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endParaRPr lang="en-US" altLang="en-US" sz="2200" dirty="0">
              <a:solidFill>
                <a:srgbClr val="222222"/>
              </a:solidFill>
              <a:latin typeface="Inter-Regular"/>
            </a:endParaRPr>
          </a:p>
        </p:txBody>
      </p:sp>
    </p:spTree>
    <p:extLst>
      <p:ext uri="{BB962C8B-B14F-4D97-AF65-F5344CB8AC3E}">
        <p14:creationId xmlns:p14="http://schemas.microsoft.com/office/powerpoint/2010/main" val="40493573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11977</TotalTime>
  <Words>2698</Words>
  <Application>Microsoft Office PowerPoint</Application>
  <PresentationFormat>Widescreen</PresentationFormat>
  <Paragraphs>156</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 Unicode MS</vt:lpstr>
      <vt:lpstr>Inter</vt:lpstr>
      <vt:lpstr>Inter-Bold</vt:lpstr>
      <vt:lpstr>Inter-Regular</vt:lpstr>
      <vt:lpstr>Arial</vt:lpstr>
      <vt:lpstr>Calibri</vt:lpstr>
      <vt:lpstr>Calibri Light</vt:lpstr>
      <vt:lpstr>Consolas</vt:lpstr>
      <vt:lpstr>Times New Roman</vt:lpstr>
      <vt:lpstr>Office Theme</vt:lpstr>
      <vt:lpstr>Python Functions</vt:lpstr>
      <vt:lpstr>User-defined function </vt:lpstr>
      <vt:lpstr>Function Basic Flowchart</vt:lpstr>
      <vt:lpstr>Local Variable in function</vt:lpstr>
      <vt:lpstr>Example: Global Keyword in Function</vt:lpstr>
      <vt:lpstr>Nested Function</vt:lpstr>
      <vt:lpstr>Outer Function call for Nested Function</vt:lpstr>
      <vt:lpstr>Example:Outer Function call for Nested Function</vt:lpstr>
      <vt:lpstr>Access of variable within  Nested Function</vt:lpstr>
      <vt:lpstr>Nonlocal Variable in Function</vt:lpstr>
      <vt:lpstr>Python Function Arguments</vt:lpstr>
      <vt:lpstr>Positional Arguments</vt:lpstr>
      <vt:lpstr>Keyword Arguments</vt:lpstr>
      <vt:lpstr>Example: Keyword Arguments</vt:lpstr>
      <vt:lpstr>Default Arguments</vt:lpstr>
      <vt:lpstr>Variable-length Arguments</vt:lpstr>
      <vt:lpstr>Recursive Function</vt:lpstr>
      <vt:lpstr>Recursive Function</vt:lpstr>
      <vt:lpstr>Python Anonymous/Lambda Function</vt:lpstr>
      <vt:lpstr>Python Anonymous/Lambda Function</vt:lpstr>
      <vt:lpstr>Example 1: Program for even  numbers without lambda function</vt:lpstr>
      <vt:lpstr>Example 1: Program for even numbers  with a lambda function</vt:lpstr>
      <vt:lpstr>filter() function in Python</vt:lpstr>
      <vt:lpstr>map() function in Python</vt:lpstr>
      <vt:lpstr>reduce() function in Python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Aslam</dc:creator>
  <cp:lastModifiedBy>Muhammad Aslam</cp:lastModifiedBy>
  <cp:revision>164</cp:revision>
  <dcterms:created xsi:type="dcterms:W3CDTF">2021-10-09T08:02:57Z</dcterms:created>
  <dcterms:modified xsi:type="dcterms:W3CDTF">2021-11-03T07:39:56Z</dcterms:modified>
</cp:coreProperties>
</file>