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handoutMasterIdLst>
    <p:handoutMasterId r:id="rId23"/>
  </p:handoutMasterIdLst>
  <p:sldIdLst>
    <p:sldId id="365" r:id="rId2"/>
    <p:sldId id="397" r:id="rId3"/>
    <p:sldId id="418" r:id="rId4"/>
    <p:sldId id="448" r:id="rId5"/>
    <p:sldId id="449" r:id="rId6"/>
    <p:sldId id="450" r:id="rId7"/>
    <p:sldId id="451" r:id="rId8"/>
    <p:sldId id="452" r:id="rId9"/>
    <p:sldId id="453" r:id="rId10"/>
    <p:sldId id="454" r:id="rId11"/>
    <p:sldId id="455" r:id="rId12"/>
    <p:sldId id="456" r:id="rId13"/>
    <p:sldId id="458" r:id="rId14"/>
    <p:sldId id="459" r:id="rId15"/>
    <p:sldId id="460" r:id="rId16"/>
    <p:sldId id="461" r:id="rId17"/>
    <p:sldId id="462" r:id="rId18"/>
    <p:sldId id="463" r:id="rId19"/>
    <p:sldId id="464" r:id="rId20"/>
    <p:sldId id="465" r:id="rId21"/>
    <p:sldId id="30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917545-7532-4264-95B7-9E6A29E6C2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602E78-4166-4E73-93F7-D511098224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72EB1-AB95-45A6-8E5D-F67979DABBF5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E02CE-3B3A-4282-A44C-B775CB16F4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6DFA8-3D5B-4171-B834-C5EBAF1396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A751B-431E-4D35-B4B9-7B94C40FD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068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2A48-7D55-463F-AE55-735A32A60015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1E8B-8B6B-4DD4-9030-6DC46830B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943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2A48-7D55-463F-AE55-735A32A60015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1E8B-8B6B-4DD4-9030-6DC46830B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986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2A48-7D55-463F-AE55-735A32A60015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1E8B-8B6B-4DD4-9030-6DC46830B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9290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784" y="1583140"/>
            <a:ext cx="11527436" cy="45938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5FDB-1377-49CA-B218-F47F271478EF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2658" y="103336"/>
            <a:ext cx="12130370" cy="1191982"/>
            <a:chOff x="32658" y="24245"/>
            <a:chExt cx="12130370" cy="76231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705"/>
            <a:stretch/>
          </p:blipFill>
          <p:spPr>
            <a:xfrm>
              <a:off x="32658" y="24245"/>
              <a:ext cx="4020503" cy="76231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705"/>
            <a:stretch/>
          </p:blipFill>
          <p:spPr>
            <a:xfrm>
              <a:off x="4087598" y="24245"/>
              <a:ext cx="4020503" cy="76231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705"/>
            <a:stretch/>
          </p:blipFill>
          <p:spPr>
            <a:xfrm>
              <a:off x="8142525" y="24245"/>
              <a:ext cx="4020503" cy="7623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462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2A48-7D55-463F-AE55-735A32A60015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1E8B-8B6B-4DD4-9030-6DC46830B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76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2A48-7D55-463F-AE55-735A32A60015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1E8B-8B6B-4DD4-9030-6DC46830B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579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2A48-7D55-463F-AE55-735A32A60015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1E8B-8B6B-4DD4-9030-6DC46830B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675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2A48-7D55-463F-AE55-735A32A60015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1E8B-8B6B-4DD4-9030-6DC46830B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390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2A48-7D55-463F-AE55-735A32A60015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1E8B-8B6B-4DD4-9030-6DC46830B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800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2A48-7D55-463F-AE55-735A32A60015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1E8B-8B6B-4DD4-9030-6DC46830B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949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2A48-7D55-463F-AE55-735A32A60015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1E8B-8B6B-4DD4-9030-6DC46830B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419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2A48-7D55-463F-AE55-735A32A60015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1E8B-8B6B-4DD4-9030-6DC46830B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490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02A48-7D55-463F-AE55-735A32A60015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B1E8B-8B6B-4DD4-9030-6DC46830B008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FD6E106-3E60-4108-8745-C2E66ED8CC0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948" y="427393"/>
            <a:ext cx="1218846" cy="121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5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5A468E-77F3-4E9A-86B8-BF4DDE00E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3" r="5673"/>
          <a:stretch/>
        </p:blipFill>
        <p:spPr>
          <a:xfrm>
            <a:off x="-5369" y="0"/>
            <a:ext cx="12191852" cy="6871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9791" y="461638"/>
            <a:ext cx="9144000" cy="818281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Python Menu Function and Module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6984" y="4637225"/>
            <a:ext cx="8365618" cy="2000678"/>
          </a:xfrm>
        </p:spPr>
        <p:txBody>
          <a:bodyPr>
            <a:noAutofit/>
          </a:bodyPr>
          <a:lstStyle/>
          <a:p>
            <a:pPr lvl="3"/>
            <a:r>
              <a:rPr lang="en-GB" sz="3200" dirty="0">
                <a:solidFill>
                  <a:schemeClr val="bg1"/>
                </a:solidFill>
              </a:rPr>
              <a:t>Introduction to Programming</a:t>
            </a:r>
          </a:p>
          <a:p>
            <a:pPr lvl="3"/>
            <a:r>
              <a:rPr lang="en-GB" sz="3200" dirty="0">
                <a:solidFill>
                  <a:schemeClr val="bg1"/>
                </a:solidFill>
              </a:rPr>
              <a:t>Comp07027</a:t>
            </a:r>
          </a:p>
          <a:p>
            <a:pPr lvl="3"/>
            <a:r>
              <a:rPr lang="en-GB" sz="3200" dirty="0">
                <a:solidFill>
                  <a:schemeClr val="bg1"/>
                </a:solidFill>
              </a:rPr>
              <a:t>Lecture 9: </a:t>
            </a:r>
            <a:r>
              <a:rPr lang="en-AU" sz="3600" b="1" i="0" dirty="0">
                <a:solidFill>
                  <a:schemeClr val="bg1">
                    <a:lumMod val="95000"/>
                  </a:schemeClr>
                </a:solidFill>
                <a:effectLst/>
                <a:latin typeface="Inter-Bold"/>
              </a:rPr>
              <a:t>Python Menu Function and Module</a:t>
            </a:r>
          </a:p>
          <a:p>
            <a:pPr lvl="3"/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B8E9A-FA0B-4EDD-9231-4823B391E7D5}"/>
              </a:ext>
            </a:extLst>
          </p:cNvPr>
          <p:cNvSpPr txBox="1"/>
          <p:nvPr/>
        </p:nvSpPr>
        <p:spPr>
          <a:xfrm>
            <a:off x="191426" y="5252907"/>
            <a:ext cx="5470215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Dr Muhammad Aslam</a:t>
            </a:r>
          </a:p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Lecturer UWS Wuxi</a:t>
            </a:r>
          </a:p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Muhammad.Aslam@uws.ac.uk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502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E7F4-8FBB-404C-AEB6-1979C1DC1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b="1" dirty="0">
                <a:solidFill>
                  <a:srgbClr val="1C2B41"/>
                </a:solidFill>
                <a:latin typeface="Inter-Bold"/>
              </a:rPr>
              <a:t>Menu function another way of implementation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4EC21F6-476A-4D98-962B-A09B1762D4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15971"/>
            <a:ext cx="10515600" cy="51706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"Welcome to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NotFlix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"------------------"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#************ FUNCTIONS ************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login():          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#STUB for Login - full code will be added later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"Stub for LOGIN"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register():       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#STUB for Register - full code will be added later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"Stub for REGISTER"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help():           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#STUB for Help - full code will be added later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"Stub for HELP"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quit():           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#STUB for Quit - full code will be added later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"GOODBYE"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invalid_entry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 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#STUB for Invalid Entry - full code will be added later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"Invalid entry, please try again"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menu():           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#Display menu, prompt for and accept keyboard choice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"Please select one of the following:"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"Type 1 if you want to Login"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"Type 2 if you want to Register"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"Type 3 if you want Help"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"Type 4 if you want to Quit"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choice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"&gt;&gt;"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choice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114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E7F4-8FBB-404C-AEB6-1979C1DC1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b="1" dirty="0">
                <a:solidFill>
                  <a:srgbClr val="1C2B41"/>
                </a:solidFill>
                <a:latin typeface="Inter-Bold"/>
              </a:rPr>
              <a:t>Menu function another way of implementation</a:t>
            </a:r>
            <a:endParaRPr lang="en-AU" sz="3200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4EC21F6-476A-4D98-962B-A09B1762D4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8100"/>
            <a:ext cx="10515600" cy="460638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main part of the program, everything before was definitions of functions.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will repeat until option 4 is selected.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other valid entry will call the appropriate function (at this point just a stub).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 entries will result in an error message and a chance to choose again.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menu_choice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menu()</a:t>
            </a:r>
            <a:r>
              <a:rPr kumimoji="0" lang="en-US" altLang="en-US" sz="1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Call menu()</a:t>
            </a:r>
            <a:r>
              <a:rPr kumimoji="0" lang="en-US" altLang="en-US" sz="1000" b="0" i="1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set 	</a:t>
            </a:r>
            <a: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#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menu_choice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 		</a:t>
            </a:r>
            <a:r>
              <a:rPr kumimoji="0" lang="en-US" altLang="en-US" sz="1000" b="0" i="1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returned value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True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menu_choice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login()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menu_choice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register()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menu_choice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help()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menu_choice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"4"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quit()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invalid_entry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menu_choice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menu()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034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125B-B077-4D60-A8C2-E539D815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5" y="26474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AU" sz="3200" b="1" dirty="0">
                <a:solidFill>
                  <a:srgbClr val="1C2B41"/>
                </a:solidFill>
                <a:latin typeface="Inter-Bold"/>
              </a:rPr>
              <a:t>Develop a Menu function for a restaurant</a:t>
            </a:r>
            <a:endParaRPr lang="en-AU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4C92C-FF74-4781-9A64-C28B11011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24" y="1579133"/>
            <a:ext cx="10595776" cy="4950990"/>
          </a:xfrm>
        </p:spPr>
        <p:txBody>
          <a:bodyPr>
            <a:noAutofit/>
          </a:bodyPr>
          <a:lstStyle/>
          <a:p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mainMenu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"1. Starter"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"2. Main Food"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"3. Dessert"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"4. Soft Drinks"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"5. Quit"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while True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selection=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"Enter the choice: 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selection==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starter()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selection==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mainfood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selection==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dessert()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selection==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softdrinks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selection==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else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"Invalid Choice. Enter 1-5"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mainMenu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except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ValueError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"Invalid Choice, enter 1-5"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exit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</a:br>
            <a:endParaRPr lang="en-A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891136-BBE0-4AF7-98FB-247182B8FAC0}"/>
              </a:ext>
            </a:extLst>
          </p:cNvPr>
          <p:cNvSpPr txBox="1"/>
          <p:nvPr/>
        </p:nvSpPr>
        <p:spPr>
          <a:xfrm>
            <a:off x="5884296" y="1590309"/>
            <a:ext cx="381662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starter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Chilli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Potatoes: 10 RMB"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Chilli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Paneer: 20 RMB"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Vegitable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Gold Coins: 20 RMB"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  <a:ea typeface="JetBrains Mono"/>
              </a:rPr>
              <a:t>anykey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"Enter any key to return to the main menu function"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mainMenu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mainfood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"Fried rice: 30 RMB"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grlic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fried: 30 RMB"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vegetale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fried rice: 30 RMB"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"mushroom rice fried rice: 30 RMB"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  <a:ea typeface="JetBrains Mono"/>
              </a:rPr>
              <a:t>anykey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"Enter any key to return to the main menu function"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mainMenu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dessert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"Fried Banana: 30 RMB"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"Toffee apples: 30 RMB"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"Date wantons: 30 RMB"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"Ice cream: 30 RMB"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  <a:ea typeface="JetBrains Mono"/>
              </a:rPr>
              <a:t>anykey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"Enter any key to return to the main menu function"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mainMenu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softdrinks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"cola: 30 RMB"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"sprite: 30 RMB"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pepsi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 30 RMB"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  <a:ea typeface="JetBrains Mono"/>
              </a:rPr>
              <a:t>anykey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"Enter any key to return to the main menu function"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mainMenu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mainMenu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9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AU" sz="9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900" dirty="0"/>
          </a:p>
        </p:txBody>
      </p:sp>
    </p:spTree>
    <p:extLst>
      <p:ext uri="{BB962C8B-B14F-4D97-AF65-F5344CB8AC3E}">
        <p14:creationId xmlns:p14="http://schemas.microsoft.com/office/powerpoint/2010/main" val="2920792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125B-B077-4D60-A8C2-E539D815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97" y="347370"/>
            <a:ext cx="10515600" cy="1325563"/>
          </a:xfrm>
        </p:spPr>
        <p:txBody>
          <a:bodyPr>
            <a:normAutofit/>
          </a:bodyPr>
          <a:lstStyle/>
          <a:p>
            <a:r>
              <a:rPr lang="en-AU" b="1" dirty="0">
                <a:solidFill>
                  <a:srgbClr val="1C2B41"/>
                </a:solidFill>
                <a:latin typeface="Inter-Bold"/>
              </a:rPr>
              <a:t>Python Module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4C92C-FF74-4781-9A64-C28B11011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24" y="1579134"/>
            <a:ext cx="10515600" cy="4351338"/>
          </a:xfrm>
        </p:spPr>
        <p:txBody>
          <a:bodyPr>
            <a:noAutofit/>
          </a:bodyPr>
          <a:lstStyle/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Python, modules refer to the Python file, which contains Python code like Python statements, classes, functions, variables, etc. </a:t>
            </a:r>
          </a:p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file with Python code is defined with extension.py</a:t>
            </a:r>
          </a:p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In Test.py, where the test is the module name. </a:t>
            </a:r>
          </a:p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Python, large code is divided into small modules. The benefit of modules is, it provides a way to share reusable functions.</a:t>
            </a:r>
          </a:p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modules</a:t>
            </a:r>
          </a:p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Python, there are two types of modules.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Modules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Modules</a:t>
            </a:r>
          </a:p>
          <a:p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97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125B-B077-4D60-A8C2-E539D815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97" y="347370"/>
            <a:ext cx="10515600" cy="1325563"/>
          </a:xfrm>
        </p:spPr>
        <p:txBody>
          <a:bodyPr>
            <a:normAutofit/>
          </a:bodyPr>
          <a:lstStyle/>
          <a:p>
            <a:r>
              <a:rPr lang="en-AU" b="1" dirty="0">
                <a:solidFill>
                  <a:srgbClr val="1C2B41"/>
                </a:solidFill>
                <a:latin typeface="Inter-Bold"/>
              </a:rPr>
              <a:t>Python </a:t>
            </a:r>
            <a:r>
              <a:rPr lang="en-AU" b="1" i="0" dirty="0">
                <a:solidFill>
                  <a:srgbClr val="1C2B41"/>
                </a:solidFill>
                <a:effectLst/>
                <a:latin typeface="Inter-Bold"/>
              </a:rPr>
              <a:t>modules types</a:t>
            </a:r>
            <a:br>
              <a:rPr lang="en-AU" b="1" i="0" dirty="0">
                <a:solidFill>
                  <a:srgbClr val="1C2B41"/>
                </a:solidFill>
                <a:effectLst/>
                <a:latin typeface="Inter-Bold"/>
              </a:rPr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4C92C-FF74-4781-9A64-C28B11011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24" y="1579134"/>
            <a:ext cx="10515600" cy="4351338"/>
          </a:xfrm>
        </p:spPr>
        <p:txBody>
          <a:bodyPr>
            <a:noAutofit/>
          </a:bodyPr>
          <a:lstStyle/>
          <a:p>
            <a:r>
              <a:rPr lang="en-AU" sz="3600" b="1" i="0" dirty="0">
                <a:solidFill>
                  <a:srgbClr val="1C2B41"/>
                </a:solidFill>
                <a:effectLst/>
                <a:latin typeface="Inter-Bold"/>
              </a:rPr>
              <a:t>Built-in modules</a:t>
            </a:r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modules come with default Python installation. </a:t>
            </a:r>
          </a:p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Python’s most significant advantages is its rich library support that contains lots of built-in modules. </a:t>
            </a:r>
          </a:p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it provides a lot of reusable code. </a:t>
            </a:r>
          </a:p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commonly used Python built-in modules are datetime, </a:t>
            </a: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math, sys, random, etc.</a:t>
            </a:r>
          </a:p>
          <a:p>
            <a:r>
              <a:rPr lang="en-AU" sz="3600" b="1" dirty="0">
                <a:solidFill>
                  <a:srgbClr val="1C2B41"/>
                </a:solidFill>
                <a:latin typeface="Inter-Bold"/>
              </a:rPr>
              <a:t>User-defined modules</a:t>
            </a:r>
          </a:p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modules which the user defines or create are called a user-defined module. </a:t>
            </a:r>
          </a:p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create our own module, which contains classes, functions, variables, etc., as per our requirements.</a:t>
            </a:r>
          </a:p>
          <a:p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000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125B-B077-4D60-A8C2-E539D815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97" y="347370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AU" b="1" i="0" dirty="0">
                <a:solidFill>
                  <a:srgbClr val="1C2B41"/>
                </a:solidFill>
                <a:effectLst/>
                <a:latin typeface="Inter-Bold"/>
              </a:rPr>
              <a:t>How to import modules?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4C92C-FF74-4781-9A64-C28B11011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24" y="1579134"/>
            <a:ext cx="10515600" cy="4351338"/>
          </a:xfrm>
        </p:spPr>
        <p:txBody>
          <a:bodyPr>
            <a:noAutofit/>
          </a:bodyPr>
          <a:lstStyle/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Python, the import statement is used to import the whole module. </a:t>
            </a:r>
          </a:p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we can import specific classes and functions from a module. </a:t>
            </a:r>
          </a:p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r>
              <a:rPr lang="en-AU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name. </a:t>
            </a:r>
          </a:p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interpreter finds an import statement, it imports the module presented in a search path.</a:t>
            </a:r>
          </a:p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module is loaded only once, even we import multiple times. </a:t>
            </a:r>
          </a:p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import modules in Python, we use the Python </a:t>
            </a:r>
            <a:r>
              <a:rPr lang="en-AU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keyword. </a:t>
            </a:r>
          </a:p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help of the </a:t>
            </a:r>
            <a:r>
              <a:rPr lang="en-AU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keyword, both the built-in and user-defined modules are imported.</a:t>
            </a:r>
          </a:p>
        </p:txBody>
      </p:sp>
    </p:spTree>
    <p:extLst>
      <p:ext uri="{BB962C8B-B14F-4D97-AF65-F5344CB8AC3E}">
        <p14:creationId xmlns:p14="http://schemas.microsoft.com/office/powerpoint/2010/main" val="2055812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125B-B077-4D60-A8C2-E539D815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97" y="347370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AU" b="1" i="0" dirty="0">
                <a:solidFill>
                  <a:srgbClr val="1C2B41"/>
                </a:solidFill>
                <a:effectLst/>
                <a:latin typeface="Inter-Bold"/>
              </a:rPr>
              <a:t>How to import modules?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4C92C-FF74-4781-9A64-C28B11011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24" y="1579134"/>
            <a:ext cx="10515600" cy="4351338"/>
          </a:xfrm>
        </p:spPr>
        <p:txBody>
          <a:bodyPr>
            <a:no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math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use math module functions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math.sqrt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Output 2.23606797749979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want to use more than one module, then we can import multiple modules. This is the simplest form of import a statement that we already use in the above example.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random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math.factorial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random.randint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</a:p>
          <a:p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929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125B-B077-4D60-A8C2-E539D815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47" y="26474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AU" b="1" i="0" dirty="0">
                <a:solidFill>
                  <a:srgbClr val="1C2B41"/>
                </a:solidFill>
                <a:effectLst/>
                <a:latin typeface="Inter-Bold"/>
              </a:rPr>
              <a:t>How to import specific </a:t>
            </a:r>
            <a:br>
              <a:rPr lang="en-AU" b="1" i="0" dirty="0">
                <a:solidFill>
                  <a:srgbClr val="1C2B41"/>
                </a:solidFill>
                <a:effectLst/>
                <a:latin typeface="Inter-Bold"/>
              </a:rPr>
            </a:br>
            <a:r>
              <a:rPr lang="en-AU" b="1" i="0" dirty="0">
                <a:solidFill>
                  <a:srgbClr val="1C2B41"/>
                </a:solidFill>
                <a:effectLst/>
                <a:latin typeface="Inter-Bold"/>
              </a:rPr>
              <a:t>class of modules?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4C92C-FF74-4781-9A64-C28B11011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24" y="1579134"/>
            <a:ext cx="10515600" cy="4351338"/>
          </a:xfrm>
        </p:spPr>
        <p:txBody>
          <a:bodyPr>
            <a:noAutofit/>
          </a:bodyPr>
          <a:lstStyle/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only specific classes or functions from a module</a:t>
            </a:r>
          </a:p>
          <a:p>
            <a:r>
              <a:rPr lang="en-A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import specific classes or functions, we can use the form...import statement. </a:t>
            </a:r>
          </a:p>
          <a:p>
            <a:r>
              <a:rPr lang="en-A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alternate way to import. By using this form, we can import individual attributes and methods directly into the program. </a:t>
            </a:r>
          </a:p>
          <a:p>
            <a:r>
              <a:rPr lang="en-A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form, we are not required to use the module name. See the following example. Syntax of from...import  statement:</a:t>
            </a: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import only factorial function from math module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math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factorial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(factorial(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want to use the module with a different name, we can use </a:t>
            </a:r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from..import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…as statement.</a:t>
            </a: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random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rand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rand.randrange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974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125B-B077-4D60-A8C2-E539D815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47" y="264746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AU" b="1" i="0" dirty="0">
                <a:solidFill>
                  <a:srgbClr val="1C2B41"/>
                </a:solidFill>
                <a:effectLst/>
                <a:latin typeface="Inter-Bold"/>
              </a:rPr>
              <a:t>Import all names of a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4C92C-FF74-4781-9A64-C28B11011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24" y="1579134"/>
            <a:ext cx="10515600" cy="4351338"/>
          </a:xfrm>
        </p:spPr>
        <p:txBody>
          <a:bodyPr>
            <a:noAutofit/>
          </a:bodyPr>
          <a:lstStyle/>
          <a:p>
            <a:r>
              <a:rPr lang="en-A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need to import all functions and attributes of a specific module, then instead of writing all function names and attribute names, we can import all using an asterisk *.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math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*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(pow(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(factorial(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(pi*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(sqrt(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745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125B-B077-4D60-A8C2-E539D815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47" y="264746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AU" b="1" i="0" dirty="0">
                <a:solidFill>
                  <a:srgbClr val="1C2B41"/>
                </a:solidFill>
                <a:effectLst/>
                <a:latin typeface="Inter-Bold"/>
              </a:rPr>
              <a:t>Create Module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4C92C-FF74-4781-9A64-C28B11011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9270"/>
            <a:ext cx="10515600" cy="4351338"/>
          </a:xfrm>
        </p:spPr>
        <p:txBody>
          <a:bodyPr>
            <a:noAutofit/>
          </a:bodyPr>
          <a:lstStyle/>
          <a:p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Python, to create a module, write Python code in the file, and save that file with the.py extension. Here our module is created.</a:t>
            </a:r>
          </a:p>
          <a:p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my_func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</a:p>
          <a:p>
            <a:pPr marL="0" indent="0">
              <a:buNone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print("Learn Python with </a:t>
            </a:r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PYnative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in Module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Python, the module contains Python code like classes, functions, methods, but it also has variables. A variable can list, tuple, 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see this with an example: First, create a Python module with the name 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test_module.py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write the below code in that file.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cities_list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['Mumbai', 'Delhi', 'Bangalore', 'Karnataka', 'Hyderabad']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create a Python file with the name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test_file.py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ter-Regular"/>
              </a:rPr>
              <a:t>,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below code and import the above module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test_module.py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ter-Regular"/>
              </a:rPr>
              <a:t> .</a:t>
            </a: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C18938A-71A7-423A-8DBA-9115A018A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6174"/>
            <a:ext cx="65" cy="629548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044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E19E3BC-3A02-4998-922E-6F34BC394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24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98A9-F468-4F3B-B6DD-3412E9572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02" y="248477"/>
            <a:ext cx="10515600" cy="1325563"/>
          </a:xfrm>
        </p:spPr>
        <p:txBody>
          <a:bodyPr>
            <a:normAutofit/>
          </a:bodyPr>
          <a:lstStyle/>
          <a:p>
            <a:r>
              <a:rPr lang="en-AU" b="1" dirty="0">
                <a:solidFill>
                  <a:srgbClr val="FF0000"/>
                </a:solidFill>
                <a:latin typeface="Inter-Regular"/>
              </a:rPr>
              <a:t>Menu</a:t>
            </a:r>
            <a:r>
              <a:rPr lang="en-AU" b="1" i="0" dirty="0">
                <a:solidFill>
                  <a:srgbClr val="FF0000"/>
                </a:solidFill>
                <a:effectLst/>
                <a:latin typeface="Inter-Regular"/>
              </a:rPr>
              <a:t> functions</a:t>
            </a:r>
            <a:br>
              <a:rPr lang="en-AU" b="1" i="0" dirty="0">
                <a:solidFill>
                  <a:srgbClr val="1C2B41"/>
                </a:solidFill>
                <a:effectLst/>
                <a:latin typeface="Inter-Bold"/>
              </a:rPr>
            </a:br>
            <a:endParaRPr lang="en-AU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002D170A-CE96-4402-9281-2CA1E2C90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84" y="1583140"/>
            <a:ext cx="11527436" cy="5026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In many programs users will be offered a choice of options.</a:t>
            </a:r>
          </a:p>
          <a:p>
            <a:pPr marL="0" indent="0">
              <a:buNone/>
            </a:pPr>
            <a:r>
              <a:rPr lang="en-GB" sz="3600" dirty="0"/>
              <a:t>A good way to do this is via a menu:</a:t>
            </a:r>
          </a:p>
          <a:p>
            <a:pPr lvl="1"/>
            <a:r>
              <a:rPr lang="en-GB" sz="3200" dirty="0"/>
              <a:t>list the choices available</a:t>
            </a:r>
          </a:p>
          <a:p>
            <a:pPr lvl="1"/>
            <a:r>
              <a:rPr lang="en-GB" sz="3200" dirty="0"/>
              <a:t>provide clear instructions</a:t>
            </a:r>
          </a:p>
          <a:p>
            <a:pPr lvl="1"/>
            <a:r>
              <a:rPr lang="en-GB" sz="3200" dirty="0"/>
              <a:t>provide an exit route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AD46BCF-67F0-4354-A5A4-DE68CE4C9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256464" cy="405199"/>
          </a:xfrm>
          <a:prstGeom prst="rect">
            <a:avLst/>
          </a:prstGeom>
          <a:solidFill>
            <a:srgbClr val="FEFE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826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125B-B077-4D60-A8C2-E539D815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47" y="264746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AU" b="1" i="0" dirty="0">
                <a:solidFill>
                  <a:srgbClr val="1C2B41"/>
                </a:solidFill>
                <a:effectLst/>
                <a:latin typeface="Inter-Bold"/>
              </a:rPr>
              <a:t>Create Module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4C92C-FF74-4781-9A64-C28B11011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24" y="1579134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Inter-Regular"/>
              </a:rPr>
              <a:t>Now, create a Python file with the name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test_file.py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ter-Regular"/>
              </a:rPr>
              <a:t>, write the below code and import the above module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Inter-Regular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test_module.py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ter-Regular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Inter-Regular"/>
              </a:rPr>
              <a:t>in that file. See the following code.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JetBrains Mono"/>
            </a:endParaRPr>
          </a:p>
          <a:p>
            <a:pPr marL="0" indent="0">
              <a:buNone/>
            </a:pPr>
            <a:endParaRPr lang="en-US" altLang="en-US" sz="1600" dirty="0">
              <a:solidFill>
                <a:srgbClr val="CC7832"/>
              </a:solidFill>
              <a:latin typeface="Arial Unicode MS"/>
              <a:ea typeface="JetBrains Mono"/>
            </a:endParaRP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test_module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access first city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test_module.cities_list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"Accessing 1st city:"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city)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Get all cities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cities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test_module.cities_list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"Accessing All cities :"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cities)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Inter-Regular"/>
              </a:rPr>
              <a:t>When we execute this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test_file.py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ter-Regular"/>
              </a:rPr>
              <a:t>, the variable 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Inter-Regular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test_module.py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ter-Regular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Inter-Regular"/>
              </a:rPr>
              <a:t>is accessible using the dot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(.)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ter-Regular"/>
              </a:rPr>
              <a:t>operator.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C18938A-71A7-423A-8DBA-9115A018A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6174"/>
            <a:ext cx="65" cy="629548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044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707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GB" sz="3600" b="1" dirty="0"/>
          </a:p>
          <a:p>
            <a:pPr marL="0" indent="0" algn="ctr">
              <a:buNone/>
            </a:pPr>
            <a:r>
              <a:rPr lang="en-GB" sz="16600" b="1" dirty="0"/>
              <a:t>Questions??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13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125B-B077-4D60-A8C2-E539D815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97" y="347370"/>
            <a:ext cx="10515600" cy="1325563"/>
          </a:xfrm>
        </p:spPr>
        <p:txBody>
          <a:bodyPr>
            <a:normAutofit/>
          </a:bodyPr>
          <a:lstStyle/>
          <a:p>
            <a:r>
              <a:rPr lang="en-AU" b="1" dirty="0">
                <a:solidFill>
                  <a:srgbClr val="1C2B41"/>
                </a:solidFill>
                <a:latin typeface="Inter-Bold"/>
              </a:rPr>
              <a:t>Example: Menu</a:t>
            </a:r>
            <a:r>
              <a:rPr lang="en-AU" b="1" i="0" dirty="0">
                <a:solidFill>
                  <a:srgbClr val="1C2B41"/>
                </a:solidFill>
                <a:effectLst/>
                <a:latin typeface="Inter-Bold"/>
              </a:rPr>
              <a:t> function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4C92C-FF74-4781-9A64-C28B11011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24" y="1579134"/>
            <a:ext cx="10515600" cy="4351338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mainMenu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"1. Do something good"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"2. Do something bad"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"3. Quit"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selection=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"Enter the choice: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selection==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good()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selection==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bad()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selection==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exit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"Invalid Choice. Enter 1-3"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mainMenu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mainMenu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JetBrains Mono"/>
              <a:cs typeface="Times New Roman" panose="02020603050405020304" pitchFamily="18" charset="0"/>
            </a:endParaRPr>
          </a:p>
          <a:p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AU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891136-BBE0-4AF7-98FB-247182B8FAC0}"/>
              </a:ext>
            </a:extLst>
          </p:cNvPr>
          <p:cNvSpPr txBox="1"/>
          <p:nvPr/>
        </p:nvSpPr>
        <p:spPr>
          <a:xfrm>
            <a:off x="6671144" y="3085106"/>
            <a:ext cx="38166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Output</a:t>
            </a:r>
          </a:p>
          <a:p>
            <a:endParaRPr lang="en-AU" dirty="0"/>
          </a:p>
          <a:p>
            <a:r>
              <a:rPr lang="en-AU" dirty="0"/>
              <a:t>1. Do something good</a:t>
            </a:r>
          </a:p>
          <a:p>
            <a:r>
              <a:rPr lang="en-AU" dirty="0"/>
              <a:t>2. Do something bad</a:t>
            </a:r>
          </a:p>
          <a:p>
            <a:r>
              <a:rPr lang="en-AU" dirty="0"/>
              <a:t>3. Quit</a:t>
            </a:r>
          </a:p>
          <a:p>
            <a:r>
              <a:rPr lang="en-AU" dirty="0"/>
              <a:t>Enter the choice:</a:t>
            </a:r>
          </a:p>
        </p:txBody>
      </p:sp>
    </p:spTree>
    <p:extLst>
      <p:ext uri="{BB962C8B-B14F-4D97-AF65-F5344CB8AC3E}">
        <p14:creationId xmlns:p14="http://schemas.microsoft.com/office/powerpoint/2010/main" val="2745795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125B-B077-4D60-A8C2-E539D815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97" y="347370"/>
            <a:ext cx="10515600" cy="1325563"/>
          </a:xfrm>
        </p:spPr>
        <p:txBody>
          <a:bodyPr>
            <a:normAutofit/>
          </a:bodyPr>
          <a:lstStyle/>
          <a:p>
            <a:r>
              <a:rPr lang="en-AU" b="1" dirty="0">
                <a:solidFill>
                  <a:srgbClr val="1C2B41"/>
                </a:solidFill>
                <a:latin typeface="Inter-Bold"/>
              </a:rPr>
              <a:t>Example: Menu</a:t>
            </a:r>
            <a:r>
              <a:rPr lang="en-AU" b="1" i="0" dirty="0">
                <a:solidFill>
                  <a:srgbClr val="1C2B41"/>
                </a:solidFill>
                <a:effectLst/>
                <a:latin typeface="Inter-Bold"/>
              </a:rPr>
              <a:t> function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4C92C-FF74-4781-9A64-C28B11011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24" y="1579134"/>
            <a:ext cx="10515600" cy="4351338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mainMenu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"1. Do something good"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"2. Do something bad"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"3. Quit"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selection=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"Enter the choice: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selection==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good()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selection==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bad()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selection==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exit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"Invalid Choice. Enter 1-3"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mainMenu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mainMenu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JetBrains Mono"/>
              <a:cs typeface="Times New Roman" panose="02020603050405020304" pitchFamily="18" charset="0"/>
            </a:endParaRPr>
          </a:p>
          <a:p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AU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891136-BBE0-4AF7-98FB-247182B8FAC0}"/>
              </a:ext>
            </a:extLst>
          </p:cNvPr>
          <p:cNvSpPr txBox="1"/>
          <p:nvPr/>
        </p:nvSpPr>
        <p:spPr>
          <a:xfrm>
            <a:off x="6639339" y="2735249"/>
            <a:ext cx="38166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Output</a:t>
            </a:r>
          </a:p>
          <a:p>
            <a:endParaRPr lang="en-AU" dirty="0"/>
          </a:p>
          <a:p>
            <a:r>
              <a:rPr lang="en-AU" dirty="0"/>
              <a:t>1. Do something good</a:t>
            </a:r>
          </a:p>
          <a:p>
            <a:r>
              <a:rPr lang="en-AU" dirty="0"/>
              <a:t>2. Do something bad</a:t>
            </a:r>
          </a:p>
          <a:p>
            <a:r>
              <a:rPr lang="en-AU" dirty="0"/>
              <a:t>3. Quit</a:t>
            </a:r>
          </a:p>
          <a:p>
            <a:r>
              <a:rPr lang="en-AU" dirty="0"/>
              <a:t>Enter the choice:1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322039-825A-4B9E-BAD6-3214C4CAF91E}"/>
              </a:ext>
            </a:extLst>
          </p:cNvPr>
          <p:cNvSpPr txBox="1"/>
          <p:nvPr/>
        </p:nvSpPr>
        <p:spPr>
          <a:xfrm>
            <a:off x="5693134" y="4762831"/>
            <a:ext cx="5199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If we enter the choice 1 then we will get an error of </a:t>
            </a:r>
          </a:p>
          <a:p>
            <a:r>
              <a:rPr lang="en-AU" dirty="0" err="1">
                <a:solidFill>
                  <a:srgbClr val="FF0000"/>
                </a:solidFill>
              </a:rPr>
              <a:t>NameError</a:t>
            </a:r>
            <a:r>
              <a:rPr lang="en-AU" dirty="0">
                <a:solidFill>
                  <a:srgbClr val="FF0000"/>
                </a:solidFill>
              </a:rPr>
              <a:t>: name 'good'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403867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125B-B077-4D60-A8C2-E539D815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5" y="26474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AU" sz="3200" b="1" dirty="0">
                <a:solidFill>
                  <a:srgbClr val="1C2B41"/>
                </a:solidFill>
                <a:latin typeface="Inter-Bold"/>
              </a:rPr>
              <a:t>Example: Menu</a:t>
            </a:r>
            <a:r>
              <a:rPr lang="en-AU" sz="3200" b="1" i="0" dirty="0">
                <a:solidFill>
                  <a:srgbClr val="1C2B41"/>
                </a:solidFill>
                <a:effectLst/>
                <a:latin typeface="Inter-Bold"/>
              </a:rPr>
              <a:t> function with all functions defined</a:t>
            </a:r>
            <a:endParaRPr lang="en-AU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4C92C-FF74-4781-9A64-C28B11011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24" y="1579134"/>
            <a:ext cx="10515600" cy="4351338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must define the all functions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CC7832"/>
              </a:solidFill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mainMenu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"1. Do something good"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"2. Do something bad"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"3. Quit"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selection=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"Enter the choice: 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selection==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good()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selection==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bad()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selection==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exit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"Invalid Choice. Enter 1-3"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mainMenu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good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"Good"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bad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"Bad"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mainMenu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But this program will not let us to go back to the main menu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JetBrains Mono"/>
              <a:cs typeface="Times New Roman" panose="02020603050405020304" pitchFamily="18" charset="0"/>
            </a:endParaRPr>
          </a:p>
          <a:p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AU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891136-BBE0-4AF7-98FB-247182B8FAC0}"/>
              </a:ext>
            </a:extLst>
          </p:cNvPr>
          <p:cNvSpPr txBox="1"/>
          <p:nvPr/>
        </p:nvSpPr>
        <p:spPr>
          <a:xfrm>
            <a:off x="6096000" y="2207331"/>
            <a:ext cx="38166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Output </a:t>
            </a:r>
          </a:p>
          <a:p>
            <a:r>
              <a:rPr lang="en-AU" dirty="0"/>
              <a:t>1. Do something good</a:t>
            </a:r>
          </a:p>
          <a:p>
            <a:r>
              <a:rPr lang="en-AU" dirty="0"/>
              <a:t>2. Do something bad</a:t>
            </a:r>
          </a:p>
          <a:p>
            <a:r>
              <a:rPr lang="en-AU" dirty="0"/>
              <a:t>3. Quit</a:t>
            </a:r>
          </a:p>
          <a:p>
            <a:r>
              <a:rPr lang="en-AU" dirty="0"/>
              <a:t>Enter the choice: 1</a:t>
            </a:r>
          </a:p>
          <a:p>
            <a:r>
              <a:rPr lang="en-AU" dirty="0"/>
              <a:t>Good</a:t>
            </a:r>
          </a:p>
          <a:p>
            <a:endParaRPr lang="en-AU" dirty="0"/>
          </a:p>
          <a:p>
            <a:r>
              <a:rPr lang="en-AU" dirty="0"/>
              <a:t>Process finished with exit code 0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192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125B-B077-4D60-A8C2-E539D815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5" y="26474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AU" sz="3200" b="1" dirty="0">
                <a:solidFill>
                  <a:srgbClr val="1C2B41"/>
                </a:solidFill>
                <a:latin typeface="Inter-Bold"/>
              </a:rPr>
              <a:t>Menu</a:t>
            </a:r>
            <a:r>
              <a:rPr lang="en-AU" sz="3200" b="1" i="0" dirty="0">
                <a:solidFill>
                  <a:srgbClr val="1C2B41"/>
                </a:solidFill>
                <a:effectLst/>
                <a:latin typeface="Inter-Bold"/>
              </a:rPr>
              <a:t> function with all functions defined </a:t>
            </a:r>
            <a:br>
              <a:rPr lang="en-AU" sz="3200" b="1" i="0" dirty="0">
                <a:solidFill>
                  <a:srgbClr val="1C2B41"/>
                </a:solidFill>
                <a:effectLst/>
                <a:latin typeface="Inter-Bold"/>
              </a:rPr>
            </a:br>
            <a:r>
              <a:rPr lang="en-AU" sz="3200" b="1" i="0" dirty="0">
                <a:solidFill>
                  <a:srgbClr val="1C2B41"/>
                </a:solidFill>
                <a:effectLst/>
                <a:latin typeface="Inter-Bold"/>
              </a:rPr>
              <a:t>and return back to main function</a:t>
            </a:r>
            <a:endParaRPr lang="en-AU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4C92C-FF74-4781-9A64-C28B11011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24" y="1579134"/>
            <a:ext cx="10515600" cy="4351338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must define the all functions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CC7832"/>
              </a:solidFill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mainMenu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"1. Do something good"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"2. Do something bad"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"3. Quit"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selection=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"Enter the choice: 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selection==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good()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selection==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bad()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selection==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exit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"Invalid Choice. Enter 1-3"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mainMenu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good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"Good"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  <a:ea typeface="JetBrains Mono"/>
              </a:rPr>
              <a:t>anykey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"Enter any key to return to the main menu function 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mainMenu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bad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"Bad"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  <a:ea typeface="JetBrains Mono"/>
              </a:rPr>
              <a:t>anykey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"Enter any key to return to the main menu function 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mainMenu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mainMenu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JetBrains Mono"/>
              <a:cs typeface="Times New Roman" panose="02020603050405020304" pitchFamily="18" charset="0"/>
            </a:endParaRPr>
          </a:p>
          <a:p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AU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891136-BBE0-4AF7-98FB-247182B8FAC0}"/>
              </a:ext>
            </a:extLst>
          </p:cNvPr>
          <p:cNvSpPr txBox="1"/>
          <p:nvPr/>
        </p:nvSpPr>
        <p:spPr>
          <a:xfrm>
            <a:off x="5992633" y="1590309"/>
            <a:ext cx="381662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Output </a:t>
            </a:r>
          </a:p>
          <a:p>
            <a:r>
              <a:rPr lang="en-AU" dirty="0"/>
              <a:t>1. Do something good</a:t>
            </a:r>
          </a:p>
          <a:p>
            <a:r>
              <a:rPr lang="en-AU" dirty="0"/>
              <a:t>2. Do something bad</a:t>
            </a:r>
          </a:p>
          <a:p>
            <a:r>
              <a:rPr lang="en-AU" dirty="0"/>
              <a:t>3. Quit</a:t>
            </a:r>
          </a:p>
          <a:p>
            <a:r>
              <a:rPr lang="en-AU" dirty="0"/>
              <a:t>Enter the choice: 1</a:t>
            </a:r>
          </a:p>
          <a:p>
            <a:r>
              <a:rPr lang="en-AU" dirty="0"/>
              <a:t>Good</a:t>
            </a:r>
          </a:p>
          <a:p>
            <a:r>
              <a:rPr lang="en-AU" dirty="0"/>
              <a:t>Enter any key to return to the main menu function1</a:t>
            </a:r>
          </a:p>
          <a:p>
            <a:r>
              <a:rPr lang="en-AU" dirty="0"/>
              <a:t>1. Do something good</a:t>
            </a:r>
          </a:p>
          <a:p>
            <a:r>
              <a:rPr lang="en-AU" dirty="0"/>
              <a:t>2. Do something bad</a:t>
            </a:r>
          </a:p>
          <a:p>
            <a:r>
              <a:rPr lang="en-AU" dirty="0"/>
              <a:t>3. Quit</a:t>
            </a:r>
          </a:p>
          <a:p>
            <a:r>
              <a:rPr lang="en-AU" dirty="0"/>
              <a:t>Enter the choice: 2</a:t>
            </a:r>
          </a:p>
          <a:p>
            <a:r>
              <a:rPr lang="en-AU" dirty="0"/>
              <a:t>Bad</a:t>
            </a:r>
          </a:p>
          <a:p>
            <a:r>
              <a:rPr lang="en-AU" dirty="0"/>
              <a:t>Enter any key to return to the main menu </a:t>
            </a:r>
            <a:r>
              <a:rPr lang="en-AU" dirty="0" err="1"/>
              <a:t>functiontrrtr</a:t>
            </a:r>
            <a:endParaRPr lang="en-AU" dirty="0"/>
          </a:p>
          <a:p>
            <a:r>
              <a:rPr lang="en-AU" dirty="0"/>
              <a:t>1. Do something good</a:t>
            </a:r>
          </a:p>
          <a:p>
            <a:r>
              <a:rPr lang="en-AU" dirty="0"/>
              <a:t>2. Do something bad</a:t>
            </a:r>
          </a:p>
          <a:p>
            <a:r>
              <a:rPr lang="en-AU" dirty="0"/>
              <a:t>3. Quit</a:t>
            </a:r>
          </a:p>
          <a:p>
            <a:r>
              <a:rPr lang="en-AU" dirty="0"/>
              <a:t>Enter the choice: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01746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125B-B077-4D60-A8C2-E539D815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5" y="26474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AU" sz="3200" b="1" dirty="0">
                <a:solidFill>
                  <a:srgbClr val="1C2B41"/>
                </a:solidFill>
                <a:latin typeface="Inter-Bold"/>
              </a:rPr>
              <a:t>Menu</a:t>
            </a:r>
            <a:r>
              <a:rPr lang="en-AU" sz="3200" b="1" i="0" dirty="0">
                <a:solidFill>
                  <a:srgbClr val="1C2B41"/>
                </a:solidFill>
                <a:effectLst/>
                <a:latin typeface="Inter-Bold"/>
              </a:rPr>
              <a:t> function with </a:t>
            </a:r>
            <a:r>
              <a:rPr lang="en-AU" sz="3200" b="1" dirty="0">
                <a:solidFill>
                  <a:srgbClr val="1C2B41"/>
                </a:solidFill>
                <a:latin typeface="Inter-Bold"/>
              </a:rPr>
              <a:t>different choice</a:t>
            </a:r>
            <a:endParaRPr lang="en-AU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4C92C-FF74-4781-9A64-C28B11011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24" y="1579134"/>
            <a:ext cx="10515600" cy="4351338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put different input than integer value, then we will get an error in existing setting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CC7832"/>
              </a:solidFill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mainMenu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"1. Do something good"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"2. Do something bad"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"3. Quit"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selection=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"Enter the choice: 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selection==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good()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selection==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bad()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selection==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exit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"Invalid Choice. Enter 1-3"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mainMenu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good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"Good"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  <a:ea typeface="JetBrains Mono"/>
              </a:rPr>
              <a:t>anykey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"Enter any key to return to the main menu function 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mainMenu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bad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"Bad"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  <a:ea typeface="JetBrains Mono"/>
              </a:rPr>
              <a:t>anykey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"Enter any key to return to the main menu function 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mainMenu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mainMenu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JetBrains Mono"/>
              <a:cs typeface="Times New Roman" panose="02020603050405020304" pitchFamily="18" charset="0"/>
            </a:endParaRPr>
          </a:p>
          <a:p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AU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891136-BBE0-4AF7-98FB-247182B8FAC0}"/>
              </a:ext>
            </a:extLst>
          </p:cNvPr>
          <p:cNvSpPr txBox="1"/>
          <p:nvPr/>
        </p:nvSpPr>
        <p:spPr>
          <a:xfrm>
            <a:off x="6736552" y="2416544"/>
            <a:ext cx="38166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Output </a:t>
            </a:r>
          </a:p>
          <a:p>
            <a:r>
              <a:rPr lang="en-AU" dirty="0"/>
              <a:t>1. Do something good</a:t>
            </a:r>
          </a:p>
          <a:p>
            <a:r>
              <a:rPr lang="en-AU" dirty="0"/>
              <a:t>2. Do something bad</a:t>
            </a:r>
          </a:p>
          <a:p>
            <a:r>
              <a:rPr lang="en-AU" dirty="0"/>
              <a:t>3. Quit</a:t>
            </a:r>
          </a:p>
          <a:p>
            <a:r>
              <a:rPr lang="en-AU" dirty="0"/>
              <a:t>Enter the choice: </a:t>
            </a:r>
            <a:r>
              <a:rPr lang="en-AU" dirty="0" err="1"/>
              <a:t>dfd</a:t>
            </a:r>
            <a:endParaRPr lang="en-AU" dirty="0"/>
          </a:p>
          <a:p>
            <a:endParaRPr lang="en-AU" dirty="0"/>
          </a:p>
          <a:p>
            <a:r>
              <a:rPr lang="en-AU" dirty="0" err="1"/>
              <a:t>ValueError</a:t>
            </a:r>
            <a:r>
              <a:rPr lang="en-AU" dirty="0"/>
              <a:t>: invalid literal for int() with base 10: '</a:t>
            </a:r>
            <a:r>
              <a:rPr lang="en-AU" dirty="0" err="1"/>
              <a:t>dfd</a:t>
            </a:r>
            <a:r>
              <a:rPr lang="en-AU" dirty="0"/>
              <a:t>'</a:t>
            </a:r>
          </a:p>
          <a:p>
            <a:endParaRPr lang="en-AU" dirty="0"/>
          </a:p>
          <a:p>
            <a:r>
              <a:rPr lang="en-AU" dirty="0"/>
              <a:t>Process finished with exit code 1</a:t>
            </a:r>
          </a:p>
        </p:txBody>
      </p:sp>
    </p:spTree>
    <p:extLst>
      <p:ext uri="{BB962C8B-B14F-4D97-AF65-F5344CB8AC3E}">
        <p14:creationId xmlns:p14="http://schemas.microsoft.com/office/powerpoint/2010/main" val="60844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125B-B077-4D60-A8C2-E539D815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5" y="26474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AU" sz="3200" b="1" dirty="0">
                <a:solidFill>
                  <a:srgbClr val="1C2B41"/>
                </a:solidFill>
                <a:latin typeface="Inter-Bold"/>
              </a:rPr>
              <a:t>Menu</a:t>
            </a:r>
            <a:r>
              <a:rPr lang="en-AU" sz="3200" b="1" i="0" dirty="0">
                <a:solidFill>
                  <a:srgbClr val="1C2B41"/>
                </a:solidFill>
                <a:effectLst/>
                <a:latin typeface="Inter-Bold"/>
              </a:rPr>
              <a:t> function with </a:t>
            </a:r>
            <a:r>
              <a:rPr lang="en-AU" sz="3200" b="1" dirty="0">
                <a:solidFill>
                  <a:srgbClr val="1C2B41"/>
                </a:solidFill>
                <a:latin typeface="Inter-Bold"/>
              </a:rPr>
              <a:t>different </a:t>
            </a:r>
            <a:br>
              <a:rPr lang="en-AU" sz="3200" b="1" dirty="0">
                <a:solidFill>
                  <a:srgbClr val="1C2B41"/>
                </a:solidFill>
                <a:latin typeface="Inter-Bold"/>
              </a:rPr>
            </a:br>
            <a:r>
              <a:rPr lang="en-AU" sz="3200" b="1" dirty="0">
                <a:solidFill>
                  <a:srgbClr val="1C2B41"/>
                </a:solidFill>
                <a:latin typeface="Inter-Bold"/>
              </a:rPr>
              <a:t>choice and error control</a:t>
            </a:r>
            <a:endParaRPr lang="en-AU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4C92C-FF74-4781-9A64-C28B11011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24" y="1579133"/>
            <a:ext cx="10515600" cy="4829415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adding try and except error we can eliminate the error but that will also end our python program. </a:t>
            </a:r>
          </a:p>
          <a:p>
            <a:pPr marL="0" indent="0">
              <a:buNone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mainMenu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"1. Do something good"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"2. Do something bad"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"3. Quit"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selection=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"Enter the choice: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selection==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good()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selection==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bad()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selection==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exit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"Invalid Choice. Enter 1-3"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mainMenu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except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ValueError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"Invalid Choice, enter 1-3"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good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"Good"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  <a:ea typeface="JetBrains Mono"/>
              </a:rPr>
              <a:t>anykey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"Enter any key to return to the main menu function"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mainMenu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bad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"Bad"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  <a:ea typeface="JetBrains Mono"/>
              </a:rPr>
              <a:t>anykey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"Enter any key to return to the main menu function"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mainMenu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mainMenu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JetBrains Mono"/>
              <a:cs typeface="Times New Roman" panose="02020603050405020304" pitchFamily="18" charset="0"/>
            </a:endParaRPr>
          </a:p>
          <a:p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AU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891136-BBE0-4AF7-98FB-247182B8FAC0}"/>
              </a:ext>
            </a:extLst>
          </p:cNvPr>
          <p:cNvSpPr txBox="1"/>
          <p:nvPr/>
        </p:nvSpPr>
        <p:spPr>
          <a:xfrm>
            <a:off x="6736552" y="2416544"/>
            <a:ext cx="38166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Output </a:t>
            </a:r>
          </a:p>
          <a:p>
            <a:r>
              <a:rPr lang="en-AU" dirty="0"/>
              <a:t>1. Do something good</a:t>
            </a:r>
          </a:p>
          <a:p>
            <a:r>
              <a:rPr lang="en-AU" dirty="0"/>
              <a:t>2. Do something bad</a:t>
            </a:r>
          </a:p>
          <a:p>
            <a:r>
              <a:rPr lang="en-AU" dirty="0"/>
              <a:t>3. Quit</a:t>
            </a:r>
          </a:p>
          <a:p>
            <a:r>
              <a:rPr lang="en-AU" dirty="0"/>
              <a:t>Enter the choice: </a:t>
            </a:r>
            <a:r>
              <a:rPr lang="en-AU" dirty="0" err="1"/>
              <a:t>reff</a:t>
            </a:r>
            <a:endParaRPr lang="en-AU" dirty="0"/>
          </a:p>
          <a:p>
            <a:r>
              <a:rPr lang="en-AU" dirty="0"/>
              <a:t>Invalid Choice, enter 1-3</a:t>
            </a:r>
          </a:p>
          <a:p>
            <a:endParaRPr lang="en-AU" dirty="0"/>
          </a:p>
          <a:p>
            <a:r>
              <a:rPr lang="en-AU" dirty="0"/>
              <a:t>Process finished with exit code 0</a:t>
            </a:r>
          </a:p>
        </p:txBody>
      </p:sp>
    </p:spTree>
    <p:extLst>
      <p:ext uri="{BB962C8B-B14F-4D97-AF65-F5344CB8AC3E}">
        <p14:creationId xmlns:p14="http://schemas.microsoft.com/office/powerpoint/2010/main" val="2514327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125B-B077-4D60-A8C2-E539D815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5" y="26474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AU" sz="3200" b="1" dirty="0">
                <a:solidFill>
                  <a:srgbClr val="1C2B41"/>
                </a:solidFill>
                <a:latin typeface="Inter-Bold"/>
              </a:rPr>
              <a:t>Menu</a:t>
            </a:r>
            <a:r>
              <a:rPr lang="en-AU" sz="3200" b="1" i="0" dirty="0">
                <a:solidFill>
                  <a:srgbClr val="1C2B41"/>
                </a:solidFill>
                <a:effectLst/>
                <a:latin typeface="Inter-Bold"/>
              </a:rPr>
              <a:t> function with </a:t>
            </a:r>
            <a:r>
              <a:rPr lang="en-AU" sz="3200" b="1" dirty="0">
                <a:solidFill>
                  <a:srgbClr val="1C2B41"/>
                </a:solidFill>
                <a:latin typeface="Inter-Bold"/>
              </a:rPr>
              <a:t>different any type of input</a:t>
            </a:r>
            <a:endParaRPr lang="en-AU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4C92C-FF74-4781-9A64-C28B11011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786" y="1664374"/>
            <a:ext cx="10515600" cy="4829415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introducing the while loop, we can Control the error and bring back the program back to main menu we must start infinite while loop.</a:t>
            </a:r>
          </a:p>
          <a:p>
            <a:pPr marL="0" indent="0">
              <a:buNone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mainMenu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"1. Do something good"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"2. Do something bad"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"3. Quit"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while True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selection=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"Enter the choice: 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selection==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good()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selection==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bad()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selection==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else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"Invalid Choice. Enter 1-3"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mainMenu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except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ValueError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"Invalid Choice, enter 1-3"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exit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good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"Good"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  <a:ea typeface="JetBrains Mono"/>
              </a:rPr>
              <a:t>anykey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"Enter any key to return to the main menu function"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mainMenu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bad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"Bad"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  <a:ea typeface="JetBrains Mono"/>
              </a:rPr>
              <a:t>anykey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"Enter any key to return to the main menu function"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mainMenu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mainMenu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JetBrains Mono"/>
              <a:cs typeface="Times New Roman" panose="02020603050405020304" pitchFamily="18" charset="0"/>
            </a:endParaRPr>
          </a:p>
          <a:p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AU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891136-BBE0-4AF7-98FB-247182B8FAC0}"/>
              </a:ext>
            </a:extLst>
          </p:cNvPr>
          <p:cNvSpPr txBox="1"/>
          <p:nvPr/>
        </p:nvSpPr>
        <p:spPr>
          <a:xfrm>
            <a:off x="6736552" y="2416544"/>
            <a:ext cx="38166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Output </a:t>
            </a:r>
          </a:p>
          <a:p>
            <a:r>
              <a:rPr lang="en-AU" dirty="0"/>
              <a:t>1. Do something good</a:t>
            </a:r>
          </a:p>
          <a:p>
            <a:r>
              <a:rPr lang="en-AU" dirty="0"/>
              <a:t>2. Do something bad</a:t>
            </a:r>
          </a:p>
          <a:p>
            <a:r>
              <a:rPr lang="en-AU" dirty="0"/>
              <a:t>3. Quit</a:t>
            </a:r>
          </a:p>
          <a:p>
            <a:r>
              <a:rPr lang="en-AU" dirty="0"/>
              <a:t>Enter the choice: RR</a:t>
            </a:r>
          </a:p>
          <a:p>
            <a:r>
              <a:rPr lang="en-AU" dirty="0"/>
              <a:t>Invalid Choice, enter 1-3</a:t>
            </a:r>
          </a:p>
          <a:p>
            <a:r>
              <a:rPr lang="en-AU" dirty="0"/>
              <a:t>Enter the choice: </a:t>
            </a:r>
          </a:p>
        </p:txBody>
      </p:sp>
    </p:spTree>
    <p:extLst>
      <p:ext uri="{BB962C8B-B14F-4D97-AF65-F5344CB8AC3E}">
        <p14:creationId xmlns:p14="http://schemas.microsoft.com/office/powerpoint/2010/main" val="1311418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19077</TotalTime>
  <Words>3229</Words>
  <Application>Microsoft Office PowerPoint</Application>
  <PresentationFormat>Widescreen</PresentationFormat>
  <Paragraphs>197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 Unicode MS</vt:lpstr>
      <vt:lpstr>Inter-Bold</vt:lpstr>
      <vt:lpstr>Inter-Regular</vt:lpstr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Python Menu Function and Module</vt:lpstr>
      <vt:lpstr>Menu functions </vt:lpstr>
      <vt:lpstr>Example: Menu function</vt:lpstr>
      <vt:lpstr>Example: Menu function</vt:lpstr>
      <vt:lpstr>Example: Menu function with all functions defined</vt:lpstr>
      <vt:lpstr>Menu function with all functions defined  and return back to main function</vt:lpstr>
      <vt:lpstr>Menu function with different choice</vt:lpstr>
      <vt:lpstr>Menu function with different  choice and error control</vt:lpstr>
      <vt:lpstr>Menu function with different any type of input</vt:lpstr>
      <vt:lpstr>Menu function another way of implementation</vt:lpstr>
      <vt:lpstr>Menu function another way of implementation</vt:lpstr>
      <vt:lpstr>Develop a Menu function for a restaurant</vt:lpstr>
      <vt:lpstr>Python Module</vt:lpstr>
      <vt:lpstr>Python modules types </vt:lpstr>
      <vt:lpstr>How to import modules?</vt:lpstr>
      <vt:lpstr>How to import modules?</vt:lpstr>
      <vt:lpstr>How to import specific  class of modules?</vt:lpstr>
      <vt:lpstr>Import all names of a module</vt:lpstr>
      <vt:lpstr>Create Module in Python</vt:lpstr>
      <vt:lpstr>Create Module in Python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Aslam</dc:creator>
  <cp:lastModifiedBy>Muhammad Aslam</cp:lastModifiedBy>
  <cp:revision>197</cp:revision>
  <dcterms:created xsi:type="dcterms:W3CDTF">2021-10-09T08:02:57Z</dcterms:created>
  <dcterms:modified xsi:type="dcterms:W3CDTF">2021-11-16T07:03:31Z</dcterms:modified>
</cp:coreProperties>
</file>