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99" r:id="rId2"/>
    <p:sldId id="312" r:id="rId3"/>
    <p:sldId id="262" r:id="rId4"/>
    <p:sldId id="418" r:id="rId5"/>
    <p:sldId id="419" r:id="rId6"/>
    <p:sldId id="420" r:id="rId7"/>
    <p:sldId id="421" r:id="rId8"/>
    <p:sldId id="422" r:id="rId9"/>
    <p:sldId id="423" r:id="rId10"/>
    <p:sldId id="424" r:id="rId11"/>
    <p:sldId id="425" r:id="rId12"/>
    <p:sldId id="426" r:id="rId13"/>
    <p:sldId id="412" r:id="rId14"/>
    <p:sldId id="411" r:id="rId15"/>
    <p:sldId id="400" r:id="rId16"/>
    <p:sldId id="401" r:id="rId17"/>
    <p:sldId id="413" r:id="rId18"/>
    <p:sldId id="402" r:id="rId19"/>
    <p:sldId id="414" r:id="rId20"/>
    <p:sldId id="403" r:id="rId21"/>
    <p:sldId id="415" r:id="rId22"/>
    <p:sldId id="404" r:id="rId23"/>
    <p:sldId id="405" r:id="rId24"/>
    <p:sldId id="406" r:id="rId25"/>
    <p:sldId id="416" r:id="rId26"/>
    <p:sldId id="303" r:id="rId27"/>
  </p:sldIdLst>
  <p:sldSz cx="12192000" cy="6858000"/>
  <p:notesSz cx="9144000" cy="6858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1" autoAdjust="0"/>
    <p:restoredTop sz="94660"/>
  </p:normalViewPr>
  <p:slideViewPr>
    <p:cSldViewPr snapToGrid="0">
      <p:cViewPr varScale="1">
        <p:scale>
          <a:sx n="114" d="100"/>
          <a:sy n="114" d="100"/>
        </p:scale>
        <p:origin x="300" y="102"/>
      </p:cViewPr>
      <p:guideLst>
        <p:guide orient="horz" pos="2183"/>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B11E3ED-E5E0-48EE-AF5D-D3D857B38EDC}" type="datetimeFigureOut">
              <a:rPr lang="en-GB" smtClean="0"/>
              <a:t>14/12/2021</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BAC7BCD5-F2F2-412F-AAC6-728BC56669C0}" type="slidenum">
              <a:rPr lang="en-GB" smtClean="0"/>
              <a:t>‹#›</a:t>
            </a:fld>
            <a:endParaRPr lang="en-GB"/>
          </a:p>
        </p:txBody>
      </p:sp>
    </p:spTree>
    <p:extLst>
      <p:ext uri="{BB962C8B-B14F-4D97-AF65-F5344CB8AC3E}">
        <p14:creationId xmlns:p14="http://schemas.microsoft.com/office/powerpoint/2010/main" val="212077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8B9F52D-D89B-47BE-95B6-CECAC6667165}" type="datetimeFigureOut">
              <a:rPr lang="en-GB" smtClean="0"/>
              <a:t>14/12/2021</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72EAECE-86C8-4A72-87DE-D6BD8E2573DB}" type="slidenum">
              <a:rPr lang="en-GB" smtClean="0"/>
              <a:t>‹#›</a:t>
            </a:fld>
            <a:endParaRPr lang="en-GB"/>
          </a:p>
        </p:txBody>
      </p:sp>
    </p:spTree>
    <p:extLst>
      <p:ext uri="{BB962C8B-B14F-4D97-AF65-F5344CB8AC3E}">
        <p14:creationId xmlns:p14="http://schemas.microsoft.com/office/powerpoint/2010/main" val="263360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14894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68549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12480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583140"/>
            <a:ext cx="11527436" cy="4593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1569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399766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4749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414634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31719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323218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81873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1904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33256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native.com/python-destruc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ynative.com/python-classes-and-objects/" TargetMode="External"/><Relationship Id="rId2" Type="http://schemas.openxmlformats.org/officeDocument/2006/relationships/hyperlink" Target="https://pynative.com/python/object-oriented-programming/" TargetMode="External"/><Relationship Id="rId1" Type="http://schemas.openxmlformats.org/officeDocument/2006/relationships/slideLayout" Target="../slideLayouts/slideLayout2.xml"/><Relationship Id="rId4" Type="http://schemas.openxmlformats.org/officeDocument/2006/relationships/hyperlink" Target="https://pynative.com/python-instance-variab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94110"/>
            <a:ext cx="9144000" cy="1534206"/>
          </a:xfrm>
        </p:spPr>
        <p:txBody>
          <a:bodyPr/>
          <a:lstStyle/>
          <a:p>
            <a:r>
              <a:rPr lang="en-GB" sz="9600" b="1" dirty="0"/>
              <a:t>Python</a:t>
            </a:r>
            <a:endParaRPr lang="en-GB" b="1" dirty="0"/>
          </a:p>
        </p:txBody>
      </p:sp>
      <p:sp>
        <p:nvSpPr>
          <p:cNvPr id="3" name="Subtitle 2"/>
          <p:cNvSpPr>
            <a:spLocks noGrp="1"/>
          </p:cNvSpPr>
          <p:nvPr>
            <p:ph type="subTitle" idx="1"/>
          </p:nvPr>
        </p:nvSpPr>
        <p:spPr>
          <a:xfrm>
            <a:off x="1524000" y="3438767"/>
            <a:ext cx="9144000" cy="2308889"/>
          </a:xfrm>
        </p:spPr>
        <p:txBody>
          <a:bodyPr>
            <a:noAutofit/>
          </a:bodyPr>
          <a:lstStyle/>
          <a:p>
            <a:r>
              <a:rPr lang="en-GB" sz="4000" dirty="0"/>
              <a:t>Introduction to Programming</a:t>
            </a:r>
          </a:p>
          <a:p>
            <a:r>
              <a:rPr lang="en-GB" sz="4000" dirty="0"/>
              <a:t>Comp07027</a:t>
            </a:r>
          </a:p>
          <a:p>
            <a:endParaRPr lang="en-GB" sz="1600" dirty="0"/>
          </a:p>
          <a:p>
            <a:r>
              <a:rPr lang="en-GB" sz="4000" dirty="0"/>
              <a:t>Lecture 12</a:t>
            </a:r>
          </a:p>
        </p:txBody>
      </p:sp>
      <p:cxnSp>
        <p:nvCxnSpPr>
          <p:cNvPr id="9" name="Straight Connector 8"/>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11"/>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86119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832727"/>
          </a:xfrm>
        </p:spPr>
        <p:txBody>
          <a:bodyPr>
            <a:normAutofit/>
          </a:bodyPr>
          <a:lstStyle/>
          <a:p>
            <a:pPr algn="l"/>
            <a:endParaRPr lang="en-US" sz="1600" dirty="0">
              <a:solidFill>
                <a:srgbClr val="222222"/>
              </a:solidFill>
              <a:latin typeface="Inter-Regular"/>
            </a:endParaRPr>
          </a:p>
          <a:p>
            <a:pPr marL="0" indent="0" eaLnBrk="0" fontAlgn="base" hangingPunct="0">
              <a:lnSpc>
                <a:spcPct val="100000"/>
              </a:lnSpc>
              <a:spcBef>
                <a:spcPct val="0"/>
              </a:spcBef>
              <a:spcAft>
                <a:spcPct val="0"/>
              </a:spcAft>
              <a:buNone/>
            </a:pPr>
            <a:r>
              <a:rPr lang="en-US" sz="4800" b="1" i="0" dirty="0">
                <a:solidFill>
                  <a:srgbClr val="1C2B41"/>
                </a:solidFill>
                <a:effectLst/>
                <a:latin typeface="Inter-Bold"/>
              </a:rPr>
              <a:t>Default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8" name="TextBox 7">
            <a:extLst>
              <a:ext uri="{FF2B5EF4-FFF2-40B4-BE49-F238E27FC236}">
                <a16:creationId xmlns:a16="http://schemas.microsoft.com/office/drawing/2014/main" id="{67F64B81-D4FD-4565-84C2-614FC53F6061}"/>
              </a:ext>
            </a:extLst>
          </p:cNvPr>
          <p:cNvSpPr txBox="1"/>
          <p:nvPr/>
        </p:nvSpPr>
        <p:spPr>
          <a:xfrm>
            <a:off x="293616" y="1711355"/>
            <a:ext cx="11258024" cy="480131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Inter-Regular"/>
              </a:rPr>
              <a:t>Python will provide a default constructor if no constructor is defined. Python adds a default constructor when we do not include the constructor in the class or forget to declare it. It does not perform any task but initializes the objects. It is an empty constructor without a body.</a:t>
            </a:r>
          </a:p>
          <a:p>
            <a:pPr marL="285750" indent="-285750">
              <a:buFont typeface="Arial" panose="020B0604020202020204" pitchFamily="34" charset="0"/>
              <a:buChar char="•"/>
            </a:pPr>
            <a:endParaRPr lang="en-US" dirty="0">
              <a:solidFill>
                <a:srgbClr val="222222"/>
              </a:solidFill>
              <a:latin typeface="Inter-Regular"/>
            </a:endParaRPr>
          </a:p>
          <a:p>
            <a:pPr marL="285750" indent="-285750">
              <a:buFont typeface="Arial" panose="020B0604020202020204" pitchFamily="34" charset="0"/>
              <a:buChar char="•"/>
            </a:pPr>
            <a:r>
              <a:rPr kumimoji="0" lang="en-US" altLang="en-US" sz="1800" b="0" i="0" u="none" strike="noStrike" cap="none" normalizeH="0" baseline="0" dirty="0">
                <a:ln>
                  <a:noFill/>
                </a:ln>
                <a:solidFill>
                  <a:srgbClr val="CC7832"/>
                </a:solidFill>
                <a:effectLst/>
                <a:latin typeface="JetBrains Mono"/>
              </a:rPr>
              <a:t>class </a:t>
            </a:r>
            <a:r>
              <a:rPr kumimoji="0" lang="en-US" altLang="en-US" sz="1800" b="0" i="0" u="none" strike="noStrike" cap="none" normalizeH="0" baseline="0" dirty="0">
                <a:ln>
                  <a:noFill/>
                </a:ln>
                <a:solidFill>
                  <a:srgbClr val="A9B7C6"/>
                </a:solidFill>
                <a:effectLst/>
                <a:latin typeface="JetBrains Mono"/>
              </a:rPr>
              <a:t>Employee:</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def </a:t>
            </a:r>
            <a:r>
              <a:rPr kumimoji="0" lang="en-US" altLang="en-US" sz="1800" b="0" i="0" u="none" strike="noStrike" cap="none" normalizeH="0" baseline="0" dirty="0">
                <a:ln>
                  <a:noFill/>
                </a:ln>
                <a:solidFill>
                  <a:srgbClr val="FFC66D"/>
                </a:solidFill>
                <a:effectLst/>
                <a:latin typeface="JetBrains Mono"/>
              </a:rPr>
              <a:t>display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4558D"/>
                </a:solidFill>
                <a:effectLst/>
                <a:latin typeface="JetBrains Mono"/>
              </a:rPr>
              <a:t>self</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888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'Inside Display'</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emp = Employee()</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err="1">
                <a:ln>
                  <a:noFill/>
                </a:ln>
                <a:solidFill>
                  <a:srgbClr val="A9B7C6"/>
                </a:solidFill>
                <a:effectLst/>
                <a:latin typeface="JetBrains Mono"/>
              </a:rPr>
              <a:t>emp.display</a:t>
            </a:r>
            <a:r>
              <a:rPr kumimoji="0" lang="en-US" altLang="en-US" sz="1800" b="0" i="0" u="none" strike="noStrike" cap="none" normalizeH="0" baseline="0" dirty="0">
                <a:ln>
                  <a:noFill/>
                </a:ln>
                <a:solidFill>
                  <a:srgbClr val="A9B7C6"/>
                </a:solidFill>
                <a:effectLst/>
                <a:latin typeface="JetBrains Mono"/>
              </a:rPr>
              <a:t>()</a:t>
            </a:r>
          </a:p>
          <a:p>
            <a:pPr marL="285750" indent="-285750">
              <a:buFont typeface="Arial" panose="020B0604020202020204" pitchFamily="34" charset="0"/>
              <a:buChar char="•"/>
            </a:pPr>
            <a:endParaRPr lang="en-US" altLang="en-US" dirty="0">
              <a:solidFill>
                <a:srgbClr val="A9B7C6"/>
              </a:solidFill>
              <a:latin typeface="JetBrains Mono"/>
            </a:endParaRPr>
          </a:p>
          <a:p>
            <a:pPr marL="285750" indent="-285750" algn="l">
              <a:buFont typeface="Arial" panose="020B0604020202020204" pitchFamily="34" charset="0"/>
              <a:buChar char="•"/>
            </a:pPr>
            <a:r>
              <a:rPr lang="en-US" b="0" i="0" dirty="0">
                <a:solidFill>
                  <a:srgbClr val="222222"/>
                </a:solidFill>
                <a:effectLst/>
                <a:latin typeface="Inter-Regular"/>
              </a:rPr>
              <a:t>The default constructor is not present in the source </a:t>
            </a:r>
            <a:r>
              <a:rPr lang="en-US" b="0" i="0" dirty="0" err="1">
                <a:solidFill>
                  <a:srgbClr val="222222"/>
                </a:solidFill>
                <a:effectLst/>
                <a:latin typeface="Inter-Regular"/>
              </a:rPr>
              <a:t>py</a:t>
            </a:r>
            <a:r>
              <a:rPr lang="en-US" b="0" i="0" dirty="0">
                <a:solidFill>
                  <a:srgbClr val="222222"/>
                </a:solidFill>
                <a:effectLst/>
                <a:latin typeface="Inter-Regular"/>
              </a:rPr>
              <a:t> file. It is inserted into the code during compilation if not exists. See the below image.</a:t>
            </a:r>
          </a:p>
          <a:p>
            <a:pPr marL="285750" indent="-285750" algn="l">
              <a:buFont typeface="Arial" panose="020B0604020202020204" pitchFamily="34" charset="0"/>
              <a:buChar char="•"/>
            </a:pPr>
            <a:r>
              <a:rPr lang="en-US" b="0" i="0" dirty="0">
                <a:solidFill>
                  <a:srgbClr val="222222"/>
                </a:solidFill>
                <a:effectLst/>
                <a:latin typeface="Inter-Regular"/>
              </a:rPr>
              <a:t>If you implement your constructor, then the default constructor will not be added.</a:t>
            </a:r>
          </a:p>
          <a:p>
            <a:pPr marL="285750" indent="-285750">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436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131845"/>
            <a:ext cx="11527436" cy="5832727"/>
          </a:xfrm>
        </p:spPr>
        <p:txBody>
          <a:bodyPr>
            <a:normAutofit/>
          </a:bodyPr>
          <a:lstStyle/>
          <a:p>
            <a:pPr marL="0" indent="0" eaLnBrk="0" fontAlgn="base" hangingPunct="0">
              <a:lnSpc>
                <a:spcPct val="100000"/>
              </a:lnSpc>
              <a:spcBef>
                <a:spcPct val="0"/>
              </a:spcBef>
              <a:spcAft>
                <a:spcPct val="0"/>
              </a:spcAft>
              <a:buNone/>
            </a:pPr>
            <a:r>
              <a:rPr lang="en-US" sz="3600" b="1" i="0" dirty="0">
                <a:solidFill>
                  <a:srgbClr val="1C2B41"/>
                </a:solidFill>
                <a:effectLst/>
                <a:latin typeface="Inter-Bold"/>
              </a:rPr>
              <a:t>Non-Parametrized Constructor</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8" name="TextBox 7">
            <a:extLst>
              <a:ext uri="{FF2B5EF4-FFF2-40B4-BE49-F238E27FC236}">
                <a16:creationId xmlns:a16="http://schemas.microsoft.com/office/drawing/2014/main" id="{67F64B81-D4FD-4565-84C2-614FC53F6061}"/>
              </a:ext>
            </a:extLst>
          </p:cNvPr>
          <p:cNvSpPr txBox="1"/>
          <p:nvPr/>
        </p:nvSpPr>
        <p:spPr>
          <a:xfrm>
            <a:off x="229116" y="763399"/>
            <a:ext cx="11258024" cy="6186309"/>
          </a:xfrm>
          <a:prstGeom prst="rect">
            <a:avLst/>
          </a:prstGeom>
          <a:noFill/>
        </p:spPr>
        <p:txBody>
          <a:bodyPr wrap="square">
            <a:spAutoFit/>
          </a:bodyPr>
          <a:lstStyle/>
          <a:p>
            <a:pPr algn="l"/>
            <a:r>
              <a:rPr lang="en-US" b="0" i="0" dirty="0">
                <a:solidFill>
                  <a:srgbClr val="222222"/>
                </a:solidFill>
                <a:effectLst/>
                <a:latin typeface="Inter-Regular"/>
              </a:rPr>
              <a:t>A constructor without any arguments is called a non-parameterized constructor. This type of constructor is used to initialize each object with default values.</a:t>
            </a:r>
          </a:p>
          <a:p>
            <a:pPr algn="l"/>
            <a:r>
              <a:rPr lang="en-US" b="0" i="0" dirty="0">
                <a:solidFill>
                  <a:srgbClr val="222222"/>
                </a:solidFill>
                <a:effectLst/>
                <a:latin typeface="Inter-Regular"/>
              </a:rPr>
              <a:t>This constructor doesn’t accept the arguments during object creation. Instead, it initializes every object with the same set of values.</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CC7832"/>
                </a:solidFill>
                <a:effectLst/>
                <a:latin typeface="JetBrains Mono"/>
              </a:rPr>
              <a:t>class </a:t>
            </a:r>
            <a:r>
              <a:rPr kumimoji="0" lang="en-US" altLang="en-US" sz="1800" b="0" i="0" u="none" strike="noStrike" cap="none" normalizeH="0" baseline="0" dirty="0">
                <a:ln>
                  <a:noFill/>
                </a:ln>
                <a:solidFill>
                  <a:srgbClr val="A9B7C6"/>
                </a:solidFill>
                <a:effectLst/>
                <a:latin typeface="JetBrains Mono"/>
              </a:rPr>
              <a:t>Company:</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 no-argument constructor</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def </a:t>
            </a:r>
            <a:r>
              <a:rPr kumimoji="0" lang="en-US" altLang="en-US" sz="1800" b="0" i="0" u="none" strike="noStrike" cap="none" normalizeH="0" baseline="0" dirty="0">
                <a:ln>
                  <a:noFill/>
                </a:ln>
                <a:solidFill>
                  <a:srgbClr val="B200B2"/>
                </a:solidFill>
                <a:effectLst/>
                <a:latin typeface="JetBrains Mono"/>
              </a:rPr>
              <a:t>__</a:t>
            </a:r>
            <a:r>
              <a:rPr kumimoji="0" lang="en-US" altLang="en-US" sz="1800" b="0" i="0" u="none" strike="noStrike" cap="none" normalizeH="0" baseline="0" dirty="0" err="1">
                <a:ln>
                  <a:noFill/>
                </a:ln>
                <a:solidFill>
                  <a:srgbClr val="B200B2"/>
                </a:solidFill>
                <a:effectLst/>
                <a:latin typeface="JetBrains Mono"/>
              </a:rPr>
              <a:t>init</a:t>
            </a:r>
            <a:r>
              <a:rPr kumimoji="0" lang="en-US" altLang="en-US" sz="1800" b="0" i="0" u="none" strike="noStrike" cap="none" normalizeH="0" baseline="0" dirty="0">
                <a:ln>
                  <a:noFill/>
                </a:ln>
                <a:solidFill>
                  <a:srgbClr val="B200B2"/>
                </a:solidFill>
                <a:effectLst/>
                <a:latin typeface="JetBrains Mono"/>
              </a:rPr>
              <a:t>__</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4558D"/>
                </a:solidFill>
                <a:effectLst/>
                <a:latin typeface="JetBrains Mono"/>
              </a:rPr>
              <a:t>self</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94558D"/>
                </a:solidFill>
                <a:effectLst/>
                <a:latin typeface="JetBrains Mono"/>
              </a:rPr>
              <a:t>self</a:t>
            </a:r>
            <a:r>
              <a:rPr kumimoji="0" lang="en-US" altLang="en-US" sz="1800" b="0" i="0" u="none" strike="noStrike" cap="none" normalizeH="0" baseline="0" dirty="0">
                <a:ln>
                  <a:noFill/>
                </a:ln>
                <a:solidFill>
                  <a:srgbClr val="A9B7C6"/>
                </a:solidFill>
                <a:effectLst/>
                <a:latin typeface="JetBrains Mono"/>
              </a:rPr>
              <a:t>.name = </a:t>
            </a:r>
            <a:r>
              <a:rPr kumimoji="0" lang="en-US" altLang="en-US" sz="1800" b="0" i="0" u="none" strike="noStrike" cap="none" normalizeH="0" baseline="0" dirty="0">
                <a:ln>
                  <a:noFill/>
                </a:ln>
                <a:solidFill>
                  <a:srgbClr val="6A8759"/>
                </a:solidFill>
                <a:effectLst/>
                <a:latin typeface="JetBrains Mono"/>
              </a:rPr>
              <a:t>"Scotland Academy"</a:t>
            </a:r>
            <a:br>
              <a:rPr kumimoji="0" lang="en-US" altLang="en-US" sz="1800" b="0" i="0" u="none" strike="noStrike" cap="none" normalizeH="0" baseline="0" dirty="0">
                <a:ln>
                  <a:noFill/>
                </a:ln>
                <a:solidFill>
                  <a:srgbClr val="6A8759"/>
                </a:solidFill>
                <a:effectLst/>
                <a:latin typeface="JetBrains Mono"/>
              </a:rPr>
            </a:br>
            <a:r>
              <a:rPr kumimoji="0" lang="en-US" altLang="en-US" sz="1800" b="0" i="0" u="none" strike="noStrike" cap="none" normalizeH="0" baseline="0" dirty="0">
                <a:ln>
                  <a:noFill/>
                </a:ln>
                <a:solidFill>
                  <a:srgbClr val="6A8759"/>
                </a:solidFill>
                <a:effectLst/>
                <a:latin typeface="JetBrains Mono"/>
              </a:rPr>
              <a:t>        </a:t>
            </a:r>
            <a:r>
              <a:rPr kumimoji="0" lang="en-US" altLang="en-US" sz="1800" b="0" i="0" u="none" strike="noStrike" cap="none" normalizeH="0" baseline="0" dirty="0" err="1">
                <a:ln>
                  <a:noFill/>
                </a:ln>
                <a:solidFill>
                  <a:srgbClr val="94558D"/>
                </a:solidFill>
                <a:effectLst/>
                <a:latin typeface="JetBrains Mono"/>
              </a:rPr>
              <a:t>self</a:t>
            </a:r>
            <a:r>
              <a:rPr kumimoji="0" lang="en-US" altLang="en-US" sz="1800" b="0" i="0" u="none" strike="noStrike" cap="none" normalizeH="0" baseline="0" dirty="0" err="1">
                <a:ln>
                  <a:noFill/>
                </a:ln>
                <a:solidFill>
                  <a:srgbClr val="A9B7C6"/>
                </a:solidFill>
                <a:effectLst/>
                <a:latin typeface="JetBrains Mono"/>
              </a:rPr>
              <a:t>.address</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"Wuxi Street"</a:t>
            </a:r>
            <a:br>
              <a:rPr kumimoji="0" lang="en-US" altLang="en-US" sz="1800" b="0" i="0" u="none" strike="noStrike" cap="none" normalizeH="0" baseline="0" dirty="0">
                <a:ln>
                  <a:noFill/>
                </a:ln>
                <a:solidFill>
                  <a:srgbClr val="6A8759"/>
                </a:solidFill>
                <a:effectLst/>
                <a:latin typeface="JetBrains Mono"/>
              </a:rPr>
            </a:br>
            <a:br>
              <a:rPr kumimoji="0" lang="en-US" altLang="en-US" sz="1800" b="0" i="0" u="none" strike="noStrike" cap="none" normalizeH="0" baseline="0" dirty="0">
                <a:ln>
                  <a:noFill/>
                </a:ln>
                <a:solidFill>
                  <a:srgbClr val="6A8759"/>
                </a:solidFill>
                <a:effectLst/>
                <a:latin typeface="JetBrains Mono"/>
              </a:rPr>
            </a:br>
            <a:r>
              <a:rPr kumimoji="0" lang="en-US" altLang="en-US" sz="1800" b="0" i="0" u="none" strike="noStrike" cap="none" normalizeH="0" baseline="0" dirty="0">
                <a:ln>
                  <a:noFill/>
                </a:ln>
                <a:solidFill>
                  <a:srgbClr val="6A8759"/>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 a method for printing data members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def </a:t>
            </a:r>
            <a:r>
              <a:rPr kumimoji="0" lang="en-US" altLang="en-US" sz="1800" b="0" i="0" u="none" strike="noStrike" cap="none" normalizeH="0" baseline="0" dirty="0">
                <a:ln>
                  <a:noFill/>
                </a:ln>
                <a:solidFill>
                  <a:srgbClr val="FFC66D"/>
                </a:solidFill>
                <a:effectLst/>
                <a:latin typeface="JetBrains Mono"/>
              </a:rPr>
              <a:t>show</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94558D"/>
                </a:solidFill>
                <a:effectLst/>
                <a:latin typeface="JetBrains Mono"/>
              </a:rPr>
              <a:t>self</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888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'Name:'</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94558D"/>
                </a:solidFill>
                <a:effectLst/>
                <a:latin typeface="JetBrains Mono"/>
              </a:rPr>
              <a:t>self</a:t>
            </a:r>
            <a:r>
              <a:rPr kumimoji="0" lang="en-US" altLang="en-US" sz="1800" b="0" i="0" u="none" strike="noStrike" cap="none" normalizeH="0" baseline="0" dirty="0">
                <a:ln>
                  <a:noFill/>
                </a:ln>
                <a:solidFill>
                  <a:srgbClr val="A9B7C6"/>
                </a:solidFill>
                <a:effectLst/>
                <a:latin typeface="JetBrains Mono"/>
              </a:rPr>
              <a:t>.name</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'Address:'</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94558D"/>
                </a:solidFill>
                <a:effectLst/>
                <a:latin typeface="JetBrains Mono"/>
              </a:rPr>
              <a:t>self</a:t>
            </a:r>
            <a:r>
              <a:rPr kumimoji="0" lang="en-US" altLang="en-US" sz="1800" b="0" i="0" u="none" strike="noStrike" cap="none" normalizeH="0" baseline="0" dirty="0" err="1">
                <a:ln>
                  <a:noFill/>
                </a:ln>
                <a:solidFill>
                  <a:srgbClr val="A9B7C6"/>
                </a:solidFill>
                <a:effectLst/>
                <a:latin typeface="JetBrains Mono"/>
              </a:rPr>
              <a:t>.address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808080"/>
                </a:solidFill>
                <a:effectLst/>
                <a:latin typeface="JetBrains Mono"/>
              </a:rPr>
              <a:t># creating object of the class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err="1">
                <a:ln>
                  <a:noFill/>
                </a:ln>
                <a:solidFill>
                  <a:srgbClr val="A9B7C6"/>
                </a:solidFill>
                <a:effectLst/>
                <a:latin typeface="JetBrains Mono"/>
              </a:rPr>
              <a:t>cmp</a:t>
            </a:r>
            <a:r>
              <a:rPr kumimoji="0" lang="en-US" altLang="en-US" sz="1800" b="0" i="0" u="none" strike="noStrike" cap="none" normalizeH="0" baseline="0" dirty="0">
                <a:ln>
                  <a:noFill/>
                </a:ln>
                <a:solidFill>
                  <a:srgbClr val="A9B7C6"/>
                </a:solidFill>
                <a:effectLst/>
                <a:latin typeface="JetBrains Mono"/>
              </a:rPr>
              <a:t> = Company()</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808080"/>
                </a:solidFill>
                <a:effectLst/>
                <a:latin typeface="JetBrains Mono"/>
              </a:rPr>
              <a:t># calling the instance method using the object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err="1">
                <a:ln>
                  <a:noFill/>
                </a:ln>
                <a:solidFill>
                  <a:srgbClr val="A9B7C6"/>
                </a:solidFill>
                <a:effectLst/>
                <a:latin typeface="JetBrains Mono"/>
              </a:rPr>
              <a:t>cmp.show</a:t>
            </a: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4480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131845"/>
            <a:ext cx="11527436" cy="5832727"/>
          </a:xfrm>
        </p:spPr>
        <p:txBody>
          <a:bodyPr>
            <a:normAutofit/>
          </a:bodyPr>
          <a:lstStyle/>
          <a:p>
            <a:pPr marL="0" indent="0" eaLnBrk="0" fontAlgn="base" hangingPunct="0">
              <a:lnSpc>
                <a:spcPct val="100000"/>
              </a:lnSpc>
              <a:spcBef>
                <a:spcPct val="0"/>
              </a:spcBef>
              <a:spcAft>
                <a:spcPct val="0"/>
              </a:spcAft>
              <a:buNone/>
            </a:pPr>
            <a:r>
              <a:rPr lang="en-US" sz="4800" b="1" i="0" dirty="0">
                <a:solidFill>
                  <a:srgbClr val="1C2B41"/>
                </a:solidFill>
                <a:effectLst/>
                <a:latin typeface="Inter-Bold"/>
              </a:rPr>
              <a:t>Parameterized Constructor</a:t>
            </a:r>
          </a:p>
          <a:p>
            <a:pPr marL="0" indent="0" eaLnBrk="0" fontAlgn="base" hangingPunct="0">
              <a:lnSpc>
                <a:spcPct val="100000"/>
              </a:lnSpc>
              <a:spcBef>
                <a:spcPct val="0"/>
              </a:spcBef>
              <a:spcAft>
                <a:spcPct val="0"/>
              </a:spcAft>
              <a:buNone/>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8" name="TextBox 7">
            <a:extLst>
              <a:ext uri="{FF2B5EF4-FFF2-40B4-BE49-F238E27FC236}">
                <a16:creationId xmlns:a16="http://schemas.microsoft.com/office/drawing/2014/main" id="{67F64B81-D4FD-4565-84C2-614FC53F6061}"/>
              </a:ext>
            </a:extLst>
          </p:cNvPr>
          <p:cNvSpPr txBox="1"/>
          <p:nvPr/>
        </p:nvSpPr>
        <p:spPr>
          <a:xfrm>
            <a:off x="229116" y="763399"/>
            <a:ext cx="11258024" cy="6101670"/>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22222"/>
                </a:solidFill>
                <a:effectLst/>
                <a:latin typeface="Inter-Regular"/>
              </a:rPr>
              <a:t>A constructor with defined parameters or arguments is called a parameterized constructor. We can pass different values to each object at the time of creation using a parameterized constructor.</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22222"/>
                </a:solidFill>
                <a:effectLst/>
                <a:latin typeface="Inter-Regular"/>
              </a:rPr>
              <a:t>The first parameter to constructor is </a:t>
            </a:r>
            <a:r>
              <a:rPr kumimoji="0" lang="en-US" altLang="en-US" sz="1200" b="0" i="0" u="none" strike="noStrike" cap="none" normalizeH="0" baseline="0" dirty="0">
                <a:ln>
                  <a:noFill/>
                </a:ln>
                <a:solidFill>
                  <a:srgbClr val="6C0B24"/>
                </a:solidFill>
                <a:effectLst/>
                <a:latin typeface="Consolas" panose="020B0609020204030204" pitchFamily="49" charset="0"/>
              </a:rPr>
              <a:t>self</a:t>
            </a:r>
            <a:r>
              <a:rPr kumimoji="0" lang="en-US" altLang="en-US" sz="1800" b="0" i="0" u="none" strike="noStrike" cap="none" normalizeH="0" baseline="0" dirty="0">
                <a:ln>
                  <a:noFill/>
                </a:ln>
                <a:solidFill>
                  <a:srgbClr val="222222"/>
                </a:solidFill>
                <a:effectLst/>
                <a:latin typeface="Inter-Regular"/>
              </a:rPr>
              <a:t> that is a reference to the being constructed, and the rest of the arguments are provided by the programmer. A parameterized constructor can have any number of arguments.</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a:ln>
                  <a:noFill/>
                </a:ln>
                <a:solidFill>
                  <a:srgbClr val="A9B7C6"/>
                </a:solidFill>
                <a:effectLst/>
                <a:latin typeface="JetBrains Mono"/>
              </a:rPr>
              <a:t>Employee:</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08080"/>
                </a:solidFill>
                <a:effectLst/>
                <a:latin typeface="JetBrains Mono"/>
              </a:rPr>
              <a:t># parameterized constructor</a:t>
            </a:r>
            <a:br>
              <a:rPr kumimoji="0" lang="en-US" altLang="en-US" sz="1600" b="0" i="0" u="none" strike="noStrike" cap="none" normalizeH="0" baseline="0" dirty="0">
                <a:ln>
                  <a:noFill/>
                </a:ln>
                <a:solidFill>
                  <a:srgbClr val="808080"/>
                </a:solidFill>
                <a:effectLst/>
                <a:latin typeface="JetBrains Mono"/>
              </a:rPr>
            </a:br>
            <a:r>
              <a:rPr kumimoji="0" lang="en-US" altLang="en-US" sz="1600" b="0" i="0" u="none" strike="noStrike" cap="none" normalizeH="0" baseline="0" dirty="0">
                <a:ln>
                  <a:noFill/>
                </a:ln>
                <a:solidFill>
                  <a:srgbClr val="808080"/>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B200B2"/>
                </a:solidFill>
                <a:effectLst/>
                <a:latin typeface="JetBrains Mono"/>
              </a:rPr>
              <a:t>__</a:t>
            </a:r>
            <a:r>
              <a:rPr kumimoji="0" lang="en-US" altLang="en-US" sz="1600" b="0" i="0" u="none" strike="noStrike" cap="none" normalizeH="0" baseline="0" dirty="0" err="1">
                <a:ln>
                  <a:noFill/>
                </a:ln>
                <a:solidFill>
                  <a:srgbClr val="B200B2"/>
                </a:solidFill>
                <a:effectLst/>
                <a:latin typeface="JetBrains Mono"/>
              </a:rPr>
              <a:t>init</a:t>
            </a:r>
            <a:r>
              <a:rPr kumimoji="0" lang="en-US" altLang="en-US" sz="1600" b="0" i="0" u="none" strike="noStrike" cap="none" normalizeH="0" baseline="0" dirty="0">
                <a:ln>
                  <a:noFill/>
                </a:ln>
                <a:solidFill>
                  <a:srgbClr val="B200B2"/>
                </a:solidFill>
                <a:effectLst/>
                <a:latin typeface="JetBrains Mono"/>
              </a:rPr>
              <a:t>__</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name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age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salary):</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A9B7C6"/>
                </a:solidFill>
                <a:effectLst/>
                <a:latin typeface="JetBrains Mono"/>
              </a:rPr>
              <a:t>.name = name</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.age</a:t>
            </a:r>
            <a:r>
              <a:rPr kumimoji="0" lang="en-US" altLang="en-US" sz="1600" b="0" i="0" u="none" strike="noStrike" cap="none" normalizeH="0" baseline="0" dirty="0">
                <a:ln>
                  <a:noFill/>
                </a:ln>
                <a:solidFill>
                  <a:srgbClr val="A9B7C6"/>
                </a:solidFill>
                <a:effectLst/>
                <a:latin typeface="JetBrains Mono"/>
              </a:rPr>
              <a:t> = age</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.salary</a:t>
            </a:r>
            <a:r>
              <a:rPr kumimoji="0" lang="en-US" altLang="en-US" sz="1600" b="0" i="0" u="none" strike="noStrike" cap="none" normalizeH="0" baseline="0" dirty="0">
                <a:ln>
                  <a:noFill/>
                </a:ln>
                <a:solidFill>
                  <a:srgbClr val="A9B7C6"/>
                </a:solidFill>
                <a:effectLst/>
                <a:latin typeface="JetBrains Mono"/>
              </a:rPr>
              <a:t> = salary</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08080"/>
                </a:solidFill>
                <a:effectLst/>
                <a:latin typeface="JetBrains Mono"/>
              </a:rPr>
              <a:t># display object</a:t>
            </a:r>
            <a:br>
              <a:rPr kumimoji="0" lang="en-US" altLang="en-US" sz="1600" b="0" i="0" u="none" strike="noStrike" cap="none" normalizeH="0" baseline="0" dirty="0">
                <a:ln>
                  <a:noFill/>
                </a:ln>
                <a:solidFill>
                  <a:srgbClr val="808080"/>
                </a:solidFill>
                <a:effectLst/>
                <a:latin typeface="JetBrains Mono"/>
              </a:rPr>
            </a:br>
            <a:r>
              <a:rPr kumimoji="0" lang="en-US" altLang="en-US" sz="1600" b="0" i="0" u="none" strike="noStrike" cap="none" normalizeH="0" baseline="0" dirty="0">
                <a:ln>
                  <a:noFill/>
                </a:ln>
                <a:solidFill>
                  <a:srgbClr val="808080"/>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show</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A9B7C6"/>
                </a:solidFill>
                <a:effectLst/>
                <a:latin typeface="JetBrains Mono"/>
              </a:rPr>
              <a:t>.name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.age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.salary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808080"/>
                </a:solidFill>
                <a:effectLst/>
                <a:latin typeface="JetBrains Mono"/>
              </a:rPr>
              <a:t># creating object of the Employee class</a:t>
            </a:r>
            <a:br>
              <a:rPr kumimoji="0" lang="en-US" altLang="en-US" sz="1600" b="0" i="0" u="none" strike="noStrike" cap="none" normalizeH="0" baseline="0" dirty="0">
                <a:ln>
                  <a:noFill/>
                </a:ln>
                <a:solidFill>
                  <a:srgbClr val="808080"/>
                </a:solidFill>
                <a:effectLst/>
                <a:latin typeface="JetBrains Mono"/>
              </a:rPr>
            </a:br>
            <a:r>
              <a:rPr kumimoji="0" lang="en-US" altLang="en-US" sz="1600" b="0" i="0" u="none" strike="noStrike" cap="none" normalizeH="0" baseline="0" dirty="0" err="1">
                <a:ln>
                  <a:noFill/>
                </a:ln>
                <a:solidFill>
                  <a:srgbClr val="A9B7C6"/>
                </a:solidFill>
                <a:effectLst/>
                <a:latin typeface="JetBrains Mono"/>
              </a:rPr>
              <a:t>emma</a:t>
            </a:r>
            <a:r>
              <a:rPr kumimoji="0" lang="en-US" altLang="en-US" sz="1600" b="0" i="0" u="none" strike="noStrike" cap="none" normalizeH="0" baseline="0" dirty="0">
                <a:ln>
                  <a:noFill/>
                </a:ln>
                <a:solidFill>
                  <a:srgbClr val="A9B7C6"/>
                </a:solidFill>
                <a:effectLst/>
                <a:latin typeface="JetBrains Mono"/>
              </a:rPr>
              <a:t> = Employee(</a:t>
            </a:r>
            <a:r>
              <a:rPr kumimoji="0" lang="en-US" altLang="en-US" sz="1600" b="0" i="0" u="none" strike="noStrike" cap="none" normalizeH="0" baseline="0" dirty="0">
                <a:ln>
                  <a:noFill/>
                </a:ln>
                <a:solidFill>
                  <a:srgbClr val="6A8759"/>
                </a:solidFill>
                <a:effectLst/>
                <a:latin typeface="JetBrains Mono"/>
              </a:rPr>
              <a:t>'Emma'</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23</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7500</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err="1">
                <a:ln>
                  <a:noFill/>
                </a:ln>
                <a:solidFill>
                  <a:srgbClr val="A9B7C6"/>
                </a:solidFill>
                <a:effectLst/>
                <a:latin typeface="JetBrains Mono"/>
              </a:rPr>
              <a:t>emma.show</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err="1">
                <a:ln>
                  <a:noFill/>
                </a:ln>
                <a:solidFill>
                  <a:srgbClr val="A9B7C6"/>
                </a:solidFill>
                <a:effectLst/>
                <a:latin typeface="JetBrains Mono"/>
              </a:rPr>
              <a:t>kelly</a:t>
            </a:r>
            <a:r>
              <a:rPr kumimoji="0" lang="en-US" altLang="en-US" sz="1600" b="0" i="0" u="none" strike="noStrike" cap="none" normalizeH="0" baseline="0" dirty="0">
                <a:ln>
                  <a:noFill/>
                </a:ln>
                <a:solidFill>
                  <a:srgbClr val="A9B7C6"/>
                </a:solidFill>
                <a:effectLst/>
                <a:latin typeface="JetBrains Mono"/>
              </a:rPr>
              <a:t> = Employee(</a:t>
            </a:r>
            <a:r>
              <a:rPr kumimoji="0" lang="en-US" altLang="en-US" sz="1600" b="0" i="0" u="none" strike="noStrike" cap="none" normalizeH="0" baseline="0" dirty="0">
                <a:ln>
                  <a:noFill/>
                </a:ln>
                <a:solidFill>
                  <a:srgbClr val="6A8759"/>
                </a:solidFill>
                <a:effectLst/>
                <a:latin typeface="JetBrains Mono"/>
              </a:rPr>
              <a:t>'Kelly'</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25</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8500</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err="1">
                <a:ln>
                  <a:noFill/>
                </a:ln>
                <a:solidFill>
                  <a:srgbClr val="A9B7C6"/>
                </a:solidFill>
                <a:effectLst/>
                <a:latin typeface="JetBrains Mono"/>
              </a:rPr>
              <a:t>kelly.show</a:t>
            </a: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endParaRPr>
          </a:p>
          <a:p>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575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5" y="1583140"/>
            <a:ext cx="4346990" cy="4593823"/>
          </a:xfrm>
        </p:spPr>
        <p:txBody>
          <a:bodyPr>
            <a:normAutofit lnSpcReduction="10000"/>
          </a:bodyPr>
          <a:lstStyle/>
          <a:p>
            <a:pPr marL="0" indent="0">
              <a:buNone/>
            </a:pPr>
            <a:r>
              <a:rPr lang="en-GB" sz="3600" b="1" u="sng" dirty="0"/>
              <a:t>Earlier …</a:t>
            </a:r>
          </a:p>
          <a:p>
            <a:pPr marL="0" indent="0">
              <a:buNone/>
            </a:pPr>
            <a:endParaRPr lang="en-GB" sz="1800" dirty="0"/>
          </a:p>
          <a:p>
            <a:pPr marL="0" indent="0">
              <a:buNone/>
            </a:pPr>
            <a:endParaRPr lang="en-GB" sz="1800" dirty="0"/>
          </a:p>
          <a:p>
            <a:pPr marL="0" indent="0">
              <a:buNone/>
            </a:pPr>
            <a:r>
              <a:rPr lang="en-GB" sz="3200" dirty="0"/>
              <a:t>We created the </a:t>
            </a:r>
            <a:r>
              <a:rPr lang="en-GB" sz="3200" b="1" i="1" dirty="0"/>
              <a:t>class</a:t>
            </a:r>
            <a:r>
              <a:rPr lang="en-GB" sz="3200" dirty="0"/>
              <a:t>.</a:t>
            </a:r>
          </a:p>
          <a:p>
            <a:pPr marL="0" indent="0">
              <a:buNone/>
            </a:pPr>
            <a:endParaRPr lang="en-GB" sz="3200" dirty="0"/>
          </a:p>
          <a:p>
            <a:pPr marL="0" indent="0">
              <a:buNone/>
            </a:pPr>
            <a:endParaRPr lang="en-GB" sz="2000" dirty="0"/>
          </a:p>
          <a:p>
            <a:pPr marL="0" indent="0">
              <a:buNone/>
            </a:pPr>
            <a:endParaRPr lang="en-GB" sz="3200" dirty="0"/>
          </a:p>
          <a:p>
            <a:pPr marL="0" indent="0">
              <a:buNone/>
            </a:pPr>
            <a:r>
              <a:rPr lang="en-GB" sz="3200" dirty="0"/>
              <a:t>We also created four instances of the car </a:t>
            </a:r>
            <a:r>
              <a:rPr lang="en-GB" sz="3200" b="1" i="1" dirty="0"/>
              <a:t>class</a:t>
            </a:r>
            <a:r>
              <a:rPr lang="en-GB" sz="3200" dirty="0"/>
              <a:t> (car1, car2, car3, car4). </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6" name="Picture 5"/>
          <p:cNvPicPr>
            <a:picLocks noChangeAspect="1"/>
          </p:cNvPicPr>
          <p:nvPr/>
        </p:nvPicPr>
        <p:blipFill rotWithShape="1">
          <a:blip r:embed="rId2"/>
          <a:srcRect l="17082" t="16197" r="6152" b="20044"/>
          <a:stretch/>
        </p:blipFill>
        <p:spPr>
          <a:xfrm>
            <a:off x="4676775" y="1524439"/>
            <a:ext cx="7177768" cy="4587148"/>
          </a:xfrm>
          <a:prstGeom prst="rect">
            <a:avLst/>
          </a:prstGeom>
          <a:ln w="12700">
            <a:solidFill>
              <a:schemeClr val="tx1"/>
            </a:solidFill>
          </a:ln>
        </p:spPr>
      </p:pic>
    </p:spTree>
    <p:extLst>
      <p:ext uri="{BB962C8B-B14F-4D97-AF65-F5344CB8AC3E}">
        <p14:creationId xmlns:p14="http://schemas.microsoft.com/office/powerpoint/2010/main" val="54501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Earlier …</a:t>
            </a:r>
          </a:p>
          <a:p>
            <a:pPr marL="0" indent="0">
              <a:buNone/>
            </a:pPr>
            <a:endParaRPr lang="en-GB" sz="3600" dirty="0"/>
          </a:p>
          <a:p>
            <a:pPr marL="0" indent="0">
              <a:buNone/>
            </a:pPr>
            <a:r>
              <a:rPr lang="en-GB" sz="3600" dirty="0"/>
              <a:t>However, this is only half of the story.</a:t>
            </a:r>
          </a:p>
          <a:p>
            <a:pPr marL="0" indent="0">
              <a:buNone/>
            </a:pPr>
            <a:endParaRPr lang="en-GB" sz="3600" dirty="0"/>
          </a:p>
          <a:p>
            <a:pPr marL="0" indent="0">
              <a:buNone/>
            </a:pPr>
            <a:r>
              <a:rPr lang="en-GB" sz="3600" dirty="0"/>
              <a:t>Let’s look at another example.</a:t>
            </a:r>
          </a:p>
          <a:p>
            <a:pPr marL="0" indent="0">
              <a:buNone/>
            </a:pPr>
            <a:r>
              <a:rPr lang="en-GB" sz="3600" dirty="0"/>
              <a:t>We will create some classes and define their behaviours.</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385561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6494965" cy="4593823"/>
          </a:xfrm>
        </p:spPr>
        <p:txBody>
          <a:bodyPr>
            <a:normAutofit fontScale="92500" lnSpcReduction="10000"/>
          </a:bodyPr>
          <a:lstStyle/>
          <a:p>
            <a:pPr marL="0" indent="0">
              <a:buNone/>
            </a:pPr>
            <a:r>
              <a:rPr lang="en-GB" sz="3900" b="1" u="sng" dirty="0"/>
              <a:t>Creating a square</a:t>
            </a:r>
          </a:p>
          <a:p>
            <a:pPr marL="0" indent="0">
              <a:buNone/>
            </a:pPr>
            <a:r>
              <a:rPr lang="en-GB" sz="3200" dirty="0"/>
              <a:t>Here, we define a class called square which has a variable side.</a:t>
            </a:r>
          </a:p>
          <a:p>
            <a:pPr marL="0" indent="0">
              <a:buNone/>
            </a:pPr>
            <a:endParaRPr lang="en-GB" sz="3200" dirty="0"/>
          </a:p>
          <a:p>
            <a:pPr marL="0" indent="0">
              <a:buNone/>
            </a:pPr>
            <a:r>
              <a:rPr lang="en-GB" sz="3200" dirty="0"/>
              <a:t>We create a new square object with a side length of 5.</a:t>
            </a:r>
          </a:p>
          <a:p>
            <a:pPr marL="0" indent="0">
              <a:buNone/>
            </a:pPr>
            <a:endParaRPr lang="en-GB" sz="3200" dirty="0"/>
          </a:p>
          <a:p>
            <a:pPr marL="0" indent="0">
              <a:buNone/>
            </a:pPr>
            <a:r>
              <a:rPr lang="en-GB" sz="3200" dirty="0"/>
              <a:t>Then we calculate and display the area of the square.</a:t>
            </a:r>
          </a:p>
          <a:p>
            <a:pPr marL="0" indent="0">
              <a:buNone/>
            </a:pPr>
            <a:r>
              <a:rPr lang="en-GB" sz="3200" b="1" dirty="0"/>
              <a:t>However, is there a better way?</a:t>
            </a:r>
            <a:endParaRPr lang="en-GB" sz="3600" b="1"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21303" t="16966" r="13553" b="35050"/>
          <a:stretch/>
        </p:blipFill>
        <p:spPr>
          <a:xfrm>
            <a:off x="6808580" y="1932314"/>
            <a:ext cx="5045963" cy="4136546"/>
          </a:xfrm>
          <a:prstGeom prst="rect">
            <a:avLst/>
          </a:prstGeom>
          <a:ln w="12700">
            <a:solidFill>
              <a:schemeClr val="tx1"/>
            </a:solidFill>
          </a:ln>
        </p:spPr>
      </p:pic>
    </p:spTree>
    <p:extLst>
      <p:ext uri="{BB962C8B-B14F-4D97-AF65-F5344CB8AC3E}">
        <p14:creationId xmlns:p14="http://schemas.microsoft.com/office/powerpoint/2010/main" val="286917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6378587" cy="4593823"/>
          </a:xfrm>
        </p:spPr>
        <p:txBody>
          <a:bodyPr>
            <a:normAutofit/>
          </a:bodyPr>
          <a:lstStyle/>
          <a:p>
            <a:pPr marL="0" indent="0">
              <a:buNone/>
            </a:pPr>
            <a:r>
              <a:rPr lang="en-GB" sz="3600" b="1" u="sng" dirty="0"/>
              <a:t>Methods</a:t>
            </a:r>
          </a:p>
          <a:p>
            <a:pPr marL="0" indent="0">
              <a:buNone/>
            </a:pPr>
            <a:r>
              <a:rPr lang="en-GB" dirty="0"/>
              <a:t>Now we define a </a:t>
            </a:r>
            <a:r>
              <a:rPr lang="en-GB" b="1" dirty="0"/>
              <a:t>method</a:t>
            </a:r>
          </a:p>
          <a:p>
            <a:pPr marL="0" indent="0">
              <a:buNone/>
            </a:pPr>
            <a:r>
              <a:rPr lang="en-GB" dirty="0" err="1"/>
              <a:t>calculate_area</a:t>
            </a:r>
            <a:r>
              <a:rPr lang="en-GB" dirty="0"/>
              <a:t> </a:t>
            </a:r>
          </a:p>
          <a:p>
            <a:pPr marL="0" indent="0">
              <a:buNone/>
            </a:pPr>
            <a:r>
              <a:rPr lang="en-GB" dirty="0"/>
              <a:t>which is wholly contained </a:t>
            </a:r>
            <a:r>
              <a:rPr lang="en-GB" u="sng" dirty="0"/>
              <a:t>within the class </a:t>
            </a:r>
            <a:r>
              <a:rPr lang="en-GB" dirty="0"/>
              <a:t>square,</a:t>
            </a:r>
          </a:p>
          <a:p>
            <a:pPr marL="0" indent="0">
              <a:buNone/>
            </a:pPr>
            <a:r>
              <a:rPr lang="en-GB" dirty="0"/>
              <a:t>and accessed in the usual way by calling </a:t>
            </a:r>
            <a:r>
              <a:rPr lang="en-GB" b="1" i="1" dirty="0" err="1"/>
              <a:t>object.method</a:t>
            </a:r>
            <a:r>
              <a:rPr lang="en-GB" dirty="0"/>
              <a:t> i.e.</a:t>
            </a:r>
          </a:p>
          <a:p>
            <a:pPr marL="0" indent="0">
              <a:buNone/>
            </a:pPr>
            <a:endParaRPr lang="en-GB" sz="1200" dirty="0"/>
          </a:p>
          <a:p>
            <a:pPr marL="0" indent="0">
              <a:buNone/>
            </a:pPr>
            <a:r>
              <a:rPr lang="en-GB" dirty="0"/>
              <a:t>	</a:t>
            </a:r>
            <a:r>
              <a:rPr lang="en-GB" sz="3200" b="1" i="1" dirty="0"/>
              <a:t>shape1.calculate_area()</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21373" t="14650" r="13698" b="31509"/>
          <a:stretch/>
        </p:blipFill>
        <p:spPr>
          <a:xfrm>
            <a:off x="6775814" y="1587260"/>
            <a:ext cx="5078729" cy="4508739"/>
          </a:xfrm>
          <a:prstGeom prst="rect">
            <a:avLst/>
          </a:prstGeom>
          <a:ln w="12700">
            <a:solidFill>
              <a:schemeClr val="tx1"/>
            </a:solidFill>
          </a:ln>
        </p:spPr>
      </p:pic>
    </p:spTree>
    <p:extLst>
      <p:ext uri="{BB962C8B-B14F-4D97-AF65-F5344CB8AC3E}">
        <p14:creationId xmlns:p14="http://schemas.microsoft.com/office/powerpoint/2010/main" val="167830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6378587" cy="4593823"/>
          </a:xfrm>
        </p:spPr>
        <p:txBody>
          <a:bodyPr>
            <a:normAutofit/>
          </a:bodyPr>
          <a:lstStyle/>
          <a:p>
            <a:pPr marL="0" indent="0">
              <a:buNone/>
            </a:pPr>
            <a:r>
              <a:rPr lang="en-GB" sz="3600" b="1" u="sng" dirty="0"/>
              <a:t>Methods</a:t>
            </a:r>
          </a:p>
          <a:p>
            <a:pPr marL="0" indent="0">
              <a:buNone/>
            </a:pPr>
            <a:endParaRPr lang="en-GB" dirty="0"/>
          </a:p>
          <a:p>
            <a:pPr marL="0" indent="0">
              <a:buNone/>
            </a:pPr>
            <a:r>
              <a:rPr lang="en-GB" sz="3600" dirty="0"/>
              <a:t>So, every time we create an instance of the class square (object) we make </a:t>
            </a:r>
            <a:r>
              <a:rPr lang="en-GB" sz="3600" dirty="0" err="1"/>
              <a:t>calculate_area</a:t>
            </a:r>
            <a:r>
              <a:rPr lang="en-GB" sz="3600" dirty="0"/>
              <a:t> (method) automatically available using </a:t>
            </a:r>
            <a:r>
              <a:rPr lang="en-GB" sz="3600" b="1" i="1" dirty="0"/>
              <a:t>shape1.calculate_area()</a:t>
            </a:r>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21373" t="14650" r="13698" b="31509"/>
          <a:stretch/>
        </p:blipFill>
        <p:spPr>
          <a:xfrm>
            <a:off x="6775814" y="1587260"/>
            <a:ext cx="5078729" cy="4508739"/>
          </a:xfrm>
          <a:prstGeom prst="rect">
            <a:avLst/>
          </a:prstGeom>
          <a:ln w="12700">
            <a:solidFill>
              <a:schemeClr val="tx1"/>
            </a:solidFill>
          </a:ln>
        </p:spPr>
      </p:pic>
    </p:spTree>
    <p:extLst>
      <p:ext uri="{BB962C8B-B14F-4D97-AF65-F5344CB8AC3E}">
        <p14:creationId xmlns:p14="http://schemas.microsoft.com/office/powerpoint/2010/main" val="282645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6194841" cy="4593823"/>
          </a:xfrm>
        </p:spPr>
        <p:txBody>
          <a:bodyPr>
            <a:normAutofit fontScale="92500" lnSpcReduction="10000"/>
          </a:bodyPr>
          <a:lstStyle/>
          <a:p>
            <a:pPr marL="0" indent="0">
              <a:buNone/>
            </a:pPr>
            <a:r>
              <a:rPr lang="en-GB" sz="3900" b="1" u="sng" dirty="0"/>
              <a:t>Adding a circle</a:t>
            </a:r>
          </a:p>
          <a:p>
            <a:pPr marL="0" indent="0">
              <a:buNone/>
            </a:pPr>
            <a:endParaRPr lang="en-GB" sz="3200" dirty="0"/>
          </a:p>
          <a:p>
            <a:pPr marL="0" indent="0">
              <a:buNone/>
            </a:pPr>
            <a:r>
              <a:rPr lang="en-GB" sz="3200" dirty="0"/>
              <a:t>Let’s add a class circle, with a method to calculate its area.</a:t>
            </a:r>
          </a:p>
          <a:p>
            <a:pPr marL="0" indent="0">
              <a:buNone/>
            </a:pPr>
            <a:endParaRPr lang="en-GB" sz="3200" dirty="0"/>
          </a:p>
          <a:p>
            <a:pPr marL="0" indent="0">
              <a:buNone/>
            </a:pPr>
            <a:endParaRPr lang="en-GB" sz="3200" dirty="0"/>
          </a:p>
          <a:p>
            <a:pPr marL="0" indent="0">
              <a:buNone/>
            </a:pPr>
            <a:r>
              <a:rPr lang="en-GB" sz="3200" dirty="0"/>
              <a:t>We create an instance of circle.</a:t>
            </a:r>
          </a:p>
          <a:p>
            <a:pPr marL="0" indent="0">
              <a:buNone/>
            </a:pPr>
            <a:endParaRPr lang="en-GB" sz="1400" dirty="0"/>
          </a:p>
          <a:p>
            <a:pPr marL="0" indent="0">
              <a:buNone/>
            </a:pPr>
            <a:r>
              <a:rPr lang="en-GB" sz="3200" dirty="0"/>
              <a:t>We calculate its area by calling its method.</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18534" t="11804" r="6876" b="24150"/>
          <a:stretch/>
        </p:blipFill>
        <p:spPr>
          <a:xfrm>
            <a:off x="6524625" y="341455"/>
            <a:ext cx="5329918" cy="5898442"/>
          </a:xfrm>
          <a:prstGeom prst="rect">
            <a:avLst/>
          </a:prstGeom>
          <a:ln w="12700">
            <a:solidFill>
              <a:schemeClr val="tx1"/>
            </a:solidFill>
          </a:ln>
        </p:spPr>
      </p:pic>
    </p:spTree>
    <p:extLst>
      <p:ext uri="{BB962C8B-B14F-4D97-AF65-F5344CB8AC3E}">
        <p14:creationId xmlns:p14="http://schemas.microsoft.com/office/powerpoint/2010/main" val="243031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6194841" cy="4593823"/>
          </a:xfrm>
        </p:spPr>
        <p:txBody>
          <a:bodyPr>
            <a:normAutofit lnSpcReduction="10000"/>
          </a:bodyPr>
          <a:lstStyle/>
          <a:p>
            <a:pPr marL="0" indent="0">
              <a:buNone/>
            </a:pPr>
            <a:r>
              <a:rPr lang="en-GB" sz="3600" b="1" u="sng" dirty="0"/>
              <a:t>Adding a circle</a:t>
            </a:r>
          </a:p>
          <a:p>
            <a:pPr marL="0" indent="0">
              <a:buNone/>
            </a:pPr>
            <a:r>
              <a:rPr lang="en-GB" dirty="0"/>
              <a:t>Notice:</a:t>
            </a:r>
          </a:p>
          <a:p>
            <a:pPr marL="0" indent="0">
              <a:buNone/>
            </a:pPr>
            <a:r>
              <a:rPr lang="en-GB" dirty="0"/>
              <a:t>The method to calculate the area in both classes has the </a:t>
            </a:r>
            <a:r>
              <a:rPr lang="en-GB" u="sng" dirty="0"/>
              <a:t>same</a:t>
            </a:r>
            <a:r>
              <a:rPr lang="en-GB" dirty="0"/>
              <a:t> name.</a:t>
            </a:r>
          </a:p>
          <a:p>
            <a:pPr marL="0" indent="0">
              <a:buNone/>
            </a:pPr>
            <a:endParaRPr lang="en-GB" dirty="0"/>
          </a:p>
          <a:p>
            <a:pPr marL="0" indent="0">
              <a:buNone/>
            </a:pPr>
            <a:r>
              <a:rPr lang="en-GB" dirty="0"/>
              <a:t>The call to calculate the area is exactly the same for both classes except for the object before the dot.</a:t>
            </a:r>
          </a:p>
          <a:p>
            <a:pPr marL="0" indent="0">
              <a:buNone/>
            </a:pPr>
            <a:endParaRPr lang="en-GB" dirty="0"/>
          </a:p>
          <a:p>
            <a:pPr marL="0" indent="0">
              <a:buNone/>
            </a:pPr>
            <a:r>
              <a:rPr lang="en-GB" b="1" u="sng" dirty="0"/>
              <a:t>All the work is done within the object</a:t>
            </a:r>
            <a:r>
              <a:rPr lang="en-GB" dirty="0"/>
              <a:t>.</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18534" t="11804" r="6876" b="24150"/>
          <a:stretch/>
        </p:blipFill>
        <p:spPr>
          <a:xfrm>
            <a:off x="6524625" y="341455"/>
            <a:ext cx="5329918" cy="5898442"/>
          </a:xfrm>
          <a:prstGeom prst="rect">
            <a:avLst/>
          </a:prstGeom>
          <a:ln w="12700">
            <a:solidFill>
              <a:schemeClr val="tx1"/>
            </a:solidFill>
          </a:ln>
        </p:spPr>
      </p:pic>
    </p:spTree>
    <p:extLst>
      <p:ext uri="{BB962C8B-B14F-4D97-AF65-F5344CB8AC3E}">
        <p14:creationId xmlns:p14="http://schemas.microsoft.com/office/powerpoint/2010/main" val="261596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2000" b="1" dirty="0"/>
          </a:p>
          <a:p>
            <a:pPr marL="0" indent="0" algn="ctr">
              <a:buNone/>
            </a:pPr>
            <a:r>
              <a:rPr lang="en-GB" sz="3600" b="1" dirty="0"/>
              <a:t>Object Oriented Programming (OOP)</a:t>
            </a:r>
          </a:p>
          <a:p>
            <a:pPr marL="0" indent="0" algn="ctr">
              <a:buNone/>
            </a:pPr>
            <a:r>
              <a:rPr lang="en-GB" sz="3600" b="1" dirty="0"/>
              <a:t>2</a:t>
            </a:r>
          </a:p>
          <a:p>
            <a:pPr marL="0" indent="0" algn="ctr">
              <a:buNone/>
            </a:pPr>
            <a:r>
              <a:rPr lang="en-US" sz="7200" b="1" i="0" dirty="0">
                <a:solidFill>
                  <a:srgbClr val="333333"/>
                </a:solidFill>
                <a:effectLst/>
                <a:latin typeface="Inter-Bold"/>
              </a:rPr>
              <a:t>Constructors in Python</a:t>
            </a:r>
          </a:p>
          <a:p>
            <a:pPr marL="0" indent="0" algn="ctr">
              <a:buNone/>
            </a:pPr>
            <a:r>
              <a:rPr lang="en-GB" sz="9600" b="1" dirty="0"/>
              <a:t>And Poly-morphism</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160699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5432841" cy="4593823"/>
          </a:xfrm>
        </p:spPr>
        <p:txBody>
          <a:bodyPr>
            <a:normAutofit lnSpcReduction="10000"/>
          </a:bodyPr>
          <a:lstStyle/>
          <a:p>
            <a:pPr marL="0" indent="0">
              <a:buNone/>
            </a:pPr>
            <a:r>
              <a:rPr lang="en-GB" sz="3600" b="1" u="sng" dirty="0"/>
              <a:t>Methods</a:t>
            </a:r>
          </a:p>
          <a:p>
            <a:pPr marL="0" indent="0">
              <a:buNone/>
            </a:pPr>
            <a:endParaRPr lang="en-GB" sz="3600" dirty="0"/>
          </a:p>
          <a:p>
            <a:pPr marL="0" indent="0">
              <a:buNone/>
            </a:pPr>
            <a:endParaRPr lang="en-GB" sz="3600" dirty="0"/>
          </a:p>
          <a:p>
            <a:pPr marL="0" indent="0">
              <a:buNone/>
            </a:pPr>
            <a:endParaRPr lang="en-GB" sz="3600" dirty="0"/>
          </a:p>
          <a:p>
            <a:pPr marL="0" indent="0">
              <a:buNone/>
            </a:pPr>
            <a:r>
              <a:rPr lang="en-GB" dirty="0"/>
              <a:t>So, we can create one of each shape and calculate the area of each one, using its own </a:t>
            </a:r>
            <a:r>
              <a:rPr lang="en-GB" dirty="0" err="1"/>
              <a:t>calculate_area</a:t>
            </a:r>
            <a:r>
              <a:rPr lang="en-GB" dirty="0"/>
              <a:t>!!</a:t>
            </a:r>
          </a:p>
          <a:p>
            <a:pPr marL="0" indent="0">
              <a:buNone/>
            </a:pPr>
            <a:r>
              <a:rPr lang="en-GB" dirty="0"/>
              <a:t>Or …..</a:t>
            </a:r>
          </a:p>
          <a:p>
            <a:pPr marL="0" indent="0">
              <a:buNone/>
            </a:pPr>
            <a:r>
              <a:rPr lang="en-GB" dirty="0"/>
              <a:t>	we can really up the ante .. </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18731" t="10567" r="7657" b="26763"/>
          <a:stretch/>
        </p:blipFill>
        <p:spPr>
          <a:xfrm>
            <a:off x="5876926" y="144909"/>
            <a:ext cx="5981700" cy="6104400"/>
          </a:xfrm>
          <a:prstGeom prst="rect">
            <a:avLst/>
          </a:prstGeom>
          <a:ln w="12700">
            <a:solidFill>
              <a:schemeClr val="tx1"/>
            </a:solidFill>
          </a:ln>
        </p:spPr>
      </p:pic>
    </p:spTree>
    <p:extLst>
      <p:ext uri="{BB962C8B-B14F-4D97-AF65-F5344CB8AC3E}">
        <p14:creationId xmlns:p14="http://schemas.microsoft.com/office/powerpoint/2010/main" val="429311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11524759" cy="4593823"/>
          </a:xfrm>
        </p:spPr>
        <p:txBody>
          <a:bodyPr>
            <a:normAutofit/>
          </a:bodyPr>
          <a:lstStyle/>
          <a:p>
            <a:pPr marL="0" indent="0">
              <a:buNone/>
            </a:pPr>
            <a:r>
              <a:rPr lang="en-GB" sz="3600" b="1" u="sng" dirty="0"/>
              <a:t>Methods</a:t>
            </a:r>
          </a:p>
          <a:p>
            <a:pPr marL="0" indent="0">
              <a:buNone/>
            </a:pPr>
            <a:r>
              <a:rPr lang="en-GB" dirty="0"/>
              <a:t>Let’s create some shapes, say two circles and two squares.</a:t>
            </a:r>
          </a:p>
          <a:p>
            <a:pPr marL="0" indent="0">
              <a:buNone/>
            </a:pPr>
            <a:r>
              <a:rPr lang="en-GB" dirty="0"/>
              <a:t>In fact, let’s create a list of shapes:</a:t>
            </a:r>
          </a:p>
          <a:p>
            <a:pPr marL="0" indent="0">
              <a:buNone/>
            </a:pPr>
            <a:endParaRPr lang="en-GB" dirty="0"/>
          </a:p>
          <a:p>
            <a:pPr marL="0" indent="0">
              <a:buNone/>
            </a:pPr>
            <a:endParaRPr lang="en-GB" sz="1200" dirty="0"/>
          </a:p>
          <a:p>
            <a:pPr marL="0" indent="0">
              <a:buNone/>
            </a:pPr>
            <a:r>
              <a:rPr lang="en-GB" dirty="0"/>
              <a:t>We know that lists in Python are very useful, so let’s use a loop to access each element in the list, one at a time.</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6" name="Picture 5"/>
          <p:cNvPicPr>
            <a:picLocks noChangeAspect="1"/>
          </p:cNvPicPr>
          <p:nvPr/>
        </p:nvPicPr>
        <p:blipFill rotWithShape="1">
          <a:blip r:embed="rId2"/>
          <a:srcRect l="15311" t="49960" r="5218" b="44273"/>
          <a:stretch/>
        </p:blipFill>
        <p:spPr>
          <a:xfrm>
            <a:off x="1100831" y="3311287"/>
            <a:ext cx="9185602" cy="621521"/>
          </a:xfrm>
          <a:prstGeom prst="rect">
            <a:avLst/>
          </a:prstGeom>
          <a:ln w="12700">
            <a:solidFill>
              <a:schemeClr val="tx1"/>
            </a:solidFill>
          </a:ln>
        </p:spPr>
      </p:pic>
      <p:pic>
        <p:nvPicPr>
          <p:cNvPr id="8" name="Picture 7"/>
          <p:cNvPicPr>
            <a:picLocks noChangeAspect="1"/>
          </p:cNvPicPr>
          <p:nvPr/>
        </p:nvPicPr>
        <p:blipFill rotWithShape="1">
          <a:blip r:embed="rId2"/>
          <a:srcRect l="15618" t="57004" r="5217" b="31646"/>
          <a:stretch/>
        </p:blipFill>
        <p:spPr>
          <a:xfrm>
            <a:off x="1100831" y="4925687"/>
            <a:ext cx="9150091" cy="1223311"/>
          </a:xfrm>
          <a:prstGeom prst="rect">
            <a:avLst/>
          </a:prstGeom>
          <a:ln w="12700">
            <a:solidFill>
              <a:schemeClr val="tx1"/>
            </a:solidFill>
          </a:ln>
        </p:spPr>
      </p:pic>
    </p:spTree>
    <p:extLst>
      <p:ext uri="{BB962C8B-B14F-4D97-AF65-F5344CB8AC3E}">
        <p14:creationId xmlns:p14="http://schemas.microsoft.com/office/powerpoint/2010/main" val="107057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10597" t="11094" r="5217" b="31646"/>
          <a:stretch/>
        </p:blipFill>
        <p:spPr>
          <a:xfrm>
            <a:off x="342901" y="81225"/>
            <a:ext cx="9730468" cy="6171286"/>
          </a:xfrm>
          <a:prstGeom prst="rect">
            <a:avLst/>
          </a:prstGeom>
          <a:ln w="12700">
            <a:solidFill>
              <a:schemeClr val="tx1"/>
            </a:solidFill>
          </a:ln>
        </p:spPr>
      </p:pic>
    </p:spTree>
    <p:extLst>
      <p:ext uri="{BB962C8B-B14F-4D97-AF65-F5344CB8AC3E}">
        <p14:creationId xmlns:p14="http://schemas.microsoft.com/office/powerpoint/2010/main" val="271661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pic>
        <p:nvPicPr>
          <p:cNvPr id="5" name="Picture 4"/>
          <p:cNvPicPr>
            <a:picLocks noChangeAspect="1"/>
          </p:cNvPicPr>
          <p:nvPr/>
        </p:nvPicPr>
        <p:blipFill rotWithShape="1">
          <a:blip r:embed="rId2"/>
          <a:srcRect l="10597" t="11094" r="5217" b="31646"/>
          <a:stretch/>
        </p:blipFill>
        <p:spPr>
          <a:xfrm>
            <a:off x="342901" y="81225"/>
            <a:ext cx="9730468" cy="6171286"/>
          </a:xfrm>
          <a:prstGeom prst="rect">
            <a:avLst/>
          </a:prstGeom>
          <a:ln w="12700">
            <a:solidFill>
              <a:schemeClr val="tx1"/>
            </a:solidFill>
          </a:ln>
        </p:spPr>
      </p:pic>
      <p:pic>
        <p:nvPicPr>
          <p:cNvPr id="6" name="Picture 5"/>
          <p:cNvPicPr>
            <a:picLocks noChangeAspect="1"/>
          </p:cNvPicPr>
          <p:nvPr/>
        </p:nvPicPr>
        <p:blipFill rotWithShape="1">
          <a:blip r:embed="rId2"/>
          <a:srcRect l="9855" t="76534" r="68059" b="7647"/>
          <a:stretch/>
        </p:blipFill>
        <p:spPr>
          <a:xfrm>
            <a:off x="7533494" y="1057275"/>
            <a:ext cx="4321049" cy="2886075"/>
          </a:xfrm>
          <a:prstGeom prst="rect">
            <a:avLst/>
          </a:prstGeom>
          <a:ln w="12700">
            <a:solidFill>
              <a:schemeClr val="tx1"/>
            </a:solidFill>
          </a:ln>
        </p:spPr>
      </p:pic>
    </p:spTree>
    <p:extLst>
      <p:ext uri="{BB962C8B-B14F-4D97-AF65-F5344CB8AC3E}">
        <p14:creationId xmlns:p14="http://schemas.microsoft.com/office/powerpoint/2010/main" val="194033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11524759" cy="4593823"/>
          </a:xfrm>
        </p:spPr>
        <p:txBody>
          <a:bodyPr>
            <a:normAutofit lnSpcReduction="10000"/>
          </a:bodyPr>
          <a:lstStyle/>
          <a:p>
            <a:pPr marL="0" indent="0">
              <a:buNone/>
            </a:pPr>
            <a:r>
              <a:rPr lang="en-GB" sz="3600" b="1" u="sng" dirty="0"/>
              <a:t>Wow!!</a:t>
            </a:r>
          </a:p>
          <a:p>
            <a:pPr marL="0" indent="0">
              <a:buNone/>
            </a:pPr>
            <a:endParaRPr lang="en-GB" sz="1050" dirty="0"/>
          </a:p>
          <a:p>
            <a:pPr marL="0" indent="0" algn="ctr">
              <a:buNone/>
            </a:pPr>
            <a:r>
              <a:rPr lang="en-GB" sz="3900" dirty="0"/>
              <a:t>We have stored different objects in a list, </a:t>
            </a:r>
          </a:p>
          <a:p>
            <a:pPr marL="0" indent="0" algn="ctr">
              <a:buNone/>
            </a:pPr>
            <a:r>
              <a:rPr lang="en-GB" sz="3900" dirty="0"/>
              <a:t>and found all their areas in exactly the same way i.e. </a:t>
            </a:r>
          </a:p>
          <a:p>
            <a:pPr marL="0" indent="0" algn="ctr">
              <a:buNone/>
            </a:pPr>
            <a:r>
              <a:rPr lang="en-GB" sz="3900" dirty="0"/>
              <a:t>by calling the method </a:t>
            </a:r>
            <a:r>
              <a:rPr lang="en-GB" sz="3900" b="1" dirty="0" err="1"/>
              <a:t>calculate_area</a:t>
            </a:r>
            <a:r>
              <a:rPr lang="en-GB" sz="3900" dirty="0"/>
              <a:t> </a:t>
            </a:r>
          </a:p>
          <a:p>
            <a:pPr marL="0" indent="0" algn="ctr">
              <a:buNone/>
            </a:pPr>
            <a:r>
              <a:rPr lang="en-GB" sz="3900" dirty="0"/>
              <a:t>which has different definitions in each object. </a:t>
            </a:r>
          </a:p>
          <a:p>
            <a:pPr marL="0" indent="0" algn="ctr">
              <a:buNone/>
            </a:pPr>
            <a:endParaRPr lang="en-GB" sz="3900" dirty="0"/>
          </a:p>
          <a:p>
            <a:pPr marL="0" indent="0" algn="ctr">
              <a:buNone/>
            </a:pPr>
            <a:r>
              <a:rPr lang="en-GB" sz="3900" b="1" u="sng" dirty="0">
                <a:solidFill>
                  <a:srgbClr val="FF0000"/>
                </a:solidFill>
              </a:rPr>
              <a:t>All the hard work is done by the object itself!</a:t>
            </a:r>
          </a:p>
          <a:p>
            <a:pPr marL="0" indent="0">
              <a:buNone/>
            </a:pPr>
            <a:endParaRPr lang="en-GB" sz="900" dirty="0"/>
          </a:p>
          <a:p>
            <a:pPr marL="0" indent="0">
              <a:buNone/>
            </a:pPr>
            <a:endParaRPr lang="en-GB" sz="40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417314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11524759" cy="4593823"/>
          </a:xfrm>
        </p:spPr>
        <p:txBody>
          <a:bodyPr>
            <a:normAutofit/>
          </a:bodyPr>
          <a:lstStyle/>
          <a:p>
            <a:pPr marL="0" indent="0">
              <a:buNone/>
            </a:pPr>
            <a:r>
              <a:rPr lang="en-GB" sz="3600" b="1" u="sng" dirty="0"/>
              <a:t>Polymorphism</a:t>
            </a:r>
            <a:endParaRPr lang="en-GB" sz="1050" dirty="0"/>
          </a:p>
          <a:p>
            <a:pPr marL="0" indent="0">
              <a:buNone/>
            </a:pPr>
            <a:endParaRPr lang="en-GB" sz="4400" dirty="0"/>
          </a:p>
          <a:p>
            <a:pPr marL="0" indent="0">
              <a:buNone/>
            </a:pPr>
            <a:r>
              <a:rPr lang="en-GB" sz="4400" dirty="0"/>
              <a:t>This ability to treat different types of object in the same way is an example of a powerful concept of OOP called </a:t>
            </a:r>
            <a:r>
              <a:rPr lang="en-GB" sz="4400" b="1" dirty="0"/>
              <a:t>polymorphism</a:t>
            </a:r>
            <a:r>
              <a:rPr lang="en-GB" sz="4400" dirty="0"/>
              <a:t>. </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347977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3600" b="1" dirty="0"/>
          </a:p>
          <a:p>
            <a:pPr marL="0" indent="0" algn="ctr">
              <a:buNone/>
            </a:pPr>
            <a:r>
              <a:rPr lang="en-GB" sz="16600" b="1" dirty="0"/>
              <a:t>Questions??</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4294967295"/>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232413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sz="3600" b="1" u="sng" dirty="0"/>
              <a:t>Earlier …</a:t>
            </a:r>
          </a:p>
          <a:p>
            <a:pPr marL="0" indent="0">
              <a:buNone/>
            </a:pPr>
            <a:r>
              <a:rPr lang="en-GB" sz="3600" dirty="0"/>
              <a:t>… we introduced </a:t>
            </a:r>
            <a:r>
              <a:rPr lang="en-GB" sz="3600" b="1" i="1" dirty="0"/>
              <a:t>object oriented programming</a:t>
            </a:r>
            <a:r>
              <a:rPr lang="en-GB" sz="3600" dirty="0"/>
              <a:t>.</a:t>
            </a:r>
          </a:p>
          <a:p>
            <a:pPr marL="0" indent="0">
              <a:buNone/>
            </a:pPr>
            <a:endParaRPr lang="en-GB" sz="3600" dirty="0"/>
          </a:p>
          <a:p>
            <a:pPr marL="0" indent="0">
              <a:buNone/>
            </a:pPr>
            <a:r>
              <a:rPr lang="en-GB" sz="3600" dirty="0"/>
              <a:t>We saw how we could create a </a:t>
            </a:r>
            <a:r>
              <a:rPr lang="en-GB" sz="3600" b="1" i="1" dirty="0"/>
              <a:t>class</a:t>
            </a:r>
            <a:r>
              <a:rPr lang="en-GB" sz="3600" dirty="0"/>
              <a:t>, car, which was a blueprint for all </a:t>
            </a:r>
            <a:r>
              <a:rPr lang="en-GB" sz="3600" b="1" i="1" dirty="0"/>
              <a:t>instances</a:t>
            </a:r>
            <a:r>
              <a:rPr lang="en-GB" sz="3600" dirty="0"/>
              <a:t> of car we would want to create.</a:t>
            </a:r>
          </a:p>
          <a:p>
            <a:pPr marL="0" indent="0">
              <a:buNone/>
            </a:pPr>
            <a:endParaRPr lang="en-GB" sz="3600" dirty="0"/>
          </a:p>
          <a:p>
            <a:pPr marL="0" indent="0">
              <a:buNone/>
            </a:pPr>
            <a:r>
              <a:rPr lang="en-GB" sz="3600" dirty="0"/>
              <a:t>We chose the </a:t>
            </a:r>
            <a:r>
              <a:rPr lang="en-GB" sz="3600" b="1" i="1" dirty="0"/>
              <a:t>attributes</a:t>
            </a:r>
            <a:r>
              <a:rPr lang="en-GB" sz="3600" dirty="0"/>
              <a:t> registration, colour, make and model. </a:t>
            </a:r>
          </a:p>
        </p:txBody>
      </p:sp>
    </p:spTree>
    <p:extLst>
      <p:ext uri="{BB962C8B-B14F-4D97-AF65-F5344CB8AC3E}">
        <p14:creationId xmlns:p14="http://schemas.microsoft.com/office/powerpoint/2010/main" val="239706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b="1" i="0" dirty="0">
                <a:solidFill>
                  <a:srgbClr val="333333"/>
                </a:solidFill>
                <a:effectLst/>
                <a:latin typeface="Inter-Bold"/>
              </a:rPr>
              <a:t>Constructors in Python</a:t>
            </a:r>
          </a:p>
          <a:p>
            <a:pPr marL="0" indent="0">
              <a:buNone/>
            </a:pPr>
            <a:r>
              <a:rPr lang="en-US" sz="2400" b="1" i="0" dirty="0">
                <a:solidFill>
                  <a:srgbClr val="222222"/>
                </a:solidFill>
                <a:effectLst/>
                <a:latin typeface="Inter-Regular"/>
              </a:rPr>
              <a:t>Constructor</a:t>
            </a:r>
            <a:r>
              <a:rPr lang="en-US" sz="2400" b="0" i="0" dirty="0">
                <a:solidFill>
                  <a:srgbClr val="222222"/>
                </a:solidFill>
                <a:effectLst/>
                <a:latin typeface="Inter-Regular"/>
              </a:rPr>
              <a:t> is a special method used to create and initialize an object of a class. On the other hand, a </a:t>
            </a:r>
            <a:r>
              <a:rPr lang="en-US" sz="2400" b="0" i="0" u="sng" dirty="0">
                <a:solidFill>
                  <a:srgbClr val="1E69DE"/>
                </a:solidFill>
                <a:effectLst/>
                <a:latin typeface="Inter-Regular"/>
                <a:hlinkClick r:id="rId2"/>
              </a:rPr>
              <a:t>destructor</a:t>
            </a:r>
            <a:r>
              <a:rPr lang="en-US" sz="2400" b="0" i="0" dirty="0">
                <a:solidFill>
                  <a:srgbClr val="222222"/>
                </a:solidFill>
                <a:effectLst/>
                <a:latin typeface="Inter-Regular"/>
              </a:rPr>
              <a:t> is used to destroy the object.</a:t>
            </a:r>
          </a:p>
          <a:p>
            <a:pPr marL="0" indent="0">
              <a:buNone/>
            </a:pPr>
            <a:endParaRPr lang="en-US" sz="2400" dirty="0">
              <a:solidFill>
                <a:srgbClr val="222222"/>
              </a:solidFill>
              <a:latin typeface="Inter-Regular"/>
            </a:endParaRPr>
          </a:p>
          <a:p>
            <a:pPr marL="0" indent="0">
              <a:buNone/>
            </a:pPr>
            <a:r>
              <a:rPr lang="en-US" sz="2400" dirty="0">
                <a:solidFill>
                  <a:srgbClr val="222222"/>
                </a:solidFill>
                <a:latin typeface="Inter-Regular"/>
              </a:rPr>
              <a:t>Major constructor’s concepts to know….</a:t>
            </a:r>
          </a:p>
          <a:p>
            <a:pPr algn="l">
              <a:buFont typeface="Arial" panose="020B0604020202020204" pitchFamily="34" charset="0"/>
              <a:buChar char="•"/>
            </a:pPr>
            <a:r>
              <a:rPr lang="en-US" sz="2400" b="0" i="0" dirty="0">
                <a:solidFill>
                  <a:srgbClr val="222222"/>
                </a:solidFill>
                <a:effectLst/>
                <a:latin typeface="Inter-Regular"/>
              </a:rPr>
              <a:t>How to create a constructor to initialize an object in Python</a:t>
            </a:r>
          </a:p>
          <a:p>
            <a:pPr algn="l">
              <a:buFont typeface="Arial" panose="020B0604020202020204" pitchFamily="34" charset="0"/>
              <a:buChar char="•"/>
            </a:pPr>
            <a:r>
              <a:rPr lang="en-US" sz="2400" b="0" i="0" dirty="0">
                <a:solidFill>
                  <a:srgbClr val="222222"/>
                </a:solidFill>
                <a:effectLst/>
                <a:latin typeface="Inter-Regular"/>
              </a:rPr>
              <a:t>Different types of constructors</a:t>
            </a:r>
          </a:p>
          <a:p>
            <a:pPr marL="0" indent="0">
              <a:buNone/>
            </a:pPr>
            <a:endParaRPr lang="en-GB" sz="3600" dirty="0"/>
          </a:p>
        </p:txBody>
      </p:sp>
    </p:spTree>
    <p:extLst>
      <p:ext uri="{BB962C8B-B14F-4D97-AF65-F5344CB8AC3E}">
        <p14:creationId xmlns:p14="http://schemas.microsoft.com/office/powerpoint/2010/main" val="293955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203553"/>
          </a:xfrm>
        </p:spPr>
        <p:txBody>
          <a:bodyPr>
            <a:normAutofit fontScale="70000" lnSpcReduction="20000"/>
          </a:bodyPr>
          <a:lstStyle/>
          <a:p>
            <a:pPr marL="0" indent="0" algn="l">
              <a:buNone/>
            </a:pPr>
            <a:r>
              <a:rPr lang="en-US" b="0" i="0" dirty="0">
                <a:solidFill>
                  <a:srgbClr val="222222"/>
                </a:solidFill>
                <a:effectLst/>
                <a:latin typeface="Inter-Regular"/>
              </a:rPr>
              <a:t>Purpose of constructor</a:t>
            </a:r>
          </a:p>
          <a:p>
            <a:pPr algn="l"/>
            <a:endParaRPr lang="en-US" sz="1600" dirty="0">
              <a:solidFill>
                <a:srgbClr val="222222"/>
              </a:solidFill>
              <a:latin typeface="Inter-Regular"/>
            </a:endParaRPr>
          </a:p>
          <a:p>
            <a:pPr algn="l"/>
            <a:r>
              <a:rPr lang="en-US" sz="3600" dirty="0"/>
              <a:t>In </a:t>
            </a:r>
            <a:r>
              <a:rPr lang="en-US" sz="3600" dirty="0">
                <a:hlinkClick r:id="rId2">
                  <a:extLst>
                    <a:ext uri="{A12FA001-AC4F-418D-AE19-62706E023703}">
                      <ahyp:hlinkClr xmlns:ahyp="http://schemas.microsoft.com/office/drawing/2018/hyperlinkcolor" val="tx"/>
                    </a:ext>
                  </a:extLst>
                </a:hlinkClick>
              </a:rPr>
              <a:t>object-oriented programming</a:t>
            </a:r>
            <a:r>
              <a:rPr lang="en-US" sz="3600" dirty="0"/>
              <a:t>, A constructor is a special method used to create and initialize an object of a </a:t>
            </a:r>
            <a:r>
              <a:rPr lang="en-US" sz="3600" dirty="0">
                <a:hlinkClick r:id="rId3">
                  <a:extLst>
                    <a:ext uri="{A12FA001-AC4F-418D-AE19-62706E023703}">
                      <ahyp:hlinkClr xmlns:ahyp="http://schemas.microsoft.com/office/drawing/2018/hyperlinkcolor" val="tx"/>
                    </a:ext>
                  </a:extLst>
                </a:hlinkClick>
              </a:rPr>
              <a:t>class</a:t>
            </a:r>
            <a:r>
              <a:rPr lang="en-US" sz="3600" dirty="0"/>
              <a:t>. This method is defined in the class.</a:t>
            </a:r>
          </a:p>
          <a:p>
            <a:pPr algn="l">
              <a:buFont typeface="Arial" panose="020B0604020202020204" pitchFamily="34" charset="0"/>
              <a:buChar char="•"/>
            </a:pPr>
            <a:r>
              <a:rPr lang="en-US" sz="3600" dirty="0"/>
              <a:t>The constructor is executed automatically at the time of object creation.</a:t>
            </a:r>
          </a:p>
          <a:p>
            <a:pPr algn="l">
              <a:buFont typeface="Arial" panose="020B0604020202020204" pitchFamily="34" charset="0"/>
              <a:buChar char="•"/>
            </a:pPr>
            <a:r>
              <a:rPr lang="en-US" sz="3600" dirty="0"/>
              <a:t>The primary use of a constructor is to declare and initialize data member/ </a:t>
            </a:r>
            <a:r>
              <a:rPr lang="en-US" sz="3600" dirty="0">
                <a:hlinkClick r:id="rId4">
                  <a:extLst>
                    <a:ext uri="{A12FA001-AC4F-418D-AE19-62706E023703}">
                      <ahyp:hlinkClr xmlns:ahyp="http://schemas.microsoft.com/office/drawing/2018/hyperlinkcolor" val="tx"/>
                    </a:ext>
                  </a:extLst>
                </a:hlinkClick>
              </a:rPr>
              <a:t>instance variables</a:t>
            </a:r>
            <a:r>
              <a:rPr lang="en-US" sz="3600" dirty="0"/>
              <a:t> of a class. The constructor contains a collection of statements (i.e., instructions) that executes at the time of object creation to initialize the attributes of an object.</a:t>
            </a:r>
          </a:p>
          <a:p>
            <a:r>
              <a:rPr lang="en-US" altLang="en-US" sz="3600" dirty="0"/>
              <a:t>For example, when we execute</a:t>
            </a:r>
            <a:r>
              <a:rPr kumimoji="0" lang="en-US" altLang="en-US" sz="1600" b="0" i="0" u="none" strike="noStrike" cap="none" normalizeH="0" baseline="0" dirty="0">
                <a:ln>
                  <a:noFill/>
                </a:ln>
                <a:solidFill>
                  <a:srgbClr val="222222"/>
                </a:solidFill>
                <a:effectLst/>
                <a:latin typeface="Inter-Regular"/>
              </a:rPr>
              <a:t> </a:t>
            </a:r>
            <a:r>
              <a:rPr kumimoji="0" lang="en-US" altLang="en-US" sz="2600" b="0" i="0" u="none" strike="noStrike" cap="none" normalizeH="0" baseline="0" dirty="0">
                <a:ln>
                  <a:noFill/>
                </a:ln>
                <a:solidFill>
                  <a:srgbClr val="6C0B24"/>
                </a:solidFill>
                <a:effectLst/>
                <a:latin typeface="Consolas" panose="020B0609020204030204" pitchFamily="49" charset="0"/>
              </a:rPr>
              <a:t>obj =</a:t>
            </a:r>
            <a:r>
              <a:rPr kumimoji="0" lang="en-US" altLang="en-US" sz="2100" b="0" i="0" u="none" strike="noStrike" cap="none" normalizeH="0" baseline="0" dirty="0">
                <a:ln>
                  <a:noFill/>
                </a:ln>
                <a:solidFill>
                  <a:srgbClr val="6C0B24"/>
                </a:solidFill>
                <a:effectLst/>
                <a:latin typeface="Consolas" panose="020B0609020204030204" pitchFamily="49" charset="0"/>
              </a:rPr>
              <a:t> Sample()</a:t>
            </a:r>
            <a:r>
              <a:rPr kumimoji="0" lang="en-US" altLang="en-US" sz="2100" b="0" i="0" u="none" strike="noStrike" cap="none" normalizeH="0" baseline="0" dirty="0">
                <a:ln>
                  <a:noFill/>
                </a:ln>
                <a:solidFill>
                  <a:srgbClr val="222222"/>
                </a:solidFill>
                <a:effectLst/>
                <a:latin typeface="Inter-Regular"/>
              </a:rPr>
              <a:t>, </a:t>
            </a:r>
            <a:r>
              <a:rPr lang="en-US" altLang="en-US" sz="3600" dirty="0"/>
              <a:t>Python gets to know that obj is an object of class Sample and calls the constructor of that class to create an object.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rgbClr val="222222"/>
                </a:solidFill>
                <a:effectLst/>
                <a:latin typeface="Inter-Regular"/>
              </a:rPr>
              <a:t>Internally, the </a:t>
            </a:r>
            <a:r>
              <a:rPr kumimoji="0" lang="en-US" altLang="en-US" sz="2400" b="0" i="0" u="none" strike="noStrike" cap="none" normalizeH="0" baseline="0" dirty="0">
                <a:ln>
                  <a:noFill/>
                </a:ln>
                <a:solidFill>
                  <a:srgbClr val="6C0B24"/>
                </a:solidFill>
                <a:effectLst/>
                <a:latin typeface="Consolas" panose="020B0609020204030204" pitchFamily="49" charset="0"/>
              </a:rPr>
              <a:t>__new__</a:t>
            </a:r>
            <a:r>
              <a:rPr kumimoji="0" lang="en-US" altLang="en-US" sz="3600" b="0" i="0" u="none" strike="noStrike" cap="none" normalizeH="0" baseline="0" dirty="0">
                <a:ln>
                  <a:noFill/>
                </a:ln>
                <a:solidFill>
                  <a:srgbClr val="222222"/>
                </a:solidFill>
                <a:effectLst/>
                <a:latin typeface="Inter-Regular"/>
              </a:rPr>
              <a:t> is the method that creates the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600" dirty="0"/>
              <a:t>And, using the </a:t>
            </a:r>
            <a:r>
              <a:rPr kumimoji="0" lang="en-US" altLang="en-US" sz="1600" b="0" i="0" u="none" strike="noStrike" cap="none" normalizeH="0" baseline="0" dirty="0">
                <a:ln>
                  <a:noFill/>
                </a:ln>
                <a:solidFill>
                  <a:srgbClr val="6C0B24"/>
                </a:solidFill>
                <a:effectLst/>
                <a:latin typeface="Consolas" panose="020B0609020204030204" pitchFamily="49" charset="0"/>
              </a:rPr>
              <a:t>__</a:t>
            </a:r>
            <a:r>
              <a:rPr kumimoji="0" lang="en-US" altLang="en-US" sz="1600" b="0" i="0" u="none" strike="noStrike" cap="none" normalizeH="0" baseline="0" dirty="0" err="1">
                <a:ln>
                  <a:noFill/>
                </a:ln>
                <a:solidFill>
                  <a:srgbClr val="6C0B24"/>
                </a:solidFill>
                <a:effectLst/>
                <a:latin typeface="Consolas" panose="020B0609020204030204" pitchFamily="49" charset="0"/>
              </a:rPr>
              <a:t>init</a:t>
            </a:r>
            <a:r>
              <a:rPr kumimoji="0" lang="en-US" altLang="en-US" sz="1600" b="0" i="0" u="none" strike="noStrike" cap="none" normalizeH="0" baseline="0" dirty="0">
                <a:ln>
                  <a:noFill/>
                </a:ln>
                <a:solidFill>
                  <a:srgbClr val="6C0B24"/>
                </a:solidFill>
                <a:effectLst/>
                <a:latin typeface="Consolas" panose="020B0609020204030204" pitchFamily="49" charset="0"/>
              </a:rPr>
              <a:t>__()</a:t>
            </a:r>
            <a:r>
              <a:rPr kumimoji="0" lang="en-US" altLang="en-US" sz="2400" b="0" i="0" u="none" strike="noStrike" cap="none" normalizeH="0" baseline="0" dirty="0">
                <a:ln>
                  <a:noFill/>
                </a:ln>
                <a:solidFill>
                  <a:srgbClr val="222222"/>
                </a:solidFill>
                <a:effectLst/>
                <a:latin typeface="Inter-Regular"/>
              </a:rPr>
              <a:t> </a:t>
            </a:r>
            <a:r>
              <a:rPr lang="en-US" altLang="en-US" sz="3600" dirty="0"/>
              <a:t>method we can implement constructor to initialize the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5" name="Rectangle 3">
            <a:extLst>
              <a:ext uri="{FF2B5EF4-FFF2-40B4-BE49-F238E27FC236}">
                <a16:creationId xmlns:a16="http://schemas.microsoft.com/office/drawing/2014/main" id="{01FF20BA-EBC0-472B-96FE-2C75A441C1BD}"/>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861ADDA4-BA9A-477B-B85D-9AB987AA64E2}"/>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478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203553"/>
          </a:xfrm>
        </p:spPr>
        <p:txBody>
          <a:bodyPr>
            <a:normAutofit/>
          </a:bodyPr>
          <a:lstStyle/>
          <a:p>
            <a:pPr algn="l"/>
            <a:endParaRPr lang="en-US" sz="1600" dirty="0">
              <a:solidFill>
                <a:srgbClr val="222222"/>
              </a:solidFill>
              <a:latin typeface="Inter-Regular"/>
            </a:endParaRPr>
          </a:p>
          <a:p>
            <a:pPr marL="0" marR="0" lvl="0" indent="0" algn="l" defTabSz="914400" rtl="0" eaLnBrk="0" fontAlgn="base" latinLnBrk="0" hangingPunct="0">
              <a:lnSpc>
                <a:spcPct val="100000"/>
              </a:lnSpc>
              <a:spcBef>
                <a:spcPct val="0"/>
              </a:spcBef>
              <a:spcAft>
                <a:spcPct val="0"/>
              </a:spcAft>
              <a:buClrTx/>
              <a:buSzTx/>
              <a:buNone/>
              <a:tabLst/>
            </a:pPr>
            <a:r>
              <a:rPr lang="en-US" sz="3000" b="1" dirty="0"/>
              <a:t>Syntax of a constructor</a:t>
            </a:r>
          </a:p>
          <a:p>
            <a:pPr marL="0" marR="0" lvl="0" indent="0" algn="l" defTabSz="914400" rtl="0" eaLnBrk="0" fontAlgn="base" latinLnBrk="0" hangingPunct="0">
              <a:lnSpc>
                <a:spcPct val="100000"/>
              </a:lnSpc>
              <a:spcBef>
                <a:spcPct val="0"/>
              </a:spcBef>
              <a:spcAft>
                <a:spcPct val="0"/>
              </a:spcAft>
              <a:buClrTx/>
              <a:buSzTx/>
              <a:buFontTx/>
              <a:buChar char="•"/>
              <a:tabLst/>
            </a:pPr>
            <a:r>
              <a:rPr lang="en-US" sz="3000" b="1" i="0" dirty="0">
                <a:solidFill>
                  <a:srgbClr val="FF0000"/>
                </a:solidFill>
                <a:effectLst/>
                <a:latin typeface="Consolas" panose="020B0609020204030204" pitchFamily="49" charset="0"/>
              </a:rPr>
              <a:t>def</a:t>
            </a:r>
            <a:r>
              <a:rPr lang="en-US" sz="3000" b="0" i="0" dirty="0">
                <a:solidFill>
                  <a:srgbClr val="FF0000"/>
                </a:solidFill>
                <a:effectLst/>
                <a:latin typeface="Consolas" panose="020B0609020204030204" pitchFamily="49" charset="0"/>
              </a:rPr>
              <a:t> __</a:t>
            </a:r>
            <a:r>
              <a:rPr lang="en-US" sz="3000" b="0" i="0" dirty="0" err="1">
                <a:solidFill>
                  <a:srgbClr val="FF0000"/>
                </a:solidFill>
                <a:effectLst/>
                <a:latin typeface="Consolas" panose="020B0609020204030204" pitchFamily="49" charset="0"/>
              </a:rPr>
              <a:t>init</a:t>
            </a:r>
            <a:r>
              <a:rPr lang="en-US" sz="3000" b="0" i="0" dirty="0">
                <a:solidFill>
                  <a:srgbClr val="FF0000"/>
                </a:solidFill>
                <a:effectLst/>
                <a:latin typeface="Consolas" panose="020B0609020204030204" pitchFamily="49" charset="0"/>
              </a:rPr>
              <a:t>__(self): # body of the constructor</a:t>
            </a:r>
            <a:endParaRPr kumimoji="0" lang="en-US" altLang="en-US" sz="3000" b="0" i="0" u="none" strike="noStrike" cap="none" normalizeH="0" baseline="0" dirty="0">
              <a:ln>
                <a:noFill/>
              </a:ln>
              <a:solidFill>
                <a:srgbClr val="FF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6C0B24"/>
                </a:solidFill>
                <a:effectLst/>
                <a:latin typeface="Consolas" panose="020B0609020204030204" pitchFamily="49" charset="0"/>
              </a:rPr>
              <a:t>def</a:t>
            </a:r>
            <a:r>
              <a:rPr kumimoji="0" lang="en-US" altLang="en-US" sz="3000" b="0" i="0" u="none" strike="noStrike" cap="none" normalizeH="0" baseline="0" dirty="0">
                <a:ln>
                  <a:noFill/>
                </a:ln>
                <a:solidFill>
                  <a:srgbClr val="222222"/>
                </a:solidFill>
                <a:effectLst/>
                <a:latin typeface="Inter-Regular"/>
              </a:rPr>
              <a:t>: The keyword is used to define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6C0B24"/>
                </a:solidFill>
                <a:effectLst/>
                <a:latin typeface="Consolas" panose="020B0609020204030204" pitchFamily="49" charset="0"/>
              </a:rPr>
              <a:t>__</a:t>
            </a:r>
            <a:r>
              <a:rPr kumimoji="0" lang="en-US" altLang="en-US" sz="3000" b="0" i="0" u="none" strike="noStrike" cap="none" normalizeH="0" baseline="0" dirty="0" err="1">
                <a:ln>
                  <a:noFill/>
                </a:ln>
                <a:solidFill>
                  <a:srgbClr val="6C0B24"/>
                </a:solidFill>
                <a:effectLst/>
                <a:latin typeface="Consolas" panose="020B0609020204030204" pitchFamily="49" charset="0"/>
              </a:rPr>
              <a:t>init</a:t>
            </a:r>
            <a:r>
              <a:rPr kumimoji="0" lang="en-US" altLang="en-US" sz="3000" b="0" i="0" u="none" strike="noStrike" cap="none" normalizeH="0" baseline="0" dirty="0">
                <a:ln>
                  <a:noFill/>
                </a:ln>
                <a:solidFill>
                  <a:srgbClr val="6C0B24"/>
                </a:solidFill>
                <a:effectLst/>
                <a:latin typeface="Consolas" panose="020B0609020204030204" pitchFamily="49" charset="0"/>
              </a:rPr>
              <a:t>__()</a:t>
            </a:r>
            <a:r>
              <a:rPr kumimoji="0" lang="en-US" altLang="en-US" sz="3000" b="0" i="0" u="none" strike="noStrike" cap="none" normalizeH="0" baseline="0" dirty="0">
                <a:ln>
                  <a:noFill/>
                </a:ln>
                <a:solidFill>
                  <a:srgbClr val="222222"/>
                </a:solidFill>
                <a:effectLst/>
                <a:latin typeface="Inter-Regular"/>
              </a:rPr>
              <a:t> Method: It is a reserved method. This method gets called as soon as an object of a class is instantiated.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a:ln>
                  <a:noFill/>
                </a:ln>
                <a:solidFill>
                  <a:srgbClr val="6C0B24"/>
                </a:solidFill>
                <a:effectLst/>
                <a:latin typeface="Consolas" panose="020B0609020204030204" pitchFamily="49" charset="0"/>
              </a:rPr>
              <a:t>self</a:t>
            </a:r>
            <a:r>
              <a:rPr kumimoji="0" lang="en-US" altLang="en-US" sz="3000" b="0" i="0" u="none" strike="noStrike" cap="none" normalizeH="0" baseline="0" dirty="0">
                <a:ln>
                  <a:noFill/>
                </a:ln>
                <a:solidFill>
                  <a:srgbClr val="222222"/>
                </a:solidFill>
                <a:effectLst/>
                <a:latin typeface="Inter-Regular"/>
              </a:rPr>
              <a:t>: The first argument </a:t>
            </a:r>
            <a:r>
              <a:rPr kumimoji="0" lang="en-US" altLang="en-US" sz="3000" b="0" i="0" u="none" strike="noStrike" cap="none" normalizeH="0" baseline="0" dirty="0">
                <a:ln>
                  <a:noFill/>
                </a:ln>
                <a:solidFill>
                  <a:srgbClr val="6C0B24"/>
                </a:solidFill>
                <a:effectLst/>
                <a:latin typeface="Consolas" panose="020B0609020204030204" pitchFamily="49" charset="0"/>
              </a:rPr>
              <a:t>self</a:t>
            </a:r>
            <a:r>
              <a:rPr kumimoji="0" lang="en-US" altLang="en-US" sz="3000" b="0" i="0" u="none" strike="noStrike" cap="none" normalizeH="0" baseline="0" dirty="0">
                <a:ln>
                  <a:noFill/>
                </a:ln>
                <a:solidFill>
                  <a:srgbClr val="222222"/>
                </a:solidFill>
                <a:effectLst/>
                <a:latin typeface="Inter-Regular"/>
              </a:rPr>
              <a:t> refers to the current object. It binds the instance to the </a:t>
            </a:r>
            <a:r>
              <a:rPr kumimoji="0" lang="en-US" altLang="en-US" sz="3000" b="0" i="0" u="none" strike="noStrike" cap="none" normalizeH="0" baseline="0" dirty="0">
                <a:ln>
                  <a:noFill/>
                </a:ln>
                <a:solidFill>
                  <a:srgbClr val="6C0B24"/>
                </a:solidFill>
                <a:effectLst/>
                <a:latin typeface="Consolas" panose="020B0609020204030204" pitchFamily="49" charset="0"/>
              </a:rPr>
              <a:t>__</a:t>
            </a:r>
            <a:r>
              <a:rPr kumimoji="0" lang="en-US" altLang="en-US" sz="3000" b="0" i="0" u="none" strike="noStrike" cap="none" normalizeH="0" baseline="0" dirty="0" err="1">
                <a:ln>
                  <a:noFill/>
                </a:ln>
                <a:solidFill>
                  <a:srgbClr val="6C0B24"/>
                </a:solidFill>
                <a:effectLst/>
                <a:latin typeface="Consolas" panose="020B0609020204030204" pitchFamily="49" charset="0"/>
              </a:rPr>
              <a:t>init</a:t>
            </a:r>
            <a:r>
              <a:rPr kumimoji="0" lang="en-US" altLang="en-US" sz="3000" b="0" i="0" u="none" strike="noStrike" cap="none" normalizeH="0" baseline="0" dirty="0">
                <a:ln>
                  <a:noFill/>
                </a:ln>
                <a:solidFill>
                  <a:srgbClr val="6C0B24"/>
                </a:solidFill>
                <a:effectLst/>
                <a:latin typeface="Consolas" panose="020B0609020204030204" pitchFamily="49" charset="0"/>
              </a:rPr>
              <a:t>__()</a:t>
            </a:r>
            <a:r>
              <a:rPr kumimoji="0" lang="en-US" altLang="en-US" sz="3000" b="0" i="0" u="none" strike="noStrike" cap="none" normalizeH="0" baseline="0" dirty="0">
                <a:ln>
                  <a:noFill/>
                </a:ln>
                <a:solidFill>
                  <a:srgbClr val="222222"/>
                </a:solidFill>
                <a:effectLst/>
                <a:latin typeface="Inter-Regular"/>
              </a:rPr>
              <a:t> method. It’s usually named </a:t>
            </a:r>
            <a:r>
              <a:rPr kumimoji="0" lang="en-US" altLang="en-US" sz="3000" b="0" i="0" u="none" strike="noStrike" cap="none" normalizeH="0" baseline="0" dirty="0">
                <a:ln>
                  <a:noFill/>
                </a:ln>
                <a:solidFill>
                  <a:srgbClr val="6C0B24"/>
                </a:solidFill>
                <a:effectLst/>
                <a:latin typeface="Consolas" panose="020B0609020204030204" pitchFamily="49" charset="0"/>
              </a:rPr>
              <a:t>self </a:t>
            </a:r>
            <a:r>
              <a:rPr kumimoji="0" lang="en-US" altLang="en-US" sz="3000" b="0" i="0" u="none" strike="noStrike" cap="none" normalizeH="0" baseline="0" dirty="0">
                <a:ln>
                  <a:noFill/>
                </a:ln>
                <a:solidFill>
                  <a:srgbClr val="222222"/>
                </a:solidFill>
                <a:effectLst/>
                <a:latin typeface="Inter-Regular"/>
              </a:rPr>
              <a:t>to follow the naming convention.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5" name="Rectangle 3">
            <a:extLst>
              <a:ext uri="{FF2B5EF4-FFF2-40B4-BE49-F238E27FC236}">
                <a16:creationId xmlns:a16="http://schemas.microsoft.com/office/drawing/2014/main" id="{01FF20BA-EBC0-472B-96FE-2C75A441C1BD}"/>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46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832727"/>
          </a:xfrm>
        </p:spPr>
        <p:txBody>
          <a:bodyPr>
            <a:normAutofit fontScale="32500" lnSpcReduction="20000"/>
          </a:bodyPr>
          <a:lstStyle/>
          <a:p>
            <a:pPr algn="l"/>
            <a:endParaRPr lang="en-US" sz="1600" dirty="0">
              <a:solidFill>
                <a:srgbClr val="222222"/>
              </a:solidFill>
              <a:latin typeface="Inter-Regular"/>
            </a:endParaRPr>
          </a:p>
          <a:p>
            <a:pPr marL="0" indent="0" eaLnBrk="0" fontAlgn="base" hangingPunct="0">
              <a:lnSpc>
                <a:spcPct val="100000"/>
              </a:lnSpc>
              <a:spcBef>
                <a:spcPct val="0"/>
              </a:spcBef>
              <a:spcAft>
                <a:spcPct val="0"/>
              </a:spcAft>
              <a:buNone/>
            </a:pPr>
            <a:r>
              <a:rPr lang="en-US" sz="4500" b="1" i="0" dirty="0">
                <a:solidFill>
                  <a:srgbClr val="1C2B41"/>
                </a:solidFill>
                <a:effectLst/>
                <a:latin typeface="Inter-Bold"/>
              </a:rPr>
              <a:t>Create a Constructor in Python</a:t>
            </a:r>
          </a:p>
          <a:p>
            <a:pPr marL="0" indent="0" eaLnBrk="0" fontAlgn="base" hangingPunct="0">
              <a:lnSpc>
                <a:spcPct val="100000"/>
              </a:lnSpc>
              <a:spcBef>
                <a:spcPct val="0"/>
              </a:spcBef>
              <a:spcAft>
                <a:spcPct val="0"/>
              </a:spcAft>
              <a:buNone/>
            </a:pPr>
            <a:endParaRPr lang="en-US" sz="4500" b="1" dirty="0">
              <a:solidFill>
                <a:srgbClr val="1C2B41"/>
              </a:solidFill>
              <a:latin typeface="Inter-Bold"/>
            </a:endParaRPr>
          </a:p>
          <a:p>
            <a:pPr marL="0" indent="0" eaLnBrk="0" fontAlgn="base" hangingPunct="0">
              <a:lnSpc>
                <a:spcPct val="100000"/>
              </a:lnSpc>
              <a:spcBef>
                <a:spcPct val="0"/>
              </a:spcBef>
              <a:spcAft>
                <a:spcPct val="0"/>
              </a:spcAft>
              <a:buNone/>
            </a:pPr>
            <a:r>
              <a:rPr lang="en-US" sz="4500" b="0" i="0" dirty="0">
                <a:solidFill>
                  <a:srgbClr val="222222"/>
                </a:solidFill>
                <a:effectLst/>
                <a:latin typeface="Inter-Regular"/>
              </a:rPr>
              <a:t>In this example, we’ll create a Class </a:t>
            </a:r>
            <a:r>
              <a:rPr lang="en-US" sz="4500" b="1" i="0" dirty="0">
                <a:solidFill>
                  <a:srgbClr val="222222"/>
                </a:solidFill>
                <a:effectLst/>
                <a:latin typeface="Inter-Regular"/>
              </a:rPr>
              <a:t>Student</a:t>
            </a:r>
            <a:r>
              <a:rPr lang="en-US" sz="4500" b="0" i="0" dirty="0">
                <a:solidFill>
                  <a:srgbClr val="222222"/>
                </a:solidFill>
                <a:effectLst/>
                <a:latin typeface="Inter-Regular"/>
              </a:rPr>
              <a:t> with an instance variable student name. we’ll see how to use a constructor to initialize the student name at the time of object creation.</a:t>
            </a:r>
            <a:endParaRPr lang="en-US" sz="4500" b="1" i="0" dirty="0">
              <a:solidFill>
                <a:srgbClr val="1C2B41"/>
              </a:solidFill>
              <a:effectLst/>
              <a:latin typeface="Inter-Bol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5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4800" b="0" i="0" u="none" strike="noStrike" cap="none" normalizeH="0" baseline="0" dirty="0">
                <a:ln>
                  <a:noFill/>
                </a:ln>
                <a:solidFill>
                  <a:srgbClr val="CC7832"/>
                </a:solidFill>
                <a:effectLst/>
                <a:latin typeface="JetBrains Mono"/>
              </a:rPr>
              <a:t>class </a:t>
            </a:r>
            <a:r>
              <a:rPr kumimoji="0" lang="en-US" altLang="en-US" sz="4800" b="0" i="0" u="none" strike="noStrike" cap="none" normalizeH="0" baseline="0" dirty="0">
                <a:ln>
                  <a:noFill/>
                </a:ln>
                <a:solidFill>
                  <a:srgbClr val="A9B7C6"/>
                </a:solidFill>
                <a:effectLst/>
                <a:latin typeface="JetBrains Mono"/>
              </a:rPr>
              <a:t>Student:</a:t>
            </a:r>
            <a:br>
              <a:rPr kumimoji="0" lang="en-US" altLang="en-US" sz="4800" b="0" i="0" u="none" strike="noStrike" cap="none" normalizeH="0" baseline="0" dirty="0">
                <a:ln>
                  <a:noFill/>
                </a:ln>
                <a:solidFill>
                  <a:srgbClr val="A9B7C6"/>
                </a:solidFill>
                <a:effectLst/>
                <a:latin typeface="JetBrains Mono"/>
              </a:rPr>
            </a:b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808080"/>
                </a:solidFill>
                <a:effectLst/>
                <a:latin typeface="JetBrains Mono"/>
              </a:rPr>
              <a:t># constructor</a:t>
            </a:r>
            <a:br>
              <a:rPr kumimoji="0" lang="en-US" altLang="en-US" sz="4800" b="0" i="0" u="none" strike="noStrike" cap="none" normalizeH="0" baseline="0" dirty="0">
                <a:ln>
                  <a:noFill/>
                </a:ln>
                <a:solidFill>
                  <a:srgbClr val="808080"/>
                </a:solidFill>
                <a:effectLst/>
                <a:latin typeface="JetBrains Mono"/>
              </a:rPr>
            </a:br>
            <a:r>
              <a:rPr kumimoji="0" lang="en-US" altLang="en-US" sz="4800" b="0" i="0" u="none" strike="noStrike" cap="none" normalizeH="0" baseline="0" dirty="0">
                <a:ln>
                  <a:noFill/>
                </a:ln>
                <a:solidFill>
                  <a:srgbClr val="808080"/>
                </a:solidFill>
                <a:effectLst/>
                <a:latin typeface="JetBrains Mono"/>
              </a:rPr>
              <a:t>    # initialize instance variable</a:t>
            </a:r>
            <a:br>
              <a:rPr kumimoji="0" lang="en-US" altLang="en-US" sz="4800" b="0" i="0" u="none" strike="noStrike" cap="none" normalizeH="0" baseline="0" dirty="0">
                <a:ln>
                  <a:noFill/>
                </a:ln>
                <a:solidFill>
                  <a:srgbClr val="808080"/>
                </a:solidFill>
                <a:effectLst/>
                <a:latin typeface="JetBrains Mono"/>
              </a:rPr>
            </a:br>
            <a:r>
              <a:rPr kumimoji="0" lang="en-US" altLang="en-US" sz="4800" b="0" i="0" u="none" strike="noStrike" cap="none" normalizeH="0" baseline="0" dirty="0">
                <a:ln>
                  <a:noFill/>
                </a:ln>
                <a:solidFill>
                  <a:srgbClr val="808080"/>
                </a:solidFill>
                <a:effectLst/>
                <a:latin typeface="JetBrains Mono"/>
              </a:rPr>
              <a:t>    </a:t>
            </a:r>
            <a:r>
              <a:rPr kumimoji="0" lang="en-US" altLang="en-US" sz="4800" b="0" i="0" u="none" strike="noStrike" cap="none" normalizeH="0" baseline="0" dirty="0">
                <a:ln>
                  <a:noFill/>
                </a:ln>
                <a:solidFill>
                  <a:srgbClr val="CC7832"/>
                </a:solidFill>
                <a:effectLst/>
                <a:latin typeface="JetBrains Mono"/>
              </a:rPr>
              <a:t>def </a:t>
            </a:r>
            <a:r>
              <a:rPr kumimoji="0" lang="en-US" altLang="en-US" sz="4800" b="0" i="0" u="none" strike="noStrike" cap="none" normalizeH="0" baseline="0" dirty="0">
                <a:ln>
                  <a:noFill/>
                </a:ln>
                <a:solidFill>
                  <a:srgbClr val="B200B2"/>
                </a:solidFill>
                <a:effectLst/>
                <a:latin typeface="JetBrains Mono"/>
              </a:rPr>
              <a:t>__</a:t>
            </a:r>
            <a:r>
              <a:rPr kumimoji="0" lang="en-US" altLang="en-US" sz="4800" b="0" i="0" u="none" strike="noStrike" cap="none" normalizeH="0" baseline="0" dirty="0" err="1">
                <a:ln>
                  <a:noFill/>
                </a:ln>
                <a:solidFill>
                  <a:srgbClr val="B200B2"/>
                </a:solidFill>
                <a:effectLst/>
                <a:latin typeface="JetBrains Mono"/>
              </a:rPr>
              <a:t>init</a:t>
            </a:r>
            <a:r>
              <a:rPr kumimoji="0" lang="en-US" altLang="en-US" sz="4800" b="0" i="0" u="none" strike="noStrike" cap="none" normalizeH="0" baseline="0" dirty="0">
                <a:ln>
                  <a:noFill/>
                </a:ln>
                <a:solidFill>
                  <a:srgbClr val="B200B2"/>
                </a:solidFill>
                <a:effectLst/>
                <a:latin typeface="JetBrains Mono"/>
              </a:rPr>
              <a:t>__</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94558D"/>
                </a:solidFill>
                <a:effectLst/>
                <a:latin typeface="JetBrains Mono"/>
              </a:rPr>
              <a:t>self</a:t>
            </a:r>
            <a:r>
              <a:rPr kumimoji="0" lang="en-US" altLang="en-US" sz="4800" b="0" i="0" u="none" strike="noStrike" cap="none" normalizeH="0" baseline="0" dirty="0">
                <a:ln>
                  <a:noFill/>
                </a:ln>
                <a:solidFill>
                  <a:srgbClr val="CC7832"/>
                </a:solidFill>
                <a:effectLst/>
                <a:latin typeface="JetBrains Mono"/>
              </a:rPr>
              <a:t>, </a:t>
            </a:r>
            <a:r>
              <a:rPr kumimoji="0" lang="en-US" altLang="en-US" sz="4800" b="0" i="0" u="none" strike="noStrike" cap="none" normalizeH="0" baseline="0" dirty="0">
                <a:ln>
                  <a:noFill/>
                </a:ln>
                <a:solidFill>
                  <a:srgbClr val="A9B7C6"/>
                </a:solidFill>
                <a:effectLst/>
                <a:latin typeface="JetBrains Mono"/>
              </a:rPr>
              <a:t>name):</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8888C6"/>
                </a:solidFill>
                <a:effectLst/>
                <a:latin typeface="JetBrains Mono"/>
              </a:rPr>
              <a:t>print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'Inside Constructor'</a:t>
            </a:r>
            <a:r>
              <a:rPr kumimoji="0" lang="en-US" altLang="en-US" sz="4800" b="0" i="0" u="none" strike="noStrike" cap="none" normalizeH="0" baseline="0" dirty="0">
                <a:ln>
                  <a:noFill/>
                </a:ln>
                <a:solidFill>
                  <a:srgbClr val="A9B7C6"/>
                </a:solidFill>
                <a:effectLst/>
                <a:latin typeface="JetBrains Mono"/>
              </a:rPr>
              <a:t>)</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94558D"/>
                </a:solidFill>
                <a:effectLst/>
                <a:latin typeface="JetBrains Mono"/>
              </a:rPr>
              <a:t>self</a:t>
            </a:r>
            <a:r>
              <a:rPr kumimoji="0" lang="en-US" altLang="en-US" sz="4800" b="0" i="0" u="none" strike="noStrike" cap="none" normalizeH="0" baseline="0" dirty="0">
                <a:ln>
                  <a:noFill/>
                </a:ln>
                <a:solidFill>
                  <a:srgbClr val="A9B7C6"/>
                </a:solidFill>
                <a:effectLst/>
                <a:latin typeface="JetBrains Mono"/>
              </a:rPr>
              <a:t>.name = name</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8888C6"/>
                </a:solidFill>
                <a:effectLst/>
                <a:latin typeface="JetBrains Mono"/>
              </a:rPr>
              <a:t>print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'All variables initialized'</a:t>
            </a:r>
            <a:r>
              <a:rPr kumimoji="0" lang="en-US" altLang="en-US" sz="4800" b="0" i="0" u="none" strike="noStrike" cap="none" normalizeH="0" baseline="0" dirty="0">
                <a:ln>
                  <a:noFill/>
                </a:ln>
                <a:solidFill>
                  <a:srgbClr val="A9B7C6"/>
                </a:solidFill>
                <a:effectLst/>
                <a:latin typeface="JetBrains Mono"/>
              </a:rPr>
              <a:t>)</a:t>
            </a:r>
            <a:br>
              <a:rPr kumimoji="0" lang="en-US" altLang="en-US" sz="4800" b="0" i="0" u="none" strike="noStrike" cap="none" normalizeH="0" baseline="0" dirty="0">
                <a:ln>
                  <a:noFill/>
                </a:ln>
                <a:solidFill>
                  <a:srgbClr val="A9B7C6"/>
                </a:solidFill>
                <a:effectLst/>
                <a:latin typeface="JetBrains Mono"/>
              </a:rPr>
            </a:b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808080"/>
                </a:solidFill>
                <a:effectLst/>
                <a:latin typeface="JetBrains Mono"/>
              </a:rPr>
              <a:t># instance Method</a:t>
            </a:r>
            <a:br>
              <a:rPr kumimoji="0" lang="en-US" altLang="en-US" sz="4800" b="0" i="0" u="none" strike="noStrike" cap="none" normalizeH="0" baseline="0" dirty="0">
                <a:ln>
                  <a:noFill/>
                </a:ln>
                <a:solidFill>
                  <a:srgbClr val="808080"/>
                </a:solidFill>
                <a:effectLst/>
                <a:latin typeface="JetBrains Mono"/>
              </a:rPr>
            </a:br>
            <a:r>
              <a:rPr kumimoji="0" lang="en-US" altLang="en-US" sz="4800" b="0" i="0" u="none" strike="noStrike" cap="none" normalizeH="0" baseline="0" dirty="0">
                <a:ln>
                  <a:noFill/>
                </a:ln>
                <a:solidFill>
                  <a:srgbClr val="808080"/>
                </a:solidFill>
                <a:effectLst/>
                <a:latin typeface="JetBrains Mono"/>
              </a:rPr>
              <a:t>    </a:t>
            </a:r>
            <a:r>
              <a:rPr kumimoji="0" lang="en-US" altLang="en-US" sz="4800" b="0" i="0" u="none" strike="noStrike" cap="none" normalizeH="0" baseline="0" dirty="0">
                <a:ln>
                  <a:noFill/>
                </a:ln>
                <a:solidFill>
                  <a:srgbClr val="CC7832"/>
                </a:solidFill>
                <a:effectLst/>
                <a:latin typeface="JetBrains Mono"/>
              </a:rPr>
              <a:t>def </a:t>
            </a:r>
            <a:r>
              <a:rPr kumimoji="0" lang="en-US" altLang="en-US" sz="4800" b="0" i="0" u="none" strike="noStrike" cap="none" normalizeH="0" baseline="0" dirty="0">
                <a:ln>
                  <a:noFill/>
                </a:ln>
                <a:solidFill>
                  <a:srgbClr val="FFC66D"/>
                </a:solidFill>
                <a:effectLst/>
                <a:latin typeface="JetBrains Mono"/>
              </a:rPr>
              <a:t>show</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94558D"/>
                </a:solidFill>
                <a:effectLst/>
                <a:latin typeface="JetBrains Mono"/>
              </a:rPr>
              <a:t>self</a:t>
            </a:r>
            <a:r>
              <a:rPr kumimoji="0" lang="en-US" altLang="en-US" sz="4800" b="0" i="0" u="none" strike="noStrike" cap="none" normalizeH="0" baseline="0" dirty="0">
                <a:ln>
                  <a:noFill/>
                </a:ln>
                <a:solidFill>
                  <a:srgbClr val="A9B7C6"/>
                </a:solidFill>
                <a:effectLst/>
                <a:latin typeface="JetBrains Mono"/>
              </a:rPr>
              <a:t>):</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0" u="none" strike="noStrike" cap="none" normalizeH="0" baseline="0" dirty="0">
                <a:ln>
                  <a:noFill/>
                </a:ln>
                <a:solidFill>
                  <a:srgbClr val="8888C6"/>
                </a:solidFill>
                <a:effectLst/>
                <a:latin typeface="JetBrains Mono"/>
              </a:rPr>
              <a:t>print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'Hello, my name is'</a:t>
            </a:r>
            <a:r>
              <a:rPr kumimoji="0" lang="en-US" altLang="en-US" sz="4800" b="0" i="0" u="none" strike="noStrike" cap="none" normalizeH="0" baseline="0" dirty="0">
                <a:ln>
                  <a:noFill/>
                </a:ln>
                <a:solidFill>
                  <a:srgbClr val="CC7832"/>
                </a:solidFill>
                <a:effectLst/>
                <a:latin typeface="JetBrains Mono"/>
              </a:rPr>
              <a:t>, </a:t>
            </a:r>
            <a:r>
              <a:rPr kumimoji="0" lang="en-US" altLang="en-US" sz="4800" b="0" i="0" u="none" strike="noStrike" cap="none" normalizeH="0" baseline="0" dirty="0">
                <a:ln>
                  <a:noFill/>
                </a:ln>
                <a:solidFill>
                  <a:srgbClr val="94558D"/>
                </a:solidFill>
                <a:effectLst/>
                <a:latin typeface="JetBrains Mono"/>
              </a:rPr>
              <a:t>self</a:t>
            </a:r>
            <a:r>
              <a:rPr kumimoji="0" lang="en-US" altLang="en-US" sz="4800" b="0" i="0" u="none" strike="noStrike" cap="none" normalizeH="0" baseline="0" dirty="0">
                <a:ln>
                  <a:noFill/>
                </a:ln>
                <a:solidFill>
                  <a:srgbClr val="A9B7C6"/>
                </a:solidFill>
                <a:effectLst/>
                <a:latin typeface="JetBrains Mono"/>
              </a:rPr>
              <a:t>.name)</a:t>
            </a:r>
            <a:br>
              <a:rPr kumimoji="0" lang="en-US" altLang="en-US" sz="4800" b="0" i="0" u="none" strike="noStrike" cap="none" normalizeH="0" baseline="0" dirty="0">
                <a:ln>
                  <a:noFill/>
                </a:ln>
                <a:solidFill>
                  <a:srgbClr val="A9B7C6"/>
                </a:solidFill>
                <a:effectLst/>
                <a:latin typeface="JetBrains Mono"/>
              </a:rPr>
            </a:br>
            <a:br>
              <a:rPr kumimoji="0" lang="en-US" altLang="en-US" sz="4800" b="0" i="0" u="none" strike="noStrike" cap="none" normalizeH="0" baseline="0" dirty="0">
                <a:ln>
                  <a:noFill/>
                </a:ln>
                <a:solidFill>
                  <a:srgbClr val="A9B7C6"/>
                </a:solidFill>
                <a:effectLst/>
                <a:latin typeface="JetBrains Mono"/>
              </a:rPr>
            </a:b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808080"/>
                </a:solidFill>
                <a:effectLst/>
                <a:latin typeface="JetBrains Mono"/>
              </a:rPr>
              <a:t># create object using constructor</a:t>
            </a:r>
            <a:br>
              <a:rPr kumimoji="0" lang="en-US" altLang="en-US" sz="4800" b="0" i="0" u="none" strike="noStrike" cap="none" normalizeH="0" baseline="0" dirty="0">
                <a:ln>
                  <a:noFill/>
                </a:ln>
                <a:solidFill>
                  <a:srgbClr val="808080"/>
                </a:solidFill>
                <a:effectLst/>
                <a:latin typeface="JetBrains Mono"/>
              </a:rPr>
            </a:br>
            <a:r>
              <a:rPr kumimoji="0" lang="en-US" altLang="en-US" sz="4800" b="0" i="0" u="none" strike="noStrike" cap="none" normalizeH="0" baseline="0" dirty="0">
                <a:ln>
                  <a:noFill/>
                </a:ln>
                <a:solidFill>
                  <a:srgbClr val="A9B7C6"/>
                </a:solidFill>
                <a:effectLst/>
                <a:latin typeface="JetBrains Mono"/>
              </a:rPr>
              <a:t>s1 = Student(</a:t>
            </a:r>
            <a:r>
              <a:rPr kumimoji="0" lang="en-US" altLang="en-US" sz="4800" b="0" i="0" u="none" strike="noStrike" cap="none" normalizeH="0" baseline="0" dirty="0">
                <a:ln>
                  <a:noFill/>
                </a:ln>
                <a:solidFill>
                  <a:srgbClr val="6A8759"/>
                </a:solidFill>
                <a:effectLst/>
                <a:latin typeface="JetBrains Mono"/>
              </a:rPr>
              <a:t>'Emma'</a:t>
            </a:r>
            <a:r>
              <a:rPr kumimoji="0" lang="en-US" altLang="en-US" sz="4800" b="0" i="0" u="none" strike="noStrike" cap="none" normalizeH="0" baseline="0" dirty="0">
                <a:ln>
                  <a:noFill/>
                </a:ln>
                <a:solidFill>
                  <a:srgbClr val="A9B7C6"/>
                </a:solidFill>
                <a:effectLst/>
                <a:latin typeface="JetBrains Mono"/>
              </a:rPr>
              <a:t>)</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s1.show()</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800" dirty="0">
                <a:latin typeface="Arial" panose="020B0604020202020204" pitchFamily="34" charset="0"/>
              </a:rPr>
              <a:t>Output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Arial" panose="020B0604020202020204" pitchFamily="34" charset="0"/>
              </a:rPr>
              <a:t>Inside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Arial" panose="020B0604020202020204" pitchFamily="34" charset="0"/>
              </a:rPr>
              <a:t>All variables initialized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Arial" panose="020B0604020202020204" pitchFamily="34" charset="0"/>
              </a:rPr>
              <a:t>Hello, my name is Emma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5" name="Rectangle 3">
            <a:extLst>
              <a:ext uri="{FF2B5EF4-FFF2-40B4-BE49-F238E27FC236}">
                <a16:creationId xmlns:a16="http://schemas.microsoft.com/office/drawing/2014/main" id="{01FF20BA-EBC0-472B-96FE-2C75A441C1BD}"/>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C4AD9D3-BFF4-4DB3-946E-1B43C9DF4998}"/>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80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832727"/>
          </a:xfrm>
        </p:spPr>
        <p:txBody>
          <a:bodyPr>
            <a:normAutofit/>
          </a:bodyPr>
          <a:lstStyle/>
          <a:p>
            <a:pPr algn="l"/>
            <a:endParaRPr lang="en-US" sz="1600" dirty="0">
              <a:solidFill>
                <a:srgbClr val="222222"/>
              </a:solidFill>
              <a:latin typeface="Inter-Regular"/>
            </a:endParaRPr>
          </a:p>
          <a:p>
            <a:pPr marL="0" indent="0" eaLnBrk="0" fontAlgn="base" hangingPunct="0">
              <a:lnSpc>
                <a:spcPct val="100000"/>
              </a:lnSpc>
              <a:spcBef>
                <a:spcPct val="0"/>
              </a:spcBef>
              <a:spcAft>
                <a:spcPct val="0"/>
              </a:spcAft>
              <a:buNone/>
            </a:pPr>
            <a:r>
              <a:rPr lang="en-US" sz="4500" b="1" i="0" dirty="0">
                <a:solidFill>
                  <a:srgbClr val="1C2B41"/>
                </a:solidFill>
                <a:effectLst/>
                <a:latin typeface="Inter-Bold"/>
              </a:rPr>
              <a:t>Create a Constructor in Python</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latin typeface="Inter-Regular"/>
              </a:rPr>
              <a:t>In the above example, an object </a:t>
            </a:r>
            <a:r>
              <a:rPr kumimoji="0" lang="en-US" altLang="en-US" b="0" i="0" u="none" strike="noStrike" cap="none" normalizeH="0" baseline="0" dirty="0">
                <a:ln>
                  <a:noFill/>
                </a:ln>
                <a:solidFill>
                  <a:srgbClr val="6C0B24"/>
                </a:solidFill>
                <a:effectLst/>
                <a:latin typeface="Consolas" panose="020B0609020204030204" pitchFamily="49" charset="0"/>
              </a:rPr>
              <a:t>s1</a:t>
            </a:r>
            <a:r>
              <a:rPr kumimoji="0" lang="en-US" altLang="en-US" b="0" i="0" u="none" strike="noStrike" cap="none" normalizeH="0" baseline="0" dirty="0">
                <a:ln>
                  <a:noFill/>
                </a:ln>
                <a:solidFill>
                  <a:srgbClr val="222222"/>
                </a:solidFill>
                <a:effectLst/>
                <a:latin typeface="Inter-Regular"/>
              </a:rPr>
              <a:t> is created using the constructor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latin typeface="Inter-Regular"/>
              </a:rPr>
              <a:t>While creating a Student object </a:t>
            </a:r>
            <a:r>
              <a:rPr kumimoji="0" lang="en-US" altLang="en-US" b="0" i="0" u="none" strike="noStrike" cap="none" normalizeH="0" baseline="0" dirty="0">
                <a:ln>
                  <a:noFill/>
                </a:ln>
                <a:solidFill>
                  <a:srgbClr val="6C0B24"/>
                </a:solidFill>
                <a:effectLst/>
                <a:latin typeface="Consolas" panose="020B0609020204030204" pitchFamily="49" charset="0"/>
              </a:rPr>
              <a:t>name</a:t>
            </a:r>
            <a:r>
              <a:rPr kumimoji="0" lang="en-US" altLang="en-US" b="0" i="0" u="none" strike="noStrike" cap="none" normalizeH="0" baseline="0" dirty="0">
                <a:ln>
                  <a:noFill/>
                </a:ln>
                <a:solidFill>
                  <a:srgbClr val="222222"/>
                </a:solidFill>
                <a:effectLst/>
                <a:latin typeface="Inter-Regular"/>
              </a:rPr>
              <a:t> is passed as an argument to the </a:t>
            </a:r>
            <a:r>
              <a:rPr kumimoji="0" lang="en-US" altLang="en-US" b="0" i="0" u="none" strike="noStrike" cap="none" normalizeH="0" baseline="0" dirty="0">
                <a:ln>
                  <a:noFill/>
                </a:ln>
                <a:solidFill>
                  <a:srgbClr val="6C0B24"/>
                </a:solidFill>
                <a:effectLst/>
                <a:latin typeface="Consolas" panose="020B0609020204030204" pitchFamily="49" charset="0"/>
              </a:rPr>
              <a:t>__</a:t>
            </a:r>
            <a:r>
              <a:rPr kumimoji="0" lang="en-US" altLang="en-US" b="0" i="0" u="none" strike="noStrike" cap="none" normalizeH="0" baseline="0" dirty="0" err="1">
                <a:ln>
                  <a:noFill/>
                </a:ln>
                <a:solidFill>
                  <a:srgbClr val="6C0B24"/>
                </a:solidFill>
                <a:effectLst/>
                <a:latin typeface="Consolas" panose="020B0609020204030204" pitchFamily="49" charset="0"/>
              </a:rPr>
              <a:t>init</a:t>
            </a:r>
            <a:r>
              <a:rPr kumimoji="0" lang="en-US" altLang="en-US" b="0" i="0" u="none" strike="noStrike" cap="none" normalizeH="0" baseline="0" dirty="0">
                <a:ln>
                  <a:noFill/>
                </a:ln>
                <a:solidFill>
                  <a:srgbClr val="6C0B24"/>
                </a:solidFill>
                <a:effectLst/>
                <a:latin typeface="Consolas" panose="020B0609020204030204" pitchFamily="49" charset="0"/>
              </a:rPr>
              <a:t>__()</a:t>
            </a:r>
            <a:r>
              <a:rPr kumimoji="0" lang="en-US" altLang="en-US" b="0" i="0" u="none" strike="noStrike" cap="none" normalizeH="0" baseline="0" dirty="0">
                <a:ln>
                  <a:noFill/>
                </a:ln>
                <a:solidFill>
                  <a:srgbClr val="222222"/>
                </a:solidFill>
                <a:effectLst/>
                <a:latin typeface="Inter-Regular"/>
              </a:rPr>
              <a:t> method to initialize the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latin typeface="Inter-Regular"/>
              </a:rPr>
              <a:t>Similarly, various objects of the Student class can be created by passing different names as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5" name="Rectangle 3">
            <a:extLst>
              <a:ext uri="{FF2B5EF4-FFF2-40B4-BE49-F238E27FC236}">
                <a16:creationId xmlns:a16="http://schemas.microsoft.com/office/drawing/2014/main" id="{01FF20BA-EBC0-472B-96FE-2C75A441C1BD}"/>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C4AD9D3-BFF4-4DB3-946E-1B43C9DF4998}"/>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578DBD6-CE64-4FB6-A764-016D56360E60}"/>
              </a:ext>
            </a:extLst>
          </p:cNvPr>
          <p:cNvPicPr>
            <a:picLocks noChangeAspect="1"/>
          </p:cNvPicPr>
          <p:nvPr/>
        </p:nvPicPr>
        <p:blipFill>
          <a:blip r:embed="rId2"/>
          <a:stretch>
            <a:fillRect/>
          </a:stretch>
        </p:blipFill>
        <p:spPr>
          <a:xfrm>
            <a:off x="5316297" y="3277628"/>
            <a:ext cx="4118521" cy="3287309"/>
          </a:xfrm>
          <a:prstGeom prst="rect">
            <a:avLst/>
          </a:prstGeom>
        </p:spPr>
      </p:pic>
    </p:spTree>
    <p:extLst>
      <p:ext uri="{BB962C8B-B14F-4D97-AF65-F5344CB8AC3E}">
        <p14:creationId xmlns:p14="http://schemas.microsoft.com/office/powerpoint/2010/main" val="402931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116" y="467405"/>
            <a:ext cx="11527436" cy="5832727"/>
          </a:xfrm>
        </p:spPr>
        <p:txBody>
          <a:bodyPr>
            <a:normAutofit/>
          </a:bodyPr>
          <a:lstStyle/>
          <a:p>
            <a:pPr algn="l"/>
            <a:endParaRPr lang="en-US" sz="1600" dirty="0">
              <a:solidFill>
                <a:srgbClr val="222222"/>
              </a:solidFill>
              <a:latin typeface="Inter-Regular"/>
            </a:endParaRPr>
          </a:p>
          <a:p>
            <a:pPr marL="0" indent="0" eaLnBrk="0" fontAlgn="base" hangingPunct="0">
              <a:lnSpc>
                <a:spcPct val="100000"/>
              </a:lnSpc>
              <a:spcBef>
                <a:spcPct val="0"/>
              </a:spcBef>
              <a:spcAft>
                <a:spcPct val="0"/>
              </a:spcAft>
              <a:buNone/>
            </a:pPr>
            <a:r>
              <a:rPr lang="en-US" sz="2000" b="1" i="0" dirty="0">
                <a:solidFill>
                  <a:srgbClr val="1C2B41"/>
                </a:solidFill>
                <a:effectLst/>
                <a:latin typeface="Inter-Bold"/>
              </a:rPr>
              <a:t>Types of Constructors</a:t>
            </a:r>
          </a:p>
          <a:p>
            <a:pPr algn="l"/>
            <a:r>
              <a:rPr lang="en-US" sz="2000" b="0" i="0" dirty="0">
                <a:solidFill>
                  <a:srgbClr val="222222"/>
                </a:solidFill>
                <a:effectLst/>
                <a:latin typeface="Inter-Regular"/>
              </a:rPr>
              <a:t>In Python, we have the following three types of constructors.</a:t>
            </a:r>
          </a:p>
          <a:p>
            <a:pPr algn="l">
              <a:buFont typeface="Arial" panose="020B0604020202020204" pitchFamily="34" charset="0"/>
              <a:buChar char="•"/>
            </a:pPr>
            <a:r>
              <a:rPr lang="en-US" sz="2000" b="0" i="0" dirty="0">
                <a:solidFill>
                  <a:srgbClr val="222222"/>
                </a:solidFill>
                <a:effectLst/>
                <a:latin typeface="Inter-Regular"/>
              </a:rPr>
              <a:t>Default Constructor</a:t>
            </a:r>
          </a:p>
          <a:p>
            <a:pPr algn="l">
              <a:buFont typeface="Arial" panose="020B0604020202020204" pitchFamily="34" charset="0"/>
              <a:buChar char="•"/>
            </a:pPr>
            <a:r>
              <a:rPr lang="en-US" sz="2000" b="0" i="0" dirty="0">
                <a:solidFill>
                  <a:srgbClr val="222222"/>
                </a:solidFill>
                <a:effectLst/>
                <a:latin typeface="Inter-Regular"/>
              </a:rPr>
              <a:t>Non-parametrized constructor</a:t>
            </a:r>
          </a:p>
          <a:p>
            <a:pPr algn="l">
              <a:buFont typeface="Arial" panose="020B0604020202020204" pitchFamily="34" charset="0"/>
              <a:buChar char="•"/>
            </a:pPr>
            <a:r>
              <a:rPr lang="en-US" sz="2000" b="0" i="0" dirty="0">
                <a:solidFill>
                  <a:srgbClr val="222222"/>
                </a:solidFill>
                <a:effectLst/>
                <a:latin typeface="Inter-Regular"/>
              </a:rPr>
              <a:t>Parameterized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sz="1600" b="0" i="0" dirty="0">
              <a:solidFill>
                <a:srgbClr val="222222"/>
              </a:solidFill>
              <a:effectLst/>
              <a:latin typeface="Inter-Regular"/>
            </a:endParaRPr>
          </a:p>
          <a:p>
            <a:pPr marL="0" indent="0">
              <a:buNone/>
            </a:pPr>
            <a:endParaRPr lang="en-GB" sz="3600" dirty="0"/>
          </a:p>
        </p:txBody>
      </p:sp>
      <p:sp>
        <p:nvSpPr>
          <p:cNvPr id="5" name="Rectangle 3">
            <a:extLst>
              <a:ext uri="{FF2B5EF4-FFF2-40B4-BE49-F238E27FC236}">
                <a16:creationId xmlns:a16="http://schemas.microsoft.com/office/drawing/2014/main" id="{01FF20BA-EBC0-472B-96FE-2C75A441C1BD}"/>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C4AD9D3-BFF4-4DB3-946E-1B43C9DF4998}"/>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C17D1EF-5702-4644-BEEB-198A2D3FF229}"/>
              </a:ext>
            </a:extLst>
          </p:cNvPr>
          <p:cNvPicPr>
            <a:picLocks noChangeAspect="1"/>
          </p:cNvPicPr>
          <p:nvPr/>
        </p:nvPicPr>
        <p:blipFill>
          <a:blip r:embed="rId2"/>
          <a:stretch>
            <a:fillRect/>
          </a:stretch>
        </p:blipFill>
        <p:spPr>
          <a:xfrm>
            <a:off x="4219662" y="2074010"/>
            <a:ext cx="5338675" cy="3855302"/>
          </a:xfrm>
          <a:prstGeom prst="rect">
            <a:avLst/>
          </a:prstGeom>
        </p:spPr>
      </p:pic>
    </p:spTree>
    <p:extLst>
      <p:ext uri="{BB962C8B-B14F-4D97-AF65-F5344CB8AC3E}">
        <p14:creationId xmlns:p14="http://schemas.microsoft.com/office/powerpoint/2010/main" val="948094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e8911679-95ea-4c10-b9c0-589e125d6c0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10527</TotalTime>
  <Words>1468</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Inter-Bold</vt:lpstr>
      <vt:lpstr>Inter-Regular</vt:lpstr>
      <vt:lpstr>JetBrains Mono</vt:lpstr>
      <vt:lpstr>Office Theme</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 Creechan</dc:creator>
  <cp:lastModifiedBy>Muhammad Aslam</cp:lastModifiedBy>
  <cp:revision>197</cp:revision>
  <cp:lastPrinted>2020-01-19T22:47:56Z</cp:lastPrinted>
  <dcterms:created xsi:type="dcterms:W3CDTF">2019-08-19T10:20:17Z</dcterms:created>
  <dcterms:modified xsi:type="dcterms:W3CDTF">2021-12-14T14:09:54Z</dcterms:modified>
</cp:coreProperties>
</file>