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</p:sldIdLst>
  <p:sldSz cx="9144000" cy="6858000" type="screen4x3"/>
  <p:notesSz cx="6858000" cy="9180513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 autoAdjust="0"/>
    <p:restoredTop sz="94647" autoAdjust="0"/>
  </p:normalViewPr>
  <p:slideViewPr>
    <p:cSldViewPr snapToGrid="0">
      <p:cViewPr>
        <p:scale>
          <a:sx n="77" d="100"/>
          <a:sy n="77" d="100"/>
        </p:scale>
        <p:origin x="-136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-1472" y="-104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6" tIns="45817" rIns="91636" bIns="45817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s-E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6" tIns="45817" rIns="91636" bIns="4581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s-E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6" tIns="45817" rIns="91636" bIns="45817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s-E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6" tIns="45817" rIns="91636" bIns="4581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>
                <a:solidFill>
                  <a:schemeClr val="tx1"/>
                </a:solidFill>
              </a:defRPr>
            </a:lvl1pPr>
          </a:lstStyle>
          <a:p>
            <a:fld id="{A4762E59-5AA3-4AD6-8A2E-80578D3B872C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291732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6" tIns="45817" rIns="91636" bIns="45817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6" tIns="45817" rIns="91636" bIns="4581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3475" y="688975"/>
            <a:ext cx="4591050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6" tIns="45817" rIns="91636" bIns="458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Click to edit Master text styles</a:t>
            </a:r>
          </a:p>
          <a:p>
            <a:pPr lvl="1"/>
            <a:r>
              <a:rPr lang="en-US" altLang="es-ES" smtClean="0"/>
              <a:t>Second level</a:t>
            </a:r>
          </a:p>
          <a:p>
            <a:pPr lvl="2"/>
            <a:r>
              <a:rPr lang="en-US" altLang="es-ES" smtClean="0"/>
              <a:t>Third level</a:t>
            </a:r>
          </a:p>
          <a:p>
            <a:pPr lvl="3"/>
            <a:r>
              <a:rPr lang="en-US" altLang="es-ES" smtClean="0"/>
              <a:t>Fourth level</a:t>
            </a:r>
          </a:p>
          <a:p>
            <a:pPr lvl="4"/>
            <a:r>
              <a:rPr lang="en-US" altLang="es-E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6" tIns="45817" rIns="91636" bIns="45817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36" tIns="45817" rIns="91636" bIns="4581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>
                <a:solidFill>
                  <a:schemeClr val="tx1"/>
                </a:solidFill>
              </a:defRPr>
            </a:lvl1pPr>
          </a:lstStyle>
          <a:p>
            <a:fld id="{6BE412D2-CAA8-4A9E-8FE1-AEB060B2833A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432038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6394D9-5A67-446A-B1AB-54A6EB404173}" type="slidenum">
              <a:rPr lang="en-US" altLang="es-ES"/>
              <a:pPr/>
              <a:t>0</a:t>
            </a:fld>
            <a:endParaRPr lang="en-US" altLang="es-E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28225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5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r" defTabSz="915988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r" defTabSz="915988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r" defTabSz="915988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r" defTabSz="915988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892A382B-153E-4B42-BE15-01A255CCCA8B}" type="slidenum">
              <a:rPr lang="en-US" altLang="en-US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70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527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20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83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20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203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116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201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7150" y="981075"/>
            <a:ext cx="7261225" cy="1158875"/>
          </a:xfrm>
          <a:prstGeom prst="rect">
            <a:avLst/>
          </a:prstGeom>
        </p:spPr>
        <p:txBody>
          <a:bodyPr anchor="t"/>
          <a:lstStyle>
            <a:lvl1pPr>
              <a:defRPr sz="2600" b="1">
                <a:solidFill>
                  <a:srgbClr val="000000"/>
                </a:solidFill>
                <a:latin typeface="SRA Sans 1.0" pitchFamily="50" charset="0"/>
              </a:defRPr>
            </a:lvl1pPr>
          </a:lstStyle>
          <a:p>
            <a:pPr lvl="0"/>
            <a:r>
              <a:rPr lang="en-US" altLang="es-ES" noProof="0" dirty="0" smtClean="0"/>
              <a:t/>
            </a:r>
            <a:br>
              <a:rPr lang="en-US" altLang="es-ES" noProof="0" dirty="0" smtClean="0"/>
            </a:br>
            <a:r>
              <a:rPr lang="en-US" altLang="es-ES" noProof="0" dirty="0" smtClean="0"/>
              <a:t>TÍTULO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06513" y="2289175"/>
            <a:ext cx="7264400" cy="460375"/>
          </a:xfrm>
        </p:spPr>
        <p:txBody>
          <a:bodyPr rIns="0"/>
          <a:lstStyle>
            <a:lvl1pPr>
              <a:spcBef>
                <a:spcPct val="0"/>
              </a:spcBef>
              <a:defRPr>
                <a:solidFill>
                  <a:srgbClr val="000000"/>
                </a:solidFill>
                <a:latin typeface="SRA Sans 1.0" pitchFamily="50" charset="0"/>
              </a:defRPr>
            </a:lvl1pPr>
          </a:lstStyle>
          <a:p>
            <a:pPr lvl="0"/>
            <a:r>
              <a:rPr lang="en-US" altLang="es-ES" noProof="0" dirty="0" smtClean="0"/>
              <a:t>SUBTITULO</a:t>
            </a:r>
          </a:p>
        </p:txBody>
      </p:sp>
      <p:pic>
        <p:nvPicPr>
          <p:cNvPr id="1026" name="Picture 2" descr="C:\Users\patricia_rayon\Desktop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404" y="6105525"/>
            <a:ext cx="61075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31825"/>
            <a:ext cx="344487" cy="53975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54B6E8-91AD-48CE-B7A7-7AC520812D04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67904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92888" y="631825"/>
            <a:ext cx="1863725" cy="5484813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00125" y="631825"/>
            <a:ext cx="5440363" cy="548481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3B1519-B4FA-4C8F-9106-8FEDFD7BFE32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9217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31825"/>
            <a:ext cx="344487" cy="53975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541BF7-95ED-4795-86DB-7874A5B4E903}" type="slidenum">
              <a:rPr lang="en-US" altLang="es-ES"/>
              <a:pPr/>
              <a:t>‹Nº›</a:t>
            </a:fld>
            <a:endParaRPr lang="en-US" altLang="es-ES"/>
          </a:p>
        </p:txBody>
      </p:sp>
      <p:pic>
        <p:nvPicPr>
          <p:cNvPr id="2050" name="Picture 2" descr="C:\Users\patricia_rayon\Desktop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350" y="6086474"/>
            <a:ext cx="639388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0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8CE571-CD5A-46D0-B54D-582FD53FCD57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4233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31825"/>
            <a:ext cx="344487" cy="53975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00125" y="1438275"/>
            <a:ext cx="365125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03775" y="1438275"/>
            <a:ext cx="3652838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B3A325-BAD4-4243-A7DD-F9BA17C0D707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7859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1589E9-130B-4323-A47A-C613B21F876A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54572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613" y="631825"/>
            <a:ext cx="344487" cy="53975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2DC8D8-95D6-476B-A6D1-5668D22D5DCB}" type="slidenum">
              <a:rPr lang="en-US" altLang="es-ES"/>
              <a:pPr/>
              <a:t>‹Nº›</a:t>
            </a:fld>
            <a:endParaRPr lang="en-US" altLang="es-ES"/>
          </a:p>
        </p:txBody>
      </p:sp>
      <p:pic>
        <p:nvPicPr>
          <p:cNvPr id="3074" name="Picture 2" descr="C:\Users\patricia_rayon\Desktop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6063918"/>
            <a:ext cx="661988" cy="66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0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5B1CB9-C757-4095-A92E-5DB90EE1D0CB}" type="slidenum">
              <a:rPr lang="en-US" altLang="es-ES"/>
              <a:pPr/>
              <a:t>‹Nº›</a:t>
            </a:fld>
            <a:endParaRPr lang="en-US" altLang="es-ES"/>
          </a:p>
        </p:txBody>
      </p:sp>
      <p:pic>
        <p:nvPicPr>
          <p:cNvPr id="4098" name="Picture 2" descr="C:\Users\patricia_rayon\Desktop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5940165"/>
            <a:ext cx="700088" cy="69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8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C61067-57AC-4F96-83E9-36953082571D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5589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D9E732-8BB2-4962-AF3D-93C0384A9136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3593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Picture 3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0"/>
            <a:ext cx="3394256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125" y="1438275"/>
            <a:ext cx="7456488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dirty="0" err="1" smtClean="0"/>
              <a:t>Nivel</a:t>
            </a:r>
            <a:r>
              <a:rPr lang="en-US" altLang="es-ES" dirty="0" smtClean="0"/>
              <a:t> 1</a:t>
            </a:r>
          </a:p>
          <a:p>
            <a:pPr lvl="1"/>
            <a:r>
              <a:rPr lang="en-US" altLang="es-ES" dirty="0" err="1" smtClean="0"/>
              <a:t>Nivel</a:t>
            </a:r>
            <a:r>
              <a:rPr lang="en-US" altLang="es-ES" dirty="0" smtClean="0"/>
              <a:t> 2</a:t>
            </a:r>
          </a:p>
          <a:p>
            <a:pPr lvl="2"/>
            <a:r>
              <a:rPr lang="en-US" altLang="es-ES" dirty="0" err="1" smtClean="0"/>
              <a:t>Nivel</a:t>
            </a:r>
            <a:r>
              <a:rPr lang="en-US" altLang="es-ES" dirty="0" smtClean="0"/>
              <a:t> 3</a:t>
            </a:r>
          </a:p>
          <a:p>
            <a:pPr lvl="3"/>
            <a:r>
              <a:rPr lang="en-US" altLang="es-ES" dirty="0" err="1" smtClean="0"/>
              <a:t>Nivel</a:t>
            </a:r>
            <a:r>
              <a:rPr lang="en-US" altLang="es-ES" dirty="0" smtClean="0"/>
              <a:t> 4</a:t>
            </a:r>
          </a:p>
          <a:p>
            <a:pPr lvl="4"/>
            <a:r>
              <a:rPr lang="en-US" altLang="es-ES" dirty="0" err="1" smtClean="0"/>
              <a:t>Nivel</a:t>
            </a:r>
            <a:r>
              <a:rPr lang="en-US" altLang="es-ES" dirty="0" smtClean="0"/>
              <a:t> 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2188" y="6297613"/>
            <a:ext cx="2041525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tx1"/>
                </a:solidFill>
                <a:latin typeface="SRA Sans 1.0" pitchFamily="50" charset="0"/>
              </a:defRPr>
            </a:lvl1pPr>
          </a:lstStyle>
          <a:p>
            <a:endParaRPr lang="en-US" alt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97613"/>
            <a:ext cx="4572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SRA Sans 1.0" pitchFamily="50" charset="0"/>
              </a:defRPr>
            </a:lvl1pPr>
          </a:lstStyle>
          <a:p>
            <a:fld id="{532E1557-EE1D-4D27-A5C2-2130BE7D62F3}" type="slidenum">
              <a:rPr lang="en-US" altLang="es-ES" smtClean="0"/>
              <a:pPr/>
              <a:t>‹Nº›</a:t>
            </a:fld>
            <a:endParaRPr lang="en-US" altLang="es-ES" dirty="0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1765300" y="660400"/>
            <a:ext cx="374015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>
              <a:defRPr sz="2000">
                <a:solidFill>
                  <a:schemeClr val="tx1"/>
                </a:solidFill>
                <a:latin typeface="Arial" charset="0"/>
              </a:defRPr>
            </a:lvl1pPr>
            <a:lvl2pPr algn="l">
              <a:defRPr sz="2000">
                <a:solidFill>
                  <a:schemeClr val="tx1"/>
                </a:solidFill>
                <a:latin typeface="Arial" charset="0"/>
              </a:defRPr>
            </a:lvl2pPr>
            <a:lvl3pPr algn="l">
              <a:defRPr sz="2000">
                <a:solidFill>
                  <a:schemeClr val="tx1"/>
                </a:solidFill>
                <a:latin typeface="Arial" charset="0"/>
              </a:defRPr>
            </a:lvl3pPr>
            <a:lvl4pPr algn="l">
              <a:defRPr sz="2000">
                <a:solidFill>
                  <a:schemeClr val="tx1"/>
                </a:solidFill>
                <a:latin typeface="Arial" charset="0"/>
              </a:defRPr>
            </a:lvl4pPr>
            <a:lvl5pPr algn="l">
              <a:defRPr sz="20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s-ES" b="0" dirty="0">
              <a:latin typeface="SRA Sans 1.0" pitchFamily="5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SRA Sans 1.0" pitchFamily="50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100000"/>
        </a:spcBef>
        <a:spcAft>
          <a:spcPct val="0"/>
        </a:spcAft>
        <a:defRPr sz="2600">
          <a:solidFill>
            <a:schemeClr val="accent2"/>
          </a:solidFill>
          <a:latin typeface="SRA Sans 1.0" pitchFamily="50" charset="0"/>
          <a:ea typeface="+mn-ea"/>
          <a:cs typeface="+mn-cs"/>
        </a:defRPr>
      </a:lvl1pPr>
      <a:lvl2pPr marL="165100" indent="-163513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bg2"/>
          </a:solidFill>
          <a:latin typeface="SRA Sans 1.0" pitchFamily="50" charset="0"/>
        </a:defRPr>
      </a:lvl2pPr>
      <a:lvl3pPr marL="406400" indent="-239713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SRA Sans 1.0" pitchFamily="50" charset="0"/>
        </a:defRPr>
      </a:lvl3pPr>
      <a:lvl4pPr marL="684213" indent="-276225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SRA Sans 1.0" pitchFamily="50" charset="0"/>
        </a:defRPr>
      </a:lvl4pPr>
      <a:lvl5pPr marL="9271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SRA Sans 1.0" pitchFamily="50" charset="0"/>
        </a:defRPr>
      </a:lvl5pPr>
      <a:lvl6pPr marL="13843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6pPr>
      <a:lvl7pPr marL="18415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7pPr>
      <a:lvl8pPr marL="22987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8pPr>
      <a:lvl9pPr marL="27559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2193926" y="1211262"/>
            <a:ext cx="4883149" cy="836613"/>
          </a:xfrm>
        </p:spPr>
        <p:txBody>
          <a:bodyPr/>
          <a:lstStyle/>
          <a:p>
            <a:r>
              <a:rPr lang="es-ES" altLang="es-ES" sz="4400" dirty="0" smtClean="0">
                <a:latin typeface="MHEupperelemsans" pitchFamily="50" charset="0"/>
              </a:rPr>
              <a:t>La comunicación</a:t>
            </a:r>
            <a:endParaRPr lang="es-ES" altLang="es-ES" sz="4400" dirty="0">
              <a:latin typeface="MHEupperelemsans" pitchFamily="50" charset="0"/>
            </a:endParaRPr>
          </a:p>
        </p:txBody>
      </p:sp>
      <p:pic>
        <p:nvPicPr>
          <p:cNvPr id="1026" name="Picture 2" descr="C:\Users\patricia_rayon\Desktop\IMAGENES PARA CEAC\Fig. 6.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110807"/>
            <a:ext cx="4489450" cy="423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" y="0"/>
            <a:ext cx="3394256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ChangeArrowheads="1"/>
          </p:cNvSpPr>
          <p:nvPr/>
        </p:nvSpPr>
        <p:spPr bwMode="auto">
          <a:xfrm>
            <a:off x="1211263" y="690563"/>
            <a:ext cx="63642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8001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2573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7145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1717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6289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0861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5433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0005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/>
            <a:r>
              <a:rPr lang="es-ES" altLang="en-US" sz="2200" b="1" dirty="0">
                <a:solidFill>
                  <a:schemeClr val="tx1"/>
                </a:solidFill>
                <a:latin typeface="MHEupperelemsans_EM" pitchFamily="50" charset="0"/>
                <a:cs typeface="Times New Roman" pitchFamily="18" charset="0"/>
              </a:rPr>
              <a:t>3.  Las funciones del lenguaje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211263" y="1368425"/>
            <a:ext cx="3571875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12049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7383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22717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8051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32623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7195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41767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6339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400" dirty="0">
                <a:solidFill>
                  <a:schemeClr val="tx1"/>
                </a:solidFill>
                <a:latin typeface="MHEupperelemsans_EM" pitchFamily="50" charset="0"/>
              </a:rPr>
              <a:t>El lenguaje humano tiene como finalidad la comunicación entre los hablantes, que pueden expresar con su uso ideas y sentimientos muy distintos: estados de  ánimo, órdenes, deseos, informaciones, etc. </a:t>
            </a:r>
          </a:p>
          <a:p>
            <a:pPr algn="l" eaLnBrk="1" hangingPunct="1"/>
            <a:endParaRPr lang="es-ES" altLang="en-US" sz="1400" dirty="0">
              <a:solidFill>
                <a:schemeClr val="tx1"/>
              </a:solidFill>
              <a:latin typeface="MHEupperelemsans_EM" pitchFamily="50" charset="0"/>
            </a:endParaRPr>
          </a:p>
          <a:p>
            <a:pPr algn="l" eaLnBrk="1" hangingPunct="1"/>
            <a:r>
              <a:rPr lang="es-ES" altLang="en-US" sz="1400" dirty="0">
                <a:solidFill>
                  <a:schemeClr val="tx1"/>
                </a:solidFill>
                <a:latin typeface="MHEupperelemsans_EM" pitchFamily="50" charset="0"/>
              </a:rPr>
              <a:t>La clasificación de todas estas posibilidades comunicativas se desarrolla a través de diversas funciones:</a:t>
            </a:r>
          </a:p>
          <a:p>
            <a:pPr algn="l" eaLnBrk="1" hangingPunct="1"/>
            <a:endParaRPr lang="es-ES" altLang="en-US" sz="1400" dirty="0">
              <a:solidFill>
                <a:schemeClr val="tx1"/>
              </a:solidFill>
              <a:latin typeface="MHEupperelemsans_EM" pitchFamily="50" charset="0"/>
            </a:endParaRPr>
          </a:p>
          <a:p>
            <a:pPr algn="l" eaLnBrk="1" hangingPunct="1">
              <a:spcBef>
                <a:spcPts val="600"/>
              </a:spcBef>
            </a:pPr>
            <a:r>
              <a:rPr lang="es-ES" altLang="en-US" sz="1400" dirty="0">
                <a:solidFill>
                  <a:schemeClr val="tx1"/>
                </a:solidFill>
                <a:latin typeface="MHEupperelemsans_EM" pitchFamily="50" charset="0"/>
              </a:rPr>
              <a:t>• </a:t>
            </a:r>
            <a:r>
              <a:rPr lang="es-ES" altLang="en-US" sz="1400" b="1" dirty="0">
                <a:solidFill>
                  <a:schemeClr val="tx1"/>
                </a:solidFill>
                <a:latin typeface="MHEupperelemsans_EM" pitchFamily="50" charset="0"/>
              </a:rPr>
              <a:t>Función referencial o representativa</a:t>
            </a:r>
          </a:p>
          <a:p>
            <a:pPr algn="l" eaLnBrk="1" hangingPunct="1">
              <a:spcBef>
                <a:spcPts val="600"/>
              </a:spcBef>
            </a:pPr>
            <a:r>
              <a:rPr lang="es-ES" altLang="en-US" sz="1400" dirty="0">
                <a:solidFill>
                  <a:schemeClr val="tx1"/>
                </a:solidFill>
                <a:latin typeface="MHEupperelemsans_EM" pitchFamily="50" charset="0"/>
              </a:rPr>
              <a:t>• </a:t>
            </a:r>
            <a:r>
              <a:rPr lang="es-ES" altLang="en-US" sz="1400" b="1" dirty="0">
                <a:solidFill>
                  <a:schemeClr val="tx1"/>
                </a:solidFill>
                <a:latin typeface="MHEupperelemsans_EM" pitchFamily="50" charset="0"/>
              </a:rPr>
              <a:t>Función expresiva o emotiva</a:t>
            </a:r>
          </a:p>
          <a:p>
            <a:pPr algn="l" eaLnBrk="1" hangingPunct="1">
              <a:spcBef>
                <a:spcPts val="600"/>
              </a:spcBef>
            </a:pPr>
            <a:r>
              <a:rPr lang="es-ES" altLang="en-US" sz="1400" dirty="0">
                <a:solidFill>
                  <a:schemeClr val="tx1"/>
                </a:solidFill>
                <a:latin typeface="MHEupperelemsans_EM" pitchFamily="50" charset="0"/>
              </a:rPr>
              <a:t>• </a:t>
            </a:r>
            <a:r>
              <a:rPr lang="es-ES" altLang="en-US" sz="1400" b="1" dirty="0">
                <a:solidFill>
                  <a:schemeClr val="tx1"/>
                </a:solidFill>
                <a:latin typeface="MHEupperelemsans_EM" pitchFamily="50" charset="0"/>
              </a:rPr>
              <a:t>Función apelativa o conativa</a:t>
            </a:r>
          </a:p>
          <a:p>
            <a:pPr algn="l" eaLnBrk="1" hangingPunct="1">
              <a:spcBef>
                <a:spcPts val="600"/>
              </a:spcBef>
            </a:pPr>
            <a:r>
              <a:rPr lang="es-ES" altLang="en-US" sz="1400" dirty="0">
                <a:solidFill>
                  <a:schemeClr val="tx1"/>
                </a:solidFill>
                <a:latin typeface="MHEupperelemsans_EM" pitchFamily="50" charset="0"/>
              </a:rPr>
              <a:t>• </a:t>
            </a:r>
            <a:r>
              <a:rPr lang="es-ES" altLang="en-US" sz="1400" b="1" dirty="0">
                <a:solidFill>
                  <a:schemeClr val="tx1"/>
                </a:solidFill>
                <a:latin typeface="MHEupperelemsans_EM" pitchFamily="50" charset="0"/>
              </a:rPr>
              <a:t>Función fática o de contacto</a:t>
            </a:r>
          </a:p>
          <a:p>
            <a:pPr algn="l" eaLnBrk="1" hangingPunct="1">
              <a:spcBef>
                <a:spcPts val="600"/>
              </a:spcBef>
            </a:pPr>
            <a:r>
              <a:rPr lang="es-ES" altLang="en-US" sz="1400" dirty="0">
                <a:solidFill>
                  <a:schemeClr val="tx1"/>
                </a:solidFill>
                <a:latin typeface="MHEupperelemsans_EM" pitchFamily="50" charset="0"/>
              </a:rPr>
              <a:t>• </a:t>
            </a:r>
            <a:r>
              <a:rPr lang="es-ES" altLang="en-US" sz="1400" b="1" dirty="0">
                <a:solidFill>
                  <a:schemeClr val="tx1"/>
                </a:solidFill>
                <a:latin typeface="MHEupperelemsans_EM" pitchFamily="50" charset="0"/>
              </a:rPr>
              <a:t>Función metalingüística</a:t>
            </a:r>
          </a:p>
          <a:p>
            <a:pPr algn="l" eaLnBrk="1" hangingPunct="1">
              <a:spcBef>
                <a:spcPts val="600"/>
              </a:spcBef>
            </a:pPr>
            <a:r>
              <a:rPr lang="es-ES" altLang="en-US" sz="1400" dirty="0">
                <a:solidFill>
                  <a:schemeClr val="tx1"/>
                </a:solidFill>
                <a:latin typeface="MHEupperelemsans_EM" pitchFamily="50" charset="0"/>
              </a:rPr>
              <a:t>• </a:t>
            </a:r>
            <a:r>
              <a:rPr lang="es-ES" altLang="en-US" sz="1400" b="1" dirty="0">
                <a:solidFill>
                  <a:schemeClr val="tx1"/>
                </a:solidFill>
                <a:latin typeface="MHEupperelemsans_EM" pitchFamily="50" charset="0"/>
              </a:rPr>
              <a:t>Función poética o estética</a:t>
            </a:r>
          </a:p>
        </p:txBody>
      </p:sp>
      <p:pic>
        <p:nvPicPr>
          <p:cNvPr id="65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368425"/>
            <a:ext cx="2438400" cy="347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368" name="Text Box 8"/>
          <p:cNvSpPr txBox="1">
            <a:spLocks noChangeArrowheads="1"/>
          </p:cNvSpPr>
          <p:nvPr/>
        </p:nvSpPr>
        <p:spPr bwMode="auto">
          <a:xfrm>
            <a:off x="5495925" y="5581650"/>
            <a:ext cx="2419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600"/>
              </a:spcBef>
            </a:pPr>
            <a:r>
              <a:rPr lang="es-ES" altLang="en-US" sz="1400" i="1" dirty="0">
                <a:solidFill>
                  <a:schemeClr val="tx1"/>
                </a:solidFill>
                <a:latin typeface="MHEupperelemsans_EM" pitchFamily="50" charset="0"/>
              </a:rPr>
              <a:t>Identifica las funciones del lenguaje que aparecen en este cartel</a:t>
            </a:r>
            <a:r>
              <a:rPr lang="es-ES" altLang="en-US" sz="1000" b="0" i="1" dirty="0">
                <a:solidFill>
                  <a:schemeClr val="tx1"/>
                </a:solidFill>
                <a:latin typeface="MHEupperelemsans_EM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040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2" grpId="0" autoUpdateAnimBg="0"/>
      <p:bldP spid="65536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6975" y="1098550"/>
            <a:ext cx="7551738" cy="4094163"/>
          </a:xfrm>
        </p:spPr>
        <p:txBody>
          <a:bodyPr/>
          <a:lstStyle/>
          <a:p>
            <a:pPr marL="495300" indent="-495300" algn="ctr" defTabSz="765175" eaLnBrk="1" hangingPunct="1">
              <a:buFontTx/>
              <a:buNone/>
              <a:tabLst>
                <a:tab pos="288925" algn="l"/>
              </a:tabLst>
            </a:pPr>
            <a:r>
              <a:rPr lang="es-ES" altLang="en-US" sz="2400" b="1" dirty="0" smtClean="0">
                <a:latin typeface="MHEupperelemsans" pitchFamily="50" charset="0"/>
                <a:ea typeface="ＭＳ Ｐゴシック" pitchFamily="34" charset="-128"/>
              </a:rPr>
              <a:t>ÍNDICE</a:t>
            </a:r>
          </a:p>
          <a:p>
            <a:pPr marL="495300" indent="-495300" algn="ctr" defTabSz="765175" eaLnBrk="1" hangingPunct="1">
              <a:buFontTx/>
              <a:buNone/>
              <a:tabLst>
                <a:tab pos="288925" algn="l"/>
              </a:tabLst>
            </a:pPr>
            <a:endParaRPr lang="es-ES" altLang="en-US" sz="2000" b="1" dirty="0" smtClean="0">
              <a:latin typeface="MHEupperelemsans" pitchFamily="50" charset="0"/>
              <a:ea typeface="ＭＳ Ｐゴシック" pitchFamily="34" charset="-128"/>
            </a:endParaRPr>
          </a:p>
          <a:p>
            <a:pPr marL="495300" indent="-495300" defTabSz="765175" eaLnBrk="1" hangingPunct="1">
              <a:spcBef>
                <a:spcPct val="50000"/>
              </a:spcBef>
              <a:buFontTx/>
              <a:buAutoNum type="arabicPeriod"/>
              <a:tabLst>
                <a:tab pos="288925" algn="l"/>
              </a:tabLst>
            </a:pPr>
            <a:r>
              <a:rPr lang="es-ES" altLang="en-US" dirty="0" smtClean="0">
                <a:latin typeface="MHEupperelemsans" pitchFamily="50" charset="0"/>
                <a:ea typeface="ＭＳ Ｐゴシック" pitchFamily="34" charset="-128"/>
              </a:rPr>
              <a:t>La comunicación.</a:t>
            </a:r>
          </a:p>
          <a:p>
            <a:pPr marL="495300" indent="-495300" defTabSz="765175" eaLnBrk="1" hangingPunct="1">
              <a:spcBef>
                <a:spcPct val="50000"/>
              </a:spcBef>
              <a:buFontTx/>
              <a:buAutoNum type="arabicPeriod"/>
              <a:tabLst>
                <a:tab pos="288925" algn="l"/>
              </a:tabLst>
            </a:pPr>
            <a:r>
              <a:rPr lang="es-ES" altLang="en-US" dirty="0" smtClean="0">
                <a:latin typeface="MHEupperelemsans" pitchFamily="50" charset="0"/>
                <a:ea typeface="ＭＳ Ｐゴシック" pitchFamily="34" charset="-128"/>
              </a:rPr>
              <a:t>El signo. Definición y clasificación.</a:t>
            </a:r>
          </a:p>
          <a:p>
            <a:pPr marL="495300" indent="-495300" defTabSz="765175" eaLnBrk="1" hangingPunct="1">
              <a:spcBef>
                <a:spcPct val="50000"/>
              </a:spcBef>
              <a:buFontTx/>
              <a:buAutoNum type="arabicPeriod"/>
              <a:tabLst>
                <a:tab pos="288925" algn="l"/>
              </a:tabLst>
            </a:pPr>
            <a:r>
              <a:rPr lang="es-ES" altLang="en-US" dirty="0" smtClean="0">
                <a:latin typeface="MHEupperelemsans" pitchFamily="50" charset="0"/>
                <a:ea typeface="ＭＳ Ｐゴシック" pitchFamily="34" charset="-128"/>
              </a:rPr>
              <a:t>Las funciones del lenguaje.</a:t>
            </a:r>
          </a:p>
        </p:txBody>
      </p:sp>
    </p:spTree>
    <p:extLst>
      <p:ext uri="{BB962C8B-B14F-4D97-AF65-F5344CB8AC3E}">
        <p14:creationId xmlns:p14="http://schemas.microsoft.com/office/powerpoint/2010/main" val="3607778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ChangeArrowheads="1"/>
          </p:cNvSpPr>
          <p:nvPr/>
        </p:nvSpPr>
        <p:spPr bwMode="auto">
          <a:xfrm>
            <a:off x="1211263" y="703263"/>
            <a:ext cx="63642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8001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2573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7145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1717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6289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0861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5433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0005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>
              <a:buFontTx/>
              <a:buAutoNum type="arabicPeriod"/>
            </a:pPr>
            <a:r>
              <a:rPr lang="es-ES" altLang="en-US" sz="2200" b="1" dirty="0">
                <a:solidFill>
                  <a:schemeClr val="tx1"/>
                </a:solidFill>
                <a:latin typeface="MHEupperelemsans_EM" pitchFamily="50" charset="0"/>
                <a:cs typeface="Times New Roman" pitchFamily="18" charset="0"/>
              </a:rPr>
              <a:t> La </a:t>
            </a:r>
            <a:r>
              <a:rPr lang="es-ES" altLang="en-US" sz="2200" b="1" dirty="0" smtClean="0">
                <a:solidFill>
                  <a:schemeClr val="tx1"/>
                </a:solidFill>
                <a:latin typeface="MHEupperelemsans_EM" pitchFamily="50" charset="0"/>
                <a:cs typeface="Times New Roman" pitchFamily="18" charset="0"/>
              </a:rPr>
              <a:t>comunicación</a:t>
            </a:r>
            <a:endParaRPr lang="es-ES" altLang="en-US" sz="2200" b="1" dirty="0">
              <a:solidFill>
                <a:schemeClr val="tx1"/>
              </a:solidFill>
              <a:latin typeface="MHEupperelemsans_EM" pitchFamily="50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08125" y="1630363"/>
            <a:ext cx="6067425" cy="1690687"/>
          </a:xfrm>
          <a:prstGeom prst="roundRect">
            <a:avLst>
              <a:gd name="adj" fmla="val 30606"/>
            </a:avLst>
          </a:prstGeom>
          <a:solidFill>
            <a:srgbClr val="EFB2A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s-ES" altLang="en-US" dirty="0">
                <a:solidFill>
                  <a:schemeClr val="tx1"/>
                </a:solidFill>
                <a:latin typeface="Futura Std Book" pitchFamily="34" charset="0"/>
              </a:rPr>
              <a:t>La </a:t>
            </a:r>
            <a:r>
              <a:rPr lang="es-ES" altLang="en-US" b="1" dirty="0">
                <a:solidFill>
                  <a:schemeClr val="tx1"/>
                </a:solidFill>
                <a:latin typeface="Futura Std Book" pitchFamily="34" charset="0"/>
              </a:rPr>
              <a:t>comunicación </a:t>
            </a:r>
            <a:r>
              <a:rPr lang="es-ES" altLang="en-US" dirty="0">
                <a:solidFill>
                  <a:schemeClr val="tx1"/>
                </a:solidFill>
                <a:latin typeface="Futura Std Book" pitchFamily="34" charset="0"/>
              </a:rPr>
              <a:t>es el proceso por el cual se produce un intercambio de información entre un emisor y un receptor que utilizan un código común.</a:t>
            </a:r>
          </a:p>
        </p:txBody>
      </p:sp>
      <p:pic>
        <p:nvPicPr>
          <p:cNvPr id="45161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4195763"/>
            <a:ext cx="41814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1618" name="Text Box 34"/>
          <p:cNvSpPr txBox="1">
            <a:spLocks noChangeArrowheads="1"/>
          </p:cNvSpPr>
          <p:nvPr/>
        </p:nvSpPr>
        <p:spPr bwMode="auto">
          <a:xfrm>
            <a:off x="2286000" y="6391275"/>
            <a:ext cx="48196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000" i="1" dirty="0">
                <a:solidFill>
                  <a:schemeClr val="tx1"/>
                </a:solidFill>
                <a:latin typeface="MHEupperelemsans_EM" pitchFamily="50" charset="0"/>
              </a:rPr>
              <a:t>¿Qué procesos comunicativos pueden darse en esta imagen?</a:t>
            </a:r>
          </a:p>
        </p:txBody>
      </p:sp>
    </p:spTree>
    <p:extLst>
      <p:ext uri="{BB962C8B-B14F-4D97-AF65-F5344CB8AC3E}">
        <p14:creationId xmlns:p14="http://schemas.microsoft.com/office/powerpoint/2010/main" val="3854015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6" grpId="0" autoUpdateAnimBg="0"/>
      <p:bldP spid="1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1179513" y="704850"/>
            <a:ext cx="63642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8001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2573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7145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1717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6289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0861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5433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0005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>
              <a:buFontTx/>
              <a:buAutoNum type="arabicPeriod"/>
            </a:pPr>
            <a:r>
              <a:rPr lang="es-ES" altLang="en-US" sz="2200" b="1" dirty="0">
                <a:solidFill>
                  <a:schemeClr val="tx1"/>
                </a:solidFill>
                <a:latin typeface="MHEupperelemsans_EM" pitchFamily="50" charset="0"/>
                <a:cs typeface="Times New Roman" pitchFamily="18" charset="0"/>
              </a:rPr>
              <a:t> La comunicación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627188" y="1182916"/>
            <a:ext cx="53165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400" dirty="0">
                <a:solidFill>
                  <a:srgbClr val="363435"/>
                </a:solidFill>
                <a:latin typeface="MHEupperelemsans_EM" pitchFamily="50" charset="0"/>
                <a:cs typeface="Times New Roman" pitchFamily="18" charset="0"/>
              </a:rPr>
              <a:t>Los elementos que intervienen en la comunicación humana</a:t>
            </a:r>
          </a:p>
        </p:txBody>
      </p:sp>
      <p:pic>
        <p:nvPicPr>
          <p:cNvPr id="64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588536"/>
            <a:ext cx="6648449" cy="509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1032" name="Text Box 8"/>
          <p:cNvSpPr txBox="1">
            <a:spLocks noChangeArrowheads="1"/>
          </p:cNvSpPr>
          <p:nvPr/>
        </p:nvSpPr>
        <p:spPr bwMode="auto">
          <a:xfrm>
            <a:off x="5918200" y="6332538"/>
            <a:ext cx="32258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12049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7383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22717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8051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32623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7195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41767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6339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000" i="1" dirty="0">
                <a:solidFill>
                  <a:schemeClr val="tx1"/>
                </a:solidFill>
                <a:latin typeface="MHEupperelemsans_EM" pitchFamily="50" charset="0"/>
              </a:rPr>
              <a:t>Elementos de la comunicación.</a:t>
            </a:r>
          </a:p>
        </p:txBody>
      </p:sp>
    </p:spTree>
    <p:extLst>
      <p:ext uri="{BB962C8B-B14F-4D97-AF65-F5344CB8AC3E}">
        <p14:creationId xmlns:p14="http://schemas.microsoft.com/office/powerpoint/2010/main" val="1749621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6" grpId="0" autoUpdateAnimBg="0"/>
      <p:bldP spid="72709" grpId="0" autoUpdateAnimBg="0"/>
      <p:bldP spid="64103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1227136" y="754480"/>
            <a:ext cx="63642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8001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2573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7145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1717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6289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0861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5433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0005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>
              <a:buFontTx/>
              <a:buAutoNum type="arabicPeriod"/>
            </a:pPr>
            <a:r>
              <a:rPr lang="es-ES" altLang="en-US" sz="2200" b="1" dirty="0">
                <a:solidFill>
                  <a:schemeClr val="tx1"/>
                </a:solidFill>
                <a:latin typeface="MHEupperelemsans_EM" pitchFamily="50" charset="0"/>
                <a:cs typeface="Times New Roman" pitchFamily="18" charset="0"/>
              </a:rPr>
              <a:t> La comunicación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655762" y="1406525"/>
            <a:ext cx="714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2000" dirty="0" smtClean="0">
                <a:solidFill>
                  <a:srgbClr val="363435"/>
                </a:solidFill>
                <a:latin typeface="MHEupperelemsans_EM" pitchFamily="50" charset="0"/>
                <a:cs typeface="Times New Roman" pitchFamily="18" charset="0"/>
              </a:rPr>
              <a:t>Ruidos, interferencias </a:t>
            </a:r>
            <a:r>
              <a:rPr lang="es-ES" altLang="en-US" sz="2000" dirty="0">
                <a:solidFill>
                  <a:srgbClr val="363435"/>
                </a:solidFill>
                <a:latin typeface="MHEupperelemsans_EM" pitchFamily="50" charset="0"/>
                <a:cs typeface="Times New Roman" pitchFamily="18" charset="0"/>
              </a:rPr>
              <a:t>y redundancia</a:t>
            </a:r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981074" y="2115979"/>
            <a:ext cx="402431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12049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7383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22717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8051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32623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7195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41767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6339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600" dirty="0">
                <a:solidFill>
                  <a:schemeClr val="tx1"/>
                </a:solidFill>
                <a:latin typeface="MHEupperelemsans_EM" pitchFamily="50" charset="0"/>
              </a:rPr>
              <a:t>En el proceso de la comunicación se pueden presentar elementos perturbadores que impiden o dificultan la comprensión de los mensajes y que reciben el nombre genérico de </a:t>
            </a:r>
            <a:r>
              <a:rPr lang="es-ES" altLang="en-US" sz="1600" b="1" dirty="0" smtClean="0">
                <a:solidFill>
                  <a:schemeClr val="tx1"/>
                </a:solidFill>
                <a:latin typeface="MHEupperelemsans_EM" pitchFamily="50" charset="0"/>
              </a:rPr>
              <a:t>ruidos o interferencias</a:t>
            </a:r>
            <a:r>
              <a:rPr lang="es-ES" altLang="en-US" sz="1600" dirty="0" smtClean="0">
                <a:solidFill>
                  <a:schemeClr val="tx1"/>
                </a:solidFill>
                <a:latin typeface="MHEupperelemsans_EM" pitchFamily="50" charset="0"/>
              </a:rPr>
              <a:t>.</a:t>
            </a:r>
            <a:endParaRPr lang="es-ES" altLang="en-US" sz="1600" dirty="0">
              <a:solidFill>
                <a:schemeClr val="tx1"/>
              </a:solidFill>
              <a:latin typeface="MHEupperelemsans_EM" pitchFamily="50" charset="0"/>
            </a:endParaRPr>
          </a:p>
          <a:p>
            <a:pPr algn="l" eaLnBrk="1" hangingPunct="1"/>
            <a:endParaRPr lang="es-ES" altLang="en-US" sz="1600" dirty="0">
              <a:solidFill>
                <a:schemeClr val="tx1"/>
              </a:solidFill>
              <a:latin typeface="MHEupperelemsans_EM" pitchFamily="50" charset="0"/>
            </a:endParaRPr>
          </a:p>
          <a:p>
            <a:pPr algn="l" eaLnBrk="1" hangingPunct="1"/>
            <a:r>
              <a:rPr lang="es-ES" altLang="en-US" sz="1600" dirty="0">
                <a:solidFill>
                  <a:schemeClr val="tx1"/>
                </a:solidFill>
                <a:latin typeface="MHEupperelemsans_EM" pitchFamily="50" charset="0"/>
              </a:rPr>
              <a:t>Para resolver los problemas derivados del ruido se recurre al uso de la </a:t>
            </a:r>
            <a:r>
              <a:rPr lang="es-ES" altLang="en-US" sz="1600" b="1" dirty="0">
                <a:solidFill>
                  <a:schemeClr val="tx1"/>
                </a:solidFill>
                <a:latin typeface="MHEupperelemsans_EM" pitchFamily="50" charset="0"/>
              </a:rPr>
              <a:t>redundancia</a:t>
            </a:r>
            <a:r>
              <a:rPr lang="es-ES" altLang="en-US" sz="1600" dirty="0">
                <a:solidFill>
                  <a:schemeClr val="tx1"/>
                </a:solidFill>
                <a:latin typeface="MHEupperelemsans_EM" pitchFamily="50" charset="0"/>
              </a:rPr>
              <a:t>, que se basa en la repetición y que intenta evitar que se produzcan fallos en la comunicación.</a:t>
            </a:r>
          </a:p>
        </p:txBody>
      </p:sp>
      <p:pic>
        <p:nvPicPr>
          <p:cNvPr id="64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1985963"/>
            <a:ext cx="26860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3080" name="Text Box 8"/>
          <p:cNvSpPr txBox="1">
            <a:spLocks noChangeArrowheads="1"/>
          </p:cNvSpPr>
          <p:nvPr/>
        </p:nvSpPr>
        <p:spPr bwMode="auto">
          <a:xfrm>
            <a:off x="5553075" y="5505450"/>
            <a:ext cx="25622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n-US" sz="1400" i="1" dirty="0">
                <a:solidFill>
                  <a:schemeClr val="tx1"/>
                </a:solidFill>
                <a:latin typeface="MHEupperelemsans_EM" pitchFamily="50" charset="0"/>
              </a:rPr>
              <a:t>¿Crees que en este cartel hay alguna redundancia, ¿por qué? Identifícalas</a:t>
            </a:r>
            <a:r>
              <a:rPr lang="es-ES" altLang="en-US" sz="1000" i="1" dirty="0">
                <a:solidFill>
                  <a:schemeClr val="tx1"/>
                </a:solidFill>
                <a:latin typeface="MHEupperelemsans_EM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65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4" grpId="0" autoUpdateAnimBg="0"/>
      <p:bldP spid="72709" grpId="0" autoUpdateAnimBg="0"/>
      <p:bldP spid="6430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ChangeArrowheads="1"/>
          </p:cNvSpPr>
          <p:nvPr/>
        </p:nvSpPr>
        <p:spPr bwMode="auto">
          <a:xfrm>
            <a:off x="1227138" y="827088"/>
            <a:ext cx="63642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8001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2573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7145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1717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6289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0861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5433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0005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>
              <a:buFontTx/>
              <a:buAutoNum type="arabicPeriod"/>
            </a:pPr>
            <a:r>
              <a:rPr lang="es-ES" altLang="en-US" sz="2200" b="1" dirty="0">
                <a:solidFill>
                  <a:schemeClr val="tx1"/>
                </a:solidFill>
                <a:latin typeface="MHEupperelemsans_EM" pitchFamily="50" charset="0"/>
                <a:cs typeface="Times New Roman" pitchFamily="18" charset="0"/>
              </a:rPr>
              <a:t> La comunicación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673225" y="1397000"/>
            <a:ext cx="714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2000" dirty="0">
                <a:solidFill>
                  <a:srgbClr val="363435"/>
                </a:solidFill>
                <a:latin typeface="MHEupperelemsans_EM" pitchFamily="50" charset="0"/>
                <a:cs typeface="Times New Roman" pitchFamily="18" charset="0"/>
              </a:rPr>
              <a:t>Comunicación verbal y no verbal</a:t>
            </a:r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1744663" y="1999456"/>
            <a:ext cx="3589337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12049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7383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22717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8051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32623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7195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41767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6339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300" dirty="0">
                <a:solidFill>
                  <a:schemeClr val="tx1"/>
                </a:solidFill>
                <a:latin typeface="MHEupperelemsans_EM" pitchFamily="50" charset="0"/>
              </a:rPr>
              <a:t>Los actos de comunicación humana no solo se basan en el intercambio de conversaciones, sino que estas se ven siempre acompañadas, subrayadas y modificadas por actos externos, no verbales.</a:t>
            </a:r>
          </a:p>
        </p:txBody>
      </p:sp>
      <p:pic>
        <p:nvPicPr>
          <p:cNvPr id="64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63" y="1647572"/>
            <a:ext cx="2589212" cy="264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87" y="3429001"/>
            <a:ext cx="3092713" cy="261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27" name="Text Box 7"/>
          <p:cNvSpPr txBox="1">
            <a:spLocks noChangeArrowheads="1"/>
          </p:cNvSpPr>
          <p:nvPr/>
        </p:nvSpPr>
        <p:spPr bwMode="auto">
          <a:xfrm>
            <a:off x="5318124" y="4856164"/>
            <a:ext cx="3063875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12049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7383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22717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8051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32623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7195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41767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6339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300" dirty="0">
                <a:solidFill>
                  <a:schemeClr val="tx1"/>
                </a:solidFill>
                <a:latin typeface="MHEupperelemsans_EM" pitchFamily="50" charset="0"/>
              </a:rPr>
              <a:t>Existen tres ramas de estudio de los procesos comunicativos no</a:t>
            </a:r>
          </a:p>
          <a:p>
            <a:pPr algn="l" eaLnBrk="1" hangingPunct="1"/>
            <a:r>
              <a:rPr lang="es-ES" altLang="en-US" sz="1300" dirty="0">
                <a:solidFill>
                  <a:schemeClr val="tx1"/>
                </a:solidFill>
                <a:latin typeface="MHEupperelemsans_EM" pitchFamily="50" charset="0"/>
              </a:rPr>
              <a:t>verbales</a:t>
            </a:r>
            <a:r>
              <a:rPr lang="es-ES" altLang="en-US" sz="1300" dirty="0" smtClean="0">
                <a:solidFill>
                  <a:schemeClr val="tx1"/>
                </a:solidFill>
                <a:latin typeface="MHEupperelemsans_EM" pitchFamily="50" charset="0"/>
              </a:rPr>
              <a:t>:</a:t>
            </a:r>
          </a:p>
          <a:p>
            <a:pPr algn="l" eaLnBrk="1" hangingPunct="1"/>
            <a:endParaRPr lang="es-ES" altLang="en-US" sz="1300" dirty="0">
              <a:solidFill>
                <a:schemeClr val="tx1"/>
              </a:solidFill>
              <a:latin typeface="MHEupperelemsans_EM" pitchFamily="50" charset="0"/>
            </a:endParaRPr>
          </a:p>
          <a:p>
            <a:pPr algn="l" eaLnBrk="1" hangingPunct="1"/>
            <a:r>
              <a:rPr lang="es-ES" altLang="en-US" sz="1300" dirty="0">
                <a:solidFill>
                  <a:schemeClr val="tx1"/>
                </a:solidFill>
                <a:latin typeface="MHEupperelemsans_EM" pitchFamily="50" charset="0"/>
              </a:rPr>
              <a:t>• La </a:t>
            </a:r>
            <a:r>
              <a:rPr lang="es-ES" altLang="en-US" sz="1300" b="1" dirty="0">
                <a:solidFill>
                  <a:schemeClr val="tx1"/>
                </a:solidFill>
                <a:latin typeface="MHEupperelemsans_EM" pitchFamily="50" charset="0"/>
              </a:rPr>
              <a:t>quinésica</a:t>
            </a:r>
            <a:endParaRPr lang="es-ES" altLang="en-US" sz="1300" dirty="0">
              <a:solidFill>
                <a:schemeClr val="tx1"/>
              </a:solidFill>
              <a:latin typeface="MHEupperelemsans_EM" pitchFamily="50" charset="0"/>
            </a:endParaRPr>
          </a:p>
          <a:p>
            <a:pPr algn="l" eaLnBrk="1" hangingPunct="1"/>
            <a:r>
              <a:rPr lang="es-ES" altLang="en-US" sz="1300" dirty="0">
                <a:solidFill>
                  <a:schemeClr val="tx1"/>
                </a:solidFill>
                <a:latin typeface="MHEupperelemsans_EM" pitchFamily="50" charset="0"/>
              </a:rPr>
              <a:t>• La </a:t>
            </a:r>
            <a:r>
              <a:rPr lang="es-ES" altLang="en-US" sz="1300" b="1" dirty="0" err="1">
                <a:solidFill>
                  <a:schemeClr val="tx1"/>
                </a:solidFill>
                <a:latin typeface="MHEupperelemsans_EM" pitchFamily="50" charset="0"/>
              </a:rPr>
              <a:t>proxémica</a:t>
            </a:r>
            <a:endParaRPr lang="es-ES" altLang="en-US" sz="1300" b="1" dirty="0">
              <a:solidFill>
                <a:schemeClr val="tx1"/>
              </a:solidFill>
              <a:latin typeface="MHEupperelemsans_EM" pitchFamily="50" charset="0"/>
            </a:endParaRPr>
          </a:p>
          <a:p>
            <a:pPr algn="l" eaLnBrk="1" hangingPunct="1"/>
            <a:r>
              <a:rPr lang="es-ES" altLang="en-US" sz="1300" dirty="0">
                <a:solidFill>
                  <a:schemeClr val="tx1"/>
                </a:solidFill>
                <a:latin typeface="MHEupperelemsans_EM" pitchFamily="50" charset="0"/>
              </a:rPr>
              <a:t>• La </a:t>
            </a:r>
            <a:r>
              <a:rPr lang="es-ES" altLang="en-US" sz="1300" b="1" dirty="0">
                <a:solidFill>
                  <a:schemeClr val="tx1"/>
                </a:solidFill>
                <a:latin typeface="MHEupperelemsans_EM" pitchFamily="50" charset="0"/>
              </a:rPr>
              <a:t>paralingüística</a:t>
            </a:r>
            <a:endParaRPr lang="es-ES" altLang="en-US" sz="1300" dirty="0">
              <a:solidFill>
                <a:schemeClr val="tx1"/>
              </a:solidFill>
              <a:latin typeface="MHEupperelemsans_EM" pitchFamily="50" charset="0"/>
            </a:endParaRPr>
          </a:p>
        </p:txBody>
      </p:sp>
      <p:sp>
        <p:nvSpPr>
          <p:cNvPr id="645128" name="Text Box 8"/>
          <p:cNvSpPr txBox="1">
            <a:spLocks noChangeArrowheads="1"/>
          </p:cNvSpPr>
          <p:nvPr/>
        </p:nvSpPr>
        <p:spPr bwMode="auto">
          <a:xfrm>
            <a:off x="6235700" y="4481513"/>
            <a:ext cx="4643438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12049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7383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22717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8051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32623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7195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41767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6339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100" i="1" dirty="0">
                <a:solidFill>
                  <a:schemeClr val="tx1"/>
                </a:solidFill>
                <a:latin typeface="MHEupperelemsans_EM" pitchFamily="50" charset="0"/>
              </a:rPr>
              <a:t>Comunicación gestual.</a:t>
            </a:r>
          </a:p>
        </p:txBody>
      </p:sp>
      <p:sp>
        <p:nvSpPr>
          <p:cNvPr id="645129" name="Text Box 9"/>
          <p:cNvSpPr txBox="1">
            <a:spLocks noChangeArrowheads="1"/>
          </p:cNvSpPr>
          <p:nvPr/>
        </p:nvSpPr>
        <p:spPr bwMode="auto">
          <a:xfrm>
            <a:off x="1641211" y="6176963"/>
            <a:ext cx="266726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12049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7383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22717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8051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32623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7195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41767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6339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100" i="1" dirty="0">
                <a:solidFill>
                  <a:schemeClr val="tx1"/>
                </a:solidFill>
                <a:latin typeface="MHEupperelemsans_EM" pitchFamily="50" charset="0"/>
              </a:rPr>
              <a:t>Comunicación basada en la </a:t>
            </a:r>
            <a:r>
              <a:rPr lang="es-ES" altLang="en-US" sz="1100" i="1" dirty="0" err="1">
                <a:solidFill>
                  <a:schemeClr val="tx1"/>
                </a:solidFill>
                <a:latin typeface="MHEupperelemsans_EM" pitchFamily="50" charset="0"/>
              </a:rPr>
              <a:t>proxémica</a:t>
            </a:r>
            <a:r>
              <a:rPr lang="es-ES" altLang="en-US" sz="1100" i="1" dirty="0">
                <a:solidFill>
                  <a:schemeClr val="tx1"/>
                </a:solidFill>
                <a:latin typeface="MHEupperelemsans_EM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6208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6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4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2" grpId="0" autoUpdateAnimBg="0"/>
      <p:bldP spid="72709" grpId="0" autoUpdateAnimBg="0"/>
      <p:bldP spid="645124" grpId="0" autoUpdateAnimBg="0"/>
      <p:bldP spid="645127" grpId="0" autoUpdateAnimBg="0"/>
      <p:bldP spid="645128" grpId="0" autoUpdateAnimBg="0"/>
      <p:bldP spid="6451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ChangeArrowheads="1"/>
          </p:cNvSpPr>
          <p:nvPr/>
        </p:nvSpPr>
        <p:spPr bwMode="auto">
          <a:xfrm>
            <a:off x="1227138" y="1360488"/>
            <a:ext cx="63642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8001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2573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7145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1717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6289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0861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5433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0005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/>
            <a:r>
              <a:rPr lang="es-ES" altLang="en-US" sz="2200" b="1" dirty="0">
                <a:solidFill>
                  <a:schemeClr val="tx1"/>
                </a:solidFill>
                <a:latin typeface="MHEupperelemsans_EM" pitchFamily="50" charset="0"/>
                <a:cs typeface="Times New Roman" pitchFamily="18" charset="0"/>
              </a:rPr>
              <a:t>2.  El signo. Definición y clasificación</a:t>
            </a:r>
          </a:p>
        </p:txBody>
      </p:sp>
      <p:sp>
        <p:nvSpPr>
          <p:cNvPr id="647176" name="Text Box 8"/>
          <p:cNvSpPr txBox="1">
            <a:spLocks noChangeArrowheads="1"/>
          </p:cNvSpPr>
          <p:nvPr/>
        </p:nvSpPr>
        <p:spPr bwMode="auto">
          <a:xfrm>
            <a:off x="6897686" y="5200649"/>
            <a:ext cx="17605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12049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7383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22717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8051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32623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7195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41767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6339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400" i="1" dirty="0">
                <a:solidFill>
                  <a:schemeClr val="tx1"/>
                </a:solidFill>
                <a:latin typeface="Futura Std Book" pitchFamily="34" charset="0"/>
              </a:rPr>
              <a:t>El signo se compone de dos elementos: significante y significado.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639888" y="2009775"/>
            <a:ext cx="3294062" cy="3581400"/>
          </a:xfrm>
          <a:prstGeom prst="roundRect">
            <a:avLst>
              <a:gd name="adj" fmla="val 30606"/>
            </a:avLst>
          </a:prstGeom>
          <a:solidFill>
            <a:srgbClr val="EFB2A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s-ES" altLang="en-US" dirty="0">
                <a:solidFill>
                  <a:schemeClr val="tx1"/>
                </a:solidFill>
                <a:latin typeface="Futura Std Book" pitchFamily="34" charset="0"/>
              </a:rPr>
              <a:t>El </a:t>
            </a:r>
            <a:r>
              <a:rPr lang="es-ES" altLang="en-US" b="1" dirty="0">
                <a:solidFill>
                  <a:schemeClr val="tx1"/>
                </a:solidFill>
                <a:latin typeface="Futura Std Book" pitchFamily="34" charset="0"/>
              </a:rPr>
              <a:t>signo </a:t>
            </a:r>
            <a:r>
              <a:rPr lang="es-ES" altLang="en-US" dirty="0">
                <a:solidFill>
                  <a:schemeClr val="tx1"/>
                </a:solidFill>
                <a:latin typeface="Futura Std Book" pitchFamily="34" charset="0"/>
              </a:rPr>
              <a:t>es un elemento que se puede percibir por los sentidos y que, solo o en compañía de otros signos, nos permite elaborar mensajes para comunicarnos con los demás.</a:t>
            </a:r>
          </a:p>
        </p:txBody>
      </p:sp>
      <p:pic>
        <p:nvPicPr>
          <p:cNvPr id="64717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925638"/>
            <a:ext cx="1465263" cy="445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393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4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 autoUpdateAnimBg="0"/>
      <p:bldP spid="647176" grpId="0" autoUpdateAnimBg="0"/>
      <p:bldP spid="1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ChangeArrowheads="1"/>
          </p:cNvSpPr>
          <p:nvPr/>
        </p:nvSpPr>
        <p:spPr bwMode="auto">
          <a:xfrm>
            <a:off x="1211262" y="635000"/>
            <a:ext cx="63642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8001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2573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7145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1717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6289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0861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5433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0005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/>
            <a:r>
              <a:rPr lang="es-ES" altLang="en-US" sz="2200" b="1" dirty="0">
                <a:solidFill>
                  <a:schemeClr val="tx1"/>
                </a:solidFill>
                <a:latin typeface="MHEupperelemsans_EM" pitchFamily="50" charset="0"/>
                <a:cs typeface="Times New Roman" pitchFamily="18" charset="0"/>
              </a:rPr>
              <a:t>2.  El signo. Definición y clasificación</a:t>
            </a:r>
          </a:p>
        </p:txBody>
      </p:sp>
      <p:sp>
        <p:nvSpPr>
          <p:cNvPr id="649219" name="Text Box 3"/>
          <p:cNvSpPr txBox="1">
            <a:spLocks noChangeArrowheads="1"/>
          </p:cNvSpPr>
          <p:nvPr/>
        </p:nvSpPr>
        <p:spPr bwMode="auto">
          <a:xfrm>
            <a:off x="1674813" y="1971675"/>
            <a:ext cx="6219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12049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7383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22717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8051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32623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7195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41767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6339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300" dirty="0">
                <a:solidFill>
                  <a:schemeClr val="tx1"/>
                </a:solidFill>
                <a:latin typeface="MHEupperelemsans_EM" pitchFamily="50" charset="0"/>
              </a:rPr>
              <a:t>Podemos hacer distintas clasificaciones de los signos, atendiendo a criterios diferentes.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641474" y="1339850"/>
            <a:ext cx="7146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2000" dirty="0">
                <a:solidFill>
                  <a:srgbClr val="363435"/>
                </a:solidFill>
                <a:latin typeface="MHEupperelemsans_EM" pitchFamily="50" charset="0"/>
                <a:cs typeface="Times New Roman" pitchFamily="18" charset="0"/>
              </a:rPr>
              <a:t>Clases de signos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1641474" y="2668588"/>
            <a:ext cx="66373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8001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2573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7145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1717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6289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0861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5433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0005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AutoNum type="alphaUcPeriod"/>
            </a:pPr>
            <a:r>
              <a:rPr lang="es-ES" altLang="en-US" sz="1600" b="1" dirty="0">
                <a:solidFill>
                  <a:schemeClr val="tx1"/>
                </a:solidFill>
                <a:latin typeface="MHEupperelemsans_EM" pitchFamily="50" charset="0"/>
                <a:cs typeface="Times New Roman" pitchFamily="18" charset="0"/>
              </a:rPr>
              <a:t>Tipos de signos según el sentido por el que se perciben</a:t>
            </a:r>
          </a:p>
        </p:txBody>
      </p:sp>
      <p:sp>
        <p:nvSpPr>
          <p:cNvPr id="649224" name="Text Box 8"/>
          <p:cNvSpPr txBox="1">
            <a:spLocks noChangeArrowheads="1"/>
          </p:cNvSpPr>
          <p:nvPr/>
        </p:nvSpPr>
        <p:spPr bwMode="auto">
          <a:xfrm>
            <a:off x="1674813" y="3232150"/>
            <a:ext cx="581025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12049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7383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22717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8051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32623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7195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41767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6339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600" dirty="0">
                <a:solidFill>
                  <a:schemeClr val="tx1"/>
                </a:solidFill>
                <a:latin typeface="MHEupperelemsans_EM" pitchFamily="50" charset="0"/>
              </a:rPr>
              <a:t>Existen cinco tipos, relacionados con cada uno de los sentidos:</a:t>
            </a:r>
          </a:p>
          <a:p>
            <a:pPr algn="l" eaLnBrk="1" hangingPunct="1"/>
            <a:endParaRPr lang="es-ES" altLang="en-US" sz="1600" dirty="0">
              <a:solidFill>
                <a:schemeClr val="tx1"/>
              </a:solidFill>
              <a:latin typeface="MHEupperelemsans_EM" pitchFamily="50" charset="0"/>
            </a:endParaRPr>
          </a:p>
          <a:p>
            <a:pPr algn="l" eaLnBrk="1" hangingPunct="1"/>
            <a:r>
              <a:rPr lang="es-ES" altLang="en-US" sz="1600" dirty="0">
                <a:solidFill>
                  <a:schemeClr val="tx1"/>
                </a:solidFill>
                <a:latin typeface="MHEupperelemsans_EM" pitchFamily="50" charset="0"/>
              </a:rPr>
              <a:t>• </a:t>
            </a:r>
            <a:r>
              <a:rPr lang="es-ES" altLang="en-US" sz="1600" b="1" dirty="0">
                <a:solidFill>
                  <a:schemeClr val="tx1"/>
                </a:solidFill>
                <a:latin typeface="MHEupperelemsans_EM" pitchFamily="50" charset="0"/>
              </a:rPr>
              <a:t>Visuales</a:t>
            </a:r>
          </a:p>
          <a:p>
            <a:pPr algn="l" eaLnBrk="1" hangingPunct="1"/>
            <a:r>
              <a:rPr lang="es-ES" altLang="en-US" sz="1600" dirty="0">
                <a:solidFill>
                  <a:schemeClr val="tx1"/>
                </a:solidFill>
                <a:latin typeface="MHEupperelemsans_EM" pitchFamily="50" charset="0"/>
              </a:rPr>
              <a:t>• </a:t>
            </a:r>
            <a:r>
              <a:rPr lang="es-ES" altLang="en-US" sz="1600" b="1" dirty="0">
                <a:solidFill>
                  <a:schemeClr val="tx1"/>
                </a:solidFill>
                <a:latin typeface="MHEupperelemsans_EM" pitchFamily="50" charset="0"/>
              </a:rPr>
              <a:t>Olfativos</a:t>
            </a:r>
          </a:p>
          <a:p>
            <a:pPr algn="l" eaLnBrk="1" hangingPunct="1"/>
            <a:r>
              <a:rPr lang="es-ES" altLang="en-US" sz="1600" dirty="0">
                <a:solidFill>
                  <a:schemeClr val="tx1"/>
                </a:solidFill>
                <a:latin typeface="MHEupperelemsans_EM" pitchFamily="50" charset="0"/>
              </a:rPr>
              <a:t>• </a:t>
            </a:r>
            <a:r>
              <a:rPr lang="es-ES" altLang="en-US" sz="1600" b="1" dirty="0">
                <a:solidFill>
                  <a:schemeClr val="tx1"/>
                </a:solidFill>
                <a:latin typeface="MHEupperelemsans_EM" pitchFamily="50" charset="0"/>
              </a:rPr>
              <a:t>Auditivos</a:t>
            </a:r>
          </a:p>
          <a:p>
            <a:pPr algn="l" eaLnBrk="1" hangingPunct="1"/>
            <a:r>
              <a:rPr lang="es-ES" altLang="en-US" sz="1600" dirty="0">
                <a:solidFill>
                  <a:schemeClr val="tx1"/>
                </a:solidFill>
                <a:latin typeface="MHEupperelemsans_EM" pitchFamily="50" charset="0"/>
              </a:rPr>
              <a:t>• </a:t>
            </a:r>
            <a:r>
              <a:rPr lang="es-ES" altLang="en-US" sz="1600" b="1" dirty="0">
                <a:solidFill>
                  <a:schemeClr val="tx1"/>
                </a:solidFill>
                <a:latin typeface="MHEupperelemsans_EM" pitchFamily="50" charset="0"/>
              </a:rPr>
              <a:t>Táctiles</a:t>
            </a:r>
          </a:p>
          <a:p>
            <a:pPr algn="l" eaLnBrk="1" hangingPunct="1"/>
            <a:r>
              <a:rPr lang="es-ES" altLang="en-US" sz="1600" dirty="0">
                <a:solidFill>
                  <a:schemeClr val="tx1"/>
                </a:solidFill>
                <a:latin typeface="MHEupperelemsans_EM" pitchFamily="50" charset="0"/>
              </a:rPr>
              <a:t>• </a:t>
            </a:r>
            <a:r>
              <a:rPr lang="es-ES" altLang="en-US" sz="1600" b="1" dirty="0">
                <a:solidFill>
                  <a:schemeClr val="tx1"/>
                </a:solidFill>
                <a:latin typeface="MHEupperelemsans_EM" pitchFamily="50" charset="0"/>
              </a:rPr>
              <a:t>Gustativos</a:t>
            </a:r>
          </a:p>
        </p:txBody>
      </p:sp>
    </p:spTree>
    <p:extLst>
      <p:ext uri="{BB962C8B-B14F-4D97-AF65-F5344CB8AC3E}">
        <p14:creationId xmlns:p14="http://schemas.microsoft.com/office/powerpoint/2010/main" val="1686225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8" grpId="0" autoUpdateAnimBg="0"/>
      <p:bldP spid="649219" grpId="0" autoUpdateAnimBg="0"/>
      <p:bldP spid="72709" grpId="0" autoUpdateAnimBg="0"/>
      <p:bldP spid="68617" grpId="0" autoUpdateAnimBg="0"/>
      <p:bldP spid="6492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ChangeArrowheads="1"/>
          </p:cNvSpPr>
          <p:nvPr/>
        </p:nvSpPr>
        <p:spPr bwMode="auto">
          <a:xfrm>
            <a:off x="1211263" y="683181"/>
            <a:ext cx="63642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8001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2573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7145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1717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6289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0861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5433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0005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/>
            <a:r>
              <a:rPr lang="es-ES" altLang="en-US" sz="2200" b="1" dirty="0">
                <a:solidFill>
                  <a:schemeClr val="tx1"/>
                </a:solidFill>
                <a:latin typeface="MHEupperelemsans_EM" pitchFamily="50" charset="0"/>
                <a:cs typeface="Times New Roman" pitchFamily="18" charset="0"/>
              </a:rPr>
              <a:t>2.  El signo. Definición y clasificación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625599" y="1245314"/>
            <a:ext cx="71469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600" dirty="0">
                <a:solidFill>
                  <a:srgbClr val="363435"/>
                </a:solidFill>
                <a:latin typeface="MHEupperelemsans_EM" pitchFamily="50" charset="0"/>
                <a:cs typeface="Times New Roman" pitchFamily="18" charset="0"/>
              </a:rPr>
              <a:t>Clases de signos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1684337" y="1620838"/>
            <a:ext cx="44926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8001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2573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17145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171700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6289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0861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5433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000500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s-ES" altLang="en-US" sz="1600" b="1" dirty="0">
                <a:solidFill>
                  <a:schemeClr val="tx1"/>
                </a:solidFill>
                <a:latin typeface="MHEupperelemsans_EM" pitchFamily="50" charset="0"/>
                <a:cs typeface="Times New Roman" pitchFamily="18" charset="0"/>
              </a:rPr>
              <a:t>B. Tipos de signos según la relación entre el significante y el significado</a:t>
            </a:r>
          </a:p>
        </p:txBody>
      </p:sp>
      <p:sp>
        <p:nvSpPr>
          <p:cNvPr id="651272" name="Text Box 8"/>
          <p:cNvSpPr txBox="1">
            <a:spLocks noChangeArrowheads="1"/>
          </p:cNvSpPr>
          <p:nvPr/>
        </p:nvSpPr>
        <p:spPr bwMode="auto">
          <a:xfrm>
            <a:off x="1371600" y="2367409"/>
            <a:ext cx="4408488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12049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7383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22717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8051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32623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7195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41767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6339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600" dirty="0">
                <a:solidFill>
                  <a:schemeClr val="tx1"/>
                </a:solidFill>
                <a:latin typeface="MHEupperelemsans_EM" pitchFamily="50" charset="0"/>
              </a:rPr>
              <a:t>En función de las distintas formas de relación entre significante y significado se puede hablar de tres tipos de signos</a:t>
            </a:r>
            <a:r>
              <a:rPr lang="es-ES" altLang="en-US" sz="1600" dirty="0" smtClean="0">
                <a:solidFill>
                  <a:schemeClr val="tx1"/>
                </a:solidFill>
                <a:latin typeface="MHEupperelemsans_EM" pitchFamily="50" charset="0"/>
              </a:rPr>
              <a:t>:</a:t>
            </a:r>
          </a:p>
          <a:p>
            <a:pPr algn="l" eaLnBrk="1" hangingPunct="1"/>
            <a:endParaRPr lang="es-ES" altLang="en-US" sz="1600" dirty="0">
              <a:solidFill>
                <a:schemeClr val="tx1"/>
              </a:solidFill>
              <a:latin typeface="MHEupperelemsans_EM" pitchFamily="50" charset="0"/>
            </a:endParaRPr>
          </a:p>
          <a:p>
            <a:pPr algn="l" eaLnBrk="1" hangingPunct="1"/>
            <a:r>
              <a:rPr lang="es-ES" altLang="en-US" sz="1600" dirty="0">
                <a:solidFill>
                  <a:schemeClr val="tx1"/>
                </a:solidFill>
                <a:latin typeface="MHEupperelemsans_EM" pitchFamily="50" charset="0"/>
              </a:rPr>
              <a:t>• </a:t>
            </a:r>
            <a:r>
              <a:rPr lang="es-ES" altLang="en-US" sz="1600" b="1" dirty="0">
                <a:solidFill>
                  <a:schemeClr val="tx1"/>
                </a:solidFill>
                <a:latin typeface="MHEupperelemsans_EM" pitchFamily="50" charset="0"/>
              </a:rPr>
              <a:t>Iconos</a:t>
            </a:r>
          </a:p>
          <a:p>
            <a:pPr algn="l" eaLnBrk="1" hangingPunct="1"/>
            <a:r>
              <a:rPr lang="es-ES" altLang="en-US" sz="1600" dirty="0">
                <a:solidFill>
                  <a:schemeClr val="tx1"/>
                </a:solidFill>
                <a:latin typeface="MHEupperelemsans_EM" pitchFamily="50" charset="0"/>
              </a:rPr>
              <a:t>• </a:t>
            </a:r>
            <a:r>
              <a:rPr lang="es-ES" altLang="en-US" sz="1600" b="1" dirty="0">
                <a:solidFill>
                  <a:schemeClr val="tx1"/>
                </a:solidFill>
                <a:latin typeface="MHEupperelemsans_EM" pitchFamily="50" charset="0"/>
              </a:rPr>
              <a:t>Indicios</a:t>
            </a:r>
          </a:p>
          <a:p>
            <a:pPr algn="l" eaLnBrk="1" hangingPunct="1"/>
            <a:r>
              <a:rPr lang="es-ES" altLang="en-US" sz="1600" dirty="0">
                <a:solidFill>
                  <a:schemeClr val="tx1"/>
                </a:solidFill>
                <a:latin typeface="MHEupperelemsans_EM" pitchFamily="50" charset="0"/>
              </a:rPr>
              <a:t>• </a:t>
            </a:r>
            <a:r>
              <a:rPr lang="es-ES" altLang="en-US" sz="1600" b="1" dirty="0">
                <a:solidFill>
                  <a:schemeClr val="tx1"/>
                </a:solidFill>
                <a:latin typeface="MHEupperelemsans_EM" pitchFamily="50" charset="0"/>
              </a:rPr>
              <a:t>Símbolos</a:t>
            </a:r>
          </a:p>
          <a:p>
            <a:pPr algn="l" eaLnBrk="1" hangingPunct="1"/>
            <a:endParaRPr lang="es-ES" altLang="en-US" sz="1300" b="1" dirty="0">
              <a:solidFill>
                <a:schemeClr val="tx1"/>
              </a:solidFill>
              <a:latin typeface="MHEupperelemsans_EM" pitchFamily="50" charset="0"/>
            </a:endParaRPr>
          </a:p>
        </p:txBody>
      </p:sp>
      <p:pic>
        <p:nvPicPr>
          <p:cNvPr id="6512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522663"/>
            <a:ext cx="1636712" cy="246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1274" name="Text Box 10"/>
          <p:cNvSpPr txBox="1">
            <a:spLocks noChangeArrowheads="1"/>
          </p:cNvSpPr>
          <p:nvPr/>
        </p:nvSpPr>
        <p:spPr bwMode="auto">
          <a:xfrm>
            <a:off x="6724650" y="6183313"/>
            <a:ext cx="1427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12049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7383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22717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8051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32623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7195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41767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6339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000" i="1" dirty="0">
                <a:solidFill>
                  <a:schemeClr val="tx1"/>
                </a:solidFill>
                <a:latin typeface="MHEupperelemsans_EM" pitchFamily="50" charset="0"/>
              </a:rPr>
              <a:t>Icono. Plano de la ciudad</a:t>
            </a:r>
          </a:p>
          <a:p>
            <a:pPr algn="l" eaLnBrk="1" hangingPunct="1"/>
            <a:r>
              <a:rPr lang="es-ES" altLang="en-US" sz="1000" i="1" dirty="0">
                <a:solidFill>
                  <a:schemeClr val="tx1"/>
                </a:solidFill>
                <a:latin typeface="MHEupperelemsans_EM" pitchFamily="50" charset="0"/>
              </a:rPr>
              <a:t>de Nueva York.</a:t>
            </a:r>
          </a:p>
        </p:txBody>
      </p:sp>
      <p:pic>
        <p:nvPicPr>
          <p:cNvPr id="65127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5" y="1020763"/>
            <a:ext cx="19335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1276" name="Text Box 12"/>
          <p:cNvSpPr txBox="1">
            <a:spLocks noChangeArrowheads="1"/>
          </p:cNvSpPr>
          <p:nvPr/>
        </p:nvSpPr>
        <p:spPr bwMode="auto">
          <a:xfrm>
            <a:off x="6769100" y="3041650"/>
            <a:ext cx="1427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12049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7383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22717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8051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32623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7195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41767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6339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000" i="1" dirty="0">
                <a:solidFill>
                  <a:schemeClr val="tx1"/>
                </a:solidFill>
                <a:latin typeface="Futura Std Book" pitchFamily="34" charset="0"/>
              </a:rPr>
              <a:t>Símbolo del reciclaje.</a:t>
            </a:r>
          </a:p>
        </p:txBody>
      </p:sp>
      <p:pic>
        <p:nvPicPr>
          <p:cNvPr id="65127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4395788"/>
            <a:ext cx="3468688" cy="19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1278" name="Text Box 14"/>
          <p:cNvSpPr txBox="1">
            <a:spLocks noChangeArrowheads="1"/>
          </p:cNvSpPr>
          <p:nvPr/>
        </p:nvSpPr>
        <p:spPr bwMode="auto">
          <a:xfrm>
            <a:off x="2744788" y="6411913"/>
            <a:ext cx="30353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12049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 marL="17383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 marL="22717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 marL="2805113" indent="-342900" algn="r" eaLnBrk="0" hangingPunct="0"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32623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37195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41767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4633913" indent="-3429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/>
            <a:r>
              <a:rPr lang="es-ES" altLang="en-US" sz="1000" i="1" dirty="0">
                <a:solidFill>
                  <a:schemeClr val="tx1"/>
                </a:solidFill>
                <a:latin typeface="MHEupperelemsans_EM" pitchFamily="50" charset="0"/>
              </a:rPr>
              <a:t>Indicio. La primera huella humana en la Luna.</a:t>
            </a:r>
          </a:p>
        </p:txBody>
      </p:sp>
    </p:spTree>
    <p:extLst>
      <p:ext uri="{BB962C8B-B14F-4D97-AF65-F5344CB8AC3E}">
        <p14:creationId xmlns:p14="http://schemas.microsoft.com/office/powerpoint/2010/main" val="417791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5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6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5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6" grpId="0" autoUpdateAnimBg="0"/>
      <p:bldP spid="72709" grpId="0" autoUpdateAnimBg="0"/>
      <p:bldP spid="68617" grpId="0" autoUpdateAnimBg="0"/>
      <p:bldP spid="651272" grpId="0" autoUpdateAnimBg="0"/>
      <p:bldP spid="651274" grpId="0" autoUpdateAnimBg="0"/>
      <p:bldP spid="651276" grpId="0" autoUpdateAnimBg="0"/>
      <p:bldP spid="651278" grpId="0" autoUpdateAnimBg="0"/>
    </p:bld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FFCC00"/>
      </a:dk2>
      <a:lt2>
        <a:srgbClr val="919191"/>
      </a:lt2>
      <a:accent1>
        <a:srgbClr val="FF0000"/>
      </a:accent1>
      <a:accent2>
        <a:srgbClr val="4C4C4C"/>
      </a:accent2>
      <a:accent3>
        <a:srgbClr val="FFFFFF"/>
      </a:accent3>
      <a:accent4>
        <a:srgbClr val="000000"/>
      </a:accent4>
      <a:accent5>
        <a:srgbClr val="FFAAAA"/>
      </a:accent5>
      <a:accent6>
        <a:srgbClr val="444444"/>
      </a:accent6>
      <a:hlink>
        <a:srgbClr val="003F7E"/>
      </a:hlink>
      <a:folHlink>
        <a:srgbClr val="FF66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E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E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FFCC00"/>
        </a:dk2>
        <a:lt2>
          <a:srgbClr val="999999"/>
        </a:lt2>
        <a:accent1>
          <a:srgbClr val="FF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0000"/>
        </a:accent6>
        <a:hlink>
          <a:srgbClr val="339933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517</Words>
  <Application>Microsoft Office PowerPoint</Application>
  <PresentationFormat>Presentación en pantalla (4:3)</PresentationFormat>
  <Paragraphs>69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Diseño predeterminado</vt:lpstr>
      <vt:lpstr>La comunicación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FutureBrand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Production</dc:creator>
  <cp:lastModifiedBy>Usuario 1</cp:lastModifiedBy>
  <cp:revision>86</cp:revision>
  <dcterms:created xsi:type="dcterms:W3CDTF">2002-04-16T16:53:11Z</dcterms:created>
  <dcterms:modified xsi:type="dcterms:W3CDTF">2018-02-20T21:35:53Z</dcterms:modified>
</cp:coreProperties>
</file>