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69"/>
  </p:normalViewPr>
  <p:slideViewPr>
    <p:cSldViewPr snapToGrid="0" snapToObjects="1">
      <p:cViewPr varScale="1">
        <p:scale>
          <a:sx n="70" d="100"/>
          <a:sy n="70" d="100"/>
        </p:scale>
        <p:origin x="5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186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4099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3991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0198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2267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0523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2020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619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91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408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1747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677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82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65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533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916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7209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F26E7732-179B-F24E-901F-3EA2A1BEF949}"/>
              </a:ext>
            </a:extLst>
          </p:cNvPr>
          <p:cNvSpPr>
            <a:spLocks noGrp="1"/>
          </p:cNvSpPr>
          <p:nvPr>
            <p:ph type="ctrTitle"/>
          </p:nvPr>
        </p:nvSpPr>
        <p:spPr>
          <a:xfrm>
            <a:off x="1756042" y="1433756"/>
            <a:ext cx="8679915" cy="2805735"/>
          </a:xfrm>
        </p:spPr>
        <p:txBody>
          <a:bodyPr>
            <a:normAutofit fontScale="90000"/>
          </a:bodyPr>
          <a:lstStyle/>
          <a:p>
            <a:pPr>
              <a:lnSpc>
                <a:spcPct val="150000"/>
              </a:lnSpc>
            </a:pPr>
            <a:r>
              <a:rPr lang="it-IT" b="1" dirty="0">
                <a:solidFill>
                  <a:schemeClr val="tx1"/>
                </a:solidFill>
              </a:rPr>
              <a:t/>
            </a:r>
            <a:br>
              <a:rPr lang="it-IT" b="1" dirty="0">
                <a:solidFill>
                  <a:schemeClr val="tx1"/>
                </a:solidFill>
              </a:rPr>
            </a:br>
            <a:r>
              <a:rPr lang="it-IT" sz="4000" b="1" dirty="0">
                <a:solidFill>
                  <a:schemeClr val="tx1"/>
                </a:solidFill>
              </a:rPr>
              <a:t/>
            </a:r>
            <a:br>
              <a:rPr lang="it-IT" sz="4000" b="1" dirty="0">
                <a:solidFill>
                  <a:schemeClr val="tx1"/>
                </a:solidFill>
              </a:rPr>
            </a:br>
            <a:r>
              <a:rPr lang="it-IT" sz="4000" b="1" dirty="0">
                <a:solidFill>
                  <a:schemeClr val="tx1"/>
                </a:solidFill>
              </a:rPr>
              <a:t>IBM CAPSTONE PROJECT – </a:t>
            </a:r>
            <a:r>
              <a:rPr lang="en" sz="4000" b="1" dirty="0">
                <a:solidFill>
                  <a:schemeClr val="tx1"/>
                </a:solidFill>
              </a:rPr>
              <a:t>The Battle of Neighborhoods: </a:t>
            </a:r>
            <a:r>
              <a:rPr lang="en" b="1" dirty="0"/>
              <a:t/>
            </a:r>
            <a:br>
              <a:rPr lang="en" b="1" dirty="0"/>
            </a:br>
            <a:r>
              <a:rPr lang="en" sz="3600" b="1" dirty="0">
                <a:solidFill>
                  <a:schemeClr val="tx1"/>
                </a:solidFill>
              </a:rPr>
              <a:t>Cluster Analysis </a:t>
            </a:r>
            <a:r>
              <a:rPr lang="en" sz="3600" b="1" dirty="0" smtClean="0">
                <a:solidFill>
                  <a:schemeClr val="tx1"/>
                </a:solidFill>
              </a:rPr>
              <a:t>of Toronto and New York</a:t>
            </a:r>
            <a:endParaRPr lang="it-IT" b="1" dirty="0">
              <a:solidFill>
                <a:schemeClr val="tx1"/>
              </a:solidFill>
            </a:endParaRPr>
          </a:p>
        </p:txBody>
      </p:sp>
    </p:spTree>
    <p:extLst>
      <p:ext uri="{BB962C8B-B14F-4D97-AF65-F5344CB8AC3E}">
        <p14:creationId xmlns:p14="http://schemas.microsoft.com/office/powerpoint/2010/main" val="298047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FA35C39A-9140-3B49-AF9A-EB7A1E023223}"/>
              </a:ext>
            </a:extLst>
          </p:cNvPr>
          <p:cNvSpPr>
            <a:spLocks noGrp="1"/>
          </p:cNvSpPr>
          <p:nvPr>
            <p:ph type="title"/>
          </p:nvPr>
        </p:nvSpPr>
        <p:spPr/>
        <p:txBody>
          <a:bodyPr/>
          <a:lstStyle/>
          <a:p>
            <a:r>
              <a:rPr lang="it-IT" b="1" dirty="0">
                <a:solidFill>
                  <a:schemeClr val="tx1"/>
                </a:solidFill>
              </a:rPr>
              <a:t>Business </a:t>
            </a:r>
            <a:r>
              <a:rPr lang="it-IT" b="1" dirty="0" err="1">
                <a:solidFill>
                  <a:schemeClr val="tx1"/>
                </a:solidFill>
              </a:rPr>
              <a:t>Problem</a:t>
            </a:r>
            <a:r>
              <a:rPr lang="it-IT" b="1" dirty="0">
                <a:solidFill>
                  <a:schemeClr val="tx1"/>
                </a:solidFill>
              </a:rPr>
              <a:t> </a:t>
            </a:r>
            <a:r>
              <a:rPr lang="it-IT" b="1" dirty="0" err="1">
                <a:solidFill>
                  <a:schemeClr val="tx1"/>
                </a:solidFill>
              </a:rPr>
              <a:t>section</a:t>
            </a:r>
            <a:endParaRPr lang="it-IT" b="1" dirty="0">
              <a:solidFill>
                <a:schemeClr val="tx1"/>
              </a:solidFill>
            </a:endParaRPr>
          </a:p>
        </p:txBody>
      </p:sp>
      <p:sp>
        <p:nvSpPr>
          <p:cNvPr id="3" name="Segnaposto contenuto 2">
            <a:extLst>
              <a:ext uri="{FF2B5EF4-FFF2-40B4-BE49-F238E27FC236}">
                <a16:creationId xmlns="" xmlns:a16="http://schemas.microsoft.com/office/drawing/2014/main" id="{DCE58E34-076D-4544-8D84-448AACE6206B}"/>
              </a:ext>
            </a:extLst>
          </p:cNvPr>
          <p:cNvSpPr>
            <a:spLocks noGrp="1"/>
          </p:cNvSpPr>
          <p:nvPr>
            <p:ph idx="1"/>
          </p:nvPr>
        </p:nvSpPr>
        <p:spPr/>
        <p:txBody>
          <a:bodyPr/>
          <a:lstStyle/>
          <a:p>
            <a:r>
              <a:rPr lang="en" dirty="0" smtClean="0"/>
              <a:t>New York and Toronto have some characteristics:</a:t>
            </a:r>
            <a:endParaRPr lang="en" dirty="0"/>
          </a:p>
          <a:p>
            <a:pPr marL="342900" indent="-342900">
              <a:buFont typeface="+mj-lt"/>
              <a:buAutoNum type="arabicPeriod"/>
            </a:pPr>
            <a:r>
              <a:rPr lang="en" dirty="0" smtClean="0"/>
              <a:t>Multiculturalism</a:t>
            </a:r>
            <a:endParaRPr lang="en" dirty="0"/>
          </a:p>
          <a:p>
            <a:pPr marL="342900" indent="-342900">
              <a:buFont typeface="+mj-lt"/>
              <a:buAutoNum type="arabicPeriod"/>
            </a:pPr>
            <a:r>
              <a:rPr lang="en" dirty="0" smtClean="0"/>
              <a:t>Size of habitants</a:t>
            </a:r>
            <a:endParaRPr lang="en" dirty="0"/>
          </a:p>
          <a:p>
            <a:pPr marL="342900" indent="-342900">
              <a:buFont typeface="+mj-lt"/>
              <a:buAutoNum type="arabicPeriod"/>
            </a:pPr>
            <a:r>
              <a:rPr lang="en" dirty="0" smtClean="0"/>
              <a:t>Data Public Policy</a:t>
            </a:r>
            <a:endParaRPr lang="en" dirty="0"/>
          </a:p>
        </p:txBody>
      </p:sp>
    </p:spTree>
    <p:extLst>
      <p:ext uri="{BB962C8B-B14F-4D97-AF65-F5344CB8AC3E}">
        <p14:creationId xmlns:p14="http://schemas.microsoft.com/office/powerpoint/2010/main" val="359846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31F0254B-123A-4D4A-B419-30F524BF3C38}"/>
              </a:ext>
            </a:extLst>
          </p:cNvPr>
          <p:cNvSpPr>
            <a:spLocks noGrp="1"/>
          </p:cNvSpPr>
          <p:nvPr>
            <p:ph type="title"/>
          </p:nvPr>
        </p:nvSpPr>
        <p:spPr/>
        <p:txBody>
          <a:bodyPr/>
          <a:lstStyle/>
          <a:p>
            <a:r>
              <a:rPr lang="it-IT" b="1" dirty="0">
                <a:solidFill>
                  <a:schemeClr val="tx1"/>
                </a:solidFill>
              </a:rPr>
              <a:t>Business </a:t>
            </a:r>
            <a:r>
              <a:rPr lang="it-IT" b="1" dirty="0" err="1">
                <a:solidFill>
                  <a:schemeClr val="tx1"/>
                </a:solidFill>
              </a:rPr>
              <a:t>Problem</a:t>
            </a:r>
            <a:endParaRPr lang="it-IT" b="1" dirty="0">
              <a:solidFill>
                <a:schemeClr val="tx1"/>
              </a:solidFill>
            </a:endParaRPr>
          </a:p>
        </p:txBody>
      </p:sp>
      <p:sp>
        <p:nvSpPr>
          <p:cNvPr id="3" name="Segnaposto contenuto 2">
            <a:extLst>
              <a:ext uri="{FF2B5EF4-FFF2-40B4-BE49-F238E27FC236}">
                <a16:creationId xmlns="" xmlns:a16="http://schemas.microsoft.com/office/drawing/2014/main" id="{A40B6F24-7850-9B4F-A920-82E8041FB4CD}"/>
              </a:ext>
            </a:extLst>
          </p:cNvPr>
          <p:cNvSpPr>
            <a:spLocks noGrp="1"/>
          </p:cNvSpPr>
          <p:nvPr>
            <p:ph idx="1"/>
          </p:nvPr>
        </p:nvSpPr>
        <p:spPr/>
        <p:txBody>
          <a:bodyPr/>
          <a:lstStyle/>
          <a:p>
            <a:r>
              <a:rPr lang="en-US" dirty="0"/>
              <a:t>The impact of </a:t>
            </a:r>
            <a:r>
              <a:rPr lang="en-US" dirty="0" err="1"/>
              <a:t>geolocation</a:t>
            </a:r>
            <a:r>
              <a:rPr lang="en-US" dirty="0"/>
              <a:t> data projects in the design of public policies in cities, to design more efficient citizen policies for all inhabitants</a:t>
            </a:r>
            <a:r>
              <a:rPr lang="en" dirty="0" smtClean="0"/>
              <a:t>?</a:t>
            </a:r>
            <a:endParaRPr lang="it-IT" dirty="0"/>
          </a:p>
        </p:txBody>
      </p:sp>
    </p:spTree>
    <p:extLst>
      <p:ext uri="{BB962C8B-B14F-4D97-AF65-F5344CB8AC3E}">
        <p14:creationId xmlns:p14="http://schemas.microsoft.com/office/powerpoint/2010/main" val="335874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F03825A2-8DD2-DB44-AFEC-0B05F6C4C714}"/>
              </a:ext>
            </a:extLst>
          </p:cNvPr>
          <p:cNvSpPr>
            <a:spLocks noGrp="1"/>
          </p:cNvSpPr>
          <p:nvPr>
            <p:ph type="title"/>
          </p:nvPr>
        </p:nvSpPr>
        <p:spPr/>
        <p:txBody>
          <a:bodyPr/>
          <a:lstStyle/>
          <a:p>
            <a:r>
              <a:rPr lang="it-IT" b="1" dirty="0">
                <a:solidFill>
                  <a:schemeClr val="tx1"/>
                </a:solidFill>
              </a:rPr>
              <a:t>Solution</a:t>
            </a:r>
          </a:p>
        </p:txBody>
      </p:sp>
      <p:sp>
        <p:nvSpPr>
          <p:cNvPr id="3" name="Segnaposto contenuto 2">
            <a:extLst>
              <a:ext uri="{FF2B5EF4-FFF2-40B4-BE49-F238E27FC236}">
                <a16:creationId xmlns="" xmlns:a16="http://schemas.microsoft.com/office/drawing/2014/main" id="{C5D71D72-2211-9F48-AD3F-B8684A738A0A}"/>
              </a:ext>
            </a:extLst>
          </p:cNvPr>
          <p:cNvSpPr>
            <a:spLocks noGrp="1"/>
          </p:cNvSpPr>
          <p:nvPr>
            <p:ph idx="1"/>
          </p:nvPr>
        </p:nvSpPr>
        <p:spPr/>
        <p:txBody>
          <a:bodyPr/>
          <a:lstStyle/>
          <a:p>
            <a:r>
              <a:rPr lang="en-US" dirty="0"/>
              <a:t>Rename the column names Format the date column Sort data by date of sale Select data only for the city of New York and Toronto .  Make a list of street names in New York.  Calculate the street-wise average price of the property Read the street-wise coordinates into a data frame, eliminating recurring word New York from individual names Join the data to find the coordinates of locations which fit into client's budget Plot recommended locations on London map along with current market prices</a:t>
            </a:r>
            <a:endParaRPr lang="it-IT" dirty="0"/>
          </a:p>
        </p:txBody>
      </p:sp>
    </p:spTree>
    <p:extLst>
      <p:ext uri="{BB962C8B-B14F-4D97-AF65-F5344CB8AC3E}">
        <p14:creationId xmlns:p14="http://schemas.microsoft.com/office/powerpoint/2010/main" val="307770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092D65DE-0A4D-4D4E-B5ED-E2290A42D605}"/>
              </a:ext>
            </a:extLst>
          </p:cNvPr>
          <p:cNvSpPr>
            <a:spLocks noGrp="1"/>
          </p:cNvSpPr>
          <p:nvPr>
            <p:ph type="title"/>
          </p:nvPr>
        </p:nvSpPr>
        <p:spPr/>
        <p:txBody>
          <a:bodyPr/>
          <a:lstStyle/>
          <a:p>
            <a:r>
              <a:rPr lang="it-IT" b="1" dirty="0">
                <a:solidFill>
                  <a:schemeClr val="tx1"/>
                </a:solidFill>
              </a:rPr>
              <a:t>Data and </a:t>
            </a:r>
            <a:r>
              <a:rPr lang="it-IT" b="1" dirty="0" err="1">
                <a:solidFill>
                  <a:schemeClr val="tx1"/>
                </a:solidFill>
              </a:rPr>
              <a:t>Methodology</a:t>
            </a:r>
            <a:endParaRPr lang="it-IT" b="1" dirty="0">
              <a:solidFill>
                <a:schemeClr val="tx1"/>
              </a:solidFill>
            </a:endParaRPr>
          </a:p>
        </p:txBody>
      </p:sp>
      <p:sp>
        <p:nvSpPr>
          <p:cNvPr id="3" name="Segnaposto contenuto 2">
            <a:extLst>
              <a:ext uri="{FF2B5EF4-FFF2-40B4-BE49-F238E27FC236}">
                <a16:creationId xmlns="" xmlns:a16="http://schemas.microsoft.com/office/drawing/2014/main" id="{6BAF8A4A-2E16-2E4C-A988-95A259F89D51}"/>
              </a:ext>
            </a:extLst>
          </p:cNvPr>
          <p:cNvSpPr>
            <a:spLocks noGrp="1"/>
          </p:cNvSpPr>
          <p:nvPr>
            <p:ph idx="1"/>
          </p:nvPr>
        </p:nvSpPr>
        <p:spPr/>
        <p:txBody>
          <a:bodyPr/>
          <a:lstStyle/>
          <a:p>
            <a:r>
              <a:rPr lang="it-IT" dirty="0"/>
              <a:t>Data: </a:t>
            </a:r>
            <a:r>
              <a:rPr lang="en" dirty="0"/>
              <a:t>merging data on London properties and the relative price paid data from the HM Land Registry and data on amenities and essential facilities surrounding such properties from </a:t>
            </a:r>
            <a:r>
              <a:rPr lang="en" dirty="0" err="1"/>
              <a:t>FourSquare</a:t>
            </a:r>
            <a:r>
              <a:rPr lang="en" dirty="0"/>
              <a:t> API interface.</a:t>
            </a:r>
          </a:p>
          <a:p>
            <a:r>
              <a:rPr lang="en" dirty="0" err="1"/>
              <a:t>Mehodology</a:t>
            </a:r>
            <a:r>
              <a:rPr lang="en" dirty="0"/>
              <a:t>: </a:t>
            </a:r>
          </a:p>
          <a:p>
            <a:pPr marL="342900" indent="-342900">
              <a:buFont typeface="+mj-lt"/>
              <a:buAutoNum type="arabicPeriod"/>
            </a:pPr>
            <a:r>
              <a:rPr lang="en" dirty="0"/>
              <a:t>Collect Inspection Data;</a:t>
            </a:r>
          </a:p>
          <a:p>
            <a:pPr marL="342900" indent="-342900">
              <a:buFont typeface="+mj-lt"/>
              <a:buAutoNum type="arabicPeriod"/>
            </a:pPr>
            <a:r>
              <a:rPr lang="en" dirty="0"/>
              <a:t>Explore and Understand Data;</a:t>
            </a:r>
          </a:p>
          <a:p>
            <a:pPr marL="342900" indent="-342900">
              <a:buFont typeface="+mj-lt"/>
              <a:buAutoNum type="arabicPeriod"/>
            </a:pPr>
            <a:r>
              <a:rPr lang="en" dirty="0"/>
              <a:t>Data preparation and preprocessing;</a:t>
            </a:r>
          </a:p>
          <a:p>
            <a:pPr marL="342900" indent="-342900">
              <a:buFont typeface="+mj-lt"/>
              <a:buAutoNum type="arabicPeriod"/>
            </a:pPr>
            <a:r>
              <a:rPr lang="en" dirty="0"/>
              <a:t>Modeling</a:t>
            </a:r>
            <a:endParaRPr lang="it-IT" dirty="0"/>
          </a:p>
        </p:txBody>
      </p:sp>
    </p:spTree>
    <p:extLst>
      <p:ext uri="{BB962C8B-B14F-4D97-AF65-F5344CB8AC3E}">
        <p14:creationId xmlns:p14="http://schemas.microsoft.com/office/powerpoint/2010/main" val="9997012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185</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  IBM CAPSTONE PROJECT – The Battle of Neighborhoods:  Cluster Analysis of Toronto and New York</vt:lpstr>
      <vt:lpstr>Business Problem section</vt:lpstr>
      <vt:lpstr>Business Problem</vt:lpstr>
      <vt:lpstr>Solution</vt:lpstr>
      <vt:lpstr>Data and Methodology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 The Battle of Neighborhoods:  Clustering Analysis of London Real Estate Market</dc:title>
  <dc:creator>Utente di Microsoft Office</dc:creator>
  <cp:lastModifiedBy>Torres, Julian Y</cp:lastModifiedBy>
  <cp:revision>8</cp:revision>
  <dcterms:created xsi:type="dcterms:W3CDTF">2018-12-16T14:33:35Z</dcterms:created>
  <dcterms:modified xsi:type="dcterms:W3CDTF">2019-03-24T05:06:36Z</dcterms:modified>
</cp:coreProperties>
</file>