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61" r:id="rId2"/>
  </p:sldMasterIdLst>
  <p:notesMasterIdLst>
    <p:notesMasterId r:id="rId9"/>
  </p:notesMasterIdLst>
  <p:sldIdLst>
    <p:sldId id="264" r:id="rId3"/>
    <p:sldId id="257" r:id="rId4"/>
    <p:sldId id="262" r:id="rId5"/>
    <p:sldId id="259" r:id="rId6"/>
    <p:sldId id="261" r:id="rId7"/>
    <p:sldId id="263" r:id="rId8"/>
  </p:sldIdLst>
  <p:sldSz cx="12192000" cy="6858000"/>
  <p:notesSz cx="7772400" cy="100584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1" roundtripDataSignature="AMtx7mjHzTg+goWcQk8fO5It0l+0ng5KH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C289BA7-0477-4DA3-BF64-564EF7BB6FF7}">
  <a:tblStyle styleId="{AC289BA7-0477-4DA3-BF64-564EF7BB6FF7}" styleName="Table_0">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3" Type="http://schemas.openxmlformats.org/officeDocument/2006/relationships/slide" Target="slides/slide1.xml"/><Relationship Id="rId21" Type="http://customschemas.google.com/relationships/presentationmetadata" Target="metadata"/><Relationship Id="rId7" Type="http://schemas.openxmlformats.org/officeDocument/2006/relationships/slide" Target="slides/slide5.xml"/><Relationship Id="rId25"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24" Type="http://schemas.openxmlformats.org/officeDocument/2006/relationships/theme" Target="theme/theme1.xml"/><Relationship Id="rId5" Type="http://schemas.openxmlformats.org/officeDocument/2006/relationships/slide" Target="slides/slide3.xml"/><Relationship Id="rId23"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notesMaster" Target="notesMasters/notesMaster1.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295650" y="754375"/>
            <a:ext cx="518185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777225" y="4777725"/>
            <a:ext cx="6217900" cy="4526275"/>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1:notes"/>
          <p:cNvSpPr txBox="1">
            <a:spLocks noGrp="1"/>
          </p:cNvSpPr>
          <p:nvPr>
            <p:ph type="body" idx="1"/>
          </p:nvPr>
        </p:nvSpPr>
        <p:spPr>
          <a:xfrm>
            <a:off x="777225" y="4777725"/>
            <a:ext cx="6217900" cy="45262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7" name="Google Shape;187;p1: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2:notes"/>
          <p:cNvSpPr txBox="1">
            <a:spLocks noGrp="1"/>
          </p:cNvSpPr>
          <p:nvPr>
            <p:ph type="body" idx="1"/>
          </p:nvPr>
        </p:nvSpPr>
        <p:spPr>
          <a:xfrm>
            <a:off x="777225" y="4777725"/>
            <a:ext cx="6217900" cy="45262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7" name="Google Shape;197;p2: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2:notes"/>
          <p:cNvSpPr txBox="1">
            <a:spLocks noGrp="1"/>
          </p:cNvSpPr>
          <p:nvPr>
            <p:ph type="body" idx="1"/>
          </p:nvPr>
        </p:nvSpPr>
        <p:spPr>
          <a:xfrm>
            <a:off x="777225" y="4777725"/>
            <a:ext cx="6217900" cy="45262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7" name="Google Shape;197;p2: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6651123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2:notes"/>
          <p:cNvSpPr txBox="1">
            <a:spLocks noGrp="1"/>
          </p:cNvSpPr>
          <p:nvPr>
            <p:ph type="body" idx="1"/>
          </p:nvPr>
        </p:nvSpPr>
        <p:spPr>
          <a:xfrm>
            <a:off x="777225" y="4777725"/>
            <a:ext cx="6217900" cy="45262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7" name="Google Shape;197;p2: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8198697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2:notes"/>
          <p:cNvSpPr txBox="1">
            <a:spLocks noGrp="1"/>
          </p:cNvSpPr>
          <p:nvPr>
            <p:ph type="body" idx="1"/>
          </p:nvPr>
        </p:nvSpPr>
        <p:spPr>
          <a:xfrm>
            <a:off x="777225" y="4777725"/>
            <a:ext cx="6217900" cy="45262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7" name="Google Shape;197;p2: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1086316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2:notes"/>
          <p:cNvSpPr txBox="1">
            <a:spLocks noGrp="1"/>
          </p:cNvSpPr>
          <p:nvPr>
            <p:ph type="body" idx="1"/>
          </p:nvPr>
        </p:nvSpPr>
        <p:spPr>
          <a:xfrm>
            <a:off x="777225" y="4777725"/>
            <a:ext cx="6217900" cy="45262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7" name="Google Shape;197;p2: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6136888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11"/>
        <p:cNvGrpSpPr/>
        <p:nvPr/>
      </p:nvGrpSpPr>
      <p:grpSpPr>
        <a:xfrm>
          <a:off x="0" y="0"/>
          <a:ext cx="0" cy="0"/>
          <a:chOff x="0" y="0"/>
          <a:chExt cx="0" cy="0"/>
        </a:xfrm>
      </p:grpSpPr>
      <p:sp>
        <p:nvSpPr>
          <p:cNvPr id="12" name="Google Shape;12;p14"/>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14"/>
          <p:cNvSpPr txBox="1">
            <a:spLocks noGrp="1"/>
          </p:cNvSpPr>
          <p:nvPr>
            <p:ph type="subTitle" idx="1"/>
          </p:nvPr>
        </p:nvSpPr>
        <p:spPr>
          <a:xfrm>
            <a:off x="609480" y="1604520"/>
            <a:ext cx="10972440" cy="397728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41"/>
        <p:cNvGrpSpPr/>
        <p:nvPr/>
      </p:nvGrpSpPr>
      <p:grpSpPr>
        <a:xfrm>
          <a:off x="0" y="0"/>
          <a:ext cx="0" cy="0"/>
          <a:chOff x="0" y="0"/>
          <a:chExt cx="0" cy="0"/>
        </a:xfrm>
      </p:grpSpPr>
      <p:sp>
        <p:nvSpPr>
          <p:cNvPr id="42" name="Google Shape;42;p49"/>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49"/>
          <p:cNvSpPr txBox="1">
            <a:spLocks noGrp="1"/>
          </p:cNvSpPr>
          <p:nvPr>
            <p:ph type="body" idx="1"/>
          </p:nvPr>
        </p:nvSpPr>
        <p:spPr>
          <a:xfrm>
            <a:off x="609480" y="160452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4" name="Google Shape;44;p49"/>
          <p:cNvSpPr txBox="1">
            <a:spLocks noGrp="1"/>
          </p:cNvSpPr>
          <p:nvPr>
            <p:ph type="body" idx="2"/>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45"/>
        <p:cNvGrpSpPr/>
        <p:nvPr/>
      </p:nvGrpSpPr>
      <p:grpSpPr>
        <a:xfrm>
          <a:off x="0" y="0"/>
          <a:ext cx="0" cy="0"/>
          <a:chOff x="0" y="0"/>
          <a:chExt cx="0" cy="0"/>
        </a:xfrm>
      </p:grpSpPr>
      <p:sp>
        <p:nvSpPr>
          <p:cNvPr id="46" name="Google Shape;46;p50"/>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50"/>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8" name="Google Shape;48;p50"/>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9" name="Google Shape;49;p50"/>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0" name="Google Shape;50;p50"/>
          <p:cNvSpPr txBox="1">
            <a:spLocks noGrp="1"/>
          </p:cNvSpPr>
          <p:nvPr>
            <p:ph type="body" idx="4"/>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51"/>
        <p:cNvGrpSpPr/>
        <p:nvPr/>
      </p:nvGrpSpPr>
      <p:grpSpPr>
        <a:xfrm>
          <a:off x="0" y="0"/>
          <a:ext cx="0" cy="0"/>
          <a:chOff x="0" y="0"/>
          <a:chExt cx="0" cy="0"/>
        </a:xfrm>
      </p:grpSpPr>
      <p:sp>
        <p:nvSpPr>
          <p:cNvPr id="52" name="Google Shape;52;p51"/>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51"/>
          <p:cNvSpPr txBox="1">
            <a:spLocks noGrp="1"/>
          </p:cNvSpPr>
          <p:nvPr>
            <p:ph type="body" idx="1"/>
          </p:nvPr>
        </p:nvSpPr>
        <p:spPr>
          <a:xfrm>
            <a:off x="60948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4" name="Google Shape;54;p51"/>
          <p:cNvSpPr txBox="1">
            <a:spLocks noGrp="1"/>
          </p:cNvSpPr>
          <p:nvPr>
            <p:ph type="body" idx="2"/>
          </p:nvPr>
        </p:nvSpPr>
        <p:spPr>
          <a:xfrm>
            <a:off x="431964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5" name="Google Shape;55;p51"/>
          <p:cNvSpPr txBox="1">
            <a:spLocks noGrp="1"/>
          </p:cNvSpPr>
          <p:nvPr>
            <p:ph type="body" idx="3"/>
          </p:nvPr>
        </p:nvSpPr>
        <p:spPr>
          <a:xfrm>
            <a:off x="802980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6" name="Google Shape;56;p51"/>
          <p:cNvSpPr txBox="1">
            <a:spLocks noGrp="1"/>
          </p:cNvSpPr>
          <p:nvPr>
            <p:ph type="body" idx="4"/>
          </p:nvPr>
        </p:nvSpPr>
        <p:spPr>
          <a:xfrm>
            <a:off x="60948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7" name="Google Shape;57;p51"/>
          <p:cNvSpPr txBox="1">
            <a:spLocks noGrp="1"/>
          </p:cNvSpPr>
          <p:nvPr>
            <p:ph type="body" idx="5"/>
          </p:nvPr>
        </p:nvSpPr>
        <p:spPr>
          <a:xfrm>
            <a:off x="431964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8" name="Google Shape;58;p51"/>
          <p:cNvSpPr txBox="1">
            <a:spLocks noGrp="1"/>
          </p:cNvSpPr>
          <p:nvPr>
            <p:ph type="body" idx="6"/>
          </p:nvPr>
        </p:nvSpPr>
        <p:spPr>
          <a:xfrm>
            <a:off x="802980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62"/>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3"/>
        <p:cNvGrpSpPr/>
        <p:nvPr/>
      </p:nvGrpSpPr>
      <p:grpSpPr>
        <a:xfrm>
          <a:off x="0" y="0"/>
          <a:ext cx="0" cy="0"/>
          <a:chOff x="0" y="0"/>
          <a:chExt cx="0" cy="0"/>
        </a:xfrm>
      </p:grpSpPr>
      <p:sp>
        <p:nvSpPr>
          <p:cNvPr id="74" name="Google Shape;74;p33"/>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75"/>
        <p:cNvGrpSpPr/>
        <p:nvPr/>
      </p:nvGrpSpPr>
      <p:grpSpPr>
        <a:xfrm>
          <a:off x="0" y="0"/>
          <a:ext cx="0" cy="0"/>
          <a:chOff x="0" y="0"/>
          <a:chExt cx="0" cy="0"/>
        </a:xfrm>
      </p:grpSpPr>
      <p:sp>
        <p:nvSpPr>
          <p:cNvPr id="76" name="Google Shape;76;p34"/>
          <p:cNvSpPr txBox="1">
            <a:spLocks noGrp="1"/>
          </p:cNvSpPr>
          <p:nvPr>
            <p:ph type="subTitle" idx="1"/>
          </p:nvPr>
        </p:nvSpPr>
        <p:spPr>
          <a:xfrm>
            <a:off x="1523880" y="1122480"/>
            <a:ext cx="9143640" cy="110667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77"/>
        <p:cNvGrpSpPr/>
        <p:nvPr/>
      </p:nvGrpSpPr>
      <p:grpSpPr>
        <a:xfrm>
          <a:off x="0" y="0"/>
          <a:ext cx="0" cy="0"/>
          <a:chOff x="0" y="0"/>
          <a:chExt cx="0" cy="0"/>
        </a:xfrm>
      </p:grpSpPr>
      <p:sp>
        <p:nvSpPr>
          <p:cNvPr id="78" name="Google Shape;78;p35"/>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35"/>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80" name="Google Shape;80;p35"/>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81" name="Google Shape;81;p35"/>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82"/>
        <p:cNvGrpSpPr/>
        <p:nvPr/>
      </p:nvGrpSpPr>
      <p:grpSpPr>
        <a:xfrm>
          <a:off x="0" y="0"/>
          <a:ext cx="0" cy="0"/>
          <a:chOff x="0" y="0"/>
          <a:chExt cx="0" cy="0"/>
        </a:xfrm>
      </p:grpSpPr>
      <p:sp>
        <p:nvSpPr>
          <p:cNvPr id="83" name="Google Shape;83;p36"/>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36"/>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85" name="Google Shape;85;p36"/>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86" name="Google Shape;86;p36"/>
          <p:cNvSpPr txBox="1">
            <a:spLocks noGrp="1"/>
          </p:cNvSpPr>
          <p:nvPr>
            <p:ph type="body" idx="3"/>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87"/>
        <p:cNvGrpSpPr/>
        <p:nvPr/>
      </p:nvGrpSpPr>
      <p:grpSpPr>
        <a:xfrm>
          <a:off x="0" y="0"/>
          <a:ext cx="0" cy="0"/>
          <a:chOff x="0" y="0"/>
          <a:chExt cx="0" cy="0"/>
        </a:xfrm>
      </p:grpSpPr>
      <p:sp>
        <p:nvSpPr>
          <p:cNvPr id="88" name="Google Shape;88;p37"/>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9" name="Google Shape;89;p37"/>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90" name="Google Shape;90;p37"/>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91" name="Google Shape;91;p37"/>
          <p:cNvSpPr txBox="1">
            <a:spLocks noGrp="1"/>
          </p:cNvSpPr>
          <p:nvPr>
            <p:ph type="body" idx="3"/>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92"/>
        <p:cNvGrpSpPr/>
        <p:nvPr/>
      </p:nvGrpSpPr>
      <p:grpSpPr>
        <a:xfrm>
          <a:off x="0" y="0"/>
          <a:ext cx="0" cy="0"/>
          <a:chOff x="0" y="0"/>
          <a:chExt cx="0" cy="0"/>
        </a:xfrm>
      </p:grpSpPr>
      <p:sp>
        <p:nvSpPr>
          <p:cNvPr id="93" name="Google Shape;93;p38"/>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4" name="Google Shape;94;p38"/>
          <p:cNvSpPr txBox="1">
            <a:spLocks noGrp="1"/>
          </p:cNvSpPr>
          <p:nvPr>
            <p:ph type="body" idx="1"/>
          </p:nvPr>
        </p:nvSpPr>
        <p:spPr>
          <a:xfrm>
            <a:off x="609480" y="160452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95" name="Google Shape;95;p38"/>
          <p:cNvSpPr txBox="1">
            <a:spLocks noGrp="1"/>
          </p:cNvSpPr>
          <p:nvPr>
            <p:ph type="body" idx="2"/>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4"/>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96"/>
        <p:cNvGrpSpPr/>
        <p:nvPr/>
      </p:nvGrpSpPr>
      <p:grpSpPr>
        <a:xfrm>
          <a:off x="0" y="0"/>
          <a:ext cx="0" cy="0"/>
          <a:chOff x="0" y="0"/>
          <a:chExt cx="0" cy="0"/>
        </a:xfrm>
      </p:grpSpPr>
      <p:sp>
        <p:nvSpPr>
          <p:cNvPr id="97" name="Google Shape;97;p39"/>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39"/>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99" name="Google Shape;99;p39"/>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00" name="Google Shape;100;p39"/>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01" name="Google Shape;101;p39"/>
          <p:cNvSpPr txBox="1">
            <a:spLocks noGrp="1"/>
          </p:cNvSpPr>
          <p:nvPr>
            <p:ph type="body" idx="4"/>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102"/>
        <p:cNvGrpSpPr/>
        <p:nvPr/>
      </p:nvGrpSpPr>
      <p:grpSpPr>
        <a:xfrm>
          <a:off x="0" y="0"/>
          <a:ext cx="0" cy="0"/>
          <a:chOff x="0" y="0"/>
          <a:chExt cx="0" cy="0"/>
        </a:xfrm>
      </p:grpSpPr>
      <p:sp>
        <p:nvSpPr>
          <p:cNvPr id="103" name="Google Shape;103;p40"/>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40"/>
          <p:cNvSpPr txBox="1">
            <a:spLocks noGrp="1"/>
          </p:cNvSpPr>
          <p:nvPr>
            <p:ph type="body" idx="1"/>
          </p:nvPr>
        </p:nvSpPr>
        <p:spPr>
          <a:xfrm>
            <a:off x="60948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05" name="Google Shape;105;p40"/>
          <p:cNvSpPr txBox="1">
            <a:spLocks noGrp="1"/>
          </p:cNvSpPr>
          <p:nvPr>
            <p:ph type="body" idx="2"/>
          </p:nvPr>
        </p:nvSpPr>
        <p:spPr>
          <a:xfrm>
            <a:off x="431964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06" name="Google Shape;106;p40"/>
          <p:cNvSpPr txBox="1">
            <a:spLocks noGrp="1"/>
          </p:cNvSpPr>
          <p:nvPr>
            <p:ph type="body" idx="3"/>
          </p:nvPr>
        </p:nvSpPr>
        <p:spPr>
          <a:xfrm>
            <a:off x="802980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07" name="Google Shape;107;p40"/>
          <p:cNvSpPr txBox="1">
            <a:spLocks noGrp="1"/>
          </p:cNvSpPr>
          <p:nvPr>
            <p:ph type="body" idx="4"/>
          </p:nvPr>
        </p:nvSpPr>
        <p:spPr>
          <a:xfrm>
            <a:off x="60948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08" name="Google Shape;108;p40"/>
          <p:cNvSpPr txBox="1">
            <a:spLocks noGrp="1"/>
          </p:cNvSpPr>
          <p:nvPr>
            <p:ph type="body" idx="5"/>
          </p:nvPr>
        </p:nvSpPr>
        <p:spPr>
          <a:xfrm>
            <a:off x="431964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09" name="Google Shape;109;p40"/>
          <p:cNvSpPr txBox="1">
            <a:spLocks noGrp="1"/>
          </p:cNvSpPr>
          <p:nvPr>
            <p:ph type="body" idx="6"/>
          </p:nvPr>
        </p:nvSpPr>
        <p:spPr>
          <a:xfrm>
            <a:off x="802980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15"/>
        <p:cNvGrpSpPr/>
        <p:nvPr/>
      </p:nvGrpSpPr>
      <p:grpSpPr>
        <a:xfrm>
          <a:off x="0" y="0"/>
          <a:ext cx="0" cy="0"/>
          <a:chOff x="0" y="0"/>
          <a:chExt cx="0" cy="0"/>
        </a:xfrm>
      </p:grpSpPr>
      <p:sp>
        <p:nvSpPr>
          <p:cNvPr id="16" name="Google Shape;16;p42"/>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42"/>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18"/>
        <p:cNvGrpSpPr/>
        <p:nvPr/>
      </p:nvGrpSpPr>
      <p:grpSpPr>
        <a:xfrm>
          <a:off x="0" y="0"/>
          <a:ext cx="0" cy="0"/>
          <a:chOff x="0" y="0"/>
          <a:chExt cx="0" cy="0"/>
        </a:xfrm>
      </p:grpSpPr>
      <p:sp>
        <p:nvSpPr>
          <p:cNvPr id="19" name="Google Shape;19;p43"/>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43"/>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1" name="Google Shape;21;p43"/>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2"/>
        <p:cNvGrpSpPr/>
        <p:nvPr/>
      </p:nvGrpSpPr>
      <p:grpSpPr>
        <a:xfrm>
          <a:off x="0" y="0"/>
          <a:ext cx="0" cy="0"/>
          <a:chOff x="0" y="0"/>
          <a:chExt cx="0" cy="0"/>
        </a:xfrm>
      </p:grpSpPr>
      <p:sp>
        <p:nvSpPr>
          <p:cNvPr id="23" name="Google Shape;23;p44"/>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24"/>
        <p:cNvGrpSpPr/>
        <p:nvPr/>
      </p:nvGrpSpPr>
      <p:grpSpPr>
        <a:xfrm>
          <a:off x="0" y="0"/>
          <a:ext cx="0" cy="0"/>
          <a:chOff x="0" y="0"/>
          <a:chExt cx="0" cy="0"/>
        </a:xfrm>
      </p:grpSpPr>
      <p:sp>
        <p:nvSpPr>
          <p:cNvPr id="25" name="Google Shape;25;p45"/>
          <p:cNvSpPr txBox="1">
            <a:spLocks noGrp="1"/>
          </p:cNvSpPr>
          <p:nvPr>
            <p:ph type="subTitle" idx="1"/>
          </p:nvPr>
        </p:nvSpPr>
        <p:spPr>
          <a:xfrm>
            <a:off x="1523880" y="1122480"/>
            <a:ext cx="9143640" cy="110667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26"/>
        <p:cNvGrpSpPr/>
        <p:nvPr/>
      </p:nvGrpSpPr>
      <p:grpSpPr>
        <a:xfrm>
          <a:off x="0" y="0"/>
          <a:ext cx="0" cy="0"/>
          <a:chOff x="0" y="0"/>
          <a:chExt cx="0" cy="0"/>
        </a:xfrm>
      </p:grpSpPr>
      <p:sp>
        <p:nvSpPr>
          <p:cNvPr id="27" name="Google Shape;27;p46"/>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46"/>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9" name="Google Shape;29;p46"/>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0" name="Google Shape;30;p46"/>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31"/>
        <p:cNvGrpSpPr/>
        <p:nvPr/>
      </p:nvGrpSpPr>
      <p:grpSpPr>
        <a:xfrm>
          <a:off x="0" y="0"/>
          <a:ext cx="0" cy="0"/>
          <a:chOff x="0" y="0"/>
          <a:chExt cx="0" cy="0"/>
        </a:xfrm>
      </p:grpSpPr>
      <p:sp>
        <p:nvSpPr>
          <p:cNvPr id="32" name="Google Shape;32;p47"/>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47"/>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4" name="Google Shape;34;p47"/>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5" name="Google Shape;35;p47"/>
          <p:cNvSpPr txBox="1">
            <a:spLocks noGrp="1"/>
          </p:cNvSpPr>
          <p:nvPr>
            <p:ph type="body" idx="3"/>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36"/>
        <p:cNvGrpSpPr/>
        <p:nvPr/>
      </p:nvGrpSpPr>
      <p:grpSpPr>
        <a:xfrm>
          <a:off x="0" y="0"/>
          <a:ext cx="0" cy="0"/>
          <a:chOff x="0" y="0"/>
          <a:chExt cx="0" cy="0"/>
        </a:xfrm>
      </p:grpSpPr>
      <p:sp>
        <p:nvSpPr>
          <p:cNvPr id="37" name="Google Shape;37;p48"/>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48"/>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9" name="Google Shape;39;p48"/>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0" name="Google Shape;40;p48"/>
          <p:cNvSpPr txBox="1">
            <a:spLocks noGrp="1"/>
          </p:cNvSpPr>
          <p:nvPr>
            <p:ph type="body" idx="3"/>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5" Type="http://schemas.openxmlformats.org/officeDocument/2006/relationships/slideLayout" Target="../slideLayouts/slideLayout17.xml"/><Relationship Id="rId10" Type="http://schemas.openxmlformats.org/officeDocument/2006/relationships/theme" Target="../theme/theme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sp>
        <p:nvSpPr>
          <p:cNvPr id="6" name="Google Shape;6;p13"/>
          <p:cNvSpPr txBox="1">
            <a:spLocks noGrp="1"/>
          </p:cNvSpPr>
          <p:nvPr>
            <p:ph type="title"/>
          </p:nvPr>
        </p:nvSpPr>
        <p:spPr>
          <a:xfrm>
            <a:off x="1523880" y="1122480"/>
            <a:ext cx="9143640" cy="2387160"/>
          </a:xfrm>
          <a:prstGeom prst="rect">
            <a:avLst/>
          </a:prstGeom>
          <a:noFill/>
          <a:ln>
            <a:noFill/>
          </a:ln>
        </p:spPr>
        <p:txBody>
          <a:bodyPr spcFirstLastPara="1" wrap="square" lIns="91425" tIns="45700" rIns="91425" bIns="45700" anchor="b" anchorCtr="0">
            <a:norm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13"/>
          <p:cNvSpPr txBox="1">
            <a:spLocks noGrp="1"/>
          </p:cNvSpPr>
          <p:nvPr>
            <p:ph type="dt" idx="10"/>
          </p:nvPr>
        </p:nvSpPr>
        <p:spPr>
          <a:xfrm>
            <a:off x="838080" y="6356520"/>
            <a:ext cx="2742840" cy="36468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p13"/>
          <p:cNvSpPr txBox="1">
            <a:spLocks noGrp="1"/>
          </p:cNvSpPr>
          <p:nvPr>
            <p:ph type="ftr" idx="11"/>
          </p:nvPr>
        </p:nvSpPr>
        <p:spPr>
          <a:xfrm>
            <a:off x="4038480" y="6356520"/>
            <a:ext cx="4114440" cy="36468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9" name="Google Shape;9;p13"/>
          <p:cNvSpPr txBox="1">
            <a:spLocks noGrp="1"/>
          </p:cNvSpPr>
          <p:nvPr>
            <p:ph type="sldNum" idx="12"/>
          </p:nvPr>
        </p:nvSpPr>
        <p:spPr>
          <a:xfrm>
            <a:off x="8610480" y="6356520"/>
            <a:ext cx="2742840" cy="36468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solidFill>
                <a:srgbClr val="000000"/>
              </a:solidFill>
              <a:latin typeface="Times New Roman"/>
              <a:ea typeface="Times New Roman"/>
              <a:cs typeface="Times New Roman"/>
              <a:sym typeface="Times New Roman"/>
            </a:endParaRPr>
          </a:p>
        </p:txBody>
      </p:sp>
      <p:sp>
        <p:nvSpPr>
          <p:cNvPr id="10" name="Google Shape;10;p13"/>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9"/>
        <p:cNvGrpSpPr/>
        <p:nvPr/>
      </p:nvGrpSpPr>
      <p:grpSpPr>
        <a:xfrm>
          <a:off x="0" y="0"/>
          <a:ext cx="0" cy="0"/>
          <a:chOff x="0" y="0"/>
          <a:chExt cx="0" cy="0"/>
        </a:xfrm>
      </p:grpSpPr>
      <p:sp>
        <p:nvSpPr>
          <p:cNvPr id="60" name="Google Shape;60;p15"/>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61" name="Google Shape;61;p15"/>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62"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3.xml"/><Relationship Id="rId5" Type="http://schemas.openxmlformats.org/officeDocument/2006/relationships/image" Target="../media/image7.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3.xml"/><Relationship Id="rId6" Type="http://schemas.openxmlformats.org/officeDocument/2006/relationships/hyperlink" Target="https://es.wikipedia.org/wiki/Algoritmo_de_compresi%C3%B3n_sin_p%C3%A9rdida" TargetMode="External"/><Relationship Id="rId5" Type="http://schemas.openxmlformats.org/officeDocument/2006/relationships/hyperlink" Target="https://es.wikipedia.org/wiki/Algoritmo_de_compresi%C3%B3n_con_p%C3%A9rdida" TargetMode="Externa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pic>
        <p:nvPicPr>
          <p:cNvPr id="189" name="Google Shape;189;p1" descr="Cómo sería un mundo sin ganadería industrial? | Igualdad Animal México"/>
          <p:cNvPicPr preferRelativeResize="0"/>
          <p:nvPr/>
        </p:nvPicPr>
        <p:blipFill rotWithShape="1">
          <a:blip r:embed="rId3">
            <a:alphaModFix/>
          </a:blip>
          <a:srcRect l="39100" r="1572"/>
          <a:stretch/>
        </p:blipFill>
        <p:spPr>
          <a:xfrm>
            <a:off x="-51120" y="-8640"/>
            <a:ext cx="12254040" cy="6881400"/>
          </a:xfrm>
          <a:prstGeom prst="rect">
            <a:avLst/>
          </a:prstGeom>
          <a:noFill/>
          <a:ln>
            <a:noFill/>
          </a:ln>
        </p:spPr>
      </p:pic>
      <p:sp>
        <p:nvSpPr>
          <p:cNvPr id="190" name="Google Shape;190;p1"/>
          <p:cNvSpPr/>
          <p:nvPr/>
        </p:nvSpPr>
        <p:spPr>
          <a:xfrm>
            <a:off x="1624860" y="-8640"/>
            <a:ext cx="10580400" cy="6881400"/>
          </a:xfrm>
          <a:prstGeom prst="rect">
            <a:avLst/>
          </a:prstGeom>
          <a:gradFill>
            <a:gsLst>
              <a:gs pos="0">
                <a:srgbClr val="FFFFFF"/>
              </a:gs>
              <a:gs pos="49000">
                <a:srgbClr val="FFFFFF"/>
              </a:gs>
              <a:gs pos="100000">
                <a:srgbClr val="FFFFFF">
                  <a:alpha val="0"/>
                </a:srgbClr>
              </a:gs>
            </a:gsLst>
            <a:lin ang="108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91" name="Google Shape;191;p1"/>
          <p:cNvPicPr preferRelativeResize="0"/>
          <p:nvPr/>
        </p:nvPicPr>
        <p:blipFill rotWithShape="1">
          <a:blip r:embed="rId4">
            <a:alphaModFix/>
          </a:blip>
          <a:srcRect t="78334"/>
          <a:stretch/>
        </p:blipFill>
        <p:spPr>
          <a:xfrm>
            <a:off x="14760" y="5390280"/>
            <a:ext cx="12192840" cy="1483200"/>
          </a:xfrm>
          <a:prstGeom prst="rect">
            <a:avLst/>
          </a:prstGeom>
          <a:noFill/>
          <a:ln>
            <a:noFill/>
          </a:ln>
        </p:spPr>
      </p:pic>
      <p:sp>
        <p:nvSpPr>
          <p:cNvPr id="7" name="Google Shape;210;p2">
            <a:extLst>
              <a:ext uri="{FF2B5EF4-FFF2-40B4-BE49-F238E27FC236}">
                <a16:creationId xmlns:a16="http://schemas.microsoft.com/office/drawing/2014/main" id="{05B071CD-73DE-473A-A964-7E019CFF6417}"/>
              </a:ext>
            </a:extLst>
          </p:cNvPr>
          <p:cNvSpPr/>
          <p:nvPr/>
        </p:nvSpPr>
        <p:spPr>
          <a:xfrm>
            <a:off x="6963507" y="1167618"/>
            <a:ext cx="4455342" cy="2553091"/>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2200"/>
              <a:buFont typeface="Arial"/>
              <a:buNone/>
            </a:pPr>
            <a:r>
              <a:rPr lang="es-ES" sz="4000" b="1" dirty="0">
                <a:solidFill>
                  <a:srgbClr val="001E33"/>
                </a:solidFill>
                <a:latin typeface="Calibri Light" panose="020F0302020204030204" pitchFamily="34" charset="0"/>
                <a:cs typeface="Calibri Light" panose="020F0302020204030204" pitchFamily="34" charset="0"/>
              </a:rPr>
              <a:t>PROYECTO ESTRUCTURAS DE</a:t>
            </a:r>
          </a:p>
          <a:p>
            <a:pPr marL="0" marR="0" lvl="0" indent="0" algn="ctr" rtl="0">
              <a:lnSpc>
                <a:spcPct val="100000"/>
              </a:lnSpc>
              <a:spcBef>
                <a:spcPts val="0"/>
              </a:spcBef>
              <a:spcAft>
                <a:spcPts val="0"/>
              </a:spcAft>
              <a:buClr>
                <a:srgbClr val="000000"/>
              </a:buClr>
              <a:buSzPts val="2200"/>
              <a:buFont typeface="Arial"/>
              <a:buNone/>
            </a:pPr>
            <a:r>
              <a:rPr lang="es-ES" sz="4000" b="1" dirty="0">
                <a:solidFill>
                  <a:srgbClr val="001E33"/>
                </a:solidFill>
                <a:latin typeface="Calibri Light" panose="020F0302020204030204" pitchFamily="34" charset="0"/>
                <a:cs typeface="Calibri Light" panose="020F0302020204030204" pitchFamily="34" charset="0"/>
              </a:rPr>
              <a:t>DATOS Y ALGORITMOS.</a:t>
            </a:r>
            <a:endParaRPr lang="es-ES" sz="4000" b="1" u="none" strike="noStrike" cap="none" dirty="0">
              <a:solidFill>
                <a:srgbClr val="000000"/>
              </a:solidFill>
              <a:latin typeface="Calibri Light" panose="020F0302020204030204" pitchFamily="34" charset="0"/>
              <a:cs typeface="Calibri Light" panose="020F0302020204030204" pitchFamily="34" charset="0"/>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pic>
        <p:nvPicPr>
          <p:cNvPr id="199" name="Google Shape;199;p2"/>
          <p:cNvPicPr preferRelativeResize="0"/>
          <p:nvPr/>
        </p:nvPicPr>
        <p:blipFill rotWithShape="1">
          <a:blip r:embed="rId3">
            <a:alphaModFix/>
          </a:blip>
          <a:srcRect/>
          <a:stretch/>
        </p:blipFill>
        <p:spPr>
          <a:xfrm>
            <a:off x="-119489" y="9733"/>
            <a:ext cx="12196080" cy="6855840"/>
          </a:xfrm>
          <a:prstGeom prst="rect">
            <a:avLst/>
          </a:prstGeom>
          <a:noFill/>
          <a:ln>
            <a:noFill/>
          </a:ln>
        </p:spPr>
      </p:pic>
      <p:sp>
        <p:nvSpPr>
          <p:cNvPr id="200" name="Google Shape;200;p2"/>
          <p:cNvSpPr/>
          <p:nvPr/>
        </p:nvSpPr>
        <p:spPr>
          <a:xfrm>
            <a:off x="265328" y="376925"/>
            <a:ext cx="4375800" cy="42480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US" sz="2200" b="1" i="0" u="none" strike="noStrike" cap="none" dirty="0" err="1">
                <a:solidFill>
                  <a:srgbClr val="FFFFFF"/>
                </a:solidFill>
                <a:latin typeface="Arial"/>
                <a:ea typeface="Arial"/>
                <a:cs typeface="Arial"/>
                <a:sym typeface="Arial"/>
              </a:rPr>
              <a:t>Presentación</a:t>
            </a:r>
            <a:r>
              <a:rPr lang="en-US" sz="2200" b="1" i="0" u="none" strike="noStrike" cap="none" dirty="0">
                <a:solidFill>
                  <a:srgbClr val="FFFFFF"/>
                </a:solidFill>
                <a:latin typeface="Arial"/>
                <a:ea typeface="Arial"/>
                <a:cs typeface="Arial"/>
                <a:sym typeface="Arial"/>
              </a:rPr>
              <a:t> del </a:t>
            </a:r>
            <a:r>
              <a:rPr lang="en-US" sz="2200" b="1" i="0" u="none" strike="noStrike" cap="none" dirty="0" err="1">
                <a:solidFill>
                  <a:srgbClr val="FFFFFF"/>
                </a:solidFill>
                <a:latin typeface="Arial"/>
                <a:ea typeface="Arial"/>
                <a:cs typeface="Arial"/>
                <a:sym typeface="Arial"/>
              </a:rPr>
              <a:t>equipo</a:t>
            </a:r>
            <a:endParaRPr sz="2200" b="0" i="0" u="none" strike="noStrike" cap="none" dirty="0">
              <a:solidFill>
                <a:srgbClr val="000000"/>
              </a:solidFill>
              <a:latin typeface="Arial"/>
              <a:ea typeface="Arial"/>
              <a:cs typeface="Arial"/>
              <a:sym typeface="Arial"/>
            </a:endParaRPr>
          </a:p>
        </p:txBody>
      </p:sp>
      <p:sp>
        <p:nvSpPr>
          <p:cNvPr id="209" name="Google Shape;209;p2"/>
          <p:cNvSpPr/>
          <p:nvPr/>
        </p:nvSpPr>
        <p:spPr>
          <a:xfrm>
            <a:off x="6803260" y="4630914"/>
            <a:ext cx="2411099" cy="767987"/>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2200"/>
              <a:buFont typeface="Arial"/>
              <a:buNone/>
            </a:pPr>
            <a:r>
              <a:rPr lang="en-US" sz="2200" dirty="0">
                <a:solidFill>
                  <a:srgbClr val="001E33"/>
                </a:solidFill>
              </a:rPr>
              <a:t>Nicolás Betancur </a:t>
            </a:r>
            <a:endParaRPr sz="22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200"/>
              <a:buFont typeface="Arial"/>
              <a:buNone/>
            </a:pPr>
            <a:endParaRPr sz="2200" b="0" i="0" u="none" strike="noStrike" cap="none" dirty="0">
              <a:solidFill>
                <a:srgbClr val="000000"/>
              </a:solidFill>
              <a:latin typeface="Arial"/>
              <a:ea typeface="Arial"/>
              <a:cs typeface="Arial"/>
              <a:sym typeface="Arial"/>
            </a:endParaRPr>
          </a:p>
        </p:txBody>
      </p:sp>
      <p:sp>
        <p:nvSpPr>
          <p:cNvPr id="210" name="Google Shape;210;p2"/>
          <p:cNvSpPr/>
          <p:nvPr/>
        </p:nvSpPr>
        <p:spPr>
          <a:xfrm>
            <a:off x="2856056" y="4398647"/>
            <a:ext cx="2645040" cy="767987"/>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2200"/>
              <a:buFont typeface="Arial"/>
              <a:buNone/>
            </a:pPr>
            <a:r>
              <a:rPr lang="en-US" sz="2200" dirty="0">
                <a:solidFill>
                  <a:srgbClr val="001E33"/>
                </a:solidFill>
              </a:rPr>
              <a:t>Julian David Valencia Restrepo</a:t>
            </a:r>
            <a:endParaRPr sz="2200" b="0" i="0" u="none" strike="noStrike" cap="none" dirty="0">
              <a:solidFill>
                <a:srgbClr val="000000"/>
              </a:solidFill>
              <a:latin typeface="Arial"/>
              <a:ea typeface="Arial"/>
              <a:cs typeface="Arial"/>
              <a:sym typeface="Arial"/>
            </a:endParaRPr>
          </a:p>
        </p:txBody>
      </p:sp>
      <p:sp>
        <p:nvSpPr>
          <p:cNvPr id="215" name="Google Shape;215;p2"/>
          <p:cNvSpPr/>
          <p:nvPr/>
        </p:nvSpPr>
        <p:spPr>
          <a:xfrm>
            <a:off x="9692640" y="855720"/>
            <a:ext cx="2114640" cy="306323"/>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400"/>
              <a:buFont typeface="Arial"/>
              <a:buNone/>
            </a:pPr>
            <a:endParaRPr lang="es-ES" sz="1400" b="0" i="0" u="none" strike="noStrike" cap="none" dirty="0">
              <a:solidFill>
                <a:schemeClr val="accent2"/>
              </a:solidFill>
              <a:latin typeface="Arial"/>
              <a:ea typeface="Arial"/>
              <a:cs typeface="Arial"/>
              <a:sym typeface="Arial"/>
            </a:endParaRPr>
          </a:p>
        </p:txBody>
      </p:sp>
      <p:pic>
        <p:nvPicPr>
          <p:cNvPr id="216" name="Google Shape;216;p2"/>
          <p:cNvPicPr preferRelativeResize="0"/>
          <p:nvPr/>
        </p:nvPicPr>
        <p:blipFill rotWithShape="1">
          <a:blip r:embed="rId4">
            <a:alphaModFix/>
          </a:blip>
          <a:srcRect/>
          <a:stretch/>
        </p:blipFill>
        <p:spPr>
          <a:xfrm>
            <a:off x="182880" y="6089760"/>
            <a:ext cx="621000" cy="621000"/>
          </a:xfrm>
          <a:prstGeom prst="rect">
            <a:avLst/>
          </a:prstGeom>
          <a:noFill/>
          <a:ln>
            <a:noFill/>
          </a:ln>
        </p:spPr>
      </p:pic>
      <p:sp>
        <p:nvSpPr>
          <p:cNvPr id="217" name="Google Shape;217;p2"/>
          <p:cNvSpPr/>
          <p:nvPr/>
        </p:nvSpPr>
        <p:spPr>
          <a:xfrm>
            <a:off x="870012" y="6097586"/>
            <a:ext cx="6860268" cy="767987"/>
          </a:xfrm>
          <a:prstGeom prst="rect">
            <a:avLst/>
          </a:prstGeom>
          <a:noFill/>
          <a:ln>
            <a:noFill/>
          </a:ln>
        </p:spPr>
        <p:txBody>
          <a:bodyPr spcFirstLastPara="1" wrap="square" lIns="90000" tIns="45000" rIns="90000" bIns="45000" anchor="t" anchorCtr="0">
            <a:spAutoFit/>
          </a:bodyPr>
          <a:lstStyle/>
          <a:p>
            <a:pPr lvl="0">
              <a:buSzPts val="2200"/>
            </a:pPr>
            <a:r>
              <a:rPr lang="en-US" sz="2200" b="1" dirty="0">
                <a:solidFill>
                  <a:srgbClr val="001E33"/>
                </a:solidFill>
                <a:uFill>
                  <a:noFill/>
                </a:uFill>
              </a:rPr>
              <a:t>https://github.com/JulianValencia08/ProyectoDatosAlgoritmos</a:t>
            </a:r>
            <a:endParaRPr sz="2200" b="1" i="0" u="none" strike="noStrike" cap="none" dirty="0">
              <a:solidFill>
                <a:srgbClr val="001E33"/>
              </a:solidFill>
              <a:latin typeface="Arial"/>
              <a:ea typeface="Arial"/>
              <a:cs typeface="Arial"/>
              <a:sym typeface="Arial"/>
            </a:endParaRPr>
          </a:p>
        </p:txBody>
      </p:sp>
      <p:pic>
        <p:nvPicPr>
          <p:cNvPr id="7" name="Imagen 6">
            <a:extLst>
              <a:ext uri="{FF2B5EF4-FFF2-40B4-BE49-F238E27FC236}">
                <a16:creationId xmlns:a16="http://schemas.microsoft.com/office/drawing/2014/main" id="{31FA7362-DDC9-45F0-82AD-3CB560BB94FB}"/>
              </a:ext>
            </a:extLst>
          </p:cNvPr>
          <p:cNvPicPr>
            <a:picLocks noChangeAspect="1"/>
          </p:cNvPicPr>
          <p:nvPr/>
        </p:nvPicPr>
        <p:blipFill rotWithShape="1">
          <a:blip r:embed="rId5"/>
          <a:srcRect t="20719"/>
          <a:stretch/>
        </p:blipFill>
        <p:spPr>
          <a:xfrm>
            <a:off x="6918042" y="1827839"/>
            <a:ext cx="2181533" cy="2306052"/>
          </a:xfrm>
          <a:prstGeom prst="ellipse">
            <a:avLst/>
          </a:prstGeom>
        </p:spPr>
      </p:pic>
      <p:pic>
        <p:nvPicPr>
          <p:cNvPr id="9" name="Imagen 8">
            <a:extLst>
              <a:ext uri="{FF2B5EF4-FFF2-40B4-BE49-F238E27FC236}">
                <a16:creationId xmlns:a16="http://schemas.microsoft.com/office/drawing/2014/main" id="{CB6F549C-A945-452E-A625-04D42E7C2041}"/>
              </a:ext>
            </a:extLst>
          </p:cNvPr>
          <p:cNvPicPr>
            <a:picLocks noChangeAspect="1"/>
          </p:cNvPicPr>
          <p:nvPr/>
        </p:nvPicPr>
        <p:blipFill rotWithShape="1">
          <a:blip r:embed="rId6"/>
          <a:srcRect t="14615"/>
          <a:stretch/>
        </p:blipFill>
        <p:spPr>
          <a:xfrm>
            <a:off x="3249126" y="1563504"/>
            <a:ext cx="2102040" cy="2570387"/>
          </a:xfrm>
          <a:prstGeom prst="ellipse">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pic>
        <p:nvPicPr>
          <p:cNvPr id="199" name="Google Shape;199;p2"/>
          <p:cNvPicPr preferRelativeResize="0"/>
          <p:nvPr/>
        </p:nvPicPr>
        <p:blipFill rotWithShape="1">
          <a:blip r:embed="rId3">
            <a:alphaModFix/>
          </a:blip>
          <a:srcRect/>
          <a:stretch/>
        </p:blipFill>
        <p:spPr>
          <a:xfrm>
            <a:off x="-186960" y="-49289"/>
            <a:ext cx="12196080" cy="6855840"/>
          </a:xfrm>
          <a:prstGeom prst="rect">
            <a:avLst/>
          </a:prstGeom>
          <a:noFill/>
          <a:ln>
            <a:noFill/>
          </a:ln>
        </p:spPr>
      </p:pic>
      <p:pic>
        <p:nvPicPr>
          <p:cNvPr id="216" name="Google Shape;216;p2"/>
          <p:cNvPicPr preferRelativeResize="0"/>
          <p:nvPr/>
        </p:nvPicPr>
        <p:blipFill rotWithShape="1">
          <a:blip r:embed="rId4">
            <a:alphaModFix/>
          </a:blip>
          <a:srcRect/>
          <a:stretch/>
        </p:blipFill>
        <p:spPr>
          <a:xfrm>
            <a:off x="182880" y="6089760"/>
            <a:ext cx="621000" cy="621000"/>
          </a:xfrm>
          <a:prstGeom prst="rect">
            <a:avLst/>
          </a:prstGeom>
          <a:noFill/>
          <a:ln>
            <a:noFill/>
          </a:ln>
        </p:spPr>
      </p:pic>
      <p:sp>
        <p:nvSpPr>
          <p:cNvPr id="217" name="Google Shape;217;p2"/>
          <p:cNvSpPr/>
          <p:nvPr/>
        </p:nvSpPr>
        <p:spPr>
          <a:xfrm>
            <a:off x="944250" y="6089760"/>
            <a:ext cx="6915240" cy="1044986"/>
          </a:xfrm>
          <a:prstGeom prst="rect">
            <a:avLst/>
          </a:prstGeom>
          <a:noFill/>
          <a:ln>
            <a:noFill/>
          </a:ln>
        </p:spPr>
        <p:txBody>
          <a:bodyPr spcFirstLastPara="1" wrap="square" lIns="90000" tIns="45000" rIns="90000" bIns="45000" anchor="t" anchorCtr="0">
            <a:spAutoFit/>
          </a:bodyPr>
          <a:lstStyle/>
          <a:p>
            <a:pPr>
              <a:buSzPts val="2200"/>
            </a:pPr>
            <a:r>
              <a:rPr lang="en-US" sz="2000" b="1" i="0" u="none" strike="noStrike" cap="none" dirty="0">
                <a:solidFill>
                  <a:srgbClr val="001E33"/>
                </a:solidFill>
                <a:uFill>
                  <a:noFill/>
                </a:uFill>
                <a:latin typeface="Calibri" panose="020F0502020204030204" pitchFamily="34" charset="0"/>
                <a:cs typeface="Calibri" panose="020F0502020204030204" pitchFamily="34" charset="0"/>
                <a:sym typeface="Arial"/>
              </a:rPr>
              <a:t>https://github.com/JulianValencia08/ProyectoDatosAlgoritmos/tree/main/Investigaci%C3%B3n-Proyecto/SegundaEntrega</a:t>
            </a:r>
            <a:endParaRPr lang="en-US" sz="2000" b="1" i="0" u="none" strike="noStrike" cap="none" dirty="0">
              <a:solidFill>
                <a:srgbClr val="001E33"/>
              </a:solidFill>
              <a:latin typeface="Calibri" panose="020F0502020204030204" pitchFamily="34" charset="0"/>
              <a:cs typeface="Calibri" panose="020F0502020204030204" pitchFamily="34" charset="0"/>
              <a:sym typeface="Arial"/>
            </a:endParaRPr>
          </a:p>
          <a:p>
            <a:pPr marL="0" marR="0" lvl="0" indent="0" algn="l" rtl="0">
              <a:lnSpc>
                <a:spcPct val="100000"/>
              </a:lnSpc>
              <a:spcBef>
                <a:spcPts val="0"/>
              </a:spcBef>
              <a:spcAft>
                <a:spcPts val="0"/>
              </a:spcAft>
              <a:buClr>
                <a:srgbClr val="000000"/>
              </a:buClr>
              <a:buSzPts val="2200"/>
              <a:buFont typeface="Arial"/>
              <a:buNone/>
            </a:pPr>
            <a:endParaRPr sz="2200" b="1" i="0" u="none" strike="noStrike" cap="none" dirty="0">
              <a:solidFill>
                <a:srgbClr val="001E33"/>
              </a:solidFill>
              <a:latin typeface="Arial"/>
              <a:ea typeface="Arial"/>
              <a:cs typeface="Arial"/>
              <a:sym typeface="Arial"/>
            </a:endParaRPr>
          </a:p>
        </p:txBody>
      </p:sp>
      <p:sp>
        <p:nvSpPr>
          <p:cNvPr id="222" name="Google Shape;222;p2"/>
          <p:cNvSpPr/>
          <p:nvPr/>
        </p:nvSpPr>
        <p:spPr>
          <a:xfrm>
            <a:off x="7692600" y="6184200"/>
            <a:ext cx="2932500" cy="5160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dirty="0">
              <a:solidFill>
                <a:schemeClr val="accent2"/>
              </a:solidFill>
              <a:latin typeface="Arial"/>
              <a:ea typeface="Arial"/>
              <a:cs typeface="Arial"/>
              <a:sym typeface="Arial"/>
            </a:endParaRPr>
          </a:p>
        </p:txBody>
      </p:sp>
      <p:sp>
        <p:nvSpPr>
          <p:cNvPr id="2" name="CuadroTexto 1">
            <a:extLst>
              <a:ext uri="{FF2B5EF4-FFF2-40B4-BE49-F238E27FC236}">
                <a16:creationId xmlns:a16="http://schemas.microsoft.com/office/drawing/2014/main" id="{2E3C3B93-7D6F-476C-A493-DA42C4087825}"/>
              </a:ext>
            </a:extLst>
          </p:cNvPr>
          <p:cNvSpPr txBox="1"/>
          <p:nvPr/>
        </p:nvSpPr>
        <p:spPr>
          <a:xfrm>
            <a:off x="1434195" y="1288327"/>
            <a:ext cx="6981836" cy="523220"/>
          </a:xfrm>
          <a:prstGeom prst="rect">
            <a:avLst/>
          </a:prstGeom>
          <a:noFill/>
        </p:spPr>
        <p:txBody>
          <a:bodyPr wrap="square" rtlCol="0">
            <a:spAutoFit/>
          </a:bodyPr>
          <a:lstStyle/>
          <a:p>
            <a:r>
              <a:rPr lang="es-ES" sz="2800" b="1" i="0" dirty="0">
                <a:solidFill>
                  <a:srgbClr val="202122"/>
                </a:solidFill>
                <a:effectLst/>
                <a:latin typeface="Arial" panose="020B0604020202020204" pitchFamily="34" charset="0"/>
              </a:rPr>
              <a:t> Objetivo del trabajo</a:t>
            </a:r>
            <a:endParaRPr lang="es-CO" sz="2800" b="1" dirty="0"/>
          </a:p>
        </p:txBody>
      </p:sp>
      <p:pic>
        <p:nvPicPr>
          <p:cNvPr id="8" name="Imagen 7">
            <a:extLst>
              <a:ext uri="{FF2B5EF4-FFF2-40B4-BE49-F238E27FC236}">
                <a16:creationId xmlns:a16="http://schemas.microsoft.com/office/drawing/2014/main" id="{6302AEE5-E44D-479B-9421-9D7C551C75AD}"/>
              </a:ext>
            </a:extLst>
          </p:cNvPr>
          <p:cNvPicPr>
            <a:picLocks noChangeAspect="1"/>
          </p:cNvPicPr>
          <p:nvPr/>
        </p:nvPicPr>
        <p:blipFill>
          <a:blip r:embed="rId5"/>
          <a:stretch>
            <a:fillRect/>
          </a:stretch>
        </p:blipFill>
        <p:spPr>
          <a:xfrm>
            <a:off x="1341466" y="1979720"/>
            <a:ext cx="8494991" cy="3442112"/>
          </a:xfrm>
          <a:prstGeom prst="rect">
            <a:avLst/>
          </a:prstGeom>
        </p:spPr>
      </p:pic>
    </p:spTree>
    <p:extLst>
      <p:ext uri="{BB962C8B-B14F-4D97-AF65-F5344CB8AC3E}">
        <p14:creationId xmlns:p14="http://schemas.microsoft.com/office/powerpoint/2010/main" val="11832192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pic>
        <p:nvPicPr>
          <p:cNvPr id="199" name="Google Shape;199;p2"/>
          <p:cNvPicPr preferRelativeResize="0"/>
          <p:nvPr/>
        </p:nvPicPr>
        <p:blipFill rotWithShape="1">
          <a:blip r:embed="rId3">
            <a:alphaModFix/>
          </a:blip>
          <a:srcRect/>
          <a:stretch/>
        </p:blipFill>
        <p:spPr>
          <a:xfrm>
            <a:off x="-186960" y="-49289"/>
            <a:ext cx="12196080" cy="6855840"/>
          </a:xfrm>
          <a:prstGeom prst="rect">
            <a:avLst/>
          </a:prstGeom>
          <a:noFill/>
          <a:ln>
            <a:noFill/>
          </a:ln>
        </p:spPr>
      </p:pic>
      <p:pic>
        <p:nvPicPr>
          <p:cNvPr id="216" name="Google Shape;216;p2"/>
          <p:cNvPicPr preferRelativeResize="0"/>
          <p:nvPr/>
        </p:nvPicPr>
        <p:blipFill rotWithShape="1">
          <a:blip r:embed="rId4">
            <a:alphaModFix/>
          </a:blip>
          <a:srcRect/>
          <a:stretch/>
        </p:blipFill>
        <p:spPr>
          <a:xfrm>
            <a:off x="182880" y="6089760"/>
            <a:ext cx="621000" cy="621000"/>
          </a:xfrm>
          <a:prstGeom prst="rect">
            <a:avLst/>
          </a:prstGeom>
          <a:noFill/>
          <a:ln>
            <a:noFill/>
          </a:ln>
        </p:spPr>
      </p:pic>
      <p:sp>
        <p:nvSpPr>
          <p:cNvPr id="222" name="Google Shape;222;p2"/>
          <p:cNvSpPr/>
          <p:nvPr/>
        </p:nvSpPr>
        <p:spPr>
          <a:xfrm>
            <a:off x="7692600" y="6184200"/>
            <a:ext cx="2932500" cy="5160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dirty="0">
              <a:solidFill>
                <a:schemeClr val="accent2"/>
              </a:solidFill>
              <a:latin typeface="Arial"/>
              <a:ea typeface="Arial"/>
              <a:cs typeface="Arial"/>
              <a:sym typeface="Arial"/>
            </a:endParaRPr>
          </a:p>
        </p:txBody>
      </p:sp>
      <p:sp>
        <p:nvSpPr>
          <p:cNvPr id="2" name="CuadroTexto 1">
            <a:extLst>
              <a:ext uri="{FF2B5EF4-FFF2-40B4-BE49-F238E27FC236}">
                <a16:creationId xmlns:a16="http://schemas.microsoft.com/office/drawing/2014/main" id="{2E3C3B93-7D6F-476C-A493-DA42C4087825}"/>
              </a:ext>
            </a:extLst>
          </p:cNvPr>
          <p:cNvSpPr txBox="1"/>
          <p:nvPr/>
        </p:nvSpPr>
        <p:spPr>
          <a:xfrm>
            <a:off x="803880" y="1018557"/>
            <a:ext cx="10801966" cy="307777"/>
          </a:xfrm>
          <a:prstGeom prst="rect">
            <a:avLst/>
          </a:prstGeom>
          <a:noFill/>
        </p:spPr>
        <p:txBody>
          <a:bodyPr wrap="square" rtlCol="0">
            <a:spAutoFit/>
          </a:bodyPr>
          <a:lstStyle/>
          <a:p>
            <a:r>
              <a:rPr lang="es-ES" b="0" i="0" dirty="0">
                <a:solidFill>
                  <a:srgbClr val="202122"/>
                </a:solidFill>
                <a:effectLst/>
                <a:latin typeface="Arial" panose="020B0604020202020204" pitchFamily="34" charset="0"/>
              </a:rPr>
              <a:t> Definición de  La compresión de imagen </a:t>
            </a:r>
            <a:r>
              <a:rPr lang="es-ES" b="0" i="0" u="none" strike="noStrike" dirty="0">
                <a:solidFill>
                  <a:srgbClr val="0645AD"/>
                </a:solidFill>
                <a:effectLst/>
                <a:latin typeface="Arial" panose="020B0604020202020204" pitchFamily="34" charset="0"/>
                <a:hlinkClick r:id="rId5" tooltip="Algoritmo de compresión con pérdida"/>
              </a:rPr>
              <a:t>con pérdida (</a:t>
            </a:r>
            <a:r>
              <a:rPr lang="es-ES" b="0" i="0" u="none" strike="noStrike" dirty="0" err="1">
                <a:solidFill>
                  <a:srgbClr val="0645AD"/>
                </a:solidFill>
                <a:effectLst/>
                <a:latin typeface="Arial" panose="020B0604020202020204" pitchFamily="34" charset="0"/>
                <a:hlinkClick r:id="rId5" tooltip="Algoritmo de compresión con pérdida"/>
              </a:rPr>
              <a:t>Lossy</a:t>
            </a:r>
            <a:r>
              <a:rPr lang="es-ES" b="0" i="0" u="none" strike="noStrike" dirty="0">
                <a:solidFill>
                  <a:srgbClr val="0645AD"/>
                </a:solidFill>
                <a:effectLst/>
                <a:latin typeface="Arial" panose="020B0604020202020204" pitchFamily="34" charset="0"/>
                <a:hlinkClick r:id="rId5" tooltip="Algoritmo de compresión con pérdida"/>
              </a:rPr>
              <a:t>)</a:t>
            </a:r>
            <a:r>
              <a:rPr lang="es-ES" b="0" i="0" dirty="0">
                <a:solidFill>
                  <a:srgbClr val="202122"/>
                </a:solidFill>
                <a:effectLst/>
                <a:latin typeface="Arial" panose="020B0604020202020204" pitchFamily="34" charset="0"/>
              </a:rPr>
              <a:t> o </a:t>
            </a:r>
            <a:r>
              <a:rPr lang="es-ES" b="0" i="0" u="sng" dirty="0">
                <a:solidFill>
                  <a:srgbClr val="0645AD"/>
                </a:solidFill>
                <a:effectLst/>
                <a:latin typeface="Arial" panose="020B0604020202020204" pitchFamily="34" charset="0"/>
                <a:hlinkClick r:id="rId6"/>
              </a:rPr>
              <a:t>sin pérdida (</a:t>
            </a:r>
            <a:r>
              <a:rPr lang="es-ES" b="0" i="0" u="sng" dirty="0" err="1">
                <a:solidFill>
                  <a:srgbClr val="0645AD"/>
                </a:solidFill>
                <a:effectLst/>
                <a:latin typeface="Arial" panose="020B0604020202020204" pitchFamily="34" charset="0"/>
                <a:hlinkClick r:id="rId6"/>
              </a:rPr>
              <a:t>LossLess</a:t>
            </a:r>
            <a:r>
              <a:rPr lang="es-ES" b="0" i="0" u="sng" dirty="0">
                <a:solidFill>
                  <a:srgbClr val="0645AD"/>
                </a:solidFill>
                <a:effectLst/>
                <a:latin typeface="Arial" panose="020B0604020202020204" pitchFamily="34" charset="0"/>
                <a:hlinkClick r:id="rId6"/>
              </a:rPr>
              <a:t>)</a:t>
            </a:r>
            <a:r>
              <a:rPr lang="es-ES" b="0" i="0" dirty="0">
                <a:solidFill>
                  <a:srgbClr val="202122"/>
                </a:solidFill>
                <a:effectLst/>
                <a:latin typeface="Arial" panose="020B0604020202020204" pitchFamily="34" charset="0"/>
              </a:rPr>
              <a:t>.</a:t>
            </a:r>
            <a:endParaRPr lang="es-CO" dirty="0"/>
          </a:p>
        </p:txBody>
      </p:sp>
      <p:sp>
        <p:nvSpPr>
          <p:cNvPr id="9" name="CuadroTexto 8">
            <a:extLst>
              <a:ext uri="{FF2B5EF4-FFF2-40B4-BE49-F238E27FC236}">
                <a16:creationId xmlns:a16="http://schemas.microsoft.com/office/drawing/2014/main" id="{2E3C3B93-7D6F-476C-A493-DA42C4087825}"/>
              </a:ext>
            </a:extLst>
          </p:cNvPr>
          <p:cNvSpPr txBox="1"/>
          <p:nvPr/>
        </p:nvSpPr>
        <p:spPr>
          <a:xfrm>
            <a:off x="182880" y="1725139"/>
            <a:ext cx="10801966" cy="1508105"/>
          </a:xfrm>
          <a:prstGeom prst="rect">
            <a:avLst/>
          </a:prstGeom>
          <a:noFill/>
        </p:spPr>
        <p:txBody>
          <a:bodyPr wrap="square" rtlCol="0">
            <a:spAutoFit/>
          </a:bodyPr>
          <a:lstStyle/>
          <a:p>
            <a:r>
              <a:rPr lang="es-ES" sz="2000" b="1" i="0" dirty="0">
                <a:solidFill>
                  <a:srgbClr val="202122"/>
                </a:solidFill>
                <a:effectLst/>
                <a:latin typeface="Calibri Light" panose="020F0302020204030204" pitchFamily="34" charset="0"/>
                <a:cs typeface="Calibri Light" panose="020F0302020204030204" pitchFamily="34" charset="0"/>
              </a:rPr>
              <a:t>Definición de  La compresión de imagen con perdida (</a:t>
            </a:r>
            <a:r>
              <a:rPr lang="es-ES" sz="2000" b="1" i="0" dirty="0" err="1">
                <a:solidFill>
                  <a:srgbClr val="202122"/>
                </a:solidFill>
                <a:effectLst/>
                <a:latin typeface="Calibri Light" panose="020F0302020204030204" pitchFamily="34" charset="0"/>
                <a:cs typeface="Calibri Light" panose="020F0302020204030204" pitchFamily="34" charset="0"/>
              </a:rPr>
              <a:t>Lossy</a:t>
            </a:r>
            <a:r>
              <a:rPr lang="es-ES" sz="2000" b="1" dirty="0">
                <a:solidFill>
                  <a:srgbClr val="202122"/>
                </a:solidFill>
                <a:latin typeface="Calibri Light" panose="020F0302020204030204" pitchFamily="34" charset="0"/>
                <a:cs typeface="Calibri Light" panose="020F0302020204030204" pitchFamily="34" charset="0"/>
              </a:rPr>
              <a:t>):</a:t>
            </a:r>
          </a:p>
          <a:p>
            <a:r>
              <a:rPr lang="es-CO" sz="1800" dirty="0">
                <a:latin typeface="Calibri" panose="020F0502020204030204" pitchFamily="34" charset="0"/>
                <a:cs typeface="Calibri" panose="020F0502020204030204" pitchFamily="34" charset="0"/>
              </a:rPr>
              <a:t>Una compresión de imagen con perdida básicamente quiere decir que cuando me devuelva la imagen descomprimida esta acepta que tenga algún tipo de degradación de imagen por una mayor compresión esto básicamente quiere decir que a cambio de que mi imagen llegue con algunos desperfectos y que ya no seria igual a la imagen original tenga una mayor compresión de imagen.</a:t>
            </a:r>
          </a:p>
        </p:txBody>
      </p:sp>
      <p:sp>
        <p:nvSpPr>
          <p:cNvPr id="10" name="CuadroTexto 9">
            <a:extLst>
              <a:ext uri="{FF2B5EF4-FFF2-40B4-BE49-F238E27FC236}">
                <a16:creationId xmlns:a16="http://schemas.microsoft.com/office/drawing/2014/main" id="{2E3C3B93-7D6F-476C-A493-DA42C4087825}"/>
              </a:ext>
            </a:extLst>
          </p:cNvPr>
          <p:cNvSpPr txBox="1"/>
          <p:nvPr/>
        </p:nvSpPr>
        <p:spPr>
          <a:xfrm>
            <a:off x="182880" y="3589389"/>
            <a:ext cx="10801966" cy="954107"/>
          </a:xfrm>
          <a:prstGeom prst="rect">
            <a:avLst/>
          </a:prstGeom>
          <a:noFill/>
        </p:spPr>
        <p:txBody>
          <a:bodyPr wrap="square" rtlCol="0">
            <a:spAutoFit/>
          </a:bodyPr>
          <a:lstStyle/>
          <a:p>
            <a:r>
              <a:rPr lang="es-ES" sz="2000" b="1" i="0" dirty="0">
                <a:solidFill>
                  <a:srgbClr val="202122"/>
                </a:solidFill>
                <a:effectLst/>
                <a:latin typeface="Calibri Light" panose="020F0302020204030204" pitchFamily="34" charset="0"/>
                <a:cs typeface="Calibri Light" panose="020F0302020204030204" pitchFamily="34" charset="0"/>
              </a:rPr>
              <a:t> Definición de  La compresión de imagen sin perdida (</a:t>
            </a:r>
            <a:r>
              <a:rPr lang="es-ES" sz="2000" b="1" i="0" dirty="0" err="1">
                <a:solidFill>
                  <a:srgbClr val="202122"/>
                </a:solidFill>
                <a:effectLst/>
                <a:latin typeface="Calibri Light" panose="020F0302020204030204" pitchFamily="34" charset="0"/>
                <a:cs typeface="Calibri Light" panose="020F0302020204030204" pitchFamily="34" charset="0"/>
              </a:rPr>
              <a:t>LossLess</a:t>
            </a:r>
            <a:r>
              <a:rPr lang="es-ES" sz="2000" b="1" i="0" dirty="0">
                <a:solidFill>
                  <a:srgbClr val="202122"/>
                </a:solidFill>
                <a:effectLst/>
                <a:latin typeface="Calibri Light" panose="020F0302020204030204" pitchFamily="34" charset="0"/>
                <a:cs typeface="Calibri Light" panose="020F0302020204030204" pitchFamily="34" charset="0"/>
              </a:rPr>
              <a:t>):</a:t>
            </a:r>
          </a:p>
          <a:p>
            <a:r>
              <a:rPr lang="es-ES" sz="1800" dirty="0">
                <a:solidFill>
                  <a:srgbClr val="202122"/>
                </a:solidFill>
                <a:latin typeface="Calibri" panose="020F0502020204030204" pitchFamily="34" charset="0"/>
                <a:cs typeface="Calibri" panose="020F0502020204030204" pitchFamily="34" charset="0"/>
              </a:rPr>
              <a:t>Una compresión </a:t>
            </a:r>
            <a:r>
              <a:rPr lang="es-ES" sz="1800" dirty="0" err="1">
                <a:solidFill>
                  <a:srgbClr val="202122"/>
                </a:solidFill>
                <a:latin typeface="Calibri" panose="020F0502020204030204" pitchFamily="34" charset="0"/>
                <a:cs typeface="Calibri" panose="020F0502020204030204" pitchFamily="34" charset="0"/>
              </a:rPr>
              <a:t>LossLess</a:t>
            </a:r>
            <a:r>
              <a:rPr lang="es-ES" sz="1800" dirty="0">
                <a:solidFill>
                  <a:srgbClr val="202122"/>
                </a:solidFill>
                <a:latin typeface="Calibri" panose="020F0502020204030204" pitchFamily="34" charset="0"/>
                <a:cs typeface="Calibri" panose="020F0502020204030204" pitchFamily="34" charset="0"/>
              </a:rPr>
              <a:t> o sin perdida es básicamente que cuando comprimo la imagen y luego la descomprimo me devuelve la misma imagen no hay degradación de la imagen a diferencia de la compresión con perdida.</a:t>
            </a:r>
            <a:endParaRPr lang="es-CO" sz="1800" dirty="0">
              <a:latin typeface="Calibri" panose="020F0502020204030204" pitchFamily="34" charset="0"/>
              <a:cs typeface="Calibri" panose="020F0502020204030204" pitchFamily="34" charset="0"/>
            </a:endParaRPr>
          </a:p>
        </p:txBody>
      </p:sp>
      <p:sp>
        <p:nvSpPr>
          <p:cNvPr id="11" name="Google Shape;217;p2">
            <a:extLst>
              <a:ext uri="{FF2B5EF4-FFF2-40B4-BE49-F238E27FC236}">
                <a16:creationId xmlns:a16="http://schemas.microsoft.com/office/drawing/2014/main" id="{4EB3D880-C3EA-4A45-B493-12DAAA1B55D7}"/>
              </a:ext>
            </a:extLst>
          </p:cNvPr>
          <p:cNvSpPr/>
          <p:nvPr/>
        </p:nvSpPr>
        <p:spPr>
          <a:xfrm>
            <a:off x="1041781" y="6029738"/>
            <a:ext cx="6915240" cy="1044986"/>
          </a:xfrm>
          <a:prstGeom prst="rect">
            <a:avLst/>
          </a:prstGeom>
          <a:noFill/>
          <a:ln>
            <a:noFill/>
          </a:ln>
        </p:spPr>
        <p:txBody>
          <a:bodyPr spcFirstLastPara="1" wrap="square" lIns="90000" tIns="45000" rIns="90000" bIns="45000" anchor="t" anchorCtr="0">
            <a:spAutoFit/>
          </a:bodyPr>
          <a:lstStyle/>
          <a:p>
            <a:pPr>
              <a:buSzPts val="2200"/>
            </a:pPr>
            <a:r>
              <a:rPr lang="en-US" sz="2000" b="1" i="0" u="none" strike="noStrike" cap="none" dirty="0">
                <a:solidFill>
                  <a:srgbClr val="001E33"/>
                </a:solidFill>
                <a:uFill>
                  <a:noFill/>
                </a:uFill>
                <a:latin typeface="Calibri" panose="020F0502020204030204" pitchFamily="34" charset="0"/>
                <a:cs typeface="Calibri" panose="020F0502020204030204" pitchFamily="34" charset="0"/>
                <a:sym typeface="Arial"/>
              </a:rPr>
              <a:t>https://github.com/JulianValencia08/ProyectoDatosAlgoritmos/tree/main/Investigaci%C3%B3n-Proyecto/SegundaEntrega</a:t>
            </a:r>
            <a:endParaRPr lang="en-US" sz="2000" b="1" i="0" u="none" strike="noStrike" cap="none" dirty="0">
              <a:solidFill>
                <a:srgbClr val="001E33"/>
              </a:solidFill>
              <a:latin typeface="Calibri" panose="020F0502020204030204" pitchFamily="34" charset="0"/>
              <a:cs typeface="Calibri" panose="020F0502020204030204" pitchFamily="34" charset="0"/>
              <a:sym typeface="Arial"/>
            </a:endParaRPr>
          </a:p>
          <a:p>
            <a:pPr marL="0" marR="0" lvl="0" indent="0" algn="l" rtl="0">
              <a:lnSpc>
                <a:spcPct val="100000"/>
              </a:lnSpc>
              <a:spcBef>
                <a:spcPts val="0"/>
              </a:spcBef>
              <a:spcAft>
                <a:spcPts val="0"/>
              </a:spcAft>
              <a:buClr>
                <a:srgbClr val="000000"/>
              </a:buClr>
              <a:buSzPts val="2200"/>
              <a:buFont typeface="Arial"/>
              <a:buNone/>
            </a:pPr>
            <a:endParaRPr sz="2200" b="1" i="0" u="none" strike="noStrike" cap="none" dirty="0">
              <a:solidFill>
                <a:srgbClr val="001E33"/>
              </a:solidFill>
              <a:latin typeface="Arial"/>
              <a:ea typeface="Arial"/>
              <a:cs typeface="Arial"/>
              <a:sym typeface="Arial"/>
            </a:endParaRPr>
          </a:p>
        </p:txBody>
      </p:sp>
    </p:spTree>
    <p:extLst>
      <p:ext uri="{BB962C8B-B14F-4D97-AF65-F5344CB8AC3E}">
        <p14:creationId xmlns:p14="http://schemas.microsoft.com/office/powerpoint/2010/main" val="10756648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pic>
        <p:nvPicPr>
          <p:cNvPr id="199" name="Google Shape;199;p2"/>
          <p:cNvPicPr preferRelativeResize="0"/>
          <p:nvPr/>
        </p:nvPicPr>
        <p:blipFill rotWithShape="1">
          <a:blip r:embed="rId3">
            <a:alphaModFix/>
          </a:blip>
          <a:srcRect/>
          <a:stretch/>
        </p:blipFill>
        <p:spPr>
          <a:xfrm>
            <a:off x="-251615" y="0"/>
            <a:ext cx="12196080" cy="6855840"/>
          </a:xfrm>
          <a:prstGeom prst="rect">
            <a:avLst/>
          </a:prstGeom>
          <a:noFill/>
          <a:ln>
            <a:noFill/>
          </a:ln>
        </p:spPr>
      </p:pic>
      <p:pic>
        <p:nvPicPr>
          <p:cNvPr id="216" name="Google Shape;216;p2"/>
          <p:cNvPicPr preferRelativeResize="0"/>
          <p:nvPr/>
        </p:nvPicPr>
        <p:blipFill rotWithShape="1">
          <a:blip r:embed="rId4">
            <a:alphaModFix/>
          </a:blip>
          <a:srcRect/>
          <a:stretch/>
        </p:blipFill>
        <p:spPr>
          <a:xfrm>
            <a:off x="182880" y="6089760"/>
            <a:ext cx="621000" cy="621000"/>
          </a:xfrm>
          <a:prstGeom prst="rect">
            <a:avLst/>
          </a:prstGeom>
          <a:noFill/>
          <a:ln>
            <a:noFill/>
          </a:ln>
        </p:spPr>
      </p:pic>
      <p:sp>
        <p:nvSpPr>
          <p:cNvPr id="217" name="Google Shape;217;p2"/>
          <p:cNvSpPr/>
          <p:nvPr/>
        </p:nvSpPr>
        <p:spPr>
          <a:xfrm>
            <a:off x="1041781" y="6089760"/>
            <a:ext cx="6915240" cy="1044986"/>
          </a:xfrm>
          <a:prstGeom prst="rect">
            <a:avLst/>
          </a:prstGeom>
          <a:noFill/>
          <a:ln>
            <a:noFill/>
          </a:ln>
        </p:spPr>
        <p:txBody>
          <a:bodyPr spcFirstLastPara="1" wrap="square" lIns="90000" tIns="45000" rIns="90000" bIns="45000" anchor="t" anchorCtr="0">
            <a:spAutoFit/>
          </a:bodyPr>
          <a:lstStyle/>
          <a:p>
            <a:pPr>
              <a:buSzPts val="2200"/>
            </a:pPr>
            <a:r>
              <a:rPr lang="en-US" sz="2000" b="1" i="0" u="none" strike="noStrike" cap="none" dirty="0">
                <a:solidFill>
                  <a:srgbClr val="001E33"/>
                </a:solidFill>
                <a:uFill>
                  <a:noFill/>
                </a:uFill>
                <a:latin typeface="Calibri" panose="020F0502020204030204" pitchFamily="34" charset="0"/>
                <a:cs typeface="Calibri" panose="020F0502020204030204" pitchFamily="34" charset="0"/>
                <a:sym typeface="Arial"/>
              </a:rPr>
              <a:t>https://github.com/JulianValencia08/ProyectoDatosAlgoritmos/tree/main/Investigaci%C3%B3n-Proyecto/SegundaEntrega</a:t>
            </a:r>
            <a:endParaRPr lang="en-US" sz="2000" b="1" i="0" u="none" strike="noStrike" cap="none" dirty="0">
              <a:solidFill>
                <a:srgbClr val="001E33"/>
              </a:solidFill>
              <a:latin typeface="Calibri" panose="020F0502020204030204" pitchFamily="34" charset="0"/>
              <a:cs typeface="Calibri" panose="020F0502020204030204" pitchFamily="34" charset="0"/>
              <a:sym typeface="Arial"/>
            </a:endParaRPr>
          </a:p>
          <a:p>
            <a:pPr marL="0" marR="0" lvl="0" indent="0" algn="l" rtl="0">
              <a:lnSpc>
                <a:spcPct val="100000"/>
              </a:lnSpc>
              <a:spcBef>
                <a:spcPts val="0"/>
              </a:spcBef>
              <a:spcAft>
                <a:spcPts val="0"/>
              </a:spcAft>
              <a:buClr>
                <a:srgbClr val="000000"/>
              </a:buClr>
              <a:buSzPts val="2200"/>
              <a:buFont typeface="Arial"/>
              <a:buNone/>
            </a:pPr>
            <a:endParaRPr sz="2200" b="1" i="0" u="none" strike="noStrike" cap="none" dirty="0">
              <a:solidFill>
                <a:srgbClr val="001E33"/>
              </a:solidFill>
              <a:latin typeface="Arial"/>
              <a:ea typeface="Arial"/>
              <a:cs typeface="Arial"/>
              <a:sym typeface="Arial"/>
            </a:endParaRPr>
          </a:p>
        </p:txBody>
      </p:sp>
      <p:sp>
        <p:nvSpPr>
          <p:cNvPr id="222" name="Google Shape;222;p2"/>
          <p:cNvSpPr/>
          <p:nvPr/>
        </p:nvSpPr>
        <p:spPr>
          <a:xfrm>
            <a:off x="7692600" y="6184200"/>
            <a:ext cx="2932500" cy="5160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dirty="0">
              <a:solidFill>
                <a:schemeClr val="accent2"/>
              </a:solidFill>
              <a:latin typeface="Arial"/>
              <a:ea typeface="Arial"/>
              <a:cs typeface="Arial"/>
              <a:sym typeface="Arial"/>
            </a:endParaRPr>
          </a:p>
        </p:txBody>
      </p:sp>
      <p:sp>
        <p:nvSpPr>
          <p:cNvPr id="2" name="CuadroTexto 1">
            <a:extLst>
              <a:ext uri="{FF2B5EF4-FFF2-40B4-BE49-F238E27FC236}">
                <a16:creationId xmlns:a16="http://schemas.microsoft.com/office/drawing/2014/main" id="{2E3C3B93-7D6F-476C-A493-DA42C4087825}"/>
              </a:ext>
            </a:extLst>
          </p:cNvPr>
          <p:cNvSpPr txBox="1"/>
          <p:nvPr/>
        </p:nvSpPr>
        <p:spPr>
          <a:xfrm>
            <a:off x="803880" y="1083212"/>
            <a:ext cx="10801966" cy="738664"/>
          </a:xfrm>
          <a:prstGeom prst="rect">
            <a:avLst/>
          </a:prstGeom>
          <a:noFill/>
        </p:spPr>
        <p:txBody>
          <a:bodyPr wrap="square" rtlCol="0">
            <a:spAutoFit/>
          </a:bodyPr>
          <a:lstStyle/>
          <a:p>
            <a:r>
              <a:rPr lang="es-ES" sz="2800" b="0" i="0" dirty="0">
                <a:solidFill>
                  <a:srgbClr val="202122"/>
                </a:solidFill>
                <a:effectLst/>
                <a:latin typeface="Calibri Light" panose="020F0302020204030204" pitchFamily="34" charset="0"/>
                <a:cs typeface="Calibri Light" panose="020F0302020204030204" pitchFamily="34" charset="0"/>
              </a:rPr>
              <a:t> </a:t>
            </a:r>
            <a:r>
              <a:rPr lang="es-ES" sz="2800" b="1" i="0" dirty="0">
                <a:solidFill>
                  <a:srgbClr val="000000"/>
                </a:solidFill>
                <a:effectLst/>
                <a:latin typeface="Calibri Light" panose="020F0302020204030204" pitchFamily="34" charset="0"/>
                <a:cs typeface="Calibri Light" panose="020F0302020204030204" pitchFamily="34" charset="0"/>
              </a:rPr>
              <a:t>Los métodos para la compresión de imagen sin pérdida </a:t>
            </a:r>
          </a:p>
          <a:p>
            <a:endParaRPr lang="es-CO" dirty="0"/>
          </a:p>
        </p:txBody>
      </p:sp>
      <p:sp>
        <p:nvSpPr>
          <p:cNvPr id="8" name="CuadroTexto 7">
            <a:extLst>
              <a:ext uri="{FF2B5EF4-FFF2-40B4-BE49-F238E27FC236}">
                <a16:creationId xmlns:a16="http://schemas.microsoft.com/office/drawing/2014/main" id="{2E3C3B93-7D6F-476C-A493-DA42C4087825}"/>
              </a:ext>
            </a:extLst>
          </p:cNvPr>
          <p:cNvSpPr txBox="1"/>
          <p:nvPr/>
        </p:nvSpPr>
        <p:spPr>
          <a:xfrm>
            <a:off x="428727" y="1780908"/>
            <a:ext cx="10801966" cy="3570208"/>
          </a:xfrm>
          <a:prstGeom prst="rect">
            <a:avLst/>
          </a:prstGeom>
          <a:noFill/>
        </p:spPr>
        <p:txBody>
          <a:bodyPr wrap="square" rtlCol="0">
            <a:spAutoFit/>
          </a:bodyPr>
          <a:lstStyle/>
          <a:p>
            <a:r>
              <a:rPr lang="es-CO" sz="1800" b="1" i="1" dirty="0">
                <a:latin typeface="Calibri Light" panose="020F0302020204030204" pitchFamily="34" charset="0"/>
                <a:cs typeface="Calibri Light" panose="020F0302020204030204" pitchFamily="34" charset="0"/>
              </a:rPr>
              <a:t>Los métodos para compresión sin perdida son:</a:t>
            </a:r>
          </a:p>
          <a:p>
            <a:endParaRPr lang="es-CO" sz="1800" b="1" i="1" dirty="0">
              <a:latin typeface="Calibri Light" panose="020F0302020204030204" pitchFamily="34" charset="0"/>
              <a:cs typeface="Calibri Light" panose="020F0302020204030204" pitchFamily="34" charset="0"/>
            </a:endParaRPr>
          </a:p>
          <a:p>
            <a:r>
              <a:rPr lang="es-CO" sz="1600" b="1" dirty="0">
                <a:latin typeface="Calibri Light" panose="020F0302020204030204" pitchFamily="34" charset="0"/>
                <a:cs typeface="Calibri Light" panose="020F0302020204030204" pitchFamily="34" charset="0"/>
              </a:rPr>
              <a:t>-Run </a:t>
            </a:r>
            <a:r>
              <a:rPr lang="es-CO" sz="1600" b="1" dirty="0" err="1">
                <a:latin typeface="Calibri Light" panose="020F0302020204030204" pitchFamily="34" charset="0"/>
                <a:cs typeface="Calibri Light" panose="020F0302020204030204" pitchFamily="34" charset="0"/>
              </a:rPr>
              <a:t>length</a:t>
            </a:r>
            <a:r>
              <a:rPr lang="es-CO" sz="1600" b="1" dirty="0">
                <a:latin typeface="Calibri Light" panose="020F0302020204030204" pitchFamily="34" charset="0"/>
                <a:cs typeface="Calibri Light" panose="020F0302020204030204" pitchFamily="34" charset="0"/>
              </a:rPr>
              <a:t> </a:t>
            </a:r>
            <a:r>
              <a:rPr lang="es-CO" sz="1600" b="1" dirty="0" err="1">
                <a:latin typeface="Calibri Light" panose="020F0302020204030204" pitchFamily="34" charset="0"/>
                <a:cs typeface="Calibri Light" panose="020F0302020204030204" pitchFamily="34" charset="0"/>
              </a:rPr>
              <a:t>encoding</a:t>
            </a:r>
            <a:r>
              <a:rPr lang="es-CO" sz="1600" b="1" dirty="0">
                <a:latin typeface="Calibri Light" panose="020F0302020204030204" pitchFamily="34" charset="0"/>
                <a:cs typeface="Calibri Light" panose="020F0302020204030204" pitchFamily="34" charset="0"/>
              </a:rPr>
              <a:t>: </a:t>
            </a:r>
            <a:r>
              <a:rPr lang="es-CO" sz="1600" dirty="0">
                <a:latin typeface="Calibri" panose="020F0502020204030204" pitchFamily="34" charset="0"/>
                <a:cs typeface="Calibri" panose="020F0502020204030204" pitchFamily="34" charset="0"/>
              </a:rPr>
              <a:t>Es una forma muy simple de comprensión de datos en que las secuencias del mismo valor son almacenadas como único valor mas su recuento</a:t>
            </a:r>
            <a:endParaRPr lang="es-CO" sz="1600" b="1" dirty="0">
              <a:latin typeface="Calibri Light" panose="020F0302020204030204" pitchFamily="34" charset="0"/>
              <a:cs typeface="Calibri Light" panose="020F0302020204030204" pitchFamily="34" charset="0"/>
            </a:endParaRPr>
          </a:p>
          <a:p>
            <a:endParaRPr lang="es-CO" sz="1600" b="1" dirty="0">
              <a:latin typeface="Calibri Light" panose="020F0302020204030204" pitchFamily="34" charset="0"/>
              <a:cs typeface="Calibri Light" panose="020F0302020204030204" pitchFamily="34" charset="0"/>
            </a:endParaRPr>
          </a:p>
          <a:p>
            <a:r>
              <a:rPr lang="es-CO" sz="1600" b="1" dirty="0">
                <a:latin typeface="Calibri Light" panose="020F0302020204030204" pitchFamily="34" charset="0"/>
                <a:cs typeface="Calibri Light" panose="020F0302020204030204" pitchFamily="34" charset="0"/>
              </a:rPr>
              <a:t>-Codificación aritmética: </a:t>
            </a:r>
            <a:r>
              <a:rPr lang="es-CO" sz="1600" dirty="0">
                <a:latin typeface="Calibri" panose="020F0502020204030204" pitchFamily="34" charset="0"/>
                <a:cs typeface="Calibri" panose="020F0502020204030204" pitchFamily="34" charset="0"/>
              </a:rPr>
              <a:t>Cuando tienes por ejemplo una cadena “Hola” esta básicamente tiene un número fijo de caracteres, al ser convertida en codificación aritmética se almacenara con menos bits </a:t>
            </a:r>
            <a:endParaRPr lang="es-CO" sz="1600" b="1" dirty="0">
              <a:latin typeface="Calibri Light" panose="020F0302020204030204" pitchFamily="34" charset="0"/>
              <a:cs typeface="Calibri Light" panose="020F0302020204030204" pitchFamily="34" charset="0"/>
            </a:endParaRPr>
          </a:p>
          <a:p>
            <a:endParaRPr lang="es-CO" sz="1600" b="1" dirty="0">
              <a:latin typeface="Calibri Light" panose="020F0302020204030204" pitchFamily="34" charset="0"/>
              <a:cs typeface="Calibri Light" panose="020F0302020204030204" pitchFamily="34" charset="0"/>
            </a:endParaRPr>
          </a:p>
          <a:p>
            <a:r>
              <a:rPr lang="es-CO" sz="1600" b="1" dirty="0">
                <a:latin typeface="Calibri Light" panose="020F0302020204030204" pitchFamily="34" charset="0"/>
                <a:cs typeface="Calibri Light" panose="020F0302020204030204" pitchFamily="34" charset="0"/>
              </a:rPr>
              <a:t>-Codificación de </a:t>
            </a:r>
            <a:r>
              <a:rPr lang="es-CO" sz="1600" b="1" dirty="0" err="1">
                <a:latin typeface="Calibri Light" panose="020F0302020204030204" pitchFamily="34" charset="0"/>
                <a:cs typeface="Calibri Light" panose="020F0302020204030204" pitchFamily="34" charset="0"/>
              </a:rPr>
              <a:t>Huffman</a:t>
            </a:r>
            <a:r>
              <a:rPr lang="es-CO" sz="1600" b="1" dirty="0">
                <a:latin typeface="Calibri Light" panose="020F0302020204030204" pitchFamily="34" charset="0"/>
                <a:cs typeface="Calibri Light" panose="020F0302020204030204" pitchFamily="34" charset="0"/>
              </a:rPr>
              <a:t>:  </a:t>
            </a:r>
            <a:r>
              <a:rPr lang="es-CO" sz="1600" dirty="0">
                <a:latin typeface="Calibri" panose="020F0502020204030204" pitchFamily="34" charset="0"/>
                <a:cs typeface="Calibri" panose="020F0502020204030204" pitchFamily="34" charset="0"/>
              </a:rPr>
              <a:t>En este método se utiliza una tabla basada en una probabilidad estimada por una posible aparición de un elemente en particular</a:t>
            </a:r>
            <a:endParaRPr lang="es-CO" sz="1600" b="1" dirty="0">
              <a:latin typeface="Calibri Light" panose="020F0302020204030204" pitchFamily="34" charset="0"/>
              <a:cs typeface="Calibri Light" panose="020F0302020204030204" pitchFamily="34" charset="0"/>
            </a:endParaRPr>
          </a:p>
          <a:p>
            <a:endParaRPr lang="es-CO" sz="1600" b="1" dirty="0">
              <a:latin typeface="Calibri Light" panose="020F0302020204030204" pitchFamily="34" charset="0"/>
              <a:cs typeface="Calibri Light" panose="020F0302020204030204" pitchFamily="34" charset="0"/>
            </a:endParaRPr>
          </a:p>
          <a:p>
            <a:r>
              <a:rPr lang="es-CO" sz="1600" b="1" dirty="0">
                <a:latin typeface="Calibri Light" panose="020F0302020204030204" pitchFamily="34" charset="0"/>
                <a:cs typeface="Calibri Light" panose="020F0302020204030204" pitchFamily="34" charset="0"/>
              </a:rPr>
              <a:t>-</a:t>
            </a:r>
            <a:r>
              <a:rPr lang="es-CO" sz="1600" b="1" dirty="0" err="1">
                <a:latin typeface="Calibri Light" panose="020F0302020204030204" pitchFamily="34" charset="0"/>
                <a:cs typeface="Calibri Light" panose="020F0302020204030204" pitchFamily="34" charset="0"/>
              </a:rPr>
              <a:t>Lempel-Ziv</a:t>
            </a:r>
            <a:r>
              <a:rPr lang="es-CO" sz="1600" b="1" dirty="0">
                <a:latin typeface="Calibri Light" panose="020F0302020204030204" pitchFamily="34" charset="0"/>
                <a:cs typeface="Calibri Light" panose="020F0302020204030204" pitchFamily="34" charset="0"/>
              </a:rPr>
              <a:t>: </a:t>
            </a:r>
            <a:r>
              <a:rPr lang="es-CO" sz="1600" dirty="0">
                <a:latin typeface="Calibri" panose="020F0502020204030204" pitchFamily="34" charset="0"/>
                <a:cs typeface="Calibri" panose="020F0502020204030204" pitchFamily="34" charset="0"/>
              </a:rPr>
              <a:t>Este método trata de comprimir sobre la marcha es decir de una sola pasada y mientras se lee el elemento a trabajar</a:t>
            </a:r>
            <a:endParaRPr lang="es-CO" sz="1600" b="1" dirty="0">
              <a:latin typeface="Calibri Light" panose="020F0302020204030204" pitchFamily="34" charset="0"/>
              <a:cs typeface="Calibri Light" panose="020F0302020204030204" pitchFamily="34" charset="0"/>
            </a:endParaRPr>
          </a:p>
          <a:p>
            <a:endParaRPr lang="es-CO" dirty="0">
              <a:latin typeface="+mj-lt"/>
              <a:cs typeface="Times New Roman" panose="02020603050405020304" pitchFamily="18" charset="0"/>
            </a:endParaRPr>
          </a:p>
        </p:txBody>
      </p:sp>
    </p:spTree>
    <p:extLst>
      <p:ext uri="{BB962C8B-B14F-4D97-AF65-F5344CB8AC3E}">
        <p14:creationId xmlns:p14="http://schemas.microsoft.com/office/powerpoint/2010/main" val="4924952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pic>
        <p:nvPicPr>
          <p:cNvPr id="199" name="Google Shape;199;p2"/>
          <p:cNvPicPr preferRelativeResize="0"/>
          <p:nvPr/>
        </p:nvPicPr>
        <p:blipFill rotWithShape="1">
          <a:blip r:embed="rId3">
            <a:alphaModFix/>
          </a:blip>
          <a:srcRect/>
          <a:stretch/>
        </p:blipFill>
        <p:spPr>
          <a:xfrm>
            <a:off x="-186960" y="-49289"/>
            <a:ext cx="12196080" cy="6855840"/>
          </a:xfrm>
          <a:prstGeom prst="rect">
            <a:avLst/>
          </a:prstGeom>
          <a:noFill/>
          <a:ln>
            <a:noFill/>
          </a:ln>
        </p:spPr>
      </p:pic>
      <p:pic>
        <p:nvPicPr>
          <p:cNvPr id="216" name="Google Shape;216;p2"/>
          <p:cNvPicPr preferRelativeResize="0"/>
          <p:nvPr/>
        </p:nvPicPr>
        <p:blipFill rotWithShape="1">
          <a:blip r:embed="rId4">
            <a:alphaModFix/>
          </a:blip>
          <a:srcRect/>
          <a:stretch/>
        </p:blipFill>
        <p:spPr>
          <a:xfrm>
            <a:off x="182880" y="6089760"/>
            <a:ext cx="621000" cy="621000"/>
          </a:xfrm>
          <a:prstGeom prst="rect">
            <a:avLst/>
          </a:prstGeom>
          <a:noFill/>
          <a:ln>
            <a:noFill/>
          </a:ln>
        </p:spPr>
      </p:pic>
      <p:sp>
        <p:nvSpPr>
          <p:cNvPr id="217" name="Google Shape;217;p2"/>
          <p:cNvSpPr/>
          <p:nvPr/>
        </p:nvSpPr>
        <p:spPr>
          <a:xfrm>
            <a:off x="991142" y="6055323"/>
            <a:ext cx="6915240" cy="706432"/>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US" sz="2000" b="1" i="0" u="none" strike="noStrike" cap="none" dirty="0">
                <a:solidFill>
                  <a:srgbClr val="001E33"/>
                </a:solidFill>
                <a:uFill>
                  <a:noFill/>
                </a:uFill>
                <a:latin typeface="Calibri" panose="020F0502020204030204" pitchFamily="34" charset="0"/>
                <a:cs typeface="Calibri" panose="020F0502020204030204" pitchFamily="34" charset="0"/>
                <a:sym typeface="Arial"/>
              </a:rPr>
              <a:t>https://github.com/JulianValencia08/ProyectoDatosAlgoritmos/tree/main/Investigaci%C3%B3n-Proyecto/SegundaEntrega</a:t>
            </a:r>
            <a:endParaRPr sz="2000" b="1" i="0" u="none" strike="noStrike" cap="none" dirty="0">
              <a:solidFill>
                <a:srgbClr val="001E33"/>
              </a:solidFill>
              <a:latin typeface="Calibri" panose="020F0502020204030204" pitchFamily="34" charset="0"/>
              <a:cs typeface="Calibri" panose="020F0502020204030204" pitchFamily="34" charset="0"/>
              <a:sym typeface="Arial"/>
            </a:endParaRPr>
          </a:p>
        </p:txBody>
      </p:sp>
      <p:sp>
        <p:nvSpPr>
          <p:cNvPr id="222" name="Google Shape;222;p2"/>
          <p:cNvSpPr/>
          <p:nvPr/>
        </p:nvSpPr>
        <p:spPr>
          <a:xfrm>
            <a:off x="7692600" y="6184200"/>
            <a:ext cx="2932500" cy="5160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dirty="0">
              <a:solidFill>
                <a:schemeClr val="accent2"/>
              </a:solidFill>
              <a:latin typeface="Arial"/>
              <a:ea typeface="Arial"/>
              <a:cs typeface="Arial"/>
              <a:sym typeface="Arial"/>
            </a:endParaRPr>
          </a:p>
        </p:txBody>
      </p:sp>
      <p:sp>
        <p:nvSpPr>
          <p:cNvPr id="2" name="CuadroTexto 1">
            <a:extLst>
              <a:ext uri="{FF2B5EF4-FFF2-40B4-BE49-F238E27FC236}">
                <a16:creationId xmlns:a16="http://schemas.microsoft.com/office/drawing/2014/main" id="{2E3C3B93-7D6F-476C-A493-DA42C4087825}"/>
              </a:ext>
            </a:extLst>
          </p:cNvPr>
          <p:cNvSpPr txBox="1"/>
          <p:nvPr/>
        </p:nvSpPr>
        <p:spPr>
          <a:xfrm>
            <a:off x="803880" y="1083212"/>
            <a:ext cx="10801966" cy="523220"/>
          </a:xfrm>
          <a:prstGeom prst="rect">
            <a:avLst/>
          </a:prstGeom>
          <a:noFill/>
        </p:spPr>
        <p:txBody>
          <a:bodyPr wrap="square" rtlCol="0">
            <a:spAutoFit/>
          </a:bodyPr>
          <a:lstStyle/>
          <a:p>
            <a:r>
              <a:rPr lang="es-ES" sz="2800" b="1" i="0" dirty="0">
                <a:solidFill>
                  <a:srgbClr val="202122"/>
                </a:solidFill>
                <a:effectLst/>
                <a:latin typeface="Calibri Light" panose="020F0302020204030204" pitchFamily="34" charset="0"/>
                <a:cs typeface="Calibri Light" panose="020F0302020204030204" pitchFamily="34" charset="0"/>
              </a:rPr>
              <a:t> </a:t>
            </a:r>
            <a:r>
              <a:rPr lang="es-ES" sz="2800" b="1" i="0" dirty="0">
                <a:solidFill>
                  <a:srgbClr val="000000"/>
                </a:solidFill>
                <a:effectLst/>
                <a:latin typeface="Calibri Light" panose="020F0302020204030204" pitchFamily="34" charset="0"/>
                <a:cs typeface="Calibri Light" panose="020F0302020204030204" pitchFamily="34" charset="0"/>
              </a:rPr>
              <a:t>Los métodos para la compresión de imagen con perdida</a:t>
            </a:r>
            <a:endParaRPr lang="es-CO" sz="2800" b="1" dirty="0">
              <a:latin typeface="Calibri Light" panose="020F0302020204030204" pitchFamily="34" charset="0"/>
              <a:cs typeface="Calibri Light" panose="020F0302020204030204" pitchFamily="34" charset="0"/>
            </a:endParaRPr>
          </a:p>
        </p:txBody>
      </p:sp>
      <p:sp>
        <p:nvSpPr>
          <p:cNvPr id="9" name="CuadroTexto 8">
            <a:extLst>
              <a:ext uri="{FF2B5EF4-FFF2-40B4-BE49-F238E27FC236}">
                <a16:creationId xmlns:a16="http://schemas.microsoft.com/office/drawing/2014/main" id="{2E3C3B93-7D6F-476C-A493-DA42C4087825}"/>
              </a:ext>
            </a:extLst>
          </p:cNvPr>
          <p:cNvSpPr txBox="1"/>
          <p:nvPr/>
        </p:nvSpPr>
        <p:spPr>
          <a:xfrm>
            <a:off x="437963" y="1780908"/>
            <a:ext cx="10801966" cy="2769989"/>
          </a:xfrm>
          <a:prstGeom prst="rect">
            <a:avLst/>
          </a:prstGeom>
          <a:noFill/>
        </p:spPr>
        <p:txBody>
          <a:bodyPr wrap="square" rtlCol="0">
            <a:spAutoFit/>
          </a:bodyPr>
          <a:lstStyle/>
          <a:p>
            <a:r>
              <a:rPr lang="es-CO" sz="1800" b="1" i="1" dirty="0">
                <a:latin typeface="Calibri Light" panose="020F0302020204030204" pitchFamily="34" charset="0"/>
                <a:cs typeface="Calibri Light" panose="020F0302020204030204" pitchFamily="34" charset="0"/>
              </a:rPr>
              <a:t>Los métodos para compresión con perdida son:</a:t>
            </a:r>
          </a:p>
          <a:p>
            <a:endParaRPr lang="es-CO" dirty="0">
              <a:latin typeface="+mj-lt"/>
              <a:cs typeface="Times New Roman" panose="02020603050405020304" pitchFamily="18" charset="0"/>
            </a:endParaRPr>
          </a:p>
          <a:p>
            <a:r>
              <a:rPr lang="es-CO" sz="1600" b="1" dirty="0">
                <a:latin typeface="+mj-lt"/>
                <a:cs typeface="Times New Roman" panose="02020603050405020304" pitchFamily="18" charset="0"/>
              </a:rPr>
              <a:t>-Codificación por transformación: </a:t>
            </a:r>
            <a:r>
              <a:rPr lang="es-CO" sz="1600" dirty="0">
                <a:latin typeface="Calibri" panose="020F0502020204030204" pitchFamily="34" charset="0"/>
                <a:cs typeface="Calibri" panose="020F0502020204030204" pitchFamily="34" charset="0"/>
              </a:rPr>
              <a:t>Este método utiliza el conocimiento de aplicación para elegir que información se descartara dando lugar a la disminución de calidad o ancho de banda</a:t>
            </a:r>
            <a:endParaRPr lang="es-CO" sz="1600" b="1" dirty="0">
              <a:latin typeface="+mj-lt"/>
              <a:cs typeface="Times New Roman" panose="02020603050405020304" pitchFamily="18" charset="0"/>
            </a:endParaRPr>
          </a:p>
          <a:p>
            <a:endParaRPr lang="es-CO" sz="1600" b="1" dirty="0">
              <a:latin typeface="+mj-lt"/>
              <a:cs typeface="Times New Roman" panose="02020603050405020304" pitchFamily="18" charset="0"/>
            </a:endParaRPr>
          </a:p>
          <a:p>
            <a:r>
              <a:rPr lang="es-CO" sz="1600" b="1" dirty="0">
                <a:latin typeface="+mj-lt"/>
                <a:cs typeface="Times New Roman" panose="02020603050405020304" pitchFamily="18" charset="0"/>
              </a:rPr>
              <a:t>-Vector de cuantificación: </a:t>
            </a:r>
            <a:r>
              <a:rPr lang="es-CO" sz="1600" dirty="0">
                <a:latin typeface="Calibri" panose="020F0502020204030204" pitchFamily="34" charset="0"/>
                <a:cs typeface="Calibri" panose="020F0502020204030204" pitchFamily="34" charset="0"/>
              </a:rPr>
              <a:t>Este método divide la imagen en bloques de tamaño fijo llamados vectores, después crea una tabla que contiene vectores diferentes encontrados en la imagen para de esta manera llevar a cabo la comprensión</a:t>
            </a:r>
            <a:endParaRPr lang="es-CO" sz="1600" b="1" dirty="0">
              <a:latin typeface="+mj-lt"/>
              <a:cs typeface="Times New Roman" panose="02020603050405020304" pitchFamily="18" charset="0"/>
            </a:endParaRPr>
          </a:p>
          <a:p>
            <a:endParaRPr lang="es-CO" sz="1600" b="1" dirty="0">
              <a:latin typeface="+mj-lt"/>
              <a:cs typeface="Times New Roman" panose="02020603050405020304" pitchFamily="18" charset="0"/>
            </a:endParaRPr>
          </a:p>
          <a:p>
            <a:r>
              <a:rPr lang="es-CO" sz="1600" b="1" dirty="0">
                <a:latin typeface="+mj-lt"/>
                <a:cs typeface="Times New Roman" panose="02020603050405020304" pitchFamily="18" charset="0"/>
              </a:rPr>
              <a:t>-Compresión fractal: </a:t>
            </a:r>
            <a:r>
              <a:rPr lang="es-CO" sz="1600" dirty="0">
                <a:latin typeface="Calibri" panose="020F0502020204030204" pitchFamily="34" charset="0"/>
                <a:cs typeface="Calibri" panose="020F0502020204030204" pitchFamily="34" charset="0"/>
              </a:rPr>
              <a:t>Este método convierte las partes en datos matemáticos llamados códigos fractales los cuales se usan para recrear la imagen codificada</a:t>
            </a:r>
            <a:endParaRPr lang="es-CO" sz="1600" b="1" dirty="0">
              <a:latin typeface="+mj-lt"/>
              <a:cs typeface="Times New Roman" panose="02020603050405020304" pitchFamily="18" charset="0"/>
            </a:endParaRPr>
          </a:p>
          <a:p>
            <a:r>
              <a:rPr lang="es-CO" dirty="0">
                <a:latin typeface="+mj-lt"/>
                <a:cs typeface="Times New Roman" panose="02020603050405020304" pitchFamily="18" charset="0"/>
              </a:rPr>
              <a:t> </a:t>
            </a:r>
          </a:p>
        </p:txBody>
      </p:sp>
    </p:spTree>
    <p:extLst>
      <p:ext uri="{BB962C8B-B14F-4D97-AF65-F5344CB8AC3E}">
        <p14:creationId xmlns:p14="http://schemas.microsoft.com/office/powerpoint/2010/main" val="2340891741"/>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172</TotalTime>
  <Words>494</Words>
  <Application>Microsoft Office PowerPoint</Application>
  <PresentationFormat>Panorámica</PresentationFormat>
  <Paragraphs>35</Paragraphs>
  <Slides>6</Slides>
  <Notes>6</Notes>
  <HiddenSlides>0</HiddenSlides>
  <MMClips>0</MMClips>
  <ScaleCrop>false</ScaleCrop>
  <HeadingPairs>
    <vt:vector size="6" baseType="variant">
      <vt:variant>
        <vt:lpstr>Fuentes usadas</vt:lpstr>
      </vt:variant>
      <vt:variant>
        <vt:i4>4</vt:i4>
      </vt:variant>
      <vt:variant>
        <vt:lpstr>Tema</vt:lpstr>
      </vt:variant>
      <vt:variant>
        <vt:i4>2</vt:i4>
      </vt:variant>
      <vt:variant>
        <vt:lpstr>Títulos de diapositiva</vt:lpstr>
      </vt:variant>
      <vt:variant>
        <vt:i4>6</vt:i4>
      </vt:variant>
    </vt:vector>
  </HeadingPairs>
  <TitlesOfParts>
    <vt:vector size="12" baseType="lpstr">
      <vt:lpstr>Arial</vt:lpstr>
      <vt:lpstr>Calibri</vt:lpstr>
      <vt:lpstr>Calibri Light</vt:lpstr>
      <vt:lpstr>Times New Roman</vt:lpstr>
      <vt:lpstr>Office Theme</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DeepL Translator</dc:creator>
  <cp:lastModifiedBy>jdvalenciar08@hotmail.com</cp:lastModifiedBy>
  <cp:revision>11</cp:revision>
  <dcterms:created xsi:type="dcterms:W3CDTF">2020-06-26T14:36:07Z</dcterms:created>
  <dcterms:modified xsi:type="dcterms:W3CDTF">2021-11-08T21:12:59Z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Panorámica</vt:lpwstr>
  </property>
  <property fmtid="{D5CDD505-2E9C-101B-9397-08002B2CF9AE}" pid="9" name="ScaleCrop">
    <vt:bool>false</vt:bool>
  </property>
  <property fmtid="{D5CDD505-2E9C-101B-9397-08002B2CF9AE}" pid="10" name="ShareDoc">
    <vt:bool>false</vt:bool>
  </property>
  <property fmtid="{D5CDD505-2E9C-101B-9397-08002B2CF9AE}" pid="11" name="Slides">
    <vt:i4>2</vt:i4>
  </property>
</Properties>
</file>