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4"/>
    <p:sldMasterId id="2147483661" r:id="rId5"/>
  </p:sldMasterIdLst>
  <p:notesMasterIdLst>
    <p:notesMasterId r:id="rId17"/>
  </p:notesMasterIdLst>
  <p:sldIdLst>
    <p:sldId id="256" r:id="rId6"/>
    <p:sldId id="257" r:id="rId7"/>
    <p:sldId id="262" r:id="rId8"/>
    <p:sldId id="259" r:id="rId9"/>
    <p:sldId id="261" r:id="rId10"/>
    <p:sldId id="263" r:id="rId11"/>
    <p:sldId id="264" r:id="rId12"/>
    <p:sldId id="266" r:id="rId13"/>
    <p:sldId id="265" r:id="rId14"/>
    <p:sldId id="268" r:id="rId15"/>
    <p:sldId id="269" r:id="rId16"/>
  </p:sldIdLst>
  <p:sldSz cx="12192000" cy="6858000"/>
  <p:notesSz cx="7772400" cy="10058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1" roundtripDataSignature="AMtx7mjHzTg+goWcQk8fO5It0l+0ng5KH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C289BA7-0477-4DA3-BF64-564EF7BB6FF7}">
  <a:tblStyle styleId="{AC289BA7-0477-4DA3-BF64-564EF7BB6FF7}"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3" Type="http://schemas.openxmlformats.org/officeDocument/2006/relationships/customXml" Target="../customXml/item3.xml"/><Relationship Id="rId21" Type="http://customschemas.google.com/relationships/presentationmetadata" Target="metadata"/><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95650" y="754375"/>
            <a:ext cx="518185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7" name="Google Shape;187;p1: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817765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482990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651123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198697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086316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136888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868596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581488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23635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1"/>
        <p:cNvGrpSpPr/>
        <p:nvPr/>
      </p:nvGrpSpPr>
      <p:grpSpPr>
        <a:xfrm>
          <a:off x="0" y="0"/>
          <a:ext cx="0" cy="0"/>
          <a:chOff x="0" y="0"/>
          <a:chExt cx="0" cy="0"/>
        </a:xfrm>
      </p:grpSpPr>
      <p:sp>
        <p:nvSpPr>
          <p:cNvPr id="12" name="Google Shape;12;p14"/>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14"/>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1"/>
        <p:cNvGrpSpPr/>
        <p:nvPr/>
      </p:nvGrpSpPr>
      <p:grpSpPr>
        <a:xfrm>
          <a:off x="0" y="0"/>
          <a:ext cx="0" cy="0"/>
          <a:chOff x="0" y="0"/>
          <a:chExt cx="0" cy="0"/>
        </a:xfrm>
      </p:grpSpPr>
      <p:sp>
        <p:nvSpPr>
          <p:cNvPr id="42" name="Google Shape;42;p49"/>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49"/>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 name="Google Shape;44;p49"/>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5"/>
        <p:cNvGrpSpPr/>
        <p:nvPr/>
      </p:nvGrpSpPr>
      <p:grpSpPr>
        <a:xfrm>
          <a:off x="0" y="0"/>
          <a:ext cx="0" cy="0"/>
          <a:chOff x="0" y="0"/>
          <a:chExt cx="0" cy="0"/>
        </a:xfrm>
      </p:grpSpPr>
      <p:sp>
        <p:nvSpPr>
          <p:cNvPr id="46" name="Google Shape;46;p50"/>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50"/>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8" name="Google Shape;48;p50"/>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9" name="Google Shape;49;p50"/>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0" name="Google Shape;50;p50"/>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1"/>
        <p:cNvGrpSpPr/>
        <p:nvPr/>
      </p:nvGrpSpPr>
      <p:grpSpPr>
        <a:xfrm>
          <a:off x="0" y="0"/>
          <a:ext cx="0" cy="0"/>
          <a:chOff x="0" y="0"/>
          <a:chExt cx="0" cy="0"/>
        </a:xfrm>
      </p:grpSpPr>
      <p:sp>
        <p:nvSpPr>
          <p:cNvPr id="52" name="Google Shape;52;p51"/>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51"/>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4" name="Google Shape;54;p51"/>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5" name="Google Shape;55;p51"/>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6" name="Google Shape;56;p51"/>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7" name="Google Shape;57;p51"/>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8" name="Google Shape;58;p51"/>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62"/>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75"/>
        <p:cNvGrpSpPr/>
        <p:nvPr/>
      </p:nvGrpSpPr>
      <p:grpSpPr>
        <a:xfrm>
          <a:off x="0" y="0"/>
          <a:ext cx="0" cy="0"/>
          <a:chOff x="0" y="0"/>
          <a:chExt cx="0" cy="0"/>
        </a:xfrm>
      </p:grpSpPr>
      <p:sp>
        <p:nvSpPr>
          <p:cNvPr id="76" name="Google Shape;76;p34"/>
          <p:cNvSpPr txBox="1">
            <a:spLocks noGrp="1"/>
          </p:cNvSpPr>
          <p:nvPr>
            <p:ph type="subTitle" idx="1"/>
          </p:nvPr>
        </p:nvSpPr>
        <p:spPr>
          <a:xfrm>
            <a:off x="1523880" y="1122480"/>
            <a:ext cx="9143640" cy="110667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77"/>
        <p:cNvGrpSpPr/>
        <p:nvPr/>
      </p:nvGrpSpPr>
      <p:grpSpPr>
        <a:xfrm>
          <a:off x="0" y="0"/>
          <a:ext cx="0" cy="0"/>
          <a:chOff x="0" y="0"/>
          <a:chExt cx="0" cy="0"/>
        </a:xfrm>
      </p:grpSpPr>
      <p:sp>
        <p:nvSpPr>
          <p:cNvPr id="78" name="Google Shape;78;p35"/>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35"/>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0" name="Google Shape;80;p35"/>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1" name="Google Shape;81;p35"/>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82"/>
        <p:cNvGrpSpPr/>
        <p:nvPr/>
      </p:nvGrpSpPr>
      <p:grpSpPr>
        <a:xfrm>
          <a:off x="0" y="0"/>
          <a:ext cx="0" cy="0"/>
          <a:chOff x="0" y="0"/>
          <a:chExt cx="0" cy="0"/>
        </a:xfrm>
      </p:grpSpPr>
      <p:sp>
        <p:nvSpPr>
          <p:cNvPr id="83" name="Google Shape;83;p36"/>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36"/>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5" name="Google Shape;85;p36"/>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6" name="Google Shape;86;p36"/>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87"/>
        <p:cNvGrpSpPr/>
        <p:nvPr/>
      </p:nvGrpSpPr>
      <p:grpSpPr>
        <a:xfrm>
          <a:off x="0" y="0"/>
          <a:ext cx="0" cy="0"/>
          <a:chOff x="0" y="0"/>
          <a:chExt cx="0" cy="0"/>
        </a:xfrm>
      </p:grpSpPr>
      <p:sp>
        <p:nvSpPr>
          <p:cNvPr id="88" name="Google Shape;88;p37"/>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37"/>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0" name="Google Shape;90;p37"/>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1" name="Google Shape;91;p37"/>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92"/>
        <p:cNvGrpSpPr/>
        <p:nvPr/>
      </p:nvGrpSpPr>
      <p:grpSpPr>
        <a:xfrm>
          <a:off x="0" y="0"/>
          <a:ext cx="0" cy="0"/>
          <a:chOff x="0" y="0"/>
          <a:chExt cx="0" cy="0"/>
        </a:xfrm>
      </p:grpSpPr>
      <p:sp>
        <p:nvSpPr>
          <p:cNvPr id="93" name="Google Shape;93;p38"/>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38"/>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5" name="Google Shape;95;p38"/>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96"/>
        <p:cNvGrpSpPr/>
        <p:nvPr/>
      </p:nvGrpSpPr>
      <p:grpSpPr>
        <a:xfrm>
          <a:off x="0" y="0"/>
          <a:ext cx="0" cy="0"/>
          <a:chOff x="0" y="0"/>
          <a:chExt cx="0" cy="0"/>
        </a:xfrm>
      </p:grpSpPr>
      <p:sp>
        <p:nvSpPr>
          <p:cNvPr id="97" name="Google Shape;97;p39"/>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39"/>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9" name="Google Shape;99;p39"/>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0" name="Google Shape;100;p39"/>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1" name="Google Shape;101;p39"/>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4"/>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02"/>
        <p:cNvGrpSpPr/>
        <p:nvPr/>
      </p:nvGrpSpPr>
      <p:grpSpPr>
        <a:xfrm>
          <a:off x="0" y="0"/>
          <a:ext cx="0" cy="0"/>
          <a:chOff x="0" y="0"/>
          <a:chExt cx="0" cy="0"/>
        </a:xfrm>
      </p:grpSpPr>
      <p:sp>
        <p:nvSpPr>
          <p:cNvPr id="103" name="Google Shape;103;p40"/>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40"/>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5" name="Google Shape;105;p40"/>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6" name="Google Shape;106;p40"/>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7" name="Google Shape;107;p40"/>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8" name="Google Shape;108;p40"/>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9" name="Google Shape;109;p40"/>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5"/>
        <p:cNvGrpSpPr/>
        <p:nvPr/>
      </p:nvGrpSpPr>
      <p:grpSpPr>
        <a:xfrm>
          <a:off x="0" y="0"/>
          <a:ext cx="0" cy="0"/>
          <a:chOff x="0" y="0"/>
          <a:chExt cx="0" cy="0"/>
        </a:xfrm>
      </p:grpSpPr>
      <p:sp>
        <p:nvSpPr>
          <p:cNvPr id="16" name="Google Shape;16;p42"/>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42"/>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8"/>
        <p:cNvGrpSpPr/>
        <p:nvPr/>
      </p:nvGrpSpPr>
      <p:grpSpPr>
        <a:xfrm>
          <a:off x="0" y="0"/>
          <a:ext cx="0" cy="0"/>
          <a:chOff x="0" y="0"/>
          <a:chExt cx="0" cy="0"/>
        </a:xfrm>
      </p:grpSpPr>
      <p:sp>
        <p:nvSpPr>
          <p:cNvPr id="19" name="Google Shape;19;p43"/>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43"/>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1" name="Google Shape;21;p43"/>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44"/>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4"/>
        <p:cNvGrpSpPr/>
        <p:nvPr/>
      </p:nvGrpSpPr>
      <p:grpSpPr>
        <a:xfrm>
          <a:off x="0" y="0"/>
          <a:ext cx="0" cy="0"/>
          <a:chOff x="0" y="0"/>
          <a:chExt cx="0" cy="0"/>
        </a:xfrm>
      </p:grpSpPr>
      <p:sp>
        <p:nvSpPr>
          <p:cNvPr id="25" name="Google Shape;25;p45"/>
          <p:cNvSpPr txBox="1">
            <a:spLocks noGrp="1"/>
          </p:cNvSpPr>
          <p:nvPr>
            <p:ph type="subTitle" idx="1"/>
          </p:nvPr>
        </p:nvSpPr>
        <p:spPr>
          <a:xfrm>
            <a:off x="1523880" y="1122480"/>
            <a:ext cx="9143640" cy="110667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6"/>
        <p:cNvGrpSpPr/>
        <p:nvPr/>
      </p:nvGrpSpPr>
      <p:grpSpPr>
        <a:xfrm>
          <a:off x="0" y="0"/>
          <a:ext cx="0" cy="0"/>
          <a:chOff x="0" y="0"/>
          <a:chExt cx="0" cy="0"/>
        </a:xfrm>
      </p:grpSpPr>
      <p:sp>
        <p:nvSpPr>
          <p:cNvPr id="27" name="Google Shape;27;p46"/>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46"/>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9" name="Google Shape;29;p46"/>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0" name="Google Shape;30;p46"/>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1"/>
        <p:cNvGrpSpPr/>
        <p:nvPr/>
      </p:nvGrpSpPr>
      <p:grpSpPr>
        <a:xfrm>
          <a:off x="0" y="0"/>
          <a:ext cx="0" cy="0"/>
          <a:chOff x="0" y="0"/>
          <a:chExt cx="0" cy="0"/>
        </a:xfrm>
      </p:grpSpPr>
      <p:sp>
        <p:nvSpPr>
          <p:cNvPr id="32" name="Google Shape;32;p47"/>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47"/>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4" name="Google Shape;34;p47"/>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5" name="Google Shape;35;p47"/>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6"/>
        <p:cNvGrpSpPr/>
        <p:nvPr/>
      </p:nvGrpSpPr>
      <p:grpSpPr>
        <a:xfrm>
          <a:off x="0" y="0"/>
          <a:ext cx="0" cy="0"/>
          <a:chOff x="0" y="0"/>
          <a:chExt cx="0" cy="0"/>
        </a:xfrm>
      </p:grpSpPr>
      <p:sp>
        <p:nvSpPr>
          <p:cNvPr id="37" name="Google Shape;37;p48"/>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48"/>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9" name="Google Shape;39;p48"/>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0" name="Google Shape;40;p48"/>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3"/>
          <p:cNvSpPr txBox="1">
            <a:spLocks noGrp="1"/>
          </p:cNvSpPr>
          <p:nvPr>
            <p:ph type="title"/>
          </p:nvPr>
        </p:nvSpPr>
        <p:spPr>
          <a:xfrm>
            <a:off x="1523880" y="1122480"/>
            <a:ext cx="9143640" cy="2387160"/>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3"/>
          <p:cNvSpPr txBox="1">
            <a:spLocks noGrp="1"/>
          </p:cNvSpPr>
          <p:nvPr>
            <p:ph type="dt" idx="10"/>
          </p:nvPr>
        </p:nvSpPr>
        <p:spPr>
          <a:xfrm>
            <a:off x="838080" y="6356520"/>
            <a:ext cx="2742840" cy="36468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3"/>
          <p:cNvSpPr txBox="1">
            <a:spLocks noGrp="1"/>
          </p:cNvSpPr>
          <p:nvPr>
            <p:ph type="ftr" idx="11"/>
          </p:nvPr>
        </p:nvSpPr>
        <p:spPr>
          <a:xfrm>
            <a:off x="4038480" y="6356520"/>
            <a:ext cx="4114440" cy="36468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9" name="Google Shape;9;p13"/>
          <p:cNvSpPr txBox="1">
            <a:spLocks noGrp="1"/>
          </p:cNvSpPr>
          <p:nvPr>
            <p:ph type="sldNum" idx="12"/>
          </p:nvPr>
        </p:nvSpPr>
        <p:spPr>
          <a:xfrm>
            <a:off x="8610480" y="6356520"/>
            <a:ext cx="2742840" cy="36468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solidFill>
                <a:srgbClr val="000000"/>
              </a:solidFill>
              <a:latin typeface="Times New Roman"/>
              <a:ea typeface="Times New Roman"/>
              <a:cs typeface="Times New Roman"/>
              <a:sym typeface="Times New Roman"/>
            </a:endParaRPr>
          </a:p>
        </p:txBody>
      </p:sp>
      <p:sp>
        <p:nvSpPr>
          <p:cNvPr id="10" name="Google Shape;10;p13"/>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9"/>
        <p:cNvGrpSpPr/>
        <p:nvPr/>
      </p:nvGrpSpPr>
      <p:grpSpPr>
        <a:xfrm>
          <a:off x="0" y="0"/>
          <a:ext cx="0" cy="0"/>
          <a:chOff x="0" y="0"/>
          <a:chExt cx="0" cy="0"/>
        </a:xfrm>
      </p:grpSpPr>
      <p:sp>
        <p:nvSpPr>
          <p:cNvPr id="60" name="Google Shape;60;p1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1" name="Google Shape;61;p15"/>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62" r:id="rId1"/>
    <p:sldLayoutId id="2147483667" r:id="rId2"/>
    <p:sldLayoutId id="2147483668" r:id="rId3"/>
    <p:sldLayoutId id="2147483669" r:id="rId4"/>
    <p:sldLayoutId id="2147483670" r:id="rId5"/>
    <p:sldLayoutId id="2147483671" r:id="rId6"/>
    <p:sldLayoutId id="2147483672" r:id="rId7"/>
    <p:sldLayoutId id="2147483673"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3.xml"/><Relationship Id="rId5" Type="http://schemas.openxmlformats.org/officeDocument/2006/relationships/image" Target="../media/image3.png"/><Relationship Id="rId4" Type="http://schemas.openxmlformats.org/officeDocument/2006/relationships/hyperlink" Target="https://github.com/mauriciotoro/ST0245-Eafit/tree/master/proyecto/datasets/csv/paraEntrenarYProbarLaIA"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s://github.com/mauriciotoro/ST0245-Eafit/blob/master/proyecto/datasets/csv/paraEntrenarYProbarLaIA/enfermo_test_csv/04be43ab919b6b22d950d3b59834f4a1%20(1).csv" TargetMode="External"/><Relationship Id="rId3" Type="http://schemas.openxmlformats.org/officeDocument/2006/relationships/image" Target="../media/image3.png"/><Relationship Id="rId7" Type="http://schemas.openxmlformats.org/officeDocument/2006/relationships/hyperlink" Target="https://github.com/mauriciotoro/ST0245-Eafit/blob/master/proyecto/datasets/csv/paraEntrenarYProbarLaIA/enfermo_train_csv/0.csv" TargetMode="External"/><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hyperlink" Target="https://colab.research.google.com/drive/1k57W-fta-GXf8aFcfjt-6XnHD7Rf4OPJ?usp=sharing" TargetMode="External"/><Relationship Id="rId5" Type="http://schemas.openxmlformats.org/officeDocument/2006/relationships/hyperlink" Target="https://github.com/mauriciotoro/ST0245-Eafit/tree/master/proyecto/datasets/csv/paraEntrenarYProbarLaIA" TargetMode="Externa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7.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hyperlink" Target="https://es.wikipedia.org/wiki/Algoritmo_de_compresi%C3%B3n_sin_p%C3%A9rdida" TargetMode="External"/><Relationship Id="rId5" Type="http://schemas.openxmlformats.org/officeDocument/2006/relationships/hyperlink" Target="https://es.wikipedia.org/wiki/Algoritmo_de_compresi%C3%B3n_con_p%C3%A9rdida" TargetMode="Externa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hyperlink" Target="https://www.youtube.com/watch?v=LliMpfMtjEo&amp;ab_channel=LuisSerrano" TargetMode="External"/><Relationship Id="rId5" Type="http://schemas.openxmlformats.org/officeDocument/2006/relationships/hyperlink" Target="https://www.prhlt.upv.es/~evidal/students/apr/Tema1/t1aa2p.pdf" TargetMode="Externa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3.xml"/><Relationship Id="rId5" Type="http://schemas.openxmlformats.org/officeDocument/2006/relationships/hyperlink" Target="https://www.youtube.com/watch?v=jKCQsndqEGQ&amp;ab_channel=3Blue1BrownEspa%C3%B1ol" TargetMode="Externa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3.xml"/><Relationship Id="rId5" Type="http://schemas.openxmlformats.org/officeDocument/2006/relationships/hyperlink" Target="https://www.youtube.com/watch?v=Bzhuxk8ErdI&amp;ab_channel=PsyFun" TargetMode="Externa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pic>
        <p:nvPicPr>
          <p:cNvPr id="189" name="Google Shape;189;p1" descr="Cómo sería un mundo sin ganadería industrial? | Igualdad Animal México"/>
          <p:cNvPicPr preferRelativeResize="0"/>
          <p:nvPr/>
        </p:nvPicPr>
        <p:blipFill rotWithShape="1">
          <a:blip r:embed="rId3">
            <a:alphaModFix/>
          </a:blip>
          <a:srcRect l="39100" r="1572"/>
          <a:stretch/>
        </p:blipFill>
        <p:spPr>
          <a:xfrm>
            <a:off x="-51120" y="-8640"/>
            <a:ext cx="12254040" cy="6881400"/>
          </a:xfrm>
          <a:prstGeom prst="rect">
            <a:avLst/>
          </a:prstGeom>
          <a:noFill/>
          <a:ln>
            <a:noFill/>
          </a:ln>
        </p:spPr>
      </p:pic>
      <p:sp>
        <p:nvSpPr>
          <p:cNvPr id="190" name="Google Shape;190;p1"/>
          <p:cNvSpPr/>
          <p:nvPr/>
        </p:nvSpPr>
        <p:spPr>
          <a:xfrm>
            <a:off x="1611000" y="-23760"/>
            <a:ext cx="10580400" cy="6881400"/>
          </a:xfrm>
          <a:prstGeom prst="rect">
            <a:avLst/>
          </a:prstGeom>
          <a:gradFill>
            <a:gsLst>
              <a:gs pos="0">
                <a:srgbClr val="FFFFFF"/>
              </a:gs>
              <a:gs pos="49000">
                <a:srgbClr val="FFFFFF"/>
              </a:gs>
              <a:gs pos="100000">
                <a:srgbClr val="FFFFFF">
                  <a:alpha val="0"/>
                </a:srgbClr>
              </a:gs>
            </a:gsLst>
            <a:lin ang="108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91" name="Google Shape;191;p1"/>
          <p:cNvPicPr preferRelativeResize="0"/>
          <p:nvPr/>
        </p:nvPicPr>
        <p:blipFill rotWithShape="1">
          <a:blip r:embed="rId4">
            <a:alphaModFix/>
          </a:blip>
          <a:srcRect t="78334"/>
          <a:stretch/>
        </p:blipFill>
        <p:spPr>
          <a:xfrm>
            <a:off x="14760" y="5390280"/>
            <a:ext cx="12192840" cy="1483200"/>
          </a:xfrm>
          <a:prstGeom prst="rect">
            <a:avLst/>
          </a:prstGeom>
          <a:noFill/>
          <a:ln>
            <a:noFill/>
          </a:ln>
        </p:spPr>
      </p:pic>
      <p:sp>
        <p:nvSpPr>
          <p:cNvPr id="7" name="Google Shape;210;p2">
            <a:extLst>
              <a:ext uri="{FF2B5EF4-FFF2-40B4-BE49-F238E27FC236}">
                <a16:creationId xmlns:a16="http://schemas.microsoft.com/office/drawing/2014/main" id="{05B071CD-73DE-473A-A964-7E019CFF6417}"/>
              </a:ext>
            </a:extLst>
          </p:cNvPr>
          <p:cNvSpPr/>
          <p:nvPr/>
        </p:nvSpPr>
        <p:spPr>
          <a:xfrm>
            <a:off x="7419397" y="785293"/>
            <a:ext cx="4455342" cy="2553091"/>
          </a:xfrm>
          <a:prstGeom prst="rect">
            <a:avLst/>
          </a:prstGeom>
          <a:noFill/>
          <a:ln>
            <a:noFill/>
          </a:ln>
        </p:spPr>
        <p:txBody>
          <a:bodyPr spcFirstLastPara="1" wrap="square" lIns="90000" tIns="45000" rIns="90000" bIns="450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2200"/>
              <a:buFont typeface="Arial"/>
              <a:buNone/>
            </a:pPr>
            <a:r>
              <a:rPr lang="es-ES" sz="4000" b="1" dirty="0">
                <a:solidFill>
                  <a:srgbClr val="001E33"/>
                </a:solidFill>
                <a:latin typeface="Calibri Light" panose="020F0302020204030204" pitchFamily="34" charset="0"/>
                <a:cs typeface="Calibri Light" panose="020F0302020204030204" pitchFamily="34" charset="0"/>
              </a:rPr>
              <a:t>PROYECTO ESTRUCTURAS DE</a:t>
            </a:r>
          </a:p>
          <a:p>
            <a:pPr marL="0" marR="0" lvl="0" indent="0" algn="ctr" rtl="0">
              <a:lnSpc>
                <a:spcPct val="100000"/>
              </a:lnSpc>
              <a:spcBef>
                <a:spcPts val="0"/>
              </a:spcBef>
              <a:spcAft>
                <a:spcPts val="0"/>
              </a:spcAft>
              <a:buClr>
                <a:srgbClr val="000000"/>
              </a:buClr>
              <a:buSzPts val="2200"/>
              <a:buFont typeface="Arial"/>
              <a:buNone/>
            </a:pPr>
            <a:r>
              <a:rPr lang="es-ES" sz="4000" b="1" dirty="0">
                <a:solidFill>
                  <a:srgbClr val="001E33"/>
                </a:solidFill>
                <a:latin typeface="Calibri Light" panose="020F0302020204030204" pitchFamily="34" charset="0"/>
                <a:cs typeface="Calibri Light" panose="020F0302020204030204" pitchFamily="34" charset="0"/>
              </a:rPr>
              <a:t>DATOS Y ALGORITMOS.</a:t>
            </a:r>
            <a:endParaRPr lang="es-ES" sz="4000" b="1" u="none" strike="noStrike" cap="none" dirty="0">
              <a:solidFill>
                <a:srgbClr val="000000"/>
              </a:solidFill>
              <a:latin typeface="Calibri Light" panose="020F0302020204030204" pitchFamily="34" charset="0"/>
              <a:cs typeface="Calibri Light" panose="020F0302020204030204" pitchFamily="34" charset="0"/>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216" name="Google Shape;216;p2"/>
          <p:cNvPicPr preferRelativeResize="0"/>
          <p:nvPr/>
        </p:nvPicPr>
        <p:blipFill rotWithShape="1">
          <a:blip r:embed="rId3">
            <a:alphaModFix/>
          </a:blip>
          <a:srcRect/>
          <a:stretch/>
        </p:blipFill>
        <p:spPr>
          <a:xfrm>
            <a:off x="182880" y="6089760"/>
            <a:ext cx="621000" cy="621000"/>
          </a:xfrm>
          <a:prstGeom prst="rect">
            <a:avLst/>
          </a:prstGeom>
          <a:noFill/>
          <a:ln>
            <a:noFill/>
          </a:ln>
        </p:spPr>
      </p:pic>
      <p:sp>
        <p:nvSpPr>
          <p:cNvPr id="2" name="CuadroTexto 1">
            <a:extLst>
              <a:ext uri="{FF2B5EF4-FFF2-40B4-BE49-F238E27FC236}">
                <a16:creationId xmlns:a16="http://schemas.microsoft.com/office/drawing/2014/main" id="{2E3C3B93-7D6F-476C-A493-DA42C4087825}"/>
              </a:ext>
            </a:extLst>
          </p:cNvPr>
          <p:cNvSpPr txBox="1"/>
          <p:nvPr/>
        </p:nvSpPr>
        <p:spPr>
          <a:xfrm>
            <a:off x="595800" y="2259449"/>
            <a:ext cx="10801966" cy="1631216"/>
          </a:xfrm>
          <a:prstGeom prst="rect">
            <a:avLst/>
          </a:prstGeom>
          <a:noFill/>
        </p:spPr>
        <p:txBody>
          <a:bodyPr wrap="square" rtlCol="0">
            <a:spAutoFit/>
          </a:bodyPr>
          <a:lstStyle/>
          <a:p>
            <a:r>
              <a:rPr lang="es-ES" sz="2000" b="0" i="0" dirty="0">
                <a:solidFill>
                  <a:srgbClr val="202122"/>
                </a:solidFill>
                <a:effectLst/>
                <a:latin typeface="Calibri" panose="020F0502020204030204" pitchFamily="34" charset="0"/>
                <a:cs typeface="Calibri" panose="020F0502020204030204" pitchFamily="34" charset="0"/>
              </a:rPr>
              <a:t>Pasos:</a:t>
            </a:r>
          </a:p>
          <a:p>
            <a:r>
              <a:rPr lang="es-ES" sz="2000" dirty="0">
                <a:solidFill>
                  <a:srgbClr val="202122"/>
                </a:solidFill>
                <a:latin typeface="Calibri" panose="020F0502020204030204" pitchFamily="34" charset="0"/>
                <a:cs typeface="Calibri" panose="020F0502020204030204" pitchFamily="34" charset="0"/>
              </a:rPr>
              <a:t>Paso 1: importar </a:t>
            </a:r>
            <a:r>
              <a:rPr lang="es-ES" sz="2000" dirty="0" err="1">
                <a:solidFill>
                  <a:srgbClr val="202122"/>
                </a:solidFill>
                <a:latin typeface="Calibri" panose="020F0502020204030204" pitchFamily="34" charset="0"/>
                <a:cs typeface="Calibri" panose="020F0502020204030204" pitchFamily="34" charset="0"/>
              </a:rPr>
              <a:t>librerias</a:t>
            </a:r>
            <a:endParaRPr lang="es-ES" sz="2000" dirty="0">
              <a:solidFill>
                <a:srgbClr val="202122"/>
              </a:solidFill>
              <a:latin typeface="Calibri" panose="020F0502020204030204" pitchFamily="34" charset="0"/>
              <a:cs typeface="Calibri" panose="020F0502020204030204" pitchFamily="34" charset="0"/>
            </a:endParaRPr>
          </a:p>
          <a:p>
            <a:r>
              <a:rPr lang="es-ES" sz="2000" dirty="0">
                <a:solidFill>
                  <a:srgbClr val="202122"/>
                </a:solidFill>
                <a:latin typeface="Calibri" panose="020F0502020204030204" pitchFamily="34" charset="0"/>
                <a:cs typeface="Calibri" panose="020F0502020204030204" pitchFamily="34" charset="0"/>
              </a:rPr>
              <a:t>Paso 2: cargar el archivo </a:t>
            </a:r>
            <a:r>
              <a:rPr lang="es-ES" sz="2000" dirty="0" err="1">
                <a:solidFill>
                  <a:srgbClr val="202122"/>
                </a:solidFill>
                <a:latin typeface="Calibri" panose="020F0502020204030204" pitchFamily="34" charset="0"/>
                <a:cs typeface="Calibri" panose="020F0502020204030204" pitchFamily="34" charset="0"/>
              </a:rPr>
              <a:t>cvs</a:t>
            </a:r>
            <a:r>
              <a:rPr lang="es-ES" sz="2000" dirty="0">
                <a:solidFill>
                  <a:srgbClr val="202122"/>
                </a:solidFill>
                <a:latin typeface="Calibri" panose="020F0502020204030204" pitchFamily="34" charset="0"/>
                <a:cs typeface="Calibri" panose="020F0502020204030204" pitchFamily="34" charset="0"/>
              </a:rPr>
              <a:t> </a:t>
            </a:r>
          </a:p>
          <a:p>
            <a:r>
              <a:rPr lang="es-ES" sz="2000" dirty="0">
                <a:solidFill>
                  <a:srgbClr val="202122"/>
                </a:solidFill>
                <a:latin typeface="Calibri" panose="020F0502020204030204" pitchFamily="34" charset="0"/>
                <a:cs typeface="Calibri" panose="020F0502020204030204" pitchFamily="34" charset="0"/>
              </a:rPr>
              <a:t>Paso 3: Leer el </a:t>
            </a:r>
            <a:r>
              <a:rPr lang="es-ES" sz="2000" dirty="0" err="1">
                <a:solidFill>
                  <a:srgbClr val="202122"/>
                </a:solidFill>
                <a:latin typeface="Calibri" panose="020F0502020204030204" pitchFamily="34" charset="0"/>
                <a:cs typeface="Calibri" panose="020F0502020204030204" pitchFamily="34" charset="0"/>
              </a:rPr>
              <a:t>cvs</a:t>
            </a:r>
            <a:r>
              <a:rPr lang="es-ES" sz="2000" dirty="0">
                <a:solidFill>
                  <a:srgbClr val="202122"/>
                </a:solidFill>
                <a:latin typeface="Calibri" panose="020F0502020204030204" pitchFamily="34" charset="0"/>
                <a:cs typeface="Calibri" panose="020F0502020204030204" pitchFamily="34" charset="0"/>
              </a:rPr>
              <a:t> para guardar en memoria el </a:t>
            </a:r>
            <a:r>
              <a:rPr lang="es-ES" sz="2000" dirty="0" err="1">
                <a:solidFill>
                  <a:srgbClr val="202122"/>
                </a:solidFill>
                <a:latin typeface="Calibri" panose="020F0502020204030204" pitchFamily="34" charset="0"/>
                <a:cs typeface="Calibri" panose="020F0502020204030204" pitchFamily="34" charset="0"/>
              </a:rPr>
              <a:t>dataframe</a:t>
            </a:r>
            <a:r>
              <a:rPr lang="es-ES" sz="2000" dirty="0">
                <a:solidFill>
                  <a:srgbClr val="202122"/>
                </a:solidFill>
                <a:latin typeface="Calibri" panose="020F0502020204030204" pitchFamily="34" charset="0"/>
                <a:cs typeface="Calibri" panose="020F0502020204030204" pitchFamily="34" charset="0"/>
              </a:rPr>
              <a:t> con el Pandas</a:t>
            </a:r>
          </a:p>
          <a:p>
            <a:r>
              <a:rPr lang="es-ES" sz="2000" dirty="0">
                <a:solidFill>
                  <a:srgbClr val="202122"/>
                </a:solidFill>
                <a:latin typeface="Calibri" panose="020F0502020204030204" pitchFamily="34" charset="0"/>
                <a:cs typeface="Calibri" panose="020F0502020204030204" pitchFamily="34" charset="0"/>
              </a:rPr>
              <a:t>Paso 4: Convertir a matriz haciendo uso de la librería </a:t>
            </a:r>
            <a:r>
              <a:rPr lang="es-ES" sz="2000" dirty="0" err="1">
                <a:solidFill>
                  <a:srgbClr val="202122"/>
                </a:solidFill>
                <a:latin typeface="Calibri" panose="020F0502020204030204" pitchFamily="34" charset="0"/>
                <a:cs typeface="Calibri" panose="020F0502020204030204" pitchFamily="34" charset="0"/>
              </a:rPr>
              <a:t>numpy</a:t>
            </a:r>
            <a:endParaRPr lang="es-CO" sz="2000" dirty="0">
              <a:latin typeface="Calibri" panose="020F0502020204030204" pitchFamily="34" charset="0"/>
              <a:cs typeface="Calibri" panose="020F0502020204030204" pitchFamily="34" charset="0"/>
            </a:endParaRPr>
          </a:p>
        </p:txBody>
      </p:sp>
      <p:sp>
        <p:nvSpPr>
          <p:cNvPr id="9" name="Google Shape;217;p2">
            <a:extLst>
              <a:ext uri="{FF2B5EF4-FFF2-40B4-BE49-F238E27FC236}">
                <a16:creationId xmlns:a16="http://schemas.microsoft.com/office/drawing/2014/main" id="{26B6CCC1-7B8A-4F8E-BF26-D2125CA3A3FA}"/>
              </a:ext>
            </a:extLst>
          </p:cNvPr>
          <p:cNvSpPr/>
          <p:nvPr/>
        </p:nvSpPr>
        <p:spPr>
          <a:xfrm>
            <a:off x="803880" y="6089760"/>
            <a:ext cx="6915240" cy="429433"/>
          </a:xfrm>
          <a:prstGeom prst="rect">
            <a:avLst/>
          </a:prstGeom>
          <a:noFill/>
          <a:ln>
            <a:noFill/>
          </a:ln>
        </p:spPr>
        <p:txBody>
          <a:bodyPr spcFirstLastPara="1" wrap="square" lIns="90000" tIns="45000" rIns="90000" bIns="450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2200"/>
              <a:buFont typeface="Arial"/>
              <a:buNone/>
            </a:pPr>
            <a:endParaRPr sz="2200" b="1" i="0" u="none" strike="noStrike" cap="none" dirty="0">
              <a:solidFill>
                <a:srgbClr val="001E33"/>
              </a:solidFill>
              <a:latin typeface="Arial"/>
              <a:ea typeface="Arial"/>
              <a:cs typeface="Arial"/>
              <a:sym typeface="Arial"/>
            </a:endParaRPr>
          </a:p>
        </p:txBody>
      </p:sp>
      <p:sp>
        <p:nvSpPr>
          <p:cNvPr id="13" name="CuadroTexto 12">
            <a:extLst>
              <a:ext uri="{FF2B5EF4-FFF2-40B4-BE49-F238E27FC236}">
                <a16:creationId xmlns:a16="http://schemas.microsoft.com/office/drawing/2014/main" id="{5E578588-83FC-47D0-AB47-D0AE574CC8F5}"/>
              </a:ext>
            </a:extLst>
          </p:cNvPr>
          <p:cNvSpPr txBox="1"/>
          <p:nvPr/>
        </p:nvSpPr>
        <p:spPr>
          <a:xfrm>
            <a:off x="889584" y="6044600"/>
            <a:ext cx="6239020" cy="707886"/>
          </a:xfrm>
          <a:prstGeom prst="rect">
            <a:avLst/>
          </a:prstGeom>
          <a:noFill/>
        </p:spPr>
        <p:txBody>
          <a:bodyPr wrap="square">
            <a:spAutoFit/>
          </a:bodyPr>
          <a:lstStyle/>
          <a:p>
            <a:r>
              <a:rPr lang="es-CO" sz="2000" b="1" dirty="0">
                <a:latin typeface="Calibri" panose="020F0502020204030204" pitchFamily="34" charset="0"/>
                <a:cs typeface="Calibri" panose="020F0502020204030204" pitchFamily="34" charset="0"/>
              </a:rPr>
              <a:t>https://github.com/JulianValencia08/ProyectoDatosAlgoritmos/upload/main/EntregableN3</a:t>
            </a:r>
          </a:p>
        </p:txBody>
      </p:sp>
      <p:sp>
        <p:nvSpPr>
          <p:cNvPr id="14" name="CuadroTexto 13">
            <a:extLst>
              <a:ext uri="{FF2B5EF4-FFF2-40B4-BE49-F238E27FC236}">
                <a16:creationId xmlns:a16="http://schemas.microsoft.com/office/drawing/2014/main" id="{5A5C7CF0-08BB-4A50-852E-037AC167686D}"/>
              </a:ext>
            </a:extLst>
          </p:cNvPr>
          <p:cNvSpPr txBox="1"/>
          <p:nvPr/>
        </p:nvSpPr>
        <p:spPr>
          <a:xfrm>
            <a:off x="595800" y="662461"/>
            <a:ext cx="10630559" cy="1908215"/>
          </a:xfrm>
          <a:prstGeom prst="rect">
            <a:avLst/>
          </a:prstGeom>
          <a:noFill/>
        </p:spPr>
        <p:txBody>
          <a:bodyPr wrap="square" rtlCol="0">
            <a:spAutoFit/>
          </a:bodyPr>
          <a:lstStyle/>
          <a:p>
            <a:endParaRPr lang="es-ES" dirty="0"/>
          </a:p>
          <a:p>
            <a:r>
              <a:rPr lang="es-ES" sz="1600" b="1" dirty="0">
                <a:latin typeface="Calibri Light" panose="020F0302020204030204" pitchFamily="34" charset="0"/>
                <a:cs typeface="Calibri Light" panose="020F0302020204030204" pitchFamily="34" charset="0"/>
              </a:rPr>
              <a:t>Especifique los pasos</a:t>
            </a:r>
          </a:p>
          <a:p>
            <a:r>
              <a:rPr lang="es-ES" sz="1600" b="1" dirty="0">
                <a:latin typeface="Calibri Light" panose="020F0302020204030204" pitchFamily="34" charset="0"/>
                <a:cs typeface="Calibri Light" panose="020F0302020204030204" pitchFamily="34" charset="0"/>
              </a:rPr>
              <a:t>Para abrir un archivo en </a:t>
            </a:r>
            <a:r>
              <a:rPr lang="es-ES" sz="1600" b="1" dirty="0" err="1">
                <a:latin typeface="Calibri Light" panose="020F0302020204030204" pitchFamily="34" charset="0"/>
                <a:cs typeface="Calibri Light" panose="020F0302020204030204" pitchFamily="34" charset="0"/>
              </a:rPr>
              <a:t>cvs</a:t>
            </a:r>
            <a:r>
              <a:rPr lang="es-ES" sz="1600" b="1" dirty="0">
                <a:latin typeface="Calibri Light" panose="020F0302020204030204" pitchFamily="34" charset="0"/>
                <a:cs typeface="Calibri Light" panose="020F0302020204030204" pitchFamily="34" charset="0"/>
              </a:rPr>
              <a:t> con datos de imágenes y convertirlo en matriz</a:t>
            </a:r>
          </a:p>
          <a:p>
            <a:r>
              <a:rPr lang="es-ES" sz="1600" b="1" dirty="0">
                <a:latin typeface="Calibri Light" panose="020F0302020204030204" pitchFamily="34" charset="0"/>
                <a:cs typeface="Calibri Light" panose="020F0302020204030204" pitchFamily="34" charset="0"/>
              </a:rPr>
              <a:t>Intente con al menos un archivo de cada una de las carpetas</a:t>
            </a:r>
          </a:p>
          <a:p>
            <a:r>
              <a:rPr lang="es-CO" dirty="0">
                <a:hlinkClick r:id="rId4"/>
              </a:rPr>
              <a:t>ST0245-Eafit/proyecto/</a:t>
            </a:r>
            <a:r>
              <a:rPr lang="es-CO" dirty="0" err="1">
                <a:hlinkClick r:id="rId4"/>
              </a:rPr>
              <a:t>datasets</a:t>
            </a:r>
            <a:r>
              <a:rPr lang="es-CO" dirty="0">
                <a:hlinkClick r:id="rId4"/>
              </a:rPr>
              <a:t>/</a:t>
            </a:r>
            <a:r>
              <a:rPr lang="es-CO" dirty="0" err="1">
                <a:hlinkClick r:id="rId4"/>
              </a:rPr>
              <a:t>csv</a:t>
            </a:r>
            <a:r>
              <a:rPr lang="es-CO" dirty="0">
                <a:hlinkClick r:id="rId4"/>
              </a:rPr>
              <a:t>/</a:t>
            </a:r>
            <a:r>
              <a:rPr lang="es-CO" dirty="0" err="1">
                <a:hlinkClick r:id="rId4"/>
              </a:rPr>
              <a:t>paraEntrenarYProbarLaIA</a:t>
            </a:r>
            <a:r>
              <a:rPr lang="es-CO" dirty="0">
                <a:hlinkClick r:id="rId4"/>
              </a:rPr>
              <a:t> at master · </a:t>
            </a:r>
            <a:r>
              <a:rPr lang="es-CO" dirty="0" err="1">
                <a:hlinkClick r:id="rId4"/>
              </a:rPr>
              <a:t>mauriciotoro</a:t>
            </a:r>
            <a:r>
              <a:rPr lang="es-CO" dirty="0">
                <a:hlinkClick r:id="rId4"/>
              </a:rPr>
              <a:t>/ST0245-Eafit (github.com)</a:t>
            </a:r>
            <a:endParaRPr lang="es-ES" dirty="0"/>
          </a:p>
          <a:p>
            <a:endParaRPr lang="es-ES" dirty="0"/>
          </a:p>
          <a:p>
            <a:endParaRPr lang="es-ES" dirty="0"/>
          </a:p>
          <a:p>
            <a:endParaRPr lang="es-CO" dirty="0"/>
          </a:p>
        </p:txBody>
      </p:sp>
      <p:pic>
        <p:nvPicPr>
          <p:cNvPr id="15" name="Google Shape;199;p2">
            <a:extLst>
              <a:ext uri="{FF2B5EF4-FFF2-40B4-BE49-F238E27FC236}">
                <a16:creationId xmlns:a16="http://schemas.microsoft.com/office/drawing/2014/main" id="{4E9A9F16-A674-4743-BD65-28639924D787}"/>
              </a:ext>
            </a:extLst>
          </p:cNvPr>
          <p:cNvPicPr preferRelativeResize="0"/>
          <p:nvPr/>
        </p:nvPicPr>
        <p:blipFill rotWithShape="1">
          <a:blip r:embed="rId5">
            <a:alphaModFix/>
          </a:blip>
          <a:srcRect/>
          <a:stretch/>
        </p:blipFill>
        <p:spPr>
          <a:xfrm>
            <a:off x="0" y="-551364"/>
            <a:ext cx="12192000" cy="7409364"/>
          </a:xfrm>
          <a:prstGeom prst="rect">
            <a:avLst/>
          </a:prstGeom>
          <a:noFill/>
          <a:ln>
            <a:noFill/>
          </a:ln>
        </p:spPr>
      </p:pic>
    </p:spTree>
    <p:extLst>
      <p:ext uri="{BB962C8B-B14F-4D97-AF65-F5344CB8AC3E}">
        <p14:creationId xmlns:p14="http://schemas.microsoft.com/office/powerpoint/2010/main" val="1899662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
          <p:cNvPicPr preferRelativeResize="0"/>
          <p:nvPr/>
        </p:nvPicPr>
        <p:blipFill rotWithShape="1">
          <a:blip r:embed="rId3">
            <a:alphaModFix/>
          </a:blip>
          <a:srcRect/>
          <a:stretch/>
        </p:blipFill>
        <p:spPr>
          <a:xfrm>
            <a:off x="-186960" y="-145080"/>
            <a:ext cx="12196080" cy="6855840"/>
          </a:xfrm>
          <a:prstGeom prst="rect">
            <a:avLst/>
          </a:prstGeom>
          <a:noFill/>
          <a:ln>
            <a:noFill/>
          </a:ln>
        </p:spPr>
      </p:pic>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4" name="CuadroTexto 3">
            <a:extLst>
              <a:ext uri="{FF2B5EF4-FFF2-40B4-BE49-F238E27FC236}">
                <a16:creationId xmlns:a16="http://schemas.microsoft.com/office/drawing/2014/main" id="{A2D86EE8-BF55-4F35-A8B5-69743B8E6095}"/>
              </a:ext>
            </a:extLst>
          </p:cNvPr>
          <p:cNvSpPr txBox="1"/>
          <p:nvPr/>
        </p:nvSpPr>
        <p:spPr>
          <a:xfrm>
            <a:off x="595800" y="815575"/>
            <a:ext cx="10630559" cy="1908215"/>
          </a:xfrm>
          <a:prstGeom prst="rect">
            <a:avLst/>
          </a:prstGeom>
          <a:noFill/>
        </p:spPr>
        <p:txBody>
          <a:bodyPr wrap="square" rtlCol="0">
            <a:spAutoFit/>
          </a:bodyPr>
          <a:lstStyle/>
          <a:p>
            <a:endParaRPr lang="es-ES" dirty="0"/>
          </a:p>
          <a:p>
            <a:r>
              <a:rPr lang="es-ES" sz="1600" b="1" dirty="0">
                <a:latin typeface="Calibri Light" panose="020F0302020204030204" pitchFamily="34" charset="0"/>
                <a:cs typeface="Calibri Light" panose="020F0302020204030204" pitchFamily="34" charset="0"/>
              </a:rPr>
              <a:t>Especifique los pasos</a:t>
            </a:r>
          </a:p>
          <a:p>
            <a:r>
              <a:rPr lang="es-ES" sz="1600" b="1" dirty="0">
                <a:latin typeface="Calibri Light" panose="020F0302020204030204" pitchFamily="34" charset="0"/>
                <a:cs typeface="Calibri Light" panose="020F0302020204030204" pitchFamily="34" charset="0"/>
              </a:rPr>
              <a:t>Para abrir un archivo en </a:t>
            </a:r>
            <a:r>
              <a:rPr lang="es-ES" sz="1600" b="1" dirty="0" err="1">
                <a:latin typeface="Calibri Light" panose="020F0302020204030204" pitchFamily="34" charset="0"/>
                <a:cs typeface="Calibri Light" panose="020F0302020204030204" pitchFamily="34" charset="0"/>
              </a:rPr>
              <a:t>cvs</a:t>
            </a:r>
            <a:r>
              <a:rPr lang="es-ES" sz="1600" b="1" dirty="0">
                <a:latin typeface="Calibri Light" panose="020F0302020204030204" pitchFamily="34" charset="0"/>
                <a:cs typeface="Calibri Light" panose="020F0302020204030204" pitchFamily="34" charset="0"/>
              </a:rPr>
              <a:t> con datos de imágenes y convertirlo en matriz</a:t>
            </a:r>
          </a:p>
          <a:p>
            <a:r>
              <a:rPr lang="es-ES" sz="1600" b="1" dirty="0">
                <a:latin typeface="Calibri Light" panose="020F0302020204030204" pitchFamily="34" charset="0"/>
                <a:cs typeface="Calibri Light" panose="020F0302020204030204" pitchFamily="34" charset="0"/>
              </a:rPr>
              <a:t>Intente con al menos un archivo de cada una de las carpetas</a:t>
            </a:r>
          </a:p>
          <a:p>
            <a:r>
              <a:rPr lang="es-CO" dirty="0">
                <a:hlinkClick r:id="rId5"/>
              </a:rPr>
              <a:t>ST0245-Eafit/proyecto/</a:t>
            </a:r>
            <a:r>
              <a:rPr lang="es-CO" dirty="0" err="1">
                <a:hlinkClick r:id="rId5"/>
              </a:rPr>
              <a:t>datasets</a:t>
            </a:r>
            <a:r>
              <a:rPr lang="es-CO" dirty="0">
                <a:hlinkClick r:id="rId5"/>
              </a:rPr>
              <a:t>/</a:t>
            </a:r>
            <a:r>
              <a:rPr lang="es-CO" dirty="0" err="1">
                <a:hlinkClick r:id="rId5"/>
              </a:rPr>
              <a:t>csv</a:t>
            </a:r>
            <a:r>
              <a:rPr lang="es-CO" dirty="0">
                <a:hlinkClick r:id="rId5"/>
              </a:rPr>
              <a:t>/</a:t>
            </a:r>
            <a:r>
              <a:rPr lang="es-CO" dirty="0" err="1">
                <a:hlinkClick r:id="rId5"/>
              </a:rPr>
              <a:t>paraEntrenarYProbarLaIA</a:t>
            </a:r>
            <a:r>
              <a:rPr lang="es-CO" dirty="0">
                <a:hlinkClick r:id="rId5"/>
              </a:rPr>
              <a:t> at master · </a:t>
            </a:r>
            <a:r>
              <a:rPr lang="es-CO" dirty="0" err="1">
                <a:hlinkClick r:id="rId5"/>
              </a:rPr>
              <a:t>mauriciotoro</a:t>
            </a:r>
            <a:r>
              <a:rPr lang="es-CO" dirty="0">
                <a:hlinkClick r:id="rId5"/>
              </a:rPr>
              <a:t>/ST0245-Eafit (github.com)</a:t>
            </a:r>
            <a:endParaRPr lang="es-ES" dirty="0"/>
          </a:p>
          <a:p>
            <a:endParaRPr lang="es-ES" dirty="0"/>
          </a:p>
          <a:p>
            <a:endParaRPr lang="es-ES" dirty="0"/>
          </a:p>
          <a:p>
            <a:endParaRPr lang="es-CO" dirty="0"/>
          </a:p>
        </p:txBody>
      </p:sp>
      <p:sp>
        <p:nvSpPr>
          <p:cNvPr id="9" name="Google Shape;217;p2">
            <a:extLst>
              <a:ext uri="{FF2B5EF4-FFF2-40B4-BE49-F238E27FC236}">
                <a16:creationId xmlns:a16="http://schemas.microsoft.com/office/drawing/2014/main" id="{26B6CCC1-7B8A-4F8E-BF26-D2125CA3A3FA}"/>
              </a:ext>
            </a:extLst>
          </p:cNvPr>
          <p:cNvSpPr/>
          <p:nvPr/>
        </p:nvSpPr>
        <p:spPr>
          <a:xfrm>
            <a:off x="803880" y="6089760"/>
            <a:ext cx="6915240" cy="429433"/>
          </a:xfrm>
          <a:prstGeom prst="rect">
            <a:avLst/>
          </a:prstGeom>
          <a:noFill/>
          <a:ln>
            <a:noFill/>
          </a:ln>
        </p:spPr>
        <p:txBody>
          <a:bodyPr spcFirstLastPara="1" wrap="square" lIns="90000" tIns="45000" rIns="90000" bIns="450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2200"/>
              <a:buFont typeface="Arial"/>
              <a:buNone/>
            </a:pPr>
            <a:endParaRPr sz="2200" b="1" i="0" u="none" strike="noStrike" cap="none" dirty="0">
              <a:solidFill>
                <a:srgbClr val="001E33"/>
              </a:solidFill>
              <a:latin typeface="Arial"/>
              <a:ea typeface="Arial"/>
              <a:cs typeface="Arial"/>
              <a:sym typeface="Arial"/>
            </a:endParaRPr>
          </a:p>
        </p:txBody>
      </p:sp>
      <p:sp>
        <p:nvSpPr>
          <p:cNvPr id="8" name="CuadroTexto 7">
            <a:extLst>
              <a:ext uri="{FF2B5EF4-FFF2-40B4-BE49-F238E27FC236}">
                <a16:creationId xmlns:a16="http://schemas.microsoft.com/office/drawing/2014/main" id="{C00A394B-9FBF-4BA3-A2BF-9992A7F3ED69}"/>
              </a:ext>
            </a:extLst>
          </p:cNvPr>
          <p:cNvSpPr txBox="1"/>
          <p:nvPr/>
        </p:nvSpPr>
        <p:spPr>
          <a:xfrm>
            <a:off x="671857" y="2864054"/>
            <a:ext cx="10801966" cy="646331"/>
          </a:xfrm>
          <a:prstGeom prst="rect">
            <a:avLst/>
          </a:prstGeom>
          <a:noFill/>
        </p:spPr>
        <p:txBody>
          <a:bodyPr wrap="square" rtlCol="0">
            <a:spAutoFit/>
          </a:bodyPr>
          <a:lstStyle/>
          <a:p>
            <a:r>
              <a:rPr lang="es-ES" sz="1800" b="1" dirty="0">
                <a:solidFill>
                  <a:schemeClr val="tx1"/>
                </a:solidFill>
                <a:latin typeface="Calibri Light" panose="020F0302020204030204" pitchFamily="34" charset="0"/>
                <a:cs typeface="Calibri Light" panose="020F0302020204030204" pitchFamily="34" charset="0"/>
                <a:hlinkClick r:id="rId6">
                  <a:extLst>
                    <a:ext uri="{A12FA001-AC4F-418D-AE19-62706E023703}">
                      <ahyp:hlinkClr xmlns:ahyp="http://schemas.microsoft.com/office/drawing/2018/hyperlinkcolor" val="tx"/>
                    </a:ext>
                  </a:extLst>
                </a:hlinkClick>
              </a:rPr>
              <a:t>Imagen 2: </a:t>
            </a:r>
            <a:r>
              <a:rPr lang="es-CO" sz="1800" b="1" dirty="0">
                <a:latin typeface="Calibri Light" panose="020F0302020204030204" pitchFamily="34" charset="0"/>
                <a:cs typeface="Calibri Light" panose="020F0302020204030204" pitchFamily="34" charset="0"/>
                <a:hlinkClick r:id="rId7" tooltip="0.csv"/>
              </a:rPr>
              <a:t>0.csv</a:t>
            </a:r>
            <a:endParaRPr lang="es-ES" sz="1800" b="1" dirty="0">
              <a:solidFill>
                <a:schemeClr val="tx1"/>
              </a:solidFill>
              <a:latin typeface="Calibri Light" panose="020F0302020204030204" pitchFamily="34" charset="0"/>
              <a:cs typeface="Calibri Light" panose="020F0302020204030204" pitchFamily="34" charset="0"/>
              <a:hlinkClick r:id="rId6">
                <a:extLst>
                  <a:ext uri="{A12FA001-AC4F-418D-AE19-62706E023703}">
                    <ahyp:hlinkClr xmlns:ahyp="http://schemas.microsoft.com/office/drawing/2018/hyperlinkcolor" val="tx"/>
                  </a:ext>
                </a:extLst>
              </a:hlinkClick>
            </a:endParaRPr>
          </a:p>
          <a:p>
            <a:r>
              <a:rPr lang="es-ES" sz="1800" dirty="0">
                <a:solidFill>
                  <a:srgbClr val="202122"/>
                </a:solidFill>
                <a:latin typeface="Calibri" panose="020F0502020204030204" pitchFamily="34" charset="0"/>
                <a:cs typeface="Calibri" panose="020F0502020204030204" pitchFamily="34" charset="0"/>
              </a:rPr>
              <a:t>https://colab.research.google.com/drive/1TEfYAEG3qGKN0VOpDvUV5HOi2hB6J48V?usp=sharing</a:t>
            </a:r>
            <a:endParaRPr lang="es-ES" sz="1800" b="0" i="0" dirty="0">
              <a:solidFill>
                <a:srgbClr val="202122"/>
              </a:solidFill>
              <a:effectLst/>
              <a:latin typeface="Calibri" panose="020F0502020204030204" pitchFamily="34" charset="0"/>
              <a:cs typeface="Calibri" panose="020F0502020204030204" pitchFamily="34" charset="0"/>
            </a:endParaRPr>
          </a:p>
        </p:txBody>
      </p:sp>
      <p:sp>
        <p:nvSpPr>
          <p:cNvPr id="10" name="CuadroTexto 9">
            <a:extLst>
              <a:ext uri="{FF2B5EF4-FFF2-40B4-BE49-F238E27FC236}">
                <a16:creationId xmlns:a16="http://schemas.microsoft.com/office/drawing/2014/main" id="{854E6EF8-6A01-44AC-981D-841A357A1CBC}"/>
              </a:ext>
            </a:extLst>
          </p:cNvPr>
          <p:cNvSpPr txBox="1"/>
          <p:nvPr/>
        </p:nvSpPr>
        <p:spPr>
          <a:xfrm>
            <a:off x="671857" y="3429000"/>
            <a:ext cx="10801966" cy="646331"/>
          </a:xfrm>
          <a:prstGeom prst="rect">
            <a:avLst/>
          </a:prstGeom>
          <a:noFill/>
        </p:spPr>
        <p:txBody>
          <a:bodyPr wrap="square" rtlCol="0">
            <a:spAutoFit/>
          </a:bodyPr>
          <a:lstStyle/>
          <a:p>
            <a:r>
              <a:rPr lang="es-ES" sz="1800" b="1" u="sng" dirty="0">
                <a:solidFill>
                  <a:schemeClr val="tx1"/>
                </a:solidFill>
                <a:latin typeface="Calibri Light" panose="020F0302020204030204" pitchFamily="34" charset="0"/>
                <a:cs typeface="Calibri Light" panose="020F0302020204030204" pitchFamily="34" charset="0"/>
                <a:hlinkClick r:id="rId6">
                  <a:extLst>
                    <a:ext uri="{A12FA001-AC4F-418D-AE19-62706E023703}">
                      <ahyp:hlinkClr xmlns:ahyp="http://schemas.microsoft.com/office/drawing/2018/hyperlinkcolor" val="tx"/>
                    </a:ext>
                  </a:extLst>
                </a:hlinkClick>
              </a:rPr>
              <a:t>Imagen 3: </a:t>
            </a:r>
          </a:p>
          <a:p>
            <a:r>
              <a:rPr lang="es-ES" sz="1800" dirty="0">
                <a:solidFill>
                  <a:srgbClr val="202122"/>
                </a:solidFill>
                <a:latin typeface="Calibri" panose="020F0502020204030204" pitchFamily="34" charset="0"/>
                <a:cs typeface="Calibri" panose="020F0502020204030204" pitchFamily="34" charset="0"/>
              </a:rPr>
              <a:t>https://colab.research.google.com/drive/12f0JWc6gN8lHOohHm1cr7Xny_Na8spDQ?usp=sharing</a:t>
            </a:r>
            <a:endParaRPr lang="es-ES" sz="1800" b="0" i="0" dirty="0">
              <a:solidFill>
                <a:srgbClr val="202122"/>
              </a:solidFill>
              <a:effectLst/>
              <a:latin typeface="Calibri" panose="020F0502020204030204" pitchFamily="34" charset="0"/>
              <a:cs typeface="Calibri" panose="020F0502020204030204" pitchFamily="34" charset="0"/>
            </a:endParaRPr>
          </a:p>
        </p:txBody>
      </p:sp>
      <p:sp>
        <p:nvSpPr>
          <p:cNvPr id="12" name="CuadroTexto 11">
            <a:extLst>
              <a:ext uri="{FF2B5EF4-FFF2-40B4-BE49-F238E27FC236}">
                <a16:creationId xmlns:a16="http://schemas.microsoft.com/office/drawing/2014/main" id="{D942E564-B5DF-42AC-AC06-3986A23801D3}"/>
              </a:ext>
            </a:extLst>
          </p:cNvPr>
          <p:cNvSpPr txBox="1"/>
          <p:nvPr/>
        </p:nvSpPr>
        <p:spPr>
          <a:xfrm>
            <a:off x="671857" y="3943949"/>
            <a:ext cx="10801966" cy="646331"/>
          </a:xfrm>
          <a:prstGeom prst="rect">
            <a:avLst/>
          </a:prstGeom>
          <a:noFill/>
        </p:spPr>
        <p:txBody>
          <a:bodyPr wrap="square" rtlCol="0">
            <a:spAutoFit/>
          </a:bodyPr>
          <a:lstStyle/>
          <a:p>
            <a:r>
              <a:rPr lang="es-ES" sz="1800" b="1" u="sng" dirty="0">
                <a:solidFill>
                  <a:schemeClr val="tx1"/>
                </a:solidFill>
                <a:latin typeface="Calibri Light" panose="020F0302020204030204" pitchFamily="34" charset="0"/>
                <a:cs typeface="Calibri Light" panose="020F0302020204030204" pitchFamily="34" charset="0"/>
                <a:hlinkClick r:id="rId6">
                  <a:extLst>
                    <a:ext uri="{A12FA001-AC4F-418D-AE19-62706E023703}">
                      <ahyp:hlinkClr xmlns:ahyp="http://schemas.microsoft.com/office/drawing/2018/hyperlinkcolor" val="tx"/>
                    </a:ext>
                  </a:extLst>
                </a:hlinkClick>
              </a:rPr>
              <a:t>Imagen 4: </a:t>
            </a:r>
          </a:p>
          <a:p>
            <a:r>
              <a:rPr lang="es-ES" sz="1800" dirty="0">
                <a:solidFill>
                  <a:srgbClr val="202122"/>
                </a:solidFill>
                <a:latin typeface="Calibri" panose="020F0502020204030204" pitchFamily="34" charset="0"/>
                <a:cs typeface="Calibri" panose="020F0502020204030204" pitchFamily="34" charset="0"/>
              </a:rPr>
              <a:t>https://colab.research.google.com/drive/19rPfaAHUs1S7OnD9vyFQwgs8W7gp0igu?usp=sharing</a:t>
            </a:r>
            <a:endParaRPr lang="es-ES" sz="1800" b="0" i="0" dirty="0">
              <a:solidFill>
                <a:srgbClr val="202122"/>
              </a:solidFill>
              <a:effectLst/>
              <a:latin typeface="Calibri" panose="020F0502020204030204" pitchFamily="34" charset="0"/>
              <a:cs typeface="Calibri" panose="020F0502020204030204" pitchFamily="34" charset="0"/>
            </a:endParaRPr>
          </a:p>
        </p:txBody>
      </p:sp>
      <p:sp>
        <p:nvSpPr>
          <p:cNvPr id="13" name="CuadroTexto 12">
            <a:extLst>
              <a:ext uri="{FF2B5EF4-FFF2-40B4-BE49-F238E27FC236}">
                <a16:creationId xmlns:a16="http://schemas.microsoft.com/office/drawing/2014/main" id="{5E578588-83FC-47D0-AB47-D0AE574CC8F5}"/>
              </a:ext>
            </a:extLst>
          </p:cNvPr>
          <p:cNvSpPr txBox="1"/>
          <p:nvPr/>
        </p:nvSpPr>
        <p:spPr>
          <a:xfrm>
            <a:off x="889584" y="6044600"/>
            <a:ext cx="6239020" cy="707886"/>
          </a:xfrm>
          <a:prstGeom prst="rect">
            <a:avLst/>
          </a:prstGeom>
          <a:noFill/>
        </p:spPr>
        <p:txBody>
          <a:bodyPr wrap="square">
            <a:spAutoFit/>
          </a:bodyPr>
          <a:lstStyle/>
          <a:p>
            <a:r>
              <a:rPr lang="es-CO" sz="2000" b="1" dirty="0">
                <a:latin typeface="Calibri" panose="020F0502020204030204" pitchFamily="34" charset="0"/>
                <a:cs typeface="Calibri" panose="020F0502020204030204" pitchFamily="34" charset="0"/>
              </a:rPr>
              <a:t>https://github.com/JulianValencia08/ProyectoDatosAlgoritmos/upload/main/EntregableN3</a:t>
            </a:r>
          </a:p>
        </p:txBody>
      </p:sp>
      <p:sp>
        <p:nvSpPr>
          <p:cNvPr id="14" name="CuadroTexto 13">
            <a:extLst>
              <a:ext uri="{FF2B5EF4-FFF2-40B4-BE49-F238E27FC236}">
                <a16:creationId xmlns:a16="http://schemas.microsoft.com/office/drawing/2014/main" id="{F6EF0BFF-1A15-4D1C-B2A3-EA0FE1FF4B0A}"/>
              </a:ext>
            </a:extLst>
          </p:cNvPr>
          <p:cNvSpPr txBox="1"/>
          <p:nvPr/>
        </p:nvSpPr>
        <p:spPr>
          <a:xfrm>
            <a:off x="671857" y="2109874"/>
            <a:ext cx="10801966" cy="1138773"/>
          </a:xfrm>
          <a:prstGeom prst="rect">
            <a:avLst/>
          </a:prstGeom>
          <a:noFill/>
        </p:spPr>
        <p:txBody>
          <a:bodyPr wrap="square" rtlCol="0">
            <a:spAutoFit/>
          </a:bodyPr>
          <a:lstStyle/>
          <a:p>
            <a:r>
              <a:rPr lang="es-ES" sz="1800" b="1" dirty="0">
                <a:solidFill>
                  <a:srgbClr val="202122"/>
                </a:solidFill>
                <a:latin typeface="Calibri Light" panose="020F0302020204030204" pitchFamily="34" charset="0"/>
                <a:cs typeface="Calibri Light" panose="020F0302020204030204" pitchFamily="34" charset="0"/>
              </a:rPr>
              <a:t>Conversión a matrices de 4 imágenes:</a:t>
            </a:r>
          </a:p>
          <a:p>
            <a:r>
              <a:rPr lang="es-ES" sz="1800" b="1" u="sng" dirty="0">
                <a:solidFill>
                  <a:schemeClr val="tx1"/>
                </a:solidFill>
                <a:latin typeface="Calibri Light" panose="020F0302020204030204" pitchFamily="34" charset="0"/>
                <a:cs typeface="Calibri Light" panose="020F0302020204030204" pitchFamily="34" charset="0"/>
                <a:hlinkClick r:id="rId6">
                  <a:extLst>
                    <a:ext uri="{A12FA001-AC4F-418D-AE19-62706E023703}">
                      <ahyp:hlinkClr xmlns:ahyp="http://schemas.microsoft.com/office/drawing/2018/hyperlinkcolor" val="tx"/>
                    </a:ext>
                  </a:extLst>
                </a:hlinkClick>
              </a:rPr>
              <a:t>Imagen 1:</a:t>
            </a:r>
            <a:r>
              <a:rPr lang="es-CO" sz="1800" b="1" dirty="0">
                <a:latin typeface="Calibri Light" panose="020F0302020204030204" pitchFamily="34" charset="0"/>
                <a:cs typeface="Calibri Light" panose="020F0302020204030204" pitchFamily="34" charset="0"/>
                <a:hlinkClick r:id="rId8" tooltip="04be43ab919b6b22d950d3b59834f4a1 (1).csv"/>
              </a:rPr>
              <a:t>04be43ab919b6b22d950d3b59834f4a1 (1).csv</a:t>
            </a:r>
            <a:r>
              <a:rPr lang="es-ES" sz="1800" b="1" u="sng" dirty="0">
                <a:solidFill>
                  <a:schemeClr val="tx1"/>
                </a:solidFill>
                <a:latin typeface="Calibri Light" panose="020F0302020204030204" pitchFamily="34" charset="0"/>
                <a:cs typeface="Calibri Light" panose="020F0302020204030204" pitchFamily="34" charset="0"/>
              </a:rPr>
              <a:t> </a:t>
            </a:r>
          </a:p>
          <a:p>
            <a:r>
              <a:rPr lang="es-ES" sz="1800" dirty="0">
                <a:solidFill>
                  <a:srgbClr val="202122"/>
                </a:solidFill>
                <a:latin typeface="Calibri" panose="020F0502020204030204" pitchFamily="34" charset="0"/>
                <a:cs typeface="Calibri" panose="020F0502020204030204" pitchFamily="34" charset="0"/>
              </a:rPr>
              <a:t>https://colab.research.google.com/drive/1k57W-fta-GXf8aFcfjt-6XnHD7Rf4OPJ?usp=sharing</a:t>
            </a:r>
          </a:p>
          <a:p>
            <a:endParaRPr lang="es-ES" b="0" i="0" dirty="0">
              <a:solidFill>
                <a:srgbClr val="202122"/>
              </a:solidFill>
              <a:effectLst/>
              <a:latin typeface="Arial" panose="020B0604020202020204" pitchFamily="34" charset="0"/>
            </a:endParaRPr>
          </a:p>
        </p:txBody>
      </p:sp>
    </p:spTree>
    <p:extLst>
      <p:ext uri="{BB962C8B-B14F-4D97-AF65-F5344CB8AC3E}">
        <p14:creationId xmlns:p14="http://schemas.microsoft.com/office/powerpoint/2010/main" val="1364735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
          <p:cNvPicPr preferRelativeResize="0"/>
          <p:nvPr/>
        </p:nvPicPr>
        <p:blipFill rotWithShape="1">
          <a:blip r:embed="rId3">
            <a:alphaModFix/>
          </a:blip>
          <a:srcRect/>
          <a:stretch/>
        </p:blipFill>
        <p:spPr>
          <a:xfrm>
            <a:off x="-4080" y="0"/>
            <a:ext cx="12196080" cy="6855840"/>
          </a:xfrm>
          <a:prstGeom prst="rect">
            <a:avLst/>
          </a:prstGeom>
          <a:noFill/>
          <a:ln>
            <a:noFill/>
          </a:ln>
        </p:spPr>
      </p:pic>
      <p:sp>
        <p:nvSpPr>
          <p:cNvPr id="200" name="Google Shape;200;p2"/>
          <p:cNvSpPr/>
          <p:nvPr/>
        </p:nvSpPr>
        <p:spPr>
          <a:xfrm>
            <a:off x="265328" y="376925"/>
            <a:ext cx="4375800" cy="4248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FFFFFF"/>
                </a:solidFill>
                <a:latin typeface="Arial"/>
                <a:ea typeface="Arial"/>
                <a:cs typeface="Arial"/>
                <a:sym typeface="Arial"/>
              </a:rPr>
              <a:t>Presentación del equipo</a:t>
            </a:r>
            <a:endParaRPr sz="2200" b="0" i="0" u="none" strike="noStrike" cap="none">
              <a:solidFill>
                <a:srgbClr val="000000"/>
              </a:solidFill>
              <a:latin typeface="Arial"/>
              <a:ea typeface="Arial"/>
              <a:cs typeface="Arial"/>
              <a:sym typeface="Arial"/>
            </a:endParaRPr>
          </a:p>
        </p:txBody>
      </p:sp>
      <p:sp>
        <p:nvSpPr>
          <p:cNvPr id="209" name="Google Shape;209;p2"/>
          <p:cNvSpPr/>
          <p:nvPr/>
        </p:nvSpPr>
        <p:spPr>
          <a:xfrm>
            <a:off x="6563705" y="4175551"/>
            <a:ext cx="2932500" cy="767987"/>
          </a:xfrm>
          <a:prstGeom prst="rect">
            <a:avLst/>
          </a:prstGeom>
          <a:noFill/>
          <a:ln>
            <a:noFill/>
          </a:ln>
        </p:spPr>
        <p:txBody>
          <a:bodyPr spcFirstLastPara="1" wrap="square" lIns="90000" tIns="45000" rIns="90000" bIns="45000" anchor="t" anchorCtr="0">
            <a:spAutoFit/>
          </a:bodyPr>
          <a:lstStyle/>
          <a:p>
            <a:pPr lvl="0" algn="ctr">
              <a:buSzPts val="2200"/>
            </a:pPr>
            <a:r>
              <a:rPr lang="en-US" sz="2200" dirty="0">
                <a:solidFill>
                  <a:srgbClr val="001E33"/>
                </a:solidFill>
              </a:rPr>
              <a:t>Nicolás Betancur </a:t>
            </a:r>
            <a:endParaRPr lang="en-US" sz="2200" dirty="0"/>
          </a:p>
          <a:p>
            <a:pPr marL="0" marR="0" lvl="0" indent="0" algn="ctr" rtl="0">
              <a:lnSpc>
                <a:spcPct val="100000"/>
              </a:lnSpc>
              <a:spcBef>
                <a:spcPts val="0"/>
              </a:spcBef>
              <a:spcAft>
                <a:spcPts val="0"/>
              </a:spcAft>
              <a:buClr>
                <a:srgbClr val="000000"/>
              </a:buClr>
              <a:buSzPts val="2200"/>
              <a:buFont typeface="Arial"/>
              <a:buNone/>
            </a:pPr>
            <a:endParaRPr sz="2200" b="0" i="0" u="none" strike="noStrike" cap="none" dirty="0">
              <a:solidFill>
                <a:srgbClr val="000000"/>
              </a:solidFill>
              <a:latin typeface="Arial"/>
              <a:ea typeface="Arial"/>
              <a:cs typeface="Arial"/>
              <a:sym typeface="Arial"/>
            </a:endParaRPr>
          </a:p>
        </p:txBody>
      </p:sp>
      <p:sp>
        <p:nvSpPr>
          <p:cNvPr id="210" name="Google Shape;210;p2"/>
          <p:cNvSpPr/>
          <p:nvPr/>
        </p:nvSpPr>
        <p:spPr>
          <a:xfrm>
            <a:off x="3105413" y="4304184"/>
            <a:ext cx="2192760" cy="1106542"/>
          </a:xfrm>
          <a:prstGeom prst="rect">
            <a:avLst/>
          </a:prstGeom>
          <a:noFill/>
          <a:ln>
            <a:noFill/>
          </a:ln>
        </p:spPr>
        <p:txBody>
          <a:bodyPr spcFirstLastPara="1" wrap="square" lIns="90000" tIns="45000" rIns="90000" bIns="45000" anchor="t" anchorCtr="0">
            <a:spAutoFit/>
          </a:bodyPr>
          <a:lstStyle/>
          <a:p>
            <a:pPr lvl="0" algn="ctr">
              <a:buSzPts val="2200"/>
            </a:pPr>
            <a:r>
              <a:rPr lang="en-US" sz="2200" dirty="0">
                <a:solidFill>
                  <a:srgbClr val="001E33"/>
                </a:solidFill>
              </a:rPr>
              <a:t>Julian David Valencia Restrepo</a:t>
            </a:r>
            <a:endParaRPr lang="en-US" sz="2200" dirty="0"/>
          </a:p>
        </p:txBody>
      </p:sp>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pic>
        <p:nvPicPr>
          <p:cNvPr id="22" name="Imagen 21">
            <a:extLst>
              <a:ext uri="{FF2B5EF4-FFF2-40B4-BE49-F238E27FC236}">
                <a16:creationId xmlns:a16="http://schemas.microsoft.com/office/drawing/2014/main" id="{CB6F549C-A945-452E-A625-04D42E7C2041}"/>
              </a:ext>
            </a:extLst>
          </p:cNvPr>
          <p:cNvPicPr>
            <a:picLocks noChangeAspect="1"/>
          </p:cNvPicPr>
          <p:nvPr/>
        </p:nvPicPr>
        <p:blipFill rotWithShape="1">
          <a:blip r:embed="rId5"/>
          <a:srcRect t="14615"/>
          <a:stretch/>
        </p:blipFill>
        <p:spPr>
          <a:xfrm>
            <a:off x="3150773" y="1605164"/>
            <a:ext cx="2102040" cy="2570387"/>
          </a:xfrm>
          <a:prstGeom prst="ellipse">
            <a:avLst/>
          </a:prstGeom>
        </p:spPr>
      </p:pic>
      <p:pic>
        <p:nvPicPr>
          <p:cNvPr id="23" name="Imagen 22">
            <a:extLst>
              <a:ext uri="{FF2B5EF4-FFF2-40B4-BE49-F238E27FC236}">
                <a16:creationId xmlns:a16="http://schemas.microsoft.com/office/drawing/2014/main" id="{31FA7362-DDC9-45F0-82AD-3CB560BB94FB}"/>
              </a:ext>
            </a:extLst>
          </p:cNvPr>
          <p:cNvPicPr>
            <a:picLocks noChangeAspect="1"/>
          </p:cNvPicPr>
          <p:nvPr/>
        </p:nvPicPr>
        <p:blipFill rotWithShape="1">
          <a:blip r:embed="rId6"/>
          <a:srcRect t="20719"/>
          <a:stretch/>
        </p:blipFill>
        <p:spPr>
          <a:xfrm>
            <a:off x="6939189" y="1737331"/>
            <a:ext cx="2181533" cy="2306052"/>
          </a:xfrm>
          <a:prstGeom prst="ellipse">
            <a:avLst/>
          </a:prstGeom>
        </p:spPr>
      </p:pic>
      <p:sp>
        <p:nvSpPr>
          <p:cNvPr id="25" name="Google Shape;217;p2">
            <a:extLst>
              <a:ext uri="{FF2B5EF4-FFF2-40B4-BE49-F238E27FC236}">
                <a16:creationId xmlns:a16="http://schemas.microsoft.com/office/drawing/2014/main" id="{383920B4-9AB5-41EC-BB46-A96E190ED06A}"/>
              </a:ext>
            </a:extLst>
          </p:cNvPr>
          <p:cNvSpPr/>
          <p:nvPr/>
        </p:nvSpPr>
        <p:spPr>
          <a:xfrm>
            <a:off x="803880" y="6016266"/>
            <a:ext cx="6860268" cy="767987"/>
          </a:xfrm>
          <a:prstGeom prst="rect">
            <a:avLst/>
          </a:prstGeom>
          <a:noFill/>
          <a:ln>
            <a:noFill/>
          </a:ln>
        </p:spPr>
        <p:txBody>
          <a:bodyPr spcFirstLastPara="1" wrap="square" lIns="90000" tIns="45000" rIns="90000" bIns="450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buSzPts val="2200"/>
            </a:pPr>
            <a:r>
              <a:rPr lang="en-US" sz="2200" b="1" dirty="0">
                <a:solidFill>
                  <a:srgbClr val="001E33"/>
                </a:solidFill>
                <a:uFill>
                  <a:noFill/>
                </a:uFill>
              </a:rPr>
              <a:t>https://github.com/JulianValencia08/ProyectoDatosAlgoritmos</a:t>
            </a:r>
            <a:endParaRPr sz="2200" b="1" i="0" u="none" strike="noStrike" cap="none" dirty="0">
              <a:solidFill>
                <a:srgbClr val="001E33"/>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
          <p:cNvPicPr preferRelativeResize="0"/>
          <p:nvPr/>
        </p:nvPicPr>
        <p:blipFill rotWithShape="1">
          <a:blip r:embed="rId3">
            <a:alphaModFix/>
          </a:blip>
          <a:srcRect/>
          <a:stretch/>
        </p:blipFill>
        <p:spPr>
          <a:xfrm>
            <a:off x="-186960" y="-49289"/>
            <a:ext cx="12196080" cy="6855840"/>
          </a:xfrm>
          <a:prstGeom prst="rect">
            <a:avLst/>
          </a:prstGeom>
          <a:noFill/>
          <a:ln>
            <a:noFill/>
          </a:ln>
        </p:spPr>
      </p:pic>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 name="CuadroTexto 1">
            <a:extLst>
              <a:ext uri="{FF2B5EF4-FFF2-40B4-BE49-F238E27FC236}">
                <a16:creationId xmlns:a16="http://schemas.microsoft.com/office/drawing/2014/main" id="{2E3C3B93-7D6F-476C-A493-DA42C4087825}"/>
              </a:ext>
            </a:extLst>
          </p:cNvPr>
          <p:cNvSpPr txBox="1"/>
          <p:nvPr/>
        </p:nvSpPr>
        <p:spPr>
          <a:xfrm>
            <a:off x="1434195" y="1288327"/>
            <a:ext cx="6981836" cy="523220"/>
          </a:xfrm>
          <a:prstGeom prst="rect">
            <a:avLst/>
          </a:prstGeom>
          <a:noFill/>
        </p:spPr>
        <p:txBody>
          <a:bodyPr wrap="square" rtlCol="0">
            <a:spAutoFit/>
          </a:bodyPr>
          <a:lstStyle/>
          <a:p>
            <a:r>
              <a:rPr lang="es-ES" sz="2800" b="1" i="0" dirty="0">
                <a:solidFill>
                  <a:srgbClr val="202122"/>
                </a:solidFill>
                <a:effectLst/>
                <a:latin typeface="Arial" panose="020B0604020202020204" pitchFamily="34" charset="0"/>
              </a:rPr>
              <a:t> Objetivo del trabajo</a:t>
            </a:r>
            <a:endParaRPr lang="es-CO" sz="2800" b="1" dirty="0"/>
          </a:p>
        </p:txBody>
      </p:sp>
      <p:pic>
        <p:nvPicPr>
          <p:cNvPr id="8" name="Imagen 7">
            <a:extLst>
              <a:ext uri="{FF2B5EF4-FFF2-40B4-BE49-F238E27FC236}">
                <a16:creationId xmlns:a16="http://schemas.microsoft.com/office/drawing/2014/main" id="{6302AEE5-E44D-479B-9421-9D7C551C75AD}"/>
              </a:ext>
            </a:extLst>
          </p:cNvPr>
          <p:cNvPicPr>
            <a:picLocks noChangeAspect="1"/>
          </p:cNvPicPr>
          <p:nvPr/>
        </p:nvPicPr>
        <p:blipFill>
          <a:blip r:embed="rId5"/>
          <a:stretch>
            <a:fillRect/>
          </a:stretch>
        </p:blipFill>
        <p:spPr>
          <a:xfrm>
            <a:off x="1341466" y="1979720"/>
            <a:ext cx="8494991" cy="3442112"/>
          </a:xfrm>
          <a:prstGeom prst="rect">
            <a:avLst/>
          </a:prstGeom>
        </p:spPr>
      </p:pic>
      <p:sp>
        <p:nvSpPr>
          <p:cNvPr id="9" name="Google Shape;217;p2">
            <a:extLst>
              <a:ext uri="{FF2B5EF4-FFF2-40B4-BE49-F238E27FC236}">
                <a16:creationId xmlns:a16="http://schemas.microsoft.com/office/drawing/2014/main" id="{AA79AB9B-215E-4FFA-8716-8FD0730ABCA5}"/>
              </a:ext>
            </a:extLst>
          </p:cNvPr>
          <p:cNvSpPr/>
          <p:nvPr/>
        </p:nvSpPr>
        <p:spPr>
          <a:xfrm>
            <a:off x="1173720" y="6122650"/>
            <a:ext cx="6860268" cy="767987"/>
          </a:xfrm>
          <a:prstGeom prst="rect">
            <a:avLst/>
          </a:prstGeom>
          <a:noFill/>
          <a:ln>
            <a:noFill/>
          </a:ln>
        </p:spPr>
        <p:txBody>
          <a:bodyPr spcFirstLastPara="1" wrap="square" lIns="90000" tIns="45000" rIns="90000" bIns="450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buSzPts val="2200"/>
            </a:pPr>
            <a:r>
              <a:rPr lang="en-US" sz="2200" b="1" dirty="0">
                <a:solidFill>
                  <a:srgbClr val="001E33"/>
                </a:solidFill>
                <a:uFill>
                  <a:noFill/>
                </a:uFill>
              </a:rPr>
              <a:t>https://github.com/JulianValencia08/ProyectoDatosAlgoritmos</a:t>
            </a:r>
            <a:endParaRPr sz="2200" b="1" i="0" u="none" strike="noStrike" cap="none" dirty="0">
              <a:solidFill>
                <a:srgbClr val="001E33"/>
              </a:solidFill>
              <a:latin typeface="Arial"/>
              <a:ea typeface="Arial"/>
              <a:cs typeface="Arial"/>
              <a:sym typeface="Arial"/>
            </a:endParaRPr>
          </a:p>
        </p:txBody>
      </p:sp>
    </p:spTree>
    <p:extLst>
      <p:ext uri="{BB962C8B-B14F-4D97-AF65-F5344CB8AC3E}">
        <p14:creationId xmlns:p14="http://schemas.microsoft.com/office/powerpoint/2010/main" val="1183219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
          <p:cNvPicPr preferRelativeResize="0"/>
          <p:nvPr/>
        </p:nvPicPr>
        <p:blipFill rotWithShape="1">
          <a:blip r:embed="rId3">
            <a:alphaModFix/>
          </a:blip>
          <a:srcRect/>
          <a:stretch/>
        </p:blipFill>
        <p:spPr>
          <a:xfrm>
            <a:off x="-186960" y="-49289"/>
            <a:ext cx="12196080" cy="6855840"/>
          </a:xfrm>
          <a:prstGeom prst="rect">
            <a:avLst/>
          </a:prstGeom>
          <a:noFill/>
          <a:ln>
            <a:noFill/>
          </a:ln>
        </p:spPr>
      </p:pic>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 name="CuadroTexto 1">
            <a:extLst>
              <a:ext uri="{FF2B5EF4-FFF2-40B4-BE49-F238E27FC236}">
                <a16:creationId xmlns:a16="http://schemas.microsoft.com/office/drawing/2014/main" id="{2E3C3B93-7D6F-476C-A493-DA42C4087825}"/>
              </a:ext>
            </a:extLst>
          </p:cNvPr>
          <p:cNvSpPr txBox="1"/>
          <p:nvPr/>
        </p:nvSpPr>
        <p:spPr>
          <a:xfrm>
            <a:off x="803880" y="1083212"/>
            <a:ext cx="10801966" cy="307777"/>
          </a:xfrm>
          <a:prstGeom prst="rect">
            <a:avLst/>
          </a:prstGeom>
          <a:noFill/>
        </p:spPr>
        <p:txBody>
          <a:bodyPr wrap="square" rtlCol="0">
            <a:spAutoFit/>
          </a:bodyPr>
          <a:lstStyle/>
          <a:p>
            <a:r>
              <a:rPr lang="es-ES" b="0" i="0" dirty="0">
                <a:solidFill>
                  <a:srgbClr val="202122"/>
                </a:solidFill>
                <a:effectLst/>
                <a:latin typeface="Arial" panose="020B0604020202020204" pitchFamily="34" charset="0"/>
              </a:rPr>
              <a:t> Definición de  La compresión de imagen </a:t>
            </a:r>
            <a:r>
              <a:rPr lang="es-ES" b="0" i="0" u="none" strike="noStrike" dirty="0">
                <a:solidFill>
                  <a:srgbClr val="0645AD"/>
                </a:solidFill>
                <a:effectLst/>
                <a:latin typeface="Arial" panose="020B0604020202020204" pitchFamily="34" charset="0"/>
                <a:hlinkClick r:id="rId5" tooltip="Algoritmo de compresión con pérdida"/>
              </a:rPr>
              <a:t>con pérdida (</a:t>
            </a:r>
            <a:r>
              <a:rPr lang="es-ES" b="0" i="0" u="none" strike="noStrike" dirty="0" err="1">
                <a:solidFill>
                  <a:srgbClr val="0645AD"/>
                </a:solidFill>
                <a:effectLst/>
                <a:latin typeface="Arial" panose="020B0604020202020204" pitchFamily="34" charset="0"/>
                <a:hlinkClick r:id="rId5" tooltip="Algoritmo de compresión con pérdida"/>
              </a:rPr>
              <a:t>Lossy</a:t>
            </a:r>
            <a:r>
              <a:rPr lang="es-ES" b="0" i="0" u="none" strike="noStrike" dirty="0">
                <a:solidFill>
                  <a:srgbClr val="0645AD"/>
                </a:solidFill>
                <a:effectLst/>
                <a:latin typeface="Arial" panose="020B0604020202020204" pitchFamily="34" charset="0"/>
                <a:hlinkClick r:id="rId5" tooltip="Algoritmo de compresión con pérdida"/>
              </a:rPr>
              <a:t>)</a:t>
            </a:r>
            <a:r>
              <a:rPr lang="es-ES" b="0" i="0" dirty="0">
                <a:solidFill>
                  <a:srgbClr val="202122"/>
                </a:solidFill>
                <a:effectLst/>
                <a:latin typeface="Arial" panose="020B0604020202020204" pitchFamily="34" charset="0"/>
              </a:rPr>
              <a:t> o </a:t>
            </a:r>
            <a:r>
              <a:rPr lang="es-ES" b="0" i="0" u="sng" dirty="0">
                <a:solidFill>
                  <a:srgbClr val="0645AD"/>
                </a:solidFill>
                <a:effectLst/>
                <a:latin typeface="Arial" panose="020B0604020202020204" pitchFamily="34" charset="0"/>
                <a:hlinkClick r:id="rId6"/>
              </a:rPr>
              <a:t>sin pérdida (</a:t>
            </a:r>
            <a:r>
              <a:rPr lang="es-ES" b="0" i="0" u="sng" dirty="0" err="1">
                <a:solidFill>
                  <a:srgbClr val="0645AD"/>
                </a:solidFill>
                <a:effectLst/>
                <a:latin typeface="Arial" panose="020B0604020202020204" pitchFamily="34" charset="0"/>
                <a:hlinkClick r:id="rId6"/>
              </a:rPr>
              <a:t>LossLess</a:t>
            </a:r>
            <a:r>
              <a:rPr lang="es-ES" b="0" i="0" u="sng" dirty="0">
                <a:solidFill>
                  <a:srgbClr val="0645AD"/>
                </a:solidFill>
                <a:effectLst/>
                <a:latin typeface="Arial" panose="020B0604020202020204" pitchFamily="34" charset="0"/>
                <a:hlinkClick r:id="rId6"/>
              </a:rPr>
              <a:t>)</a:t>
            </a:r>
            <a:r>
              <a:rPr lang="es-ES" b="0" i="0" dirty="0">
                <a:solidFill>
                  <a:srgbClr val="202122"/>
                </a:solidFill>
                <a:effectLst/>
                <a:latin typeface="Arial" panose="020B0604020202020204" pitchFamily="34" charset="0"/>
              </a:rPr>
              <a:t>.</a:t>
            </a:r>
            <a:endParaRPr lang="es-CO" dirty="0"/>
          </a:p>
        </p:txBody>
      </p:sp>
      <p:sp>
        <p:nvSpPr>
          <p:cNvPr id="8" name="CuadroTexto 8">
            <a:extLst>
              <a:ext uri="{FF2B5EF4-FFF2-40B4-BE49-F238E27FC236}">
                <a16:creationId xmlns:a16="http://schemas.microsoft.com/office/drawing/2014/main" id="{2E3C3B93-7D6F-476C-A493-DA42C4087825}"/>
              </a:ext>
            </a:extLst>
          </p:cNvPr>
          <p:cNvSpPr txBox="1"/>
          <p:nvPr/>
        </p:nvSpPr>
        <p:spPr>
          <a:xfrm>
            <a:off x="331033" y="1769437"/>
            <a:ext cx="10801966" cy="1508105"/>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ES" sz="2000" b="1" i="0" dirty="0">
                <a:solidFill>
                  <a:srgbClr val="202122"/>
                </a:solidFill>
                <a:effectLst/>
                <a:latin typeface="Calibri Light" panose="020F0302020204030204" pitchFamily="34" charset="0"/>
                <a:cs typeface="Calibri Light" panose="020F0302020204030204" pitchFamily="34" charset="0"/>
              </a:rPr>
              <a:t>Definición de  La compresión de imagen con perdida (</a:t>
            </a:r>
            <a:r>
              <a:rPr lang="es-ES" sz="2000" b="1" i="0" dirty="0" err="1">
                <a:solidFill>
                  <a:srgbClr val="202122"/>
                </a:solidFill>
                <a:effectLst/>
                <a:latin typeface="Calibri Light" panose="020F0302020204030204" pitchFamily="34" charset="0"/>
                <a:cs typeface="Calibri Light" panose="020F0302020204030204" pitchFamily="34" charset="0"/>
              </a:rPr>
              <a:t>Lossy</a:t>
            </a:r>
            <a:r>
              <a:rPr lang="es-ES" sz="2000" b="1" dirty="0">
                <a:solidFill>
                  <a:srgbClr val="202122"/>
                </a:solidFill>
                <a:latin typeface="Calibri Light" panose="020F0302020204030204" pitchFamily="34" charset="0"/>
                <a:cs typeface="Calibri Light" panose="020F0302020204030204" pitchFamily="34" charset="0"/>
              </a:rPr>
              <a:t>):</a:t>
            </a:r>
          </a:p>
          <a:p>
            <a:r>
              <a:rPr lang="es-CO" sz="1800" dirty="0">
                <a:latin typeface="Calibri" panose="020F0502020204030204" pitchFamily="34" charset="0"/>
                <a:cs typeface="Calibri" panose="020F0502020204030204" pitchFamily="34" charset="0"/>
              </a:rPr>
              <a:t>Una compresión de imagen con perdida básicamente quiere decir que cuando me devuelva la imagen descomprimida esta acepta que tenga algún tipo de degradación de imagen por una mayor compresión esto básicamente quiere decir que a cambio de que mi imagen llegue con algunos desperfectos y que ya no seria igual a la imagen original tenga una mayor compresión de imagen.</a:t>
            </a:r>
          </a:p>
        </p:txBody>
      </p:sp>
      <p:sp>
        <p:nvSpPr>
          <p:cNvPr id="9" name="CuadroTexto 9">
            <a:extLst>
              <a:ext uri="{FF2B5EF4-FFF2-40B4-BE49-F238E27FC236}">
                <a16:creationId xmlns:a16="http://schemas.microsoft.com/office/drawing/2014/main" id="{2E3C3B93-7D6F-476C-A493-DA42C4087825}"/>
              </a:ext>
            </a:extLst>
          </p:cNvPr>
          <p:cNvSpPr txBox="1"/>
          <p:nvPr/>
        </p:nvSpPr>
        <p:spPr>
          <a:xfrm>
            <a:off x="331033" y="3820593"/>
            <a:ext cx="10801966" cy="954107"/>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ES" sz="2000" b="1" i="0" dirty="0">
                <a:solidFill>
                  <a:srgbClr val="202122"/>
                </a:solidFill>
                <a:effectLst/>
                <a:latin typeface="Calibri Light" panose="020F0302020204030204" pitchFamily="34" charset="0"/>
                <a:cs typeface="Calibri Light" panose="020F0302020204030204" pitchFamily="34" charset="0"/>
              </a:rPr>
              <a:t> Definición de  La compresión de imagen sin perdida (</a:t>
            </a:r>
            <a:r>
              <a:rPr lang="es-ES" sz="2000" b="1" i="0" dirty="0" err="1">
                <a:solidFill>
                  <a:srgbClr val="202122"/>
                </a:solidFill>
                <a:effectLst/>
                <a:latin typeface="Calibri Light" panose="020F0302020204030204" pitchFamily="34" charset="0"/>
                <a:cs typeface="Calibri Light" panose="020F0302020204030204" pitchFamily="34" charset="0"/>
              </a:rPr>
              <a:t>LossLess</a:t>
            </a:r>
            <a:r>
              <a:rPr lang="es-ES" sz="2000" b="1" i="0" dirty="0">
                <a:solidFill>
                  <a:srgbClr val="202122"/>
                </a:solidFill>
                <a:effectLst/>
                <a:latin typeface="Calibri Light" panose="020F0302020204030204" pitchFamily="34" charset="0"/>
                <a:cs typeface="Calibri Light" panose="020F0302020204030204" pitchFamily="34" charset="0"/>
              </a:rPr>
              <a:t>):</a:t>
            </a:r>
          </a:p>
          <a:p>
            <a:r>
              <a:rPr lang="es-ES" sz="1800" dirty="0">
                <a:solidFill>
                  <a:srgbClr val="202122"/>
                </a:solidFill>
                <a:latin typeface="Calibri" panose="020F0502020204030204" pitchFamily="34" charset="0"/>
                <a:cs typeface="Calibri" panose="020F0502020204030204" pitchFamily="34" charset="0"/>
              </a:rPr>
              <a:t>Una compresión </a:t>
            </a:r>
            <a:r>
              <a:rPr lang="es-ES" sz="1800" dirty="0" err="1">
                <a:solidFill>
                  <a:srgbClr val="202122"/>
                </a:solidFill>
                <a:latin typeface="Calibri" panose="020F0502020204030204" pitchFamily="34" charset="0"/>
                <a:cs typeface="Calibri" panose="020F0502020204030204" pitchFamily="34" charset="0"/>
              </a:rPr>
              <a:t>LossLess</a:t>
            </a:r>
            <a:r>
              <a:rPr lang="es-ES" sz="1800" dirty="0">
                <a:solidFill>
                  <a:srgbClr val="202122"/>
                </a:solidFill>
                <a:latin typeface="Calibri" panose="020F0502020204030204" pitchFamily="34" charset="0"/>
                <a:cs typeface="Calibri" panose="020F0502020204030204" pitchFamily="34" charset="0"/>
              </a:rPr>
              <a:t> o sin perdida es básicamente que cuando comprimo la imagen y luego la descomprimo me devuelve la misma imagen no hay degradación de la imagen a diferencia de la compresión con perdida.</a:t>
            </a:r>
            <a:endParaRPr lang="es-CO" sz="1800" dirty="0">
              <a:latin typeface="Calibri" panose="020F0502020204030204" pitchFamily="34" charset="0"/>
              <a:cs typeface="Calibri" panose="020F0502020204030204" pitchFamily="34" charset="0"/>
            </a:endParaRPr>
          </a:p>
        </p:txBody>
      </p:sp>
      <p:sp>
        <p:nvSpPr>
          <p:cNvPr id="10" name="CuadroTexto 9">
            <a:extLst>
              <a:ext uri="{FF2B5EF4-FFF2-40B4-BE49-F238E27FC236}">
                <a16:creationId xmlns:a16="http://schemas.microsoft.com/office/drawing/2014/main" id="{2DA83C78-206F-4857-BC32-3E6F7E0E07FB}"/>
              </a:ext>
            </a:extLst>
          </p:cNvPr>
          <p:cNvSpPr txBox="1"/>
          <p:nvPr/>
        </p:nvSpPr>
        <p:spPr>
          <a:xfrm>
            <a:off x="889584" y="6044600"/>
            <a:ext cx="6239020" cy="707886"/>
          </a:xfrm>
          <a:prstGeom prst="rect">
            <a:avLst/>
          </a:prstGeom>
          <a:noFill/>
        </p:spPr>
        <p:txBody>
          <a:bodyPr wrap="square">
            <a:spAutoFit/>
          </a:bodyPr>
          <a:lstStyle/>
          <a:p>
            <a:r>
              <a:rPr lang="es-CO" sz="2000" b="1" dirty="0">
                <a:latin typeface="Calibri" panose="020F0502020204030204" pitchFamily="34" charset="0"/>
                <a:cs typeface="Calibri" panose="020F0502020204030204" pitchFamily="34" charset="0"/>
              </a:rPr>
              <a:t>https://github.com/JulianValencia08/ProyectoDatosAlgoritmos/upload/main/EntregableN3</a:t>
            </a:r>
          </a:p>
        </p:txBody>
      </p:sp>
    </p:spTree>
    <p:extLst>
      <p:ext uri="{BB962C8B-B14F-4D97-AF65-F5344CB8AC3E}">
        <p14:creationId xmlns:p14="http://schemas.microsoft.com/office/powerpoint/2010/main" val="1075664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
          <p:cNvPicPr preferRelativeResize="0"/>
          <p:nvPr/>
        </p:nvPicPr>
        <p:blipFill rotWithShape="1">
          <a:blip r:embed="rId3">
            <a:alphaModFix/>
          </a:blip>
          <a:srcRect/>
          <a:stretch/>
        </p:blipFill>
        <p:spPr>
          <a:xfrm>
            <a:off x="-186960" y="-49289"/>
            <a:ext cx="12196080" cy="6855840"/>
          </a:xfrm>
          <a:prstGeom prst="rect">
            <a:avLst/>
          </a:prstGeom>
          <a:noFill/>
          <a:ln>
            <a:noFill/>
          </a:ln>
        </p:spPr>
      </p:pic>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 name="CuadroTexto 1">
            <a:extLst>
              <a:ext uri="{FF2B5EF4-FFF2-40B4-BE49-F238E27FC236}">
                <a16:creationId xmlns:a16="http://schemas.microsoft.com/office/drawing/2014/main" id="{2E3C3B93-7D6F-476C-A493-DA42C4087825}"/>
              </a:ext>
            </a:extLst>
          </p:cNvPr>
          <p:cNvSpPr txBox="1"/>
          <p:nvPr/>
        </p:nvSpPr>
        <p:spPr>
          <a:xfrm>
            <a:off x="803880" y="1083212"/>
            <a:ext cx="10801966" cy="523220"/>
          </a:xfrm>
          <a:prstGeom prst="rect">
            <a:avLst/>
          </a:prstGeom>
          <a:noFill/>
        </p:spPr>
        <p:txBody>
          <a:bodyPr wrap="square" rtlCol="0">
            <a:spAutoFit/>
          </a:bodyPr>
          <a:lstStyle/>
          <a:p>
            <a:r>
              <a:rPr lang="es-ES" b="0" i="0" dirty="0">
                <a:solidFill>
                  <a:srgbClr val="202122"/>
                </a:solidFill>
                <a:effectLst/>
                <a:latin typeface="Arial" panose="020B0604020202020204" pitchFamily="34" charset="0"/>
              </a:rPr>
              <a:t> </a:t>
            </a:r>
            <a:r>
              <a:rPr lang="es-ES" b="1" i="0" dirty="0">
                <a:solidFill>
                  <a:srgbClr val="000000"/>
                </a:solidFill>
                <a:effectLst/>
                <a:latin typeface="Arial" panose="020B0604020202020204" pitchFamily="34" charset="0"/>
              </a:rPr>
              <a:t>Los métodos para la compresión de imagen sin pérdida </a:t>
            </a:r>
          </a:p>
          <a:p>
            <a:endParaRPr lang="es-CO" dirty="0"/>
          </a:p>
        </p:txBody>
      </p:sp>
      <p:sp>
        <p:nvSpPr>
          <p:cNvPr id="8" name="CuadroTexto 7">
            <a:extLst>
              <a:ext uri="{FF2B5EF4-FFF2-40B4-BE49-F238E27FC236}">
                <a16:creationId xmlns:a16="http://schemas.microsoft.com/office/drawing/2014/main" id="{2E3C3B93-7D6F-476C-A493-DA42C4087825}"/>
              </a:ext>
            </a:extLst>
          </p:cNvPr>
          <p:cNvSpPr txBox="1"/>
          <p:nvPr/>
        </p:nvSpPr>
        <p:spPr>
          <a:xfrm>
            <a:off x="695017" y="1643896"/>
            <a:ext cx="10801966" cy="3570208"/>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CO" sz="1800" b="1" i="1" dirty="0">
                <a:latin typeface="Calibri Light" panose="020F0302020204030204" pitchFamily="34" charset="0"/>
                <a:cs typeface="Calibri Light" panose="020F0302020204030204" pitchFamily="34" charset="0"/>
              </a:rPr>
              <a:t>Los métodos para compresión sin perdida son:</a:t>
            </a:r>
          </a:p>
          <a:p>
            <a:endParaRPr lang="es-CO" sz="1800" b="1" i="1" dirty="0">
              <a:latin typeface="Calibri Light" panose="020F0302020204030204" pitchFamily="34" charset="0"/>
              <a:cs typeface="Calibri Light" panose="020F0302020204030204" pitchFamily="34" charset="0"/>
            </a:endParaRPr>
          </a:p>
          <a:p>
            <a:r>
              <a:rPr lang="es-CO" sz="1600" b="1" dirty="0">
                <a:latin typeface="Calibri Light" panose="020F0302020204030204" pitchFamily="34" charset="0"/>
                <a:cs typeface="Calibri Light" panose="020F0302020204030204" pitchFamily="34" charset="0"/>
              </a:rPr>
              <a:t>-Run </a:t>
            </a:r>
            <a:r>
              <a:rPr lang="es-CO" sz="1600" b="1" dirty="0" err="1">
                <a:latin typeface="Calibri Light" panose="020F0302020204030204" pitchFamily="34" charset="0"/>
                <a:cs typeface="Calibri Light" panose="020F0302020204030204" pitchFamily="34" charset="0"/>
              </a:rPr>
              <a:t>length</a:t>
            </a:r>
            <a:r>
              <a:rPr lang="es-CO" sz="1600" b="1" dirty="0">
                <a:latin typeface="Calibri Light" panose="020F0302020204030204" pitchFamily="34" charset="0"/>
                <a:cs typeface="Calibri Light" panose="020F0302020204030204" pitchFamily="34" charset="0"/>
              </a:rPr>
              <a:t> </a:t>
            </a:r>
            <a:r>
              <a:rPr lang="es-CO" sz="1600" b="1" dirty="0" err="1">
                <a:latin typeface="Calibri Light" panose="020F0302020204030204" pitchFamily="34" charset="0"/>
                <a:cs typeface="Calibri Light" panose="020F0302020204030204" pitchFamily="34" charset="0"/>
              </a:rPr>
              <a:t>encoding</a:t>
            </a:r>
            <a:r>
              <a:rPr lang="es-CO" sz="1600" b="1" dirty="0">
                <a:latin typeface="Calibri Light" panose="020F0302020204030204" pitchFamily="34" charset="0"/>
                <a:cs typeface="Calibri Light" panose="020F0302020204030204" pitchFamily="34" charset="0"/>
              </a:rPr>
              <a:t>: </a:t>
            </a:r>
            <a:r>
              <a:rPr lang="es-CO" sz="1600" dirty="0">
                <a:latin typeface="Calibri" panose="020F0502020204030204" pitchFamily="34" charset="0"/>
                <a:cs typeface="Calibri" panose="020F0502020204030204" pitchFamily="34" charset="0"/>
              </a:rPr>
              <a:t>Es una forma muy simple de comprensión de datos en que las secuencias del mismo valor son almacenadas como único valor mas su recuento</a:t>
            </a:r>
            <a:endParaRPr lang="es-CO" sz="1600" b="1" dirty="0">
              <a:latin typeface="Calibri Light" panose="020F0302020204030204" pitchFamily="34" charset="0"/>
              <a:cs typeface="Calibri Light" panose="020F0302020204030204" pitchFamily="34" charset="0"/>
            </a:endParaRPr>
          </a:p>
          <a:p>
            <a:endParaRPr lang="es-CO" sz="1600" b="1" dirty="0">
              <a:latin typeface="Calibri Light" panose="020F0302020204030204" pitchFamily="34" charset="0"/>
              <a:cs typeface="Calibri Light" panose="020F0302020204030204" pitchFamily="34" charset="0"/>
            </a:endParaRPr>
          </a:p>
          <a:p>
            <a:r>
              <a:rPr lang="es-CO" sz="1600" b="1" dirty="0">
                <a:latin typeface="Calibri Light" panose="020F0302020204030204" pitchFamily="34" charset="0"/>
                <a:cs typeface="Calibri Light" panose="020F0302020204030204" pitchFamily="34" charset="0"/>
              </a:rPr>
              <a:t>-Codificación aritmética: </a:t>
            </a:r>
            <a:r>
              <a:rPr lang="es-CO" sz="1600" dirty="0">
                <a:latin typeface="Calibri" panose="020F0502020204030204" pitchFamily="34" charset="0"/>
                <a:cs typeface="Calibri" panose="020F0502020204030204" pitchFamily="34" charset="0"/>
              </a:rPr>
              <a:t>Cuando tienes por ejemplo una cadena “Hola” esta básicamente tiene un número fijo de caracteres, al ser convertida en codificación aritmética se almacenara con menos bits </a:t>
            </a:r>
            <a:endParaRPr lang="es-CO" sz="1600" b="1" dirty="0">
              <a:latin typeface="Calibri Light" panose="020F0302020204030204" pitchFamily="34" charset="0"/>
              <a:cs typeface="Calibri Light" panose="020F0302020204030204" pitchFamily="34" charset="0"/>
            </a:endParaRPr>
          </a:p>
          <a:p>
            <a:endParaRPr lang="es-CO" sz="1600" b="1" dirty="0">
              <a:latin typeface="Calibri Light" panose="020F0302020204030204" pitchFamily="34" charset="0"/>
              <a:cs typeface="Calibri Light" panose="020F0302020204030204" pitchFamily="34" charset="0"/>
            </a:endParaRPr>
          </a:p>
          <a:p>
            <a:r>
              <a:rPr lang="es-CO" sz="1600" b="1" dirty="0">
                <a:latin typeface="Calibri Light" panose="020F0302020204030204" pitchFamily="34" charset="0"/>
                <a:cs typeface="Calibri Light" panose="020F0302020204030204" pitchFamily="34" charset="0"/>
              </a:rPr>
              <a:t>-Codificación de </a:t>
            </a:r>
            <a:r>
              <a:rPr lang="es-CO" sz="1600" b="1" dirty="0" err="1">
                <a:latin typeface="Calibri Light" panose="020F0302020204030204" pitchFamily="34" charset="0"/>
                <a:cs typeface="Calibri Light" panose="020F0302020204030204" pitchFamily="34" charset="0"/>
              </a:rPr>
              <a:t>Huffman</a:t>
            </a:r>
            <a:r>
              <a:rPr lang="es-CO" sz="1600" b="1" dirty="0">
                <a:latin typeface="Calibri Light" panose="020F0302020204030204" pitchFamily="34" charset="0"/>
                <a:cs typeface="Calibri Light" panose="020F0302020204030204" pitchFamily="34" charset="0"/>
              </a:rPr>
              <a:t>:  </a:t>
            </a:r>
            <a:r>
              <a:rPr lang="es-CO" sz="1600" dirty="0">
                <a:latin typeface="Calibri" panose="020F0502020204030204" pitchFamily="34" charset="0"/>
                <a:cs typeface="Calibri" panose="020F0502020204030204" pitchFamily="34" charset="0"/>
              </a:rPr>
              <a:t>En este método se utiliza una tabla basada en una probabilidad estimada por una posible aparición de un elemente en particular</a:t>
            </a:r>
            <a:endParaRPr lang="es-CO" sz="1600" b="1" dirty="0">
              <a:latin typeface="Calibri Light" panose="020F0302020204030204" pitchFamily="34" charset="0"/>
              <a:cs typeface="Calibri Light" panose="020F0302020204030204" pitchFamily="34" charset="0"/>
            </a:endParaRPr>
          </a:p>
          <a:p>
            <a:endParaRPr lang="es-CO" sz="1600" b="1" dirty="0">
              <a:latin typeface="Calibri Light" panose="020F0302020204030204" pitchFamily="34" charset="0"/>
              <a:cs typeface="Calibri Light" panose="020F0302020204030204" pitchFamily="34" charset="0"/>
            </a:endParaRPr>
          </a:p>
          <a:p>
            <a:r>
              <a:rPr lang="es-CO" sz="1600" b="1" dirty="0">
                <a:latin typeface="Calibri Light" panose="020F0302020204030204" pitchFamily="34" charset="0"/>
                <a:cs typeface="Calibri Light" panose="020F0302020204030204" pitchFamily="34" charset="0"/>
              </a:rPr>
              <a:t>-</a:t>
            </a:r>
            <a:r>
              <a:rPr lang="es-CO" sz="1600" b="1" dirty="0" err="1">
                <a:latin typeface="Calibri Light" panose="020F0302020204030204" pitchFamily="34" charset="0"/>
                <a:cs typeface="Calibri Light" panose="020F0302020204030204" pitchFamily="34" charset="0"/>
              </a:rPr>
              <a:t>Lempel-Ziv</a:t>
            </a:r>
            <a:r>
              <a:rPr lang="es-CO" sz="1600" b="1" dirty="0">
                <a:latin typeface="Calibri Light" panose="020F0302020204030204" pitchFamily="34" charset="0"/>
                <a:cs typeface="Calibri Light" panose="020F0302020204030204" pitchFamily="34" charset="0"/>
              </a:rPr>
              <a:t>: </a:t>
            </a:r>
            <a:r>
              <a:rPr lang="es-CO" sz="1600" dirty="0">
                <a:latin typeface="Calibri" panose="020F0502020204030204" pitchFamily="34" charset="0"/>
                <a:cs typeface="Calibri" panose="020F0502020204030204" pitchFamily="34" charset="0"/>
              </a:rPr>
              <a:t>Este método trata de comprimir sobre la marcha es decir de una sola pasada y mientras se lee el elemento a trabajar</a:t>
            </a:r>
            <a:endParaRPr lang="es-CO" sz="1600" b="1" dirty="0">
              <a:latin typeface="Calibri Light" panose="020F0302020204030204" pitchFamily="34" charset="0"/>
              <a:cs typeface="Calibri Light" panose="020F0302020204030204" pitchFamily="34" charset="0"/>
            </a:endParaRPr>
          </a:p>
          <a:p>
            <a:endParaRPr lang="es-CO" dirty="0">
              <a:latin typeface="+mj-lt"/>
              <a:cs typeface="Times New Roman" panose="02020603050405020304" pitchFamily="18" charset="0"/>
            </a:endParaRPr>
          </a:p>
        </p:txBody>
      </p:sp>
      <p:sp>
        <p:nvSpPr>
          <p:cNvPr id="7" name="CuadroTexto 6">
            <a:extLst>
              <a:ext uri="{FF2B5EF4-FFF2-40B4-BE49-F238E27FC236}">
                <a16:creationId xmlns:a16="http://schemas.microsoft.com/office/drawing/2014/main" id="{E3D89A4D-108F-40C9-BE6D-574F16E09971}"/>
              </a:ext>
            </a:extLst>
          </p:cNvPr>
          <p:cNvSpPr txBox="1"/>
          <p:nvPr/>
        </p:nvSpPr>
        <p:spPr>
          <a:xfrm>
            <a:off x="889584" y="6044600"/>
            <a:ext cx="6239020" cy="707886"/>
          </a:xfrm>
          <a:prstGeom prst="rect">
            <a:avLst/>
          </a:prstGeom>
          <a:noFill/>
        </p:spPr>
        <p:txBody>
          <a:bodyPr wrap="square">
            <a:spAutoFit/>
          </a:bodyPr>
          <a:lstStyle/>
          <a:p>
            <a:r>
              <a:rPr lang="es-CO" sz="2000" b="1" dirty="0">
                <a:latin typeface="Calibri" panose="020F0502020204030204" pitchFamily="34" charset="0"/>
                <a:cs typeface="Calibri" panose="020F0502020204030204" pitchFamily="34" charset="0"/>
              </a:rPr>
              <a:t>https://github.com/JulianValencia08/ProyectoDatosAlgoritmos/upload/main/EntregableN3</a:t>
            </a:r>
          </a:p>
        </p:txBody>
      </p:sp>
    </p:spTree>
    <p:extLst>
      <p:ext uri="{BB962C8B-B14F-4D97-AF65-F5344CB8AC3E}">
        <p14:creationId xmlns:p14="http://schemas.microsoft.com/office/powerpoint/2010/main" val="492495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
          <p:cNvPicPr preferRelativeResize="0"/>
          <p:nvPr/>
        </p:nvPicPr>
        <p:blipFill rotWithShape="1">
          <a:blip r:embed="rId3">
            <a:alphaModFix/>
          </a:blip>
          <a:srcRect/>
          <a:stretch/>
        </p:blipFill>
        <p:spPr>
          <a:xfrm>
            <a:off x="-186960" y="-49289"/>
            <a:ext cx="12196080" cy="6855840"/>
          </a:xfrm>
          <a:prstGeom prst="rect">
            <a:avLst/>
          </a:prstGeom>
          <a:noFill/>
          <a:ln>
            <a:noFill/>
          </a:ln>
        </p:spPr>
      </p:pic>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 name="CuadroTexto 1">
            <a:extLst>
              <a:ext uri="{FF2B5EF4-FFF2-40B4-BE49-F238E27FC236}">
                <a16:creationId xmlns:a16="http://schemas.microsoft.com/office/drawing/2014/main" id="{2E3C3B93-7D6F-476C-A493-DA42C4087825}"/>
              </a:ext>
            </a:extLst>
          </p:cNvPr>
          <p:cNvSpPr txBox="1"/>
          <p:nvPr/>
        </p:nvSpPr>
        <p:spPr>
          <a:xfrm>
            <a:off x="803880" y="1083212"/>
            <a:ext cx="10801966" cy="307777"/>
          </a:xfrm>
          <a:prstGeom prst="rect">
            <a:avLst/>
          </a:prstGeom>
          <a:noFill/>
        </p:spPr>
        <p:txBody>
          <a:bodyPr wrap="square" rtlCol="0">
            <a:spAutoFit/>
          </a:bodyPr>
          <a:lstStyle/>
          <a:p>
            <a:r>
              <a:rPr lang="es-ES" b="0" i="0" dirty="0">
                <a:solidFill>
                  <a:srgbClr val="202122"/>
                </a:solidFill>
                <a:effectLst/>
                <a:latin typeface="Arial" panose="020B0604020202020204" pitchFamily="34" charset="0"/>
              </a:rPr>
              <a:t> </a:t>
            </a:r>
            <a:r>
              <a:rPr lang="es-ES" b="1" i="0" dirty="0">
                <a:solidFill>
                  <a:srgbClr val="000000"/>
                </a:solidFill>
                <a:effectLst/>
                <a:latin typeface="Arial" panose="020B0604020202020204" pitchFamily="34" charset="0"/>
              </a:rPr>
              <a:t>Los métodos para la compresión de imagen con perdida</a:t>
            </a:r>
            <a:endParaRPr lang="es-CO" dirty="0"/>
          </a:p>
        </p:txBody>
      </p:sp>
      <p:sp>
        <p:nvSpPr>
          <p:cNvPr id="8" name="CuadroTexto 8">
            <a:extLst>
              <a:ext uri="{FF2B5EF4-FFF2-40B4-BE49-F238E27FC236}">
                <a16:creationId xmlns:a16="http://schemas.microsoft.com/office/drawing/2014/main" id="{2E3C3B93-7D6F-476C-A493-DA42C4087825}"/>
              </a:ext>
            </a:extLst>
          </p:cNvPr>
          <p:cNvSpPr txBox="1"/>
          <p:nvPr/>
        </p:nvSpPr>
        <p:spPr>
          <a:xfrm>
            <a:off x="493380" y="1635241"/>
            <a:ext cx="10801966" cy="2769989"/>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CO" sz="1800" b="1" i="1" dirty="0">
                <a:latin typeface="Calibri Light" panose="020F0302020204030204" pitchFamily="34" charset="0"/>
                <a:cs typeface="Calibri Light" panose="020F0302020204030204" pitchFamily="34" charset="0"/>
              </a:rPr>
              <a:t>Los métodos para compresión con perdida son:</a:t>
            </a:r>
          </a:p>
          <a:p>
            <a:endParaRPr lang="es-CO" dirty="0">
              <a:latin typeface="+mj-lt"/>
              <a:cs typeface="Times New Roman" panose="02020603050405020304" pitchFamily="18" charset="0"/>
            </a:endParaRPr>
          </a:p>
          <a:p>
            <a:r>
              <a:rPr lang="es-CO" sz="1600" b="1" dirty="0">
                <a:latin typeface="+mj-lt"/>
                <a:cs typeface="Times New Roman" panose="02020603050405020304" pitchFamily="18" charset="0"/>
              </a:rPr>
              <a:t>-Codificación por transformación: </a:t>
            </a:r>
            <a:r>
              <a:rPr lang="es-CO" sz="1600" dirty="0">
                <a:latin typeface="Calibri" panose="020F0502020204030204" pitchFamily="34" charset="0"/>
                <a:cs typeface="Calibri" panose="020F0502020204030204" pitchFamily="34" charset="0"/>
              </a:rPr>
              <a:t>Este método utiliza el conocimiento de aplicación para elegir que información se descartara dando lugar a la disminución de calidad o ancho de banda</a:t>
            </a:r>
            <a:endParaRPr lang="es-CO" sz="1600" b="1" dirty="0">
              <a:latin typeface="+mj-lt"/>
              <a:cs typeface="Times New Roman" panose="02020603050405020304" pitchFamily="18" charset="0"/>
            </a:endParaRPr>
          </a:p>
          <a:p>
            <a:endParaRPr lang="es-CO" sz="1600" b="1" dirty="0">
              <a:latin typeface="+mj-lt"/>
              <a:cs typeface="Times New Roman" panose="02020603050405020304" pitchFamily="18" charset="0"/>
            </a:endParaRPr>
          </a:p>
          <a:p>
            <a:r>
              <a:rPr lang="es-CO" sz="1600" b="1" dirty="0">
                <a:latin typeface="+mj-lt"/>
                <a:cs typeface="Times New Roman" panose="02020603050405020304" pitchFamily="18" charset="0"/>
              </a:rPr>
              <a:t>-Vector de cuantificación: </a:t>
            </a:r>
            <a:r>
              <a:rPr lang="es-CO" sz="1600" dirty="0">
                <a:latin typeface="Calibri" panose="020F0502020204030204" pitchFamily="34" charset="0"/>
                <a:cs typeface="Calibri" panose="020F0502020204030204" pitchFamily="34" charset="0"/>
              </a:rPr>
              <a:t>Este método divide la imagen en bloques de tamaño fijo llamados vectores, después crea una tabla que contiene vectores diferentes encontrados en la imagen para de esta manera llevar a cabo la comprensión</a:t>
            </a:r>
            <a:endParaRPr lang="es-CO" sz="1600" b="1" dirty="0">
              <a:latin typeface="+mj-lt"/>
              <a:cs typeface="Times New Roman" panose="02020603050405020304" pitchFamily="18" charset="0"/>
            </a:endParaRPr>
          </a:p>
          <a:p>
            <a:endParaRPr lang="es-CO" sz="1600" b="1" dirty="0">
              <a:latin typeface="+mj-lt"/>
              <a:cs typeface="Times New Roman" panose="02020603050405020304" pitchFamily="18" charset="0"/>
            </a:endParaRPr>
          </a:p>
          <a:p>
            <a:r>
              <a:rPr lang="es-CO" sz="1600" b="1" dirty="0">
                <a:latin typeface="+mj-lt"/>
                <a:cs typeface="Times New Roman" panose="02020603050405020304" pitchFamily="18" charset="0"/>
              </a:rPr>
              <a:t>-Compresión fractal: </a:t>
            </a:r>
            <a:r>
              <a:rPr lang="es-CO" sz="1600" dirty="0">
                <a:latin typeface="Calibri" panose="020F0502020204030204" pitchFamily="34" charset="0"/>
                <a:cs typeface="Calibri" panose="020F0502020204030204" pitchFamily="34" charset="0"/>
              </a:rPr>
              <a:t>Este método convierte las partes en datos matemáticos llamados códigos fractales los cuales se usan para recrear la imagen codificada</a:t>
            </a:r>
            <a:endParaRPr lang="es-CO" sz="1600" b="1" dirty="0">
              <a:latin typeface="+mj-lt"/>
              <a:cs typeface="Times New Roman" panose="02020603050405020304" pitchFamily="18" charset="0"/>
            </a:endParaRPr>
          </a:p>
          <a:p>
            <a:r>
              <a:rPr lang="es-CO" dirty="0">
                <a:latin typeface="+mj-lt"/>
                <a:cs typeface="Times New Roman" panose="02020603050405020304" pitchFamily="18" charset="0"/>
              </a:rPr>
              <a:t> </a:t>
            </a:r>
          </a:p>
        </p:txBody>
      </p:sp>
      <p:sp>
        <p:nvSpPr>
          <p:cNvPr id="7" name="CuadroTexto 6">
            <a:extLst>
              <a:ext uri="{FF2B5EF4-FFF2-40B4-BE49-F238E27FC236}">
                <a16:creationId xmlns:a16="http://schemas.microsoft.com/office/drawing/2014/main" id="{574AE077-1735-4DBD-94D5-EDD57934495C}"/>
              </a:ext>
            </a:extLst>
          </p:cNvPr>
          <p:cNvSpPr txBox="1"/>
          <p:nvPr/>
        </p:nvSpPr>
        <p:spPr>
          <a:xfrm>
            <a:off x="889584" y="6044600"/>
            <a:ext cx="6239020" cy="707886"/>
          </a:xfrm>
          <a:prstGeom prst="rect">
            <a:avLst/>
          </a:prstGeom>
          <a:noFill/>
        </p:spPr>
        <p:txBody>
          <a:bodyPr wrap="square">
            <a:spAutoFit/>
          </a:bodyPr>
          <a:lstStyle/>
          <a:p>
            <a:r>
              <a:rPr lang="es-CO" sz="2000" b="1" dirty="0">
                <a:latin typeface="Calibri" panose="020F0502020204030204" pitchFamily="34" charset="0"/>
                <a:cs typeface="Calibri" panose="020F0502020204030204" pitchFamily="34" charset="0"/>
              </a:rPr>
              <a:t>https://github.com/JulianValencia08/ProyectoDatosAlgoritmos/upload/main/EntregableN3</a:t>
            </a:r>
          </a:p>
        </p:txBody>
      </p:sp>
    </p:spTree>
    <p:extLst>
      <p:ext uri="{BB962C8B-B14F-4D97-AF65-F5344CB8AC3E}">
        <p14:creationId xmlns:p14="http://schemas.microsoft.com/office/powerpoint/2010/main" val="2340891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
          <p:cNvPicPr preferRelativeResize="0"/>
          <p:nvPr/>
        </p:nvPicPr>
        <p:blipFill rotWithShape="1">
          <a:blip r:embed="rId3">
            <a:alphaModFix/>
          </a:blip>
          <a:srcRect/>
          <a:stretch/>
        </p:blipFill>
        <p:spPr>
          <a:xfrm>
            <a:off x="-186962" y="-147796"/>
            <a:ext cx="12378960" cy="6760049"/>
          </a:xfrm>
          <a:prstGeom prst="rect">
            <a:avLst/>
          </a:prstGeom>
          <a:noFill/>
          <a:ln>
            <a:noFill/>
          </a:ln>
        </p:spPr>
      </p:pic>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 name="CuadroTexto 1">
            <a:extLst>
              <a:ext uri="{FF2B5EF4-FFF2-40B4-BE49-F238E27FC236}">
                <a16:creationId xmlns:a16="http://schemas.microsoft.com/office/drawing/2014/main" id="{2E3C3B93-7D6F-476C-A493-DA42C4087825}"/>
              </a:ext>
            </a:extLst>
          </p:cNvPr>
          <p:cNvSpPr txBox="1"/>
          <p:nvPr/>
        </p:nvSpPr>
        <p:spPr>
          <a:xfrm>
            <a:off x="695017" y="1056579"/>
            <a:ext cx="10801966" cy="400110"/>
          </a:xfrm>
          <a:prstGeom prst="rect">
            <a:avLst/>
          </a:prstGeom>
          <a:noFill/>
        </p:spPr>
        <p:txBody>
          <a:bodyPr wrap="square" rtlCol="0">
            <a:spAutoFit/>
          </a:bodyPr>
          <a:lstStyle/>
          <a:p>
            <a:pPr algn="ctr"/>
            <a:r>
              <a:rPr lang="es-ES" sz="2000" b="1" i="0" dirty="0">
                <a:solidFill>
                  <a:srgbClr val="202122"/>
                </a:solidFill>
                <a:effectLst/>
                <a:latin typeface="Calibri Light" panose="020F0302020204030204" pitchFamily="34" charset="0"/>
                <a:cs typeface="Calibri Light" panose="020F0302020204030204" pitchFamily="34" charset="0"/>
              </a:rPr>
              <a:t> Que es el aprendizaje automático</a:t>
            </a:r>
            <a:endParaRPr lang="es-CO" sz="2000" b="1" dirty="0">
              <a:latin typeface="Calibri Light" panose="020F0302020204030204" pitchFamily="34" charset="0"/>
              <a:cs typeface="Calibri Light" panose="020F0302020204030204" pitchFamily="34" charset="0"/>
            </a:endParaRPr>
          </a:p>
        </p:txBody>
      </p:sp>
      <p:sp>
        <p:nvSpPr>
          <p:cNvPr id="3" name="CuadroTexto 2">
            <a:extLst>
              <a:ext uri="{FF2B5EF4-FFF2-40B4-BE49-F238E27FC236}">
                <a16:creationId xmlns:a16="http://schemas.microsoft.com/office/drawing/2014/main" id="{D1B12756-2313-4E80-B84F-9DA1D75C8203}"/>
              </a:ext>
            </a:extLst>
          </p:cNvPr>
          <p:cNvSpPr txBox="1"/>
          <p:nvPr/>
        </p:nvSpPr>
        <p:spPr>
          <a:xfrm>
            <a:off x="889584" y="4437144"/>
            <a:ext cx="8462009" cy="1354217"/>
          </a:xfrm>
          <a:prstGeom prst="rect">
            <a:avLst/>
          </a:prstGeom>
          <a:noFill/>
        </p:spPr>
        <p:txBody>
          <a:bodyPr wrap="square" rtlCol="0">
            <a:spAutoFit/>
          </a:bodyPr>
          <a:lstStyle/>
          <a:p>
            <a:endParaRPr lang="es-ES" dirty="0"/>
          </a:p>
          <a:p>
            <a:endParaRPr lang="es-ES" sz="1200" dirty="0">
              <a:hlinkClick r:id="rId5"/>
            </a:endParaRPr>
          </a:p>
          <a:p>
            <a:endParaRPr lang="es-ES" sz="1200" dirty="0">
              <a:hlinkClick r:id="rId5"/>
            </a:endParaRPr>
          </a:p>
          <a:p>
            <a:r>
              <a:rPr lang="es-ES" sz="1050" dirty="0">
                <a:hlinkClick r:id="rId5"/>
              </a:rPr>
              <a:t>https://www.prhlt.upv.es/~evidal/students/apr/Tema1/t1aa2p.pdf</a:t>
            </a:r>
            <a:r>
              <a:rPr lang="es-ES" sz="1050" dirty="0"/>
              <a:t>  pp1-12</a:t>
            </a:r>
          </a:p>
          <a:p>
            <a:r>
              <a:rPr lang="es-ES" sz="1050" dirty="0"/>
              <a:t>Utilice el video </a:t>
            </a:r>
          </a:p>
          <a:p>
            <a:r>
              <a:rPr lang="es-CO" sz="1050" dirty="0">
                <a:hlinkClick r:id="rId6"/>
              </a:rPr>
              <a:t>https://www.youtube.com/watch?v=LliMpfMtjEo&amp;ab_channel=LuisSerrano</a:t>
            </a:r>
            <a:r>
              <a:rPr lang="es-CO" sz="1050" dirty="0"/>
              <a:t> del minuto 1 al 11</a:t>
            </a:r>
          </a:p>
          <a:p>
            <a:r>
              <a:rPr lang="es-CO" sz="1050" dirty="0"/>
              <a:t>https://www.zendesk.com.mx/blog/aprendizaje-automatico-machine-learning-que-es/</a:t>
            </a:r>
          </a:p>
        </p:txBody>
      </p:sp>
      <p:sp>
        <p:nvSpPr>
          <p:cNvPr id="9" name="CuadroTexto 8">
            <a:extLst>
              <a:ext uri="{FF2B5EF4-FFF2-40B4-BE49-F238E27FC236}">
                <a16:creationId xmlns:a16="http://schemas.microsoft.com/office/drawing/2014/main" id="{D3EA743C-BBAE-46F3-8D77-72D92D1B24A5}"/>
              </a:ext>
            </a:extLst>
          </p:cNvPr>
          <p:cNvSpPr txBox="1"/>
          <p:nvPr/>
        </p:nvSpPr>
        <p:spPr>
          <a:xfrm>
            <a:off x="889584" y="1352362"/>
            <a:ext cx="10650129" cy="3970318"/>
          </a:xfrm>
          <a:prstGeom prst="rect">
            <a:avLst/>
          </a:prstGeom>
          <a:noFill/>
        </p:spPr>
        <p:txBody>
          <a:bodyPr wrap="square" rtlCol="0">
            <a:spAutoFit/>
          </a:bodyPr>
          <a:lstStyle/>
          <a:p>
            <a:pPr algn="just"/>
            <a:r>
              <a:rPr lang="es-CO" sz="1600" dirty="0">
                <a:latin typeface="Calibri" panose="020F0502020204030204" pitchFamily="34" charset="0"/>
                <a:cs typeface="Calibri" panose="020F0502020204030204" pitchFamily="34" charset="0"/>
              </a:rPr>
              <a:t>El aprendizaje automático es: básicamente la capacidad de los sistemas de mejorar su desempeño ante problemas específicos mediante analizando información proporcionada, a esto se le llama Machine learning o aprendizaje automático básicamente se mejora el rendimiento de un computador mediante la experiencia y el uso de datos. Esta área de estudio es muy importante por su capacidad de resolver problemas muy complicados de manera muy eficiente.</a:t>
            </a:r>
            <a:endParaRPr lang="es-CO" dirty="0"/>
          </a:p>
          <a:p>
            <a:r>
              <a:rPr lang="es-CO" sz="1600" b="1" dirty="0">
                <a:latin typeface="Calibri Light" panose="020F0302020204030204" pitchFamily="34" charset="0"/>
                <a:cs typeface="Calibri Light" panose="020F0302020204030204" pitchFamily="34" charset="0"/>
              </a:rPr>
              <a:t>Tipos de aprendizaje automático</a:t>
            </a:r>
          </a:p>
          <a:p>
            <a:r>
              <a:rPr lang="es-CO" sz="1600" b="1" dirty="0">
                <a:latin typeface="Calibri" panose="020F0502020204030204" pitchFamily="34" charset="0"/>
                <a:cs typeface="Calibri" panose="020F0502020204030204" pitchFamily="34" charset="0"/>
              </a:rPr>
              <a:t>Aprendizaje supervisado: </a:t>
            </a:r>
          </a:p>
          <a:p>
            <a:r>
              <a:rPr lang="es-CO" sz="1600" dirty="0">
                <a:latin typeface="Calibri" panose="020F0502020204030204" pitchFamily="34" charset="0"/>
                <a:cs typeface="Calibri" panose="020F0502020204030204" pitchFamily="34" charset="0"/>
              </a:rPr>
              <a:t>Este tipo de aprendizaje se basa en conocimientos previos ósea se recibe información ya conocida para que este pueda hacer predicciones.</a:t>
            </a:r>
          </a:p>
          <a:p>
            <a:r>
              <a:rPr lang="es-CO" sz="1600" b="1" dirty="0">
                <a:latin typeface="Calibri Light" panose="020F0302020204030204" pitchFamily="34" charset="0"/>
                <a:cs typeface="Calibri Light" panose="020F0302020204030204" pitchFamily="34" charset="0"/>
              </a:rPr>
              <a:t>Aprendizaje sin supervisión:</a:t>
            </a:r>
          </a:p>
          <a:p>
            <a:r>
              <a:rPr lang="es-CO" sz="1600" dirty="0">
                <a:latin typeface="Calibri" panose="020F0502020204030204" pitchFamily="34" charset="0"/>
                <a:cs typeface="Calibri" panose="020F0502020204030204" pitchFamily="34" charset="0"/>
              </a:rPr>
              <a:t>A diferencia del aprendizaje supervisado en este no tenemos información previa si no mucha información que la maquina analiza para buscar patrones.</a:t>
            </a:r>
          </a:p>
          <a:p>
            <a:r>
              <a:rPr lang="es-CO" sz="1600" b="1" dirty="0">
                <a:latin typeface="Calibri" panose="020F0502020204030204" pitchFamily="34" charset="0"/>
                <a:cs typeface="Calibri" panose="020F0502020204030204" pitchFamily="34" charset="0"/>
              </a:rPr>
              <a:t>Aprendizaje reforzado: </a:t>
            </a:r>
          </a:p>
          <a:p>
            <a:r>
              <a:rPr lang="es-CO" sz="1600" dirty="0">
                <a:latin typeface="Calibri" panose="020F0502020204030204" pitchFamily="34" charset="0"/>
                <a:cs typeface="Calibri" panose="020F0502020204030204" pitchFamily="34" charset="0"/>
              </a:rPr>
              <a:t>Aprender mediante experiencia, se usan pruebas de ensayo y error que ayudan al sistema a decidir que tiene que descartar y que no.</a:t>
            </a:r>
          </a:p>
          <a:p>
            <a:endParaRPr lang="es-CO" dirty="0"/>
          </a:p>
          <a:p>
            <a:endParaRPr lang="es-CO" dirty="0"/>
          </a:p>
        </p:txBody>
      </p:sp>
      <p:sp>
        <p:nvSpPr>
          <p:cNvPr id="8" name="CuadroTexto 7">
            <a:extLst>
              <a:ext uri="{FF2B5EF4-FFF2-40B4-BE49-F238E27FC236}">
                <a16:creationId xmlns:a16="http://schemas.microsoft.com/office/drawing/2014/main" id="{D5A6CE88-99C5-4477-A912-D6C248947B14}"/>
              </a:ext>
            </a:extLst>
          </p:cNvPr>
          <p:cNvSpPr txBox="1"/>
          <p:nvPr/>
        </p:nvSpPr>
        <p:spPr>
          <a:xfrm>
            <a:off x="889584" y="6044600"/>
            <a:ext cx="6239020" cy="707886"/>
          </a:xfrm>
          <a:prstGeom prst="rect">
            <a:avLst/>
          </a:prstGeom>
          <a:noFill/>
        </p:spPr>
        <p:txBody>
          <a:bodyPr wrap="square">
            <a:spAutoFit/>
          </a:bodyPr>
          <a:lstStyle/>
          <a:p>
            <a:r>
              <a:rPr lang="es-CO" sz="2000" b="1" dirty="0">
                <a:latin typeface="Calibri" panose="020F0502020204030204" pitchFamily="34" charset="0"/>
                <a:cs typeface="Calibri" panose="020F0502020204030204" pitchFamily="34" charset="0"/>
              </a:rPr>
              <a:t>https://github.com/JulianValencia08/ProyectoDatosAlgoritmos/upload/main/EntregableN3</a:t>
            </a:r>
          </a:p>
        </p:txBody>
      </p:sp>
    </p:spTree>
    <p:extLst>
      <p:ext uri="{BB962C8B-B14F-4D97-AF65-F5344CB8AC3E}">
        <p14:creationId xmlns:p14="http://schemas.microsoft.com/office/powerpoint/2010/main" val="501125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
          <p:cNvPicPr preferRelativeResize="0"/>
          <p:nvPr/>
        </p:nvPicPr>
        <p:blipFill rotWithShape="1">
          <a:blip r:embed="rId3">
            <a:alphaModFix/>
          </a:blip>
          <a:srcRect/>
          <a:stretch/>
        </p:blipFill>
        <p:spPr>
          <a:xfrm>
            <a:off x="-186960" y="-174209"/>
            <a:ext cx="12378960" cy="6760049"/>
          </a:xfrm>
          <a:prstGeom prst="rect">
            <a:avLst/>
          </a:prstGeom>
          <a:noFill/>
          <a:ln>
            <a:noFill/>
          </a:ln>
        </p:spPr>
      </p:pic>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 name="CuadroTexto 1">
            <a:extLst>
              <a:ext uri="{FF2B5EF4-FFF2-40B4-BE49-F238E27FC236}">
                <a16:creationId xmlns:a16="http://schemas.microsoft.com/office/drawing/2014/main" id="{2E3C3B93-7D6F-476C-A493-DA42C4087825}"/>
              </a:ext>
            </a:extLst>
          </p:cNvPr>
          <p:cNvSpPr txBox="1"/>
          <p:nvPr/>
        </p:nvSpPr>
        <p:spPr>
          <a:xfrm>
            <a:off x="306731" y="1121456"/>
            <a:ext cx="10801966" cy="338554"/>
          </a:xfrm>
          <a:prstGeom prst="rect">
            <a:avLst/>
          </a:prstGeom>
          <a:noFill/>
        </p:spPr>
        <p:txBody>
          <a:bodyPr wrap="square" rtlCol="0">
            <a:spAutoFit/>
          </a:bodyPr>
          <a:lstStyle/>
          <a:p>
            <a:pPr algn="ctr"/>
            <a:r>
              <a:rPr lang="es-ES" sz="1600" b="0" i="0" dirty="0">
                <a:solidFill>
                  <a:srgbClr val="202122"/>
                </a:solidFill>
                <a:effectLst/>
                <a:latin typeface="Arial" panose="020B0604020202020204" pitchFamily="34" charset="0"/>
              </a:rPr>
              <a:t> </a:t>
            </a:r>
            <a:r>
              <a:rPr lang="es-ES" sz="1600" b="1" i="0" dirty="0">
                <a:solidFill>
                  <a:srgbClr val="202122"/>
                </a:solidFill>
                <a:effectLst/>
                <a:latin typeface="Arial" panose="020B0604020202020204" pitchFamily="34" charset="0"/>
              </a:rPr>
              <a:t>Como se aplica las redes neuronales para el reconocimiento de imágenes</a:t>
            </a:r>
            <a:endParaRPr lang="es-CO" sz="1600" b="1" dirty="0"/>
          </a:p>
        </p:txBody>
      </p:sp>
      <p:sp>
        <p:nvSpPr>
          <p:cNvPr id="3" name="CuadroTexto 2">
            <a:extLst>
              <a:ext uri="{FF2B5EF4-FFF2-40B4-BE49-F238E27FC236}">
                <a16:creationId xmlns:a16="http://schemas.microsoft.com/office/drawing/2014/main" id="{D1B12756-2313-4E80-B84F-9DA1D75C8203}"/>
              </a:ext>
            </a:extLst>
          </p:cNvPr>
          <p:cNvSpPr txBox="1"/>
          <p:nvPr/>
        </p:nvSpPr>
        <p:spPr>
          <a:xfrm>
            <a:off x="306731" y="3429000"/>
            <a:ext cx="10650129" cy="954107"/>
          </a:xfrm>
          <a:prstGeom prst="rect">
            <a:avLst/>
          </a:prstGeom>
          <a:noFill/>
        </p:spPr>
        <p:txBody>
          <a:bodyPr wrap="square" rtlCol="0">
            <a:spAutoFit/>
          </a:bodyPr>
          <a:lstStyle/>
          <a:p>
            <a:r>
              <a:rPr lang="es-CO" dirty="0">
                <a:hlinkClick r:id="rId5"/>
              </a:rPr>
              <a:t>https://www.youtube.com/watch?v=jKCQsndqEGQ&amp;ab_channel=3Blue1BrownEspa%C3%B1ol</a:t>
            </a:r>
            <a:r>
              <a:rPr lang="es-CO" dirty="0"/>
              <a:t>  minuto 1 al  12</a:t>
            </a:r>
          </a:p>
          <a:p>
            <a:endParaRPr lang="es-CO" dirty="0"/>
          </a:p>
          <a:p>
            <a:r>
              <a:rPr lang="es-CO" dirty="0"/>
              <a:t>https://www.youtube.com/watch?v=AwTH_0yW9_I&amp;ab_channel=RingaTech</a:t>
            </a:r>
          </a:p>
          <a:p>
            <a:endParaRPr lang="es-CO" dirty="0"/>
          </a:p>
        </p:txBody>
      </p:sp>
      <p:sp>
        <p:nvSpPr>
          <p:cNvPr id="7" name="CuadroTexto 6">
            <a:extLst>
              <a:ext uri="{FF2B5EF4-FFF2-40B4-BE49-F238E27FC236}">
                <a16:creationId xmlns:a16="http://schemas.microsoft.com/office/drawing/2014/main" id="{301FAE05-23C7-48CF-B2C4-335CBFC3629F}"/>
              </a:ext>
            </a:extLst>
          </p:cNvPr>
          <p:cNvSpPr txBox="1"/>
          <p:nvPr/>
        </p:nvSpPr>
        <p:spPr>
          <a:xfrm>
            <a:off x="306731" y="1784781"/>
            <a:ext cx="10650129" cy="307777"/>
          </a:xfrm>
          <a:prstGeom prst="rect">
            <a:avLst/>
          </a:prstGeom>
          <a:noFill/>
        </p:spPr>
        <p:txBody>
          <a:bodyPr wrap="square" rtlCol="0">
            <a:spAutoFit/>
          </a:bodyPr>
          <a:lstStyle/>
          <a:p>
            <a:endParaRPr lang="es-CO" dirty="0"/>
          </a:p>
        </p:txBody>
      </p:sp>
      <p:sp>
        <p:nvSpPr>
          <p:cNvPr id="8" name="CuadroTexto 7">
            <a:extLst>
              <a:ext uri="{FF2B5EF4-FFF2-40B4-BE49-F238E27FC236}">
                <a16:creationId xmlns:a16="http://schemas.microsoft.com/office/drawing/2014/main" id="{6DC76683-2A91-40D7-90F8-FD374B5B80CF}"/>
              </a:ext>
            </a:extLst>
          </p:cNvPr>
          <p:cNvSpPr txBox="1"/>
          <p:nvPr/>
        </p:nvSpPr>
        <p:spPr>
          <a:xfrm>
            <a:off x="306731" y="1605425"/>
            <a:ext cx="10650129" cy="1477328"/>
          </a:xfrm>
          <a:prstGeom prst="rect">
            <a:avLst/>
          </a:prstGeom>
          <a:noFill/>
        </p:spPr>
        <p:txBody>
          <a:bodyPr wrap="square" rtlCol="0">
            <a:spAutoFit/>
          </a:bodyPr>
          <a:lstStyle/>
          <a:p>
            <a:pPr algn="just"/>
            <a:r>
              <a:rPr lang="es-CO" sz="1800" dirty="0">
                <a:latin typeface="Calibri" panose="020F0502020204030204" pitchFamily="34" charset="0"/>
                <a:cs typeface="Calibri" panose="020F0502020204030204" pitchFamily="34" charset="0"/>
              </a:rPr>
              <a:t>El machine </a:t>
            </a:r>
            <a:r>
              <a:rPr lang="es-CO" sz="1800" dirty="0" err="1">
                <a:latin typeface="Calibri" panose="020F0502020204030204" pitchFamily="34" charset="0"/>
                <a:cs typeface="Calibri" panose="020F0502020204030204" pitchFamily="34" charset="0"/>
              </a:rPr>
              <a:t>learning</a:t>
            </a:r>
            <a:r>
              <a:rPr lang="es-CO" sz="1800" dirty="0">
                <a:latin typeface="Calibri" panose="020F0502020204030204" pitchFamily="34" charset="0"/>
                <a:cs typeface="Calibri" panose="020F0502020204030204" pitchFamily="34" charset="0"/>
              </a:rPr>
              <a:t> funciona en base a algoritmos de aprendizaje como regresión y clustering las redes neuronales son algoritmos diseñados para el reconocimiento de patrones esto es muy útil para el reconocimiento de imágenes ya que nos permite identificar que hay en la imagen, las redes neuronales como su nombre lo dice son redes de neuronas ósea que este algoritmo imita la manera en la cual el cerebro procesa información, funciona interconectando unidades de procesamiento. </a:t>
            </a:r>
          </a:p>
        </p:txBody>
      </p:sp>
      <p:sp>
        <p:nvSpPr>
          <p:cNvPr id="10" name="CuadroTexto 9">
            <a:extLst>
              <a:ext uri="{FF2B5EF4-FFF2-40B4-BE49-F238E27FC236}">
                <a16:creationId xmlns:a16="http://schemas.microsoft.com/office/drawing/2014/main" id="{172FBC70-7B09-40D3-81A2-41D80504D80B}"/>
              </a:ext>
            </a:extLst>
          </p:cNvPr>
          <p:cNvSpPr txBox="1"/>
          <p:nvPr/>
        </p:nvSpPr>
        <p:spPr>
          <a:xfrm>
            <a:off x="889584" y="6044600"/>
            <a:ext cx="6239020" cy="707886"/>
          </a:xfrm>
          <a:prstGeom prst="rect">
            <a:avLst/>
          </a:prstGeom>
          <a:noFill/>
        </p:spPr>
        <p:txBody>
          <a:bodyPr wrap="square">
            <a:spAutoFit/>
          </a:bodyPr>
          <a:lstStyle/>
          <a:p>
            <a:r>
              <a:rPr lang="es-CO" sz="2000" b="1" dirty="0">
                <a:latin typeface="Calibri" panose="020F0502020204030204" pitchFamily="34" charset="0"/>
                <a:cs typeface="Calibri" panose="020F0502020204030204" pitchFamily="34" charset="0"/>
              </a:rPr>
              <a:t>https://github.com/JulianValencia08/ProyectoDatosAlgoritmos/upload/main/EntregableN3</a:t>
            </a:r>
          </a:p>
        </p:txBody>
      </p:sp>
    </p:spTree>
    <p:extLst>
      <p:ext uri="{BB962C8B-B14F-4D97-AF65-F5344CB8AC3E}">
        <p14:creationId xmlns:p14="http://schemas.microsoft.com/office/powerpoint/2010/main" val="1168029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
          <p:cNvPicPr preferRelativeResize="0"/>
          <p:nvPr/>
        </p:nvPicPr>
        <p:blipFill rotWithShape="1">
          <a:blip r:embed="rId3">
            <a:alphaModFix/>
          </a:blip>
          <a:srcRect/>
          <a:stretch/>
        </p:blipFill>
        <p:spPr>
          <a:xfrm>
            <a:off x="-186960" y="-49289"/>
            <a:ext cx="12196080" cy="6855840"/>
          </a:xfrm>
          <a:prstGeom prst="rect">
            <a:avLst/>
          </a:prstGeom>
          <a:noFill/>
          <a:ln>
            <a:noFill/>
          </a:ln>
        </p:spPr>
      </p:pic>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 name="CuadroTexto 1">
            <a:extLst>
              <a:ext uri="{FF2B5EF4-FFF2-40B4-BE49-F238E27FC236}">
                <a16:creationId xmlns:a16="http://schemas.microsoft.com/office/drawing/2014/main" id="{2E3C3B93-7D6F-476C-A493-DA42C4087825}"/>
              </a:ext>
            </a:extLst>
          </p:cNvPr>
          <p:cNvSpPr txBox="1"/>
          <p:nvPr/>
        </p:nvSpPr>
        <p:spPr>
          <a:xfrm>
            <a:off x="803880" y="1083212"/>
            <a:ext cx="10801966" cy="307777"/>
          </a:xfrm>
          <a:prstGeom prst="rect">
            <a:avLst/>
          </a:prstGeom>
          <a:noFill/>
        </p:spPr>
        <p:txBody>
          <a:bodyPr wrap="square" rtlCol="0">
            <a:spAutoFit/>
          </a:bodyPr>
          <a:lstStyle/>
          <a:p>
            <a:r>
              <a:rPr lang="es-ES" b="0" i="0" dirty="0">
                <a:solidFill>
                  <a:srgbClr val="202122"/>
                </a:solidFill>
                <a:effectLst/>
                <a:latin typeface="Arial" panose="020B0604020202020204" pitchFamily="34" charset="0"/>
              </a:rPr>
              <a:t> </a:t>
            </a:r>
            <a:endParaRPr lang="es-CO" dirty="0"/>
          </a:p>
        </p:txBody>
      </p:sp>
      <p:sp>
        <p:nvSpPr>
          <p:cNvPr id="3" name="CuadroTexto 2">
            <a:extLst>
              <a:ext uri="{FF2B5EF4-FFF2-40B4-BE49-F238E27FC236}">
                <a16:creationId xmlns:a16="http://schemas.microsoft.com/office/drawing/2014/main" id="{6DF9A96A-40B7-4490-BDEF-44F0716AFCA8}"/>
              </a:ext>
            </a:extLst>
          </p:cNvPr>
          <p:cNvSpPr txBox="1"/>
          <p:nvPr/>
        </p:nvSpPr>
        <p:spPr>
          <a:xfrm>
            <a:off x="317138" y="1044642"/>
            <a:ext cx="12466707" cy="3539430"/>
          </a:xfrm>
          <a:prstGeom prst="rect">
            <a:avLst/>
          </a:prstGeom>
          <a:noFill/>
        </p:spPr>
        <p:txBody>
          <a:bodyPr wrap="square" rtlCol="0">
            <a:spAutoFit/>
          </a:bodyPr>
          <a:lstStyle/>
          <a:p>
            <a:pPr algn="ctr"/>
            <a:r>
              <a:rPr lang="es-ES" sz="1800" b="1" dirty="0">
                <a:latin typeface="Calibri Light" panose="020F0302020204030204" pitchFamily="34" charset="0"/>
                <a:cs typeface="Calibri Light" panose="020F0302020204030204" pitchFamily="34" charset="0"/>
              </a:rPr>
              <a:t>Que son conjuntos(set)  de entrenamiento, validación y prueba </a:t>
            </a:r>
          </a:p>
          <a:p>
            <a:pPr algn="just"/>
            <a:endParaRPr lang="es-MX" dirty="0"/>
          </a:p>
          <a:p>
            <a:pPr algn="just"/>
            <a:r>
              <a:rPr lang="es-MX" sz="1600" dirty="0">
                <a:latin typeface="Calibri" panose="020F0502020204030204" pitchFamily="34" charset="0"/>
                <a:cs typeface="Calibri" panose="020F0502020204030204" pitchFamily="34" charset="0"/>
              </a:rPr>
              <a:t>Estas terminologías vienen generalmente de un conjunto de datos, el cual se divide para lograr estos subconjuntos,:</a:t>
            </a:r>
          </a:p>
          <a:p>
            <a:pPr algn="just"/>
            <a:endParaRPr lang="es-MX" sz="1600" dirty="0">
              <a:latin typeface="Calibri" panose="020F0502020204030204" pitchFamily="34" charset="0"/>
              <a:cs typeface="Calibri" panose="020F0502020204030204" pitchFamily="34" charset="0"/>
            </a:endParaRPr>
          </a:p>
          <a:p>
            <a:pPr algn="just"/>
            <a:r>
              <a:rPr lang="es-MX" sz="1600" dirty="0">
                <a:latin typeface="Calibri" panose="020F0502020204030204" pitchFamily="34" charset="0"/>
                <a:cs typeface="Calibri" panose="020F0502020204030204" pitchFamily="34" charset="0"/>
              </a:rPr>
              <a:t>El mas grande suele ser el conjunto de entrenamiento pues este nos proporciona los datos para lograr el entrenamiento de nuestro modelo, </a:t>
            </a:r>
          </a:p>
          <a:p>
            <a:pPr algn="just"/>
            <a:r>
              <a:rPr lang="es-MX" sz="1600" dirty="0">
                <a:latin typeface="Calibri" panose="020F0502020204030204" pitchFamily="34" charset="0"/>
                <a:cs typeface="Calibri" panose="020F0502020204030204" pitchFamily="34" charset="0"/>
              </a:rPr>
              <a:t>dando lugar al ajustamiento de parámetros enredes neuronales u otro modelo </a:t>
            </a:r>
          </a:p>
          <a:p>
            <a:pPr algn="just"/>
            <a:endParaRPr lang="es-MX" sz="1600" dirty="0">
              <a:latin typeface="Calibri" panose="020F0502020204030204" pitchFamily="34" charset="0"/>
              <a:cs typeface="Calibri" panose="020F0502020204030204" pitchFamily="34" charset="0"/>
            </a:endParaRPr>
          </a:p>
          <a:p>
            <a:pPr algn="just"/>
            <a:r>
              <a:rPr lang="es-MX" sz="1600" dirty="0">
                <a:latin typeface="Calibri" panose="020F0502020204030204" pitchFamily="34" charset="0"/>
                <a:cs typeface="Calibri" panose="020F0502020204030204" pitchFamily="34" charset="0"/>
              </a:rPr>
              <a:t>El conjunto de validación nos ayuda a evaluar o validar los hiperparametros de nuestro modelo, en vez de ajustar los parámetros como </a:t>
            </a:r>
          </a:p>
          <a:p>
            <a:pPr algn="just"/>
            <a:r>
              <a:rPr lang="es-MX" sz="1600" dirty="0">
                <a:latin typeface="Calibri" panose="020F0502020204030204" pitchFamily="34" charset="0"/>
                <a:cs typeface="Calibri" panose="020F0502020204030204" pitchFamily="34" charset="0"/>
              </a:rPr>
              <a:t>en el caso anterior, vamos a ajustar los hiperparametros, los cuales pueden ser la tasa de aprendizaje, numero de capaz en una red </a:t>
            </a:r>
          </a:p>
          <a:p>
            <a:pPr algn="just"/>
            <a:r>
              <a:rPr lang="es-MX" sz="1600" dirty="0">
                <a:latin typeface="Calibri" panose="020F0502020204030204" pitchFamily="34" charset="0"/>
                <a:cs typeface="Calibri" panose="020F0502020204030204" pitchFamily="34" charset="0"/>
              </a:rPr>
              <a:t>neuronal,  el numero de neuronas por capa, etc.</a:t>
            </a:r>
          </a:p>
          <a:p>
            <a:pPr algn="just"/>
            <a:endParaRPr lang="es-MX" sz="1600" dirty="0">
              <a:latin typeface="Calibri" panose="020F0502020204030204" pitchFamily="34" charset="0"/>
              <a:cs typeface="Calibri" panose="020F0502020204030204" pitchFamily="34" charset="0"/>
            </a:endParaRPr>
          </a:p>
          <a:p>
            <a:pPr algn="just"/>
            <a:r>
              <a:rPr lang="es-MX" sz="1600" dirty="0">
                <a:latin typeface="Calibri" panose="020F0502020204030204" pitchFamily="34" charset="0"/>
                <a:cs typeface="Calibri" panose="020F0502020204030204" pitchFamily="34" charset="0"/>
              </a:rPr>
              <a:t>El conjunto de prueba nos ayuda a evaluar que también funciona nuestro modelo, es como una prueba de fuego o un examen rápido </a:t>
            </a:r>
          </a:p>
          <a:p>
            <a:pPr algn="just"/>
            <a:r>
              <a:rPr lang="es-MX" sz="1600" dirty="0">
                <a:latin typeface="Calibri" panose="020F0502020204030204" pitchFamily="34" charset="0"/>
                <a:cs typeface="Calibri" panose="020F0502020204030204" pitchFamily="34" charset="0"/>
              </a:rPr>
              <a:t>que nos ayudara a evaluar que también funcionara nuestro modelo en una situación real. Este conjunto se da al final una vez </a:t>
            </a:r>
          </a:p>
          <a:p>
            <a:pPr algn="just"/>
            <a:r>
              <a:rPr lang="es-MX" sz="1600" dirty="0">
                <a:latin typeface="Calibri" panose="020F0502020204030204" pitchFamily="34" charset="0"/>
                <a:cs typeface="Calibri" panose="020F0502020204030204" pitchFamily="34" charset="0"/>
              </a:rPr>
              <a:t>entrenado el modelo y ajustado los hiperparametros.</a:t>
            </a:r>
          </a:p>
        </p:txBody>
      </p:sp>
      <p:sp>
        <p:nvSpPr>
          <p:cNvPr id="7" name="CuadroTexto 6">
            <a:extLst>
              <a:ext uri="{FF2B5EF4-FFF2-40B4-BE49-F238E27FC236}">
                <a16:creationId xmlns:a16="http://schemas.microsoft.com/office/drawing/2014/main" id="{1F43DFFC-D297-499F-AED5-41F12C935ECF}"/>
              </a:ext>
            </a:extLst>
          </p:cNvPr>
          <p:cNvSpPr txBox="1"/>
          <p:nvPr/>
        </p:nvSpPr>
        <p:spPr>
          <a:xfrm>
            <a:off x="317138" y="4723896"/>
            <a:ext cx="11127545" cy="954107"/>
          </a:xfrm>
          <a:prstGeom prst="rect">
            <a:avLst/>
          </a:prstGeom>
          <a:noFill/>
        </p:spPr>
        <p:txBody>
          <a:bodyPr wrap="square" rtlCol="0">
            <a:spAutoFit/>
          </a:bodyPr>
          <a:lstStyle/>
          <a:p>
            <a:endParaRPr lang="es-ES" dirty="0"/>
          </a:p>
          <a:p>
            <a:r>
              <a:rPr lang="es-CO" dirty="0">
                <a:highlight>
                  <a:srgbClr val="FFFF00"/>
                </a:highlight>
                <a:hlinkClick r:id="rId5"/>
              </a:rPr>
              <a:t>https://www.youtube.com/watch?v=Bzhuxk8ErdI&amp;ab_channel=PsyFun</a:t>
            </a:r>
            <a:endParaRPr lang="es-CO" dirty="0">
              <a:highlight>
                <a:srgbClr val="FFFF00"/>
              </a:highlight>
            </a:endParaRPr>
          </a:p>
          <a:p>
            <a:endParaRPr lang="es-CO" dirty="0"/>
          </a:p>
          <a:p>
            <a:r>
              <a:rPr lang="es-CO" dirty="0"/>
              <a:t>https://www.youtube.com/watch?v=778Pa63FS78&amp;ab_channel=Feregrino%E2%80%93ThatC%23guy</a:t>
            </a:r>
          </a:p>
        </p:txBody>
      </p:sp>
      <p:sp>
        <p:nvSpPr>
          <p:cNvPr id="8" name="CuadroTexto 7">
            <a:extLst>
              <a:ext uri="{FF2B5EF4-FFF2-40B4-BE49-F238E27FC236}">
                <a16:creationId xmlns:a16="http://schemas.microsoft.com/office/drawing/2014/main" id="{63846E20-111B-4E0B-9649-5790E8C257BD}"/>
              </a:ext>
            </a:extLst>
          </p:cNvPr>
          <p:cNvSpPr txBox="1"/>
          <p:nvPr/>
        </p:nvSpPr>
        <p:spPr>
          <a:xfrm>
            <a:off x="889584" y="6044600"/>
            <a:ext cx="6239020" cy="707886"/>
          </a:xfrm>
          <a:prstGeom prst="rect">
            <a:avLst/>
          </a:prstGeom>
          <a:noFill/>
        </p:spPr>
        <p:txBody>
          <a:bodyPr wrap="square">
            <a:spAutoFit/>
          </a:bodyPr>
          <a:lstStyle/>
          <a:p>
            <a:r>
              <a:rPr lang="es-CO" sz="2000" b="1" dirty="0">
                <a:latin typeface="Calibri" panose="020F0502020204030204" pitchFamily="34" charset="0"/>
                <a:cs typeface="Calibri" panose="020F0502020204030204" pitchFamily="34" charset="0"/>
              </a:rPr>
              <a:t>https://github.com/JulianValencia08/ProyectoDatosAlgoritmos/upload/main/EntregableN3</a:t>
            </a:r>
          </a:p>
        </p:txBody>
      </p:sp>
    </p:spTree>
    <p:extLst>
      <p:ext uri="{BB962C8B-B14F-4D97-AF65-F5344CB8AC3E}">
        <p14:creationId xmlns:p14="http://schemas.microsoft.com/office/powerpoint/2010/main" val="260338307"/>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ReferenceId xmlns="4c700674-c650-4ce4-921b-e4757c168561"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9FB1FA9D77F6FD458381C064A02C7050" ma:contentTypeVersion="1" ma:contentTypeDescription="Crear nuevo documento." ma:contentTypeScope="" ma:versionID="ff2a5ee2e502921164b7f3b42b0b793f">
  <xsd:schema xmlns:xsd="http://www.w3.org/2001/XMLSchema" xmlns:xs="http://www.w3.org/2001/XMLSchema" xmlns:p="http://schemas.microsoft.com/office/2006/metadata/properties" xmlns:ns2="4c700674-c650-4ce4-921b-e4757c168561" targetNamespace="http://schemas.microsoft.com/office/2006/metadata/properties" ma:root="true" ma:fieldsID="14ed1d0d109a6b021e8da842f70f7e09" ns2:_="">
    <xsd:import namespace="4c700674-c650-4ce4-921b-e4757c168561"/>
    <xsd:element name="properties">
      <xsd:complexType>
        <xsd:sequence>
          <xsd:element name="documentManagement">
            <xsd:complexType>
              <xsd:all>
                <xsd:element ref="ns2:Reference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c700674-c650-4ce4-921b-e4757c168561"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A181F56-C156-4438-8395-5A296144E014}">
  <ds:schemaRefs>
    <ds:schemaRef ds:uri="http://schemas.microsoft.com/sharepoint/v3/contenttype/forms"/>
  </ds:schemaRefs>
</ds:datastoreItem>
</file>

<file path=customXml/itemProps2.xml><?xml version="1.0" encoding="utf-8"?>
<ds:datastoreItem xmlns:ds="http://schemas.openxmlformats.org/officeDocument/2006/customXml" ds:itemID="{D1BEFDCD-0EF8-4F9E-B23B-FE486467DEAA}">
  <ds:schemaRefs>
    <ds:schemaRef ds:uri="http://schemas.microsoft.com/office/2006/metadata/properties"/>
    <ds:schemaRef ds:uri="http://schemas.microsoft.com/office/infopath/2007/PartnerControls"/>
    <ds:schemaRef ds:uri="4c700674-c650-4ce4-921b-e4757c168561"/>
  </ds:schemaRefs>
</ds:datastoreItem>
</file>

<file path=customXml/itemProps3.xml><?xml version="1.0" encoding="utf-8"?>
<ds:datastoreItem xmlns:ds="http://schemas.openxmlformats.org/officeDocument/2006/customXml" ds:itemID="{C3052B51-F80E-4211-895F-1F33EAD445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c700674-c650-4ce4-921b-e4757c16856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459</TotalTime>
  <Words>1360</Words>
  <Application>Microsoft Office PowerPoint</Application>
  <PresentationFormat>Panorámica</PresentationFormat>
  <Paragraphs>106</Paragraphs>
  <Slides>11</Slides>
  <Notes>11</Notes>
  <HiddenSlides>0</HiddenSlides>
  <MMClips>0</MMClips>
  <ScaleCrop>false</ScaleCrop>
  <HeadingPairs>
    <vt:vector size="6" baseType="variant">
      <vt:variant>
        <vt:lpstr>Fuentes usadas</vt:lpstr>
      </vt:variant>
      <vt:variant>
        <vt:i4>4</vt:i4>
      </vt:variant>
      <vt:variant>
        <vt:lpstr>Tema</vt:lpstr>
      </vt:variant>
      <vt:variant>
        <vt:i4>2</vt:i4>
      </vt:variant>
      <vt:variant>
        <vt:lpstr>Títulos de diapositiva</vt:lpstr>
      </vt:variant>
      <vt:variant>
        <vt:i4>11</vt:i4>
      </vt:variant>
    </vt:vector>
  </HeadingPairs>
  <TitlesOfParts>
    <vt:vector size="17" baseType="lpstr">
      <vt:lpstr>Arial</vt:lpstr>
      <vt:lpstr>Calibri</vt:lpstr>
      <vt:lpstr>Calibri Light</vt:lpstr>
      <vt:lpstr>Times New Roman</vt:lpstr>
      <vt:lpstr>Office Theme</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DeepL Translator</dc:creator>
  <cp:lastModifiedBy>jdvalenciar08@hotmail.com</cp:lastModifiedBy>
  <cp:revision>18</cp:revision>
  <dcterms:created xsi:type="dcterms:W3CDTF">2020-06-26T14:36:07Z</dcterms:created>
  <dcterms:modified xsi:type="dcterms:W3CDTF">2021-11-22T00:22:14Z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Panorámica</vt:lpwstr>
  </property>
  <property fmtid="{D5CDD505-2E9C-101B-9397-08002B2CF9AE}" pid="9" name="ScaleCrop">
    <vt:bool>false</vt:bool>
  </property>
  <property fmtid="{D5CDD505-2E9C-101B-9397-08002B2CF9AE}" pid="10" name="ShareDoc">
    <vt:bool>false</vt:bool>
  </property>
  <property fmtid="{D5CDD505-2E9C-101B-9397-08002B2CF9AE}" pid="11" name="Slides">
    <vt:i4>2</vt:i4>
  </property>
  <property fmtid="{D5CDD505-2E9C-101B-9397-08002B2CF9AE}" pid="12" name="ContentTypeId">
    <vt:lpwstr>0x0101009FB1FA9D77F6FD458381C064A02C7050</vt:lpwstr>
  </property>
</Properties>
</file>