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84" r:id="rId3"/>
    <p:sldId id="260" r:id="rId4"/>
    <p:sldId id="262" r:id="rId5"/>
    <p:sldId id="265" r:id="rId6"/>
    <p:sldId id="263" r:id="rId7"/>
    <p:sldId id="264" r:id="rId8"/>
    <p:sldId id="266" r:id="rId9"/>
    <p:sldId id="267" r:id="rId10"/>
    <p:sldId id="268" r:id="rId11"/>
    <p:sldId id="270" r:id="rId12"/>
    <p:sldId id="272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B5884-5BB4-4329-9CFB-B633009E7EC7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3912B-ED8B-438C-A00E-9F7096F73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76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BC5C6-AFC5-4E12-837B-CECF933ED00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1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BC5C6-AFC5-4E12-837B-CECF933ED00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40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3DB84-8F48-467D-ABCE-45A159F25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BE25A8-07D5-4C81-ABF7-5F88E4D54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8C6674-BF83-463A-A523-7882110F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59F4-0F38-4E3F-B7B1-F0EB6527C1C2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21E59-D024-4F73-B72C-C78BE6B0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1FF22-0B5A-489C-AFDF-55B3136A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DA53-E354-4BB4-8784-2BAE6F407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40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AACA7-0DD8-4BBA-A135-12190ED3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F721E9-E95E-4DF3-B461-E264E2047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B8E45-14DC-4E51-A28C-CC913649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59F4-0F38-4E3F-B7B1-F0EB6527C1C2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8C60D6-8F71-4DCD-ADB3-8E10301B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299BEA-A395-45F4-869E-E6CE5251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DA53-E354-4BB4-8784-2BAE6F407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08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CCFFBF-1690-4DE5-B61C-0830A0B08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2A00EE-8E2E-42FD-8095-57222679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0004-67F2-4597-9303-19A188FF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59F4-0F38-4E3F-B7B1-F0EB6527C1C2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C7CB2-61BE-4BE7-8510-1F8A9AB8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EA78D-68E2-4F07-B458-774565B8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DA53-E354-4BB4-8784-2BAE6F407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77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859B6-CA71-4352-935C-C4E9927F6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072E8-1731-4740-AE31-92EEA5D27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209C68-0817-488C-94BE-F0033D8F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59F4-0F38-4E3F-B7B1-F0EB6527C1C2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7800DB-7CD5-4F3D-8EE3-BF0A2950B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E167B9-E32A-40D8-90BE-7B683B94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DA53-E354-4BB4-8784-2BAE6F407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32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EFE83-2BAD-42D4-BC00-CCCAC1EF6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177285-A37C-43D7-8EAD-5ED784301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3AC7EB-ADF9-41CA-8622-D724B0C0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59F4-0F38-4E3F-B7B1-F0EB6527C1C2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8D28C-D375-4F1B-8375-73775AC5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379A4-5C88-4FD2-B868-7013039F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DA53-E354-4BB4-8784-2BAE6F407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9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36A32-91C6-4ABC-B355-6EB6A997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84376-9491-4CD4-98AA-005520122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2E4784-0A9F-445C-BC17-ADC8E670F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937517-F53C-4F29-9854-03375F806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59F4-0F38-4E3F-B7B1-F0EB6527C1C2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76DCF2-751A-424F-A7DC-947BCB7C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7A85DD-BE28-4D83-BB8F-87265F14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DA53-E354-4BB4-8784-2BAE6F407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50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12624-7896-40CC-B25A-6F96FC9D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A418AA-A38F-492E-9584-FEC10FB79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B1724C-6E73-4E88-9952-9E099D3F2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861820-146A-4B6B-BF1A-571762EC0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B53712-2219-4E91-B46E-7F1A6F15D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9A6EF0-9450-4E69-AB86-14C3F653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59F4-0F38-4E3F-B7B1-F0EB6527C1C2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73F9E4-851E-4022-AC80-1A552312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8E8211-C5E4-48CB-B56C-2D5996B2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DA53-E354-4BB4-8784-2BAE6F407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86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DDB2E-9CCE-4CBC-BFE6-8667D1156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33063A-FC8E-4DBE-AE99-FC9493B1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59F4-0F38-4E3F-B7B1-F0EB6527C1C2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94F64F-C281-4DEB-914D-71DAD820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FAD516-94DA-48BF-ACFE-08A21529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DA53-E354-4BB4-8784-2BAE6F407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70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8722EC-2868-4B38-8610-6528DC34B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59F4-0F38-4E3F-B7B1-F0EB6527C1C2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D213AD-79A1-4329-9F14-66731AAC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46820-6DB7-4FAA-B88F-AFFBA6D15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DA53-E354-4BB4-8784-2BAE6F407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89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7DA74-A54E-4CE7-A956-8FE94C17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AE722C-6B11-49DD-A3EE-605B082DB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226EE9-F86D-47BD-B472-C7598875F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7E5828-65AD-4AF1-B87D-92D00659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59F4-0F38-4E3F-B7B1-F0EB6527C1C2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64982B-88DE-48DB-96D5-2721C3CF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C7BBB9-0E91-46E3-A774-415FD994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DA53-E354-4BB4-8784-2BAE6F407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AAC95-54B7-4145-AFF8-7D2ED878F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9F4260-7E4C-4655-B56F-F3A689DBC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E2D2DC-7112-4825-9B32-2523870F1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0FD475-0507-4DA2-BC67-E218C457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59F4-0F38-4E3F-B7B1-F0EB6527C1C2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95017B-386A-42DF-9615-8E88E5B6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BD0F4D-2B1B-444F-BA6A-56E7B53C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DA53-E354-4BB4-8784-2BAE6F407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11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22BCC4-9150-4D2B-A78E-38FF9678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36DDB0-0DB0-4AA3-AED5-61B1641F8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9CC9E4-FA1D-47F5-81AB-807141CAD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A59F4-0F38-4E3F-B7B1-F0EB6527C1C2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C3B1A-6650-4BBC-8CEF-80425D3CC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7438ED-D4CD-4329-9AF8-B111407D9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ADA53-E354-4BB4-8784-2BAE6F407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73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microsoft.com/office/2007/relationships/hdphoto" Target="../media/hdphoto1.wdp"/><Relationship Id="rId7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microsoft.com/office/2007/relationships/hdphoto" Target="../media/hdphoto1.wdp"/><Relationship Id="rId7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microsoft.com/office/2007/relationships/hdphoto" Target="../media/hdphoto1.wdp"/><Relationship Id="rId7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NULL"/><Relationship Id="rId5" Type="http://schemas.openxmlformats.org/officeDocument/2006/relationships/image" Target="../media/image5.svg"/><Relationship Id="rId10" Type="http://schemas.openxmlformats.org/officeDocument/2006/relationships/image" Target="NULL"/><Relationship Id="rId4" Type="http://schemas.openxmlformats.org/officeDocument/2006/relationships/image" Target="../media/image4.png"/><Relationship Id="rId9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5ECF6-93DC-4A87-AE99-41F6E64D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 descr="图片包含 就坐, 男士&#10;&#10;已生成高可信度的说明">
            <a:extLst>
              <a:ext uri="{FF2B5EF4-FFF2-40B4-BE49-F238E27FC236}">
                <a16:creationId xmlns:a16="http://schemas.microsoft.com/office/drawing/2014/main" id="{1665CFC6-0FAB-4F91-A77A-79F40412C7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96" t="43776" r="47874" b="29914"/>
          <a:stretch/>
        </p:blipFill>
        <p:spPr>
          <a:xfrm>
            <a:off x="1" y="0"/>
            <a:ext cx="4343400" cy="18256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29B34D0-9C8C-4952-81B7-61AAF6291D01}"/>
              </a:ext>
            </a:extLst>
          </p:cNvPr>
          <p:cNvSpPr/>
          <p:nvPr/>
        </p:nvSpPr>
        <p:spPr>
          <a:xfrm>
            <a:off x="4343401" y="0"/>
            <a:ext cx="7848599" cy="1825625"/>
          </a:xfrm>
          <a:prstGeom prst="rect">
            <a:avLst/>
          </a:prstGeom>
          <a:solidFill>
            <a:srgbClr val="0604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5400" dirty="0"/>
              <a:t>研究背景和现状</a:t>
            </a:r>
            <a:endParaRPr lang="en-US" altLang="zh-CN" sz="5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C81514-3DEC-4A9A-A5FB-614972B21BD6}"/>
              </a:ext>
            </a:extLst>
          </p:cNvPr>
          <p:cNvSpPr txBox="1"/>
          <p:nvPr/>
        </p:nvSpPr>
        <p:spPr>
          <a:xfrm>
            <a:off x="1938130" y="23200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8" name="图形 17" descr="音乐">
            <a:extLst>
              <a:ext uri="{FF2B5EF4-FFF2-40B4-BE49-F238E27FC236}">
                <a16:creationId xmlns:a16="http://schemas.microsoft.com/office/drawing/2014/main" id="{771E6DF7-895A-4E88-826B-FDC94B787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8347" y="1368425"/>
            <a:ext cx="457200" cy="457200"/>
          </a:xfrm>
          <a:prstGeom prst="rect">
            <a:avLst/>
          </a:prstGeom>
        </p:spPr>
      </p:pic>
      <p:pic>
        <p:nvPicPr>
          <p:cNvPr id="19" name="图形 18" descr="音乐">
            <a:extLst>
              <a:ext uri="{FF2B5EF4-FFF2-40B4-BE49-F238E27FC236}">
                <a16:creationId xmlns:a16="http://schemas.microsoft.com/office/drawing/2014/main" id="{6B47BD47-16A3-48C8-A196-5FDDC7BCD2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35547" y="1368425"/>
            <a:ext cx="457200" cy="457200"/>
          </a:xfrm>
          <a:prstGeom prst="rect">
            <a:avLst/>
          </a:prstGeom>
        </p:spPr>
      </p:pic>
      <p:pic>
        <p:nvPicPr>
          <p:cNvPr id="20" name="图形 19" descr="音乐">
            <a:extLst>
              <a:ext uri="{FF2B5EF4-FFF2-40B4-BE49-F238E27FC236}">
                <a16:creationId xmlns:a16="http://schemas.microsoft.com/office/drawing/2014/main" id="{7C5FE79E-0320-4EBD-95BA-44688A2C36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92747" y="1368425"/>
            <a:ext cx="457200" cy="457200"/>
          </a:xfrm>
          <a:prstGeom prst="rect">
            <a:avLst/>
          </a:prstGeom>
        </p:spPr>
      </p:pic>
      <p:pic>
        <p:nvPicPr>
          <p:cNvPr id="21" name="图形 20" descr="音乐">
            <a:extLst>
              <a:ext uri="{FF2B5EF4-FFF2-40B4-BE49-F238E27FC236}">
                <a16:creationId xmlns:a16="http://schemas.microsoft.com/office/drawing/2014/main" id="{7608AB03-66C4-4E36-BC43-EABF55E129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63199" y="1368425"/>
            <a:ext cx="457200" cy="457200"/>
          </a:xfrm>
          <a:prstGeom prst="rect">
            <a:avLst/>
          </a:prstGeom>
        </p:spPr>
      </p:pic>
      <p:pic>
        <p:nvPicPr>
          <p:cNvPr id="22" name="图形 21" descr="音乐">
            <a:extLst>
              <a:ext uri="{FF2B5EF4-FFF2-40B4-BE49-F238E27FC236}">
                <a16:creationId xmlns:a16="http://schemas.microsoft.com/office/drawing/2014/main" id="{6A487C39-8604-4343-A646-406D576302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20399" y="1368425"/>
            <a:ext cx="457200" cy="457200"/>
          </a:xfrm>
          <a:prstGeom prst="rect">
            <a:avLst/>
          </a:prstGeom>
        </p:spPr>
      </p:pic>
      <p:pic>
        <p:nvPicPr>
          <p:cNvPr id="23" name="图形 22" descr="音乐">
            <a:extLst>
              <a:ext uri="{FF2B5EF4-FFF2-40B4-BE49-F238E27FC236}">
                <a16:creationId xmlns:a16="http://schemas.microsoft.com/office/drawing/2014/main" id="{CFCB5246-C0D3-47B0-B69D-39921B2C59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77599" y="1368425"/>
            <a:ext cx="457200" cy="457200"/>
          </a:xfrm>
          <a:prstGeom prst="rect">
            <a:avLst/>
          </a:prstGeom>
        </p:spPr>
      </p:pic>
      <p:pic>
        <p:nvPicPr>
          <p:cNvPr id="24" name="图形 23" descr="音乐">
            <a:extLst>
              <a:ext uri="{FF2B5EF4-FFF2-40B4-BE49-F238E27FC236}">
                <a16:creationId xmlns:a16="http://schemas.microsoft.com/office/drawing/2014/main" id="{716F7192-8051-41C0-8140-C7803AD1D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34799" y="1368425"/>
            <a:ext cx="457200" cy="457200"/>
          </a:xfrm>
          <a:prstGeom prst="rect">
            <a:avLst/>
          </a:prstGeom>
        </p:spPr>
      </p:pic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4B44AD23-65B2-4D4E-A4AD-DBDBEBC43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759" y="2320028"/>
            <a:ext cx="10553240" cy="4004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400" dirty="0">
                <a:solidFill>
                  <a:srgbClr val="384D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钢琴演奏需要纠错系统</a:t>
            </a:r>
            <a:endParaRPr lang="en-US" altLang="zh-CN" sz="4400" dirty="0">
              <a:solidFill>
                <a:srgbClr val="384D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钢琴演奏需要大量练习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老师不在场，学生只能自己判断对错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4400" dirty="0">
                <a:solidFill>
                  <a:srgbClr val="384D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目前的纠错系统存在短板</a:t>
            </a:r>
            <a:endParaRPr lang="en-US" altLang="zh-CN" sz="4400" dirty="0">
              <a:solidFill>
                <a:srgbClr val="384D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采用专用硬件，便利性不好，升级困难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PC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上使用，对智能手机支持差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648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5ECF6-93DC-4A87-AE99-41F6E64D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 descr="图片包含 就坐, 男士&#10;&#10;已生成高可信度的说明">
            <a:extLst>
              <a:ext uri="{FF2B5EF4-FFF2-40B4-BE49-F238E27FC236}">
                <a16:creationId xmlns:a16="http://schemas.microsoft.com/office/drawing/2014/main" id="{1665CFC6-0FAB-4F91-A77A-79F40412C7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96" t="43776" r="47874" b="29914"/>
          <a:stretch/>
        </p:blipFill>
        <p:spPr>
          <a:xfrm>
            <a:off x="1" y="0"/>
            <a:ext cx="4343400" cy="18256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29B34D0-9C8C-4952-81B7-61AAF6291D01}"/>
              </a:ext>
            </a:extLst>
          </p:cNvPr>
          <p:cNvSpPr/>
          <p:nvPr/>
        </p:nvSpPr>
        <p:spPr>
          <a:xfrm>
            <a:off x="4343401" y="0"/>
            <a:ext cx="7848599" cy="1825625"/>
          </a:xfrm>
          <a:prstGeom prst="rect">
            <a:avLst/>
          </a:prstGeom>
          <a:solidFill>
            <a:srgbClr val="0604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5400" dirty="0"/>
              <a:t>比对模块</a:t>
            </a:r>
            <a:endParaRPr lang="en-US" altLang="zh-CN" sz="5400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8AB7002-7834-4A29-BA4D-43B7B7E12AD5}"/>
              </a:ext>
            </a:extLst>
          </p:cNvPr>
          <p:cNvGrpSpPr/>
          <p:nvPr/>
        </p:nvGrpSpPr>
        <p:grpSpPr>
          <a:xfrm>
            <a:off x="8978347" y="1368425"/>
            <a:ext cx="3213652" cy="457200"/>
            <a:chOff x="8978347" y="1368425"/>
            <a:chExt cx="3213652" cy="457200"/>
          </a:xfrm>
          <a:solidFill>
            <a:schemeClr val="bg1">
              <a:lumMod val="50000"/>
            </a:schemeClr>
          </a:solidFill>
        </p:grpSpPr>
        <p:pic>
          <p:nvPicPr>
            <p:cNvPr id="18" name="图形 17" descr="音乐">
              <a:extLst>
                <a:ext uri="{FF2B5EF4-FFF2-40B4-BE49-F238E27FC236}">
                  <a16:creationId xmlns:a16="http://schemas.microsoft.com/office/drawing/2014/main" id="{771E6DF7-895A-4E88-826B-FDC94B78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78347" y="1368425"/>
              <a:ext cx="457200" cy="457200"/>
            </a:xfrm>
            <a:prstGeom prst="rect">
              <a:avLst/>
            </a:prstGeom>
          </p:spPr>
        </p:pic>
        <p:pic>
          <p:nvPicPr>
            <p:cNvPr id="19" name="图形 18" descr="音乐">
              <a:extLst>
                <a:ext uri="{FF2B5EF4-FFF2-40B4-BE49-F238E27FC236}">
                  <a16:creationId xmlns:a16="http://schemas.microsoft.com/office/drawing/2014/main" id="{6B47BD47-16A3-48C8-A196-5FDDC7BCD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35547" y="1368425"/>
              <a:ext cx="457200" cy="457200"/>
            </a:xfrm>
            <a:prstGeom prst="rect">
              <a:avLst/>
            </a:prstGeom>
          </p:spPr>
        </p:pic>
        <p:pic>
          <p:nvPicPr>
            <p:cNvPr id="20" name="图形 19" descr="音乐">
              <a:extLst>
                <a:ext uri="{FF2B5EF4-FFF2-40B4-BE49-F238E27FC236}">
                  <a16:creationId xmlns:a16="http://schemas.microsoft.com/office/drawing/2014/main" id="{7C5FE79E-0320-4EBD-95BA-44688A2C3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892747" y="1368425"/>
              <a:ext cx="457200" cy="457200"/>
            </a:xfrm>
            <a:prstGeom prst="rect">
              <a:avLst/>
            </a:prstGeom>
          </p:spPr>
        </p:pic>
        <p:pic>
          <p:nvPicPr>
            <p:cNvPr id="21" name="图形 20" descr="音乐">
              <a:extLst>
                <a:ext uri="{FF2B5EF4-FFF2-40B4-BE49-F238E27FC236}">
                  <a16:creationId xmlns:a16="http://schemas.microsoft.com/office/drawing/2014/main" id="{7608AB03-66C4-4E36-BC43-EABF55E12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63199" y="1368425"/>
              <a:ext cx="457200" cy="457200"/>
            </a:xfrm>
            <a:prstGeom prst="rect">
              <a:avLst/>
            </a:prstGeom>
          </p:spPr>
        </p:pic>
        <p:pic>
          <p:nvPicPr>
            <p:cNvPr id="22" name="图形 21" descr="音乐">
              <a:extLst>
                <a:ext uri="{FF2B5EF4-FFF2-40B4-BE49-F238E27FC236}">
                  <a16:creationId xmlns:a16="http://schemas.microsoft.com/office/drawing/2014/main" id="{6A487C39-8604-4343-A646-406D57630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820399" y="1368425"/>
              <a:ext cx="457200" cy="457200"/>
            </a:xfrm>
            <a:prstGeom prst="rect">
              <a:avLst/>
            </a:prstGeom>
          </p:spPr>
        </p:pic>
        <p:pic>
          <p:nvPicPr>
            <p:cNvPr id="23" name="图形 22" descr="音乐">
              <a:extLst>
                <a:ext uri="{FF2B5EF4-FFF2-40B4-BE49-F238E27FC236}">
                  <a16:creationId xmlns:a16="http://schemas.microsoft.com/office/drawing/2014/main" id="{CFCB5246-C0D3-47B0-B69D-39921B2C5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77599" y="1368425"/>
              <a:ext cx="457200" cy="457200"/>
            </a:xfrm>
            <a:prstGeom prst="rect">
              <a:avLst/>
            </a:prstGeom>
          </p:spPr>
        </p:pic>
        <p:pic>
          <p:nvPicPr>
            <p:cNvPr id="24" name="图形 23" descr="音乐">
              <a:extLst>
                <a:ext uri="{FF2B5EF4-FFF2-40B4-BE49-F238E27FC236}">
                  <a16:creationId xmlns:a16="http://schemas.microsoft.com/office/drawing/2014/main" id="{716F7192-8051-41C0-8140-C7803AD1D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734799" y="1368425"/>
              <a:ext cx="457200" cy="457200"/>
            </a:xfrm>
            <a:prstGeom prst="rect">
              <a:avLst/>
            </a:prstGeom>
          </p:spPr>
        </p:pic>
      </p:grp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0A02B760-418C-49E1-B490-8473F987D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96" y="2328529"/>
            <a:ext cx="3564870" cy="4391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400" dirty="0">
                <a:solidFill>
                  <a:srgbClr val="384D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欧式距离</a:t>
            </a:r>
            <a:endParaRPr lang="en-US" altLang="zh-CN" sz="4400" dirty="0">
              <a:solidFill>
                <a:srgbClr val="384D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速度快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无法扭曲对齐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D3D5D96-56A7-41C3-9B70-682CABC39385}"/>
              </a:ext>
            </a:extLst>
          </p:cNvPr>
          <p:cNvCxnSpPr>
            <a:cxnSpLocks/>
          </p:cNvCxnSpPr>
          <p:nvPr/>
        </p:nvCxnSpPr>
        <p:spPr>
          <a:xfrm>
            <a:off x="4117164" y="3466923"/>
            <a:ext cx="0" cy="224276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93571A4-1028-4A7A-B9D1-4314EBCA8420}"/>
              </a:ext>
            </a:extLst>
          </p:cNvPr>
          <p:cNvCxnSpPr>
            <a:cxnSpLocks/>
          </p:cNvCxnSpPr>
          <p:nvPr/>
        </p:nvCxnSpPr>
        <p:spPr>
          <a:xfrm>
            <a:off x="5090634" y="3257459"/>
            <a:ext cx="0" cy="228210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C2B325D-E374-44C2-9997-9D486C6D2FF3}"/>
              </a:ext>
            </a:extLst>
          </p:cNvPr>
          <p:cNvCxnSpPr>
            <a:cxnSpLocks/>
          </p:cNvCxnSpPr>
          <p:nvPr/>
        </p:nvCxnSpPr>
        <p:spPr>
          <a:xfrm>
            <a:off x="7041795" y="2838892"/>
            <a:ext cx="0" cy="266144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94C7D5D-EE33-4971-9D00-45A36FFA046F}"/>
              </a:ext>
            </a:extLst>
          </p:cNvPr>
          <p:cNvCxnSpPr>
            <a:cxnSpLocks/>
          </p:cNvCxnSpPr>
          <p:nvPr/>
        </p:nvCxnSpPr>
        <p:spPr>
          <a:xfrm>
            <a:off x="8978347" y="2389110"/>
            <a:ext cx="0" cy="266475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A8CE339-DC67-4596-AEB6-5BA59540F099}"/>
              </a:ext>
            </a:extLst>
          </p:cNvPr>
          <p:cNvSpPr txBox="1"/>
          <p:nvPr/>
        </p:nvSpPr>
        <p:spPr>
          <a:xfrm flipH="1">
            <a:off x="9807854" y="2101019"/>
            <a:ext cx="1976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模板序列 </a:t>
            </a:r>
            <a:r>
              <a:rPr lang="en-US" altLang="zh-CN" sz="2400" dirty="0"/>
              <a:t>Y</a:t>
            </a:r>
            <a:endParaRPr lang="zh-CN" altLang="en-US" sz="2400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9ABA2E4-7BCA-43D0-8FBF-43C84C46D2C3}"/>
              </a:ext>
            </a:extLst>
          </p:cNvPr>
          <p:cNvCxnSpPr/>
          <p:nvPr/>
        </p:nvCxnSpPr>
        <p:spPr>
          <a:xfrm flipV="1">
            <a:off x="4117164" y="2328529"/>
            <a:ext cx="4861183" cy="1020727"/>
          </a:xfrm>
          <a:prstGeom prst="line">
            <a:avLst/>
          </a:prstGeom>
          <a:ln w="38100">
            <a:solidFill>
              <a:srgbClr val="384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6F053C92-E312-4637-A3A0-621DEA0EE9D5}"/>
              </a:ext>
            </a:extLst>
          </p:cNvPr>
          <p:cNvSpPr/>
          <p:nvPr/>
        </p:nvSpPr>
        <p:spPr>
          <a:xfrm>
            <a:off x="4118491" y="4710109"/>
            <a:ext cx="6847368" cy="1052623"/>
          </a:xfrm>
          <a:custGeom>
            <a:avLst/>
            <a:gdLst>
              <a:gd name="connsiteX0" fmla="*/ 0 w 6847368"/>
              <a:gd name="connsiteY0" fmla="*/ 1052623 h 1052623"/>
              <a:gd name="connsiteX1" fmla="*/ 978196 w 6847368"/>
              <a:gd name="connsiteY1" fmla="*/ 839972 h 1052623"/>
              <a:gd name="connsiteX2" fmla="*/ 2934586 w 6847368"/>
              <a:gd name="connsiteY2" fmla="*/ 829339 h 1052623"/>
              <a:gd name="connsiteX3" fmla="*/ 6847368 w 6847368"/>
              <a:gd name="connsiteY3" fmla="*/ 0 h 1052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7368" h="1052623">
                <a:moveTo>
                  <a:pt x="0" y="1052623"/>
                </a:moveTo>
                <a:lnTo>
                  <a:pt x="978196" y="839972"/>
                </a:lnTo>
                <a:lnTo>
                  <a:pt x="2934586" y="829339"/>
                </a:lnTo>
                <a:lnTo>
                  <a:pt x="6847368" y="0"/>
                </a:lnTo>
              </a:path>
            </a:pathLst>
          </a:custGeom>
          <a:noFill/>
          <a:ln w="38100">
            <a:solidFill>
              <a:srgbClr val="384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F306B48-BDEA-4291-BCC5-87E93D28C8C0}"/>
              </a:ext>
            </a:extLst>
          </p:cNvPr>
          <p:cNvSpPr txBox="1"/>
          <p:nvPr/>
        </p:nvSpPr>
        <p:spPr>
          <a:xfrm flipH="1">
            <a:off x="9958014" y="4868169"/>
            <a:ext cx="1976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采样序列 </a:t>
            </a:r>
            <a:r>
              <a:rPr lang="en-US" altLang="zh-CN" sz="2400" dirty="0"/>
              <a:t>X</a:t>
            </a:r>
            <a:endParaRPr lang="zh-CN" altLang="en-US" sz="2400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F6D0833-7AF0-44A2-A88F-E2582482A4F8}"/>
              </a:ext>
            </a:extLst>
          </p:cNvPr>
          <p:cNvGrpSpPr/>
          <p:nvPr/>
        </p:nvGrpSpPr>
        <p:grpSpPr>
          <a:xfrm>
            <a:off x="3378495" y="2267546"/>
            <a:ext cx="8768493" cy="4071581"/>
            <a:chOff x="3378495" y="2267546"/>
            <a:chExt cx="8768493" cy="4071581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4DDE8938-F431-4BFE-B0D9-3BC2C952D3EF}"/>
                </a:ext>
              </a:extLst>
            </p:cNvPr>
            <p:cNvSpPr txBox="1"/>
            <p:nvPr/>
          </p:nvSpPr>
          <p:spPr>
            <a:xfrm flipH="1">
              <a:off x="11146227" y="5875592"/>
              <a:ext cx="10007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>
                      <a:lumMod val="75000"/>
                    </a:schemeClr>
                  </a:solidFill>
                </a:rPr>
                <a:t>时间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038BC85-A3CE-4A6E-B748-E1E58DDB53E7}"/>
                </a:ext>
              </a:extLst>
            </p:cNvPr>
            <p:cNvSpPr txBox="1"/>
            <p:nvPr/>
          </p:nvSpPr>
          <p:spPr>
            <a:xfrm flipH="1">
              <a:off x="8740051" y="5801739"/>
              <a:ext cx="10007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75000"/>
                    </a:schemeClr>
                  </a:solidFill>
                </a:rPr>
                <a:t>|Y|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8686D85-9791-41EA-BBD1-3B1983DF8703}"/>
                </a:ext>
              </a:extLst>
            </p:cNvPr>
            <p:cNvSpPr txBox="1"/>
            <p:nvPr/>
          </p:nvSpPr>
          <p:spPr>
            <a:xfrm flipH="1">
              <a:off x="3378495" y="5614217"/>
              <a:ext cx="10007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EFBE3D45-7711-4AA5-A791-BC6701DA27F3}"/>
                </a:ext>
              </a:extLst>
            </p:cNvPr>
            <p:cNvSpPr txBox="1"/>
            <p:nvPr/>
          </p:nvSpPr>
          <p:spPr>
            <a:xfrm flipH="1">
              <a:off x="10481548" y="5877462"/>
              <a:ext cx="10007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75000"/>
                    </a:schemeClr>
                  </a:solidFill>
                </a:rPr>
                <a:t>|X|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44EE127F-76A2-4270-9243-731D076DEB34}"/>
                </a:ext>
              </a:extLst>
            </p:cNvPr>
            <p:cNvCxnSpPr>
              <a:cxnSpLocks/>
            </p:cNvCxnSpPr>
            <p:nvPr/>
          </p:nvCxnSpPr>
          <p:spPr>
            <a:xfrm>
              <a:off x="4118273" y="5791105"/>
              <a:ext cx="7528335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4017FF4E-4421-4891-A7AD-A3AC49696ADC}"/>
                </a:ext>
              </a:extLst>
            </p:cNvPr>
            <p:cNvCxnSpPr>
              <a:cxnSpLocks/>
              <a:endCxn id="54" idx="2"/>
            </p:cNvCxnSpPr>
            <p:nvPr/>
          </p:nvCxnSpPr>
          <p:spPr>
            <a:xfrm flipV="1">
              <a:off x="4109423" y="2729211"/>
              <a:ext cx="26930" cy="3072528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7C320DAA-00EB-41D5-952A-2F9DC92C144E}"/>
                </a:ext>
              </a:extLst>
            </p:cNvPr>
            <p:cNvSpPr txBox="1"/>
            <p:nvPr/>
          </p:nvSpPr>
          <p:spPr>
            <a:xfrm flipH="1">
              <a:off x="3635973" y="2267546"/>
              <a:ext cx="10007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>
                      <a:lumMod val="75000"/>
                    </a:schemeClr>
                  </a:solidFill>
                </a:rPr>
                <a:t>音高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670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5ECF6-93DC-4A87-AE99-41F6E64D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 descr="图片包含 就坐, 男士&#10;&#10;已生成高可信度的说明">
            <a:extLst>
              <a:ext uri="{FF2B5EF4-FFF2-40B4-BE49-F238E27FC236}">
                <a16:creationId xmlns:a16="http://schemas.microsoft.com/office/drawing/2014/main" id="{1665CFC6-0FAB-4F91-A77A-79F40412C7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96" t="43776" r="47874" b="29914"/>
          <a:stretch/>
        </p:blipFill>
        <p:spPr>
          <a:xfrm>
            <a:off x="1" y="0"/>
            <a:ext cx="4343400" cy="18256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29B34D0-9C8C-4952-81B7-61AAF6291D01}"/>
              </a:ext>
            </a:extLst>
          </p:cNvPr>
          <p:cNvSpPr/>
          <p:nvPr/>
        </p:nvSpPr>
        <p:spPr>
          <a:xfrm>
            <a:off x="4343401" y="0"/>
            <a:ext cx="7848599" cy="1825625"/>
          </a:xfrm>
          <a:prstGeom prst="rect">
            <a:avLst/>
          </a:prstGeom>
          <a:solidFill>
            <a:srgbClr val="0604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5400" dirty="0"/>
              <a:t>比对模块</a:t>
            </a:r>
            <a:endParaRPr lang="en-US" altLang="zh-CN" sz="5400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8AB7002-7834-4A29-BA4D-43B7B7E12AD5}"/>
              </a:ext>
            </a:extLst>
          </p:cNvPr>
          <p:cNvGrpSpPr/>
          <p:nvPr/>
        </p:nvGrpSpPr>
        <p:grpSpPr>
          <a:xfrm>
            <a:off x="8978347" y="1368425"/>
            <a:ext cx="3213652" cy="457200"/>
            <a:chOff x="8978347" y="1368425"/>
            <a:chExt cx="3213652" cy="457200"/>
          </a:xfrm>
          <a:solidFill>
            <a:schemeClr val="bg1">
              <a:lumMod val="50000"/>
            </a:schemeClr>
          </a:solidFill>
        </p:grpSpPr>
        <p:pic>
          <p:nvPicPr>
            <p:cNvPr id="18" name="图形 17" descr="音乐">
              <a:extLst>
                <a:ext uri="{FF2B5EF4-FFF2-40B4-BE49-F238E27FC236}">
                  <a16:creationId xmlns:a16="http://schemas.microsoft.com/office/drawing/2014/main" id="{771E6DF7-895A-4E88-826B-FDC94B78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78347" y="1368425"/>
              <a:ext cx="457200" cy="457200"/>
            </a:xfrm>
            <a:prstGeom prst="rect">
              <a:avLst/>
            </a:prstGeom>
          </p:spPr>
        </p:pic>
        <p:pic>
          <p:nvPicPr>
            <p:cNvPr id="19" name="图形 18" descr="音乐">
              <a:extLst>
                <a:ext uri="{FF2B5EF4-FFF2-40B4-BE49-F238E27FC236}">
                  <a16:creationId xmlns:a16="http://schemas.microsoft.com/office/drawing/2014/main" id="{6B47BD47-16A3-48C8-A196-5FDDC7BCD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35547" y="1368425"/>
              <a:ext cx="457200" cy="457200"/>
            </a:xfrm>
            <a:prstGeom prst="rect">
              <a:avLst/>
            </a:prstGeom>
          </p:spPr>
        </p:pic>
        <p:pic>
          <p:nvPicPr>
            <p:cNvPr id="20" name="图形 19" descr="音乐">
              <a:extLst>
                <a:ext uri="{FF2B5EF4-FFF2-40B4-BE49-F238E27FC236}">
                  <a16:creationId xmlns:a16="http://schemas.microsoft.com/office/drawing/2014/main" id="{7C5FE79E-0320-4EBD-95BA-44688A2C3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892747" y="1368425"/>
              <a:ext cx="457200" cy="457200"/>
            </a:xfrm>
            <a:prstGeom prst="rect">
              <a:avLst/>
            </a:prstGeom>
          </p:spPr>
        </p:pic>
        <p:pic>
          <p:nvPicPr>
            <p:cNvPr id="21" name="图形 20" descr="音乐">
              <a:extLst>
                <a:ext uri="{FF2B5EF4-FFF2-40B4-BE49-F238E27FC236}">
                  <a16:creationId xmlns:a16="http://schemas.microsoft.com/office/drawing/2014/main" id="{7608AB03-66C4-4E36-BC43-EABF55E12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63199" y="1368425"/>
              <a:ext cx="457200" cy="457200"/>
            </a:xfrm>
            <a:prstGeom prst="rect">
              <a:avLst/>
            </a:prstGeom>
          </p:spPr>
        </p:pic>
        <p:pic>
          <p:nvPicPr>
            <p:cNvPr id="22" name="图形 21" descr="音乐">
              <a:extLst>
                <a:ext uri="{FF2B5EF4-FFF2-40B4-BE49-F238E27FC236}">
                  <a16:creationId xmlns:a16="http://schemas.microsoft.com/office/drawing/2014/main" id="{6A487C39-8604-4343-A646-406D57630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820399" y="1368425"/>
              <a:ext cx="457200" cy="457200"/>
            </a:xfrm>
            <a:prstGeom prst="rect">
              <a:avLst/>
            </a:prstGeom>
          </p:spPr>
        </p:pic>
        <p:pic>
          <p:nvPicPr>
            <p:cNvPr id="23" name="图形 22" descr="音乐">
              <a:extLst>
                <a:ext uri="{FF2B5EF4-FFF2-40B4-BE49-F238E27FC236}">
                  <a16:creationId xmlns:a16="http://schemas.microsoft.com/office/drawing/2014/main" id="{CFCB5246-C0D3-47B0-B69D-39921B2C5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77599" y="1368425"/>
              <a:ext cx="457200" cy="457200"/>
            </a:xfrm>
            <a:prstGeom prst="rect">
              <a:avLst/>
            </a:prstGeom>
          </p:spPr>
        </p:pic>
        <p:pic>
          <p:nvPicPr>
            <p:cNvPr id="24" name="图形 23" descr="音乐">
              <a:extLst>
                <a:ext uri="{FF2B5EF4-FFF2-40B4-BE49-F238E27FC236}">
                  <a16:creationId xmlns:a16="http://schemas.microsoft.com/office/drawing/2014/main" id="{716F7192-8051-41C0-8140-C7803AD1D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734799" y="1368425"/>
              <a:ext cx="457200" cy="457200"/>
            </a:xfrm>
            <a:prstGeom prst="rect">
              <a:avLst/>
            </a:prstGeom>
          </p:spPr>
        </p:pic>
      </p:grp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0A02B760-418C-49E1-B490-8473F987D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95" y="2328529"/>
            <a:ext cx="4713602" cy="4391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400" dirty="0">
                <a:solidFill>
                  <a:srgbClr val="384D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动态时间</a:t>
            </a:r>
            <a:endParaRPr lang="en-US" altLang="zh-CN" sz="4400" dirty="0">
              <a:solidFill>
                <a:srgbClr val="384D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4400" dirty="0">
                <a:solidFill>
                  <a:srgbClr val="384D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规整算法</a:t>
            </a:r>
            <a:endParaRPr lang="en-US" altLang="zh-CN" sz="4400" dirty="0">
              <a:solidFill>
                <a:srgbClr val="384D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速度慢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可以扭曲对齐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可以判断相似性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D3D5D96-56A7-41C3-9B70-682CABC39385}"/>
              </a:ext>
            </a:extLst>
          </p:cNvPr>
          <p:cNvCxnSpPr>
            <a:cxnSpLocks/>
          </p:cNvCxnSpPr>
          <p:nvPr/>
        </p:nvCxnSpPr>
        <p:spPr>
          <a:xfrm>
            <a:off x="4117164" y="3466923"/>
            <a:ext cx="0" cy="224276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93571A4-1028-4A7A-B9D1-4314EBCA8420}"/>
              </a:ext>
            </a:extLst>
          </p:cNvPr>
          <p:cNvCxnSpPr>
            <a:cxnSpLocks/>
          </p:cNvCxnSpPr>
          <p:nvPr/>
        </p:nvCxnSpPr>
        <p:spPr>
          <a:xfrm>
            <a:off x="5090634" y="3257459"/>
            <a:ext cx="0" cy="228210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C2B325D-E374-44C2-9997-9D486C6D2FF3}"/>
              </a:ext>
            </a:extLst>
          </p:cNvPr>
          <p:cNvCxnSpPr>
            <a:cxnSpLocks/>
          </p:cNvCxnSpPr>
          <p:nvPr/>
        </p:nvCxnSpPr>
        <p:spPr>
          <a:xfrm>
            <a:off x="5090634" y="3257459"/>
            <a:ext cx="1951161" cy="224288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94C7D5D-EE33-4971-9D00-45A36FFA046F}"/>
              </a:ext>
            </a:extLst>
          </p:cNvPr>
          <p:cNvCxnSpPr>
            <a:cxnSpLocks/>
          </p:cNvCxnSpPr>
          <p:nvPr/>
        </p:nvCxnSpPr>
        <p:spPr>
          <a:xfrm>
            <a:off x="8978347" y="2389110"/>
            <a:ext cx="1987512" cy="22147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A8CE339-DC67-4596-AEB6-5BA59540F099}"/>
              </a:ext>
            </a:extLst>
          </p:cNvPr>
          <p:cNvSpPr txBox="1"/>
          <p:nvPr/>
        </p:nvSpPr>
        <p:spPr>
          <a:xfrm flipH="1">
            <a:off x="9807854" y="2101019"/>
            <a:ext cx="1976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模板序列 </a:t>
            </a:r>
            <a:r>
              <a:rPr lang="en-US" altLang="zh-CN" sz="2400" dirty="0"/>
              <a:t>Y</a:t>
            </a:r>
            <a:endParaRPr lang="zh-CN" altLang="en-US" sz="24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AE7A475-7B20-4F15-B95C-59CCD13B5F1F}"/>
              </a:ext>
            </a:extLst>
          </p:cNvPr>
          <p:cNvSpPr txBox="1"/>
          <p:nvPr/>
        </p:nvSpPr>
        <p:spPr>
          <a:xfrm flipH="1">
            <a:off x="9958014" y="4868169"/>
            <a:ext cx="1976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采样序列 </a:t>
            </a:r>
            <a:r>
              <a:rPr lang="en-US" altLang="zh-CN" sz="2400" dirty="0"/>
              <a:t>X</a:t>
            </a:r>
            <a:endParaRPr lang="zh-CN" altLang="en-US" sz="2400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9ABA2E4-7BCA-43D0-8FBF-43C84C46D2C3}"/>
              </a:ext>
            </a:extLst>
          </p:cNvPr>
          <p:cNvCxnSpPr/>
          <p:nvPr/>
        </p:nvCxnSpPr>
        <p:spPr>
          <a:xfrm flipV="1">
            <a:off x="4117164" y="2328529"/>
            <a:ext cx="4861183" cy="1020727"/>
          </a:xfrm>
          <a:prstGeom prst="line">
            <a:avLst/>
          </a:prstGeom>
          <a:ln w="38100">
            <a:solidFill>
              <a:srgbClr val="384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6F053C92-E312-4637-A3A0-621DEA0EE9D5}"/>
              </a:ext>
            </a:extLst>
          </p:cNvPr>
          <p:cNvSpPr/>
          <p:nvPr/>
        </p:nvSpPr>
        <p:spPr>
          <a:xfrm>
            <a:off x="4118491" y="4710109"/>
            <a:ext cx="6847368" cy="1052623"/>
          </a:xfrm>
          <a:custGeom>
            <a:avLst/>
            <a:gdLst>
              <a:gd name="connsiteX0" fmla="*/ 0 w 6847368"/>
              <a:gd name="connsiteY0" fmla="*/ 1052623 h 1052623"/>
              <a:gd name="connsiteX1" fmla="*/ 978196 w 6847368"/>
              <a:gd name="connsiteY1" fmla="*/ 839972 h 1052623"/>
              <a:gd name="connsiteX2" fmla="*/ 2934586 w 6847368"/>
              <a:gd name="connsiteY2" fmla="*/ 829339 h 1052623"/>
              <a:gd name="connsiteX3" fmla="*/ 6847368 w 6847368"/>
              <a:gd name="connsiteY3" fmla="*/ 0 h 1052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7368" h="1052623">
                <a:moveTo>
                  <a:pt x="0" y="1052623"/>
                </a:moveTo>
                <a:lnTo>
                  <a:pt x="978196" y="839972"/>
                </a:lnTo>
                <a:lnTo>
                  <a:pt x="2934586" y="829339"/>
                </a:lnTo>
                <a:lnTo>
                  <a:pt x="6847368" y="0"/>
                </a:lnTo>
              </a:path>
            </a:pathLst>
          </a:custGeom>
          <a:noFill/>
          <a:ln w="38100">
            <a:solidFill>
              <a:srgbClr val="384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565ECBE-BA2D-4056-8570-3943251A1EAA}"/>
              </a:ext>
            </a:extLst>
          </p:cNvPr>
          <p:cNvGrpSpPr/>
          <p:nvPr/>
        </p:nvGrpSpPr>
        <p:grpSpPr>
          <a:xfrm>
            <a:off x="3378495" y="2267546"/>
            <a:ext cx="8768493" cy="4071581"/>
            <a:chOff x="3378495" y="2267546"/>
            <a:chExt cx="8768493" cy="4071581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E6262FC-6C35-4B90-8F27-4BAD18374BCC}"/>
                </a:ext>
              </a:extLst>
            </p:cNvPr>
            <p:cNvSpPr txBox="1"/>
            <p:nvPr/>
          </p:nvSpPr>
          <p:spPr>
            <a:xfrm flipH="1">
              <a:off x="11146227" y="5875592"/>
              <a:ext cx="10007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>
                      <a:lumMod val="75000"/>
                    </a:schemeClr>
                  </a:solidFill>
                </a:rPr>
                <a:t>时间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7044BCF-B2E3-45F1-BABA-4DC256F566CE}"/>
                </a:ext>
              </a:extLst>
            </p:cNvPr>
            <p:cNvSpPr txBox="1"/>
            <p:nvPr/>
          </p:nvSpPr>
          <p:spPr>
            <a:xfrm flipH="1">
              <a:off x="8740051" y="5801739"/>
              <a:ext cx="10007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75000"/>
                    </a:schemeClr>
                  </a:solidFill>
                </a:rPr>
                <a:t>|Y|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EB4B59E-61FA-45E6-B8E1-0B3226A459DF}"/>
                </a:ext>
              </a:extLst>
            </p:cNvPr>
            <p:cNvSpPr txBox="1"/>
            <p:nvPr/>
          </p:nvSpPr>
          <p:spPr>
            <a:xfrm flipH="1">
              <a:off x="3378495" y="5614217"/>
              <a:ext cx="10007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184AA30-A39D-4689-8D2A-3D7C263E334D}"/>
                </a:ext>
              </a:extLst>
            </p:cNvPr>
            <p:cNvSpPr txBox="1"/>
            <p:nvPr/>
          </p:nvSpPr>
          <p:spPr>
            <a:xfrm flipH="1">
              <a:off x="10481548" y="5877462"/>
              <a:ext cx="10007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75000"/>
                    </a:schemeClr>
                  </a:solidFill>
                </a:rPr>
                <a:t>|X|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43CCC103-E72A-44A4-A63A-548400C52922}"/>
                </a:ext>
              </a:extLst>
            </p:cNvPr>
            <p:cNvCxnSpPr>
              <a:cxnSpLocks/>
            </p:cNvCxnSpPr>
            <p:nvPr/>
          </p:nvCxnSpPr>
          <p:spPr>
            <a:xfrm>
              <a:off x="4118273" y="5791105"/>
              <a:ext cx="7528335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CD8BE91E-3CA8-4810-A9EE-F62217BF9FAD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 flipV="1">
              <a:off x="4109423" y="2729211"/>
              <a:ext cx="26930" cy="3072528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69B88299-D616-44B5-AEB5-F7930D14389E}"/>
                </a:ext>
              </a:extLst>
            </p:cNvPr>
            <p:cNvSpPr txBox="1"/>
            <p:nvPr/>
          </p:nvSpPr>
          <p:spPr>
            <a:xfrm flipH="1">
              <a:off x="3635973" y="2267546"/>
              <a:ext cx="10007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>
                      <a:lumMod val="75000"/>
                    </a:schemeClr>
                  </a:solidFill>
                </a:rPr>
                <a:t>音高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9991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5ECF6-93DC-4A87-AE99-41F6E64D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 descr="图片包含 就坐, 男士&#10;&#10;已生成高可信度的说明">
            <a:extLst>
              <a:ext uri="{FF2B5EF4-FFF2-40B4-BE49-F238E27FC236}">
                <a16:creationId xmlns:a16="http://schemas.microsoft.com/office/drawing/2014/main" id="{1665CFC6-0FAB-4F91-A77A-79F40412C7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96" t="43776" r="47874" b="29914"/>
          <a:stretch/>
        </p:blipFill>
        <p:spPr>
          <a:xfrm>
            <a:off x="1" y="0"/>
            <a:ext cx="4343400" cy="18256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29B34D0-9C8C-4952-81B7-61AAF6291D01}"/>
              </a:ext>
            </a:extLst>
          </p:cNvPr>
          <p:cNvSpPr/>
          <p:nvPr/>
        </p:nvSpPr>
        <p:spPr>
          <a:xfrm>
            <a:off x="4343401" y="0"/>
            <a:ext cx="7848599" cy="1825625"/>
          </a:xfrm>
          <a:prstGeom prst="rect">
            <a:avLst/>
          </a:prstGeom>
          <a:solidFill>
            <a:srgbClr val="0604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5400" dirty="0"/>
              <a:t>反馈模块</a:t>
            </a:r>
            <a:endParaRPr lang="en-US" altLang="zh-CN" sz="5400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8AB7002-7834-4A29-BA4D-43B7B7E12AD5}"/>
              </a:ext>
            </a:extLst>
          </p:cNvPr>
          <p:cNvGrpSpPr/>
          <p:nvPr/>
        </p:nvGrpSpPr>
        <p:grpSpPr>
          <a:xfrm>
            <a:off x="8978347" y="1368425"/>
            <a:ext cx="3213652" cy="457200"/>
            <a:chOff x="8978347" y="1368425"/>
            <a:chExt cx="3213652" cy="457200"/>
          </a:xfrm>
          <a:solidFill>
            <a:schemeClr val="bg1">
              <a:lumMod val="50000"/>
            </a:schemeClr>
          </a:solidFill>
        </p:grpSpPr>
        <p:pic>
          <p:nvPicPr>
            <p:cNvPr id="18" name="图形 17" descr="音乐">
              <a:extLst>
                <a:ext uri="{FF2B5EF4-FFF2-40B4-BE49-F238E27FC236}">
                  <a16:creationId xmlns:a16="http://schemas.microsoft.com/office/drawing/2014/main" id="{771E6DF7-895A-4E88-826B-FDC94B78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78347" y="1368425"/>
              <a:ext cx="457200" cy="457200"/>
            </a:xfrm>
            <a:prstGeom prst="rect">
              <a:avLst/>
            </a:prstGeom>
          </p:spPr>
        </p:pic>
        <p:pic>
          <p:nvPicPr>
            <p:cNvPr id="19" name="图形 18" descr="音乐">
              <a:extLst>
                <a:ext uri="{FF2B5EF4-FFF2-40B4-BE49-F238E27FC236}">
                  <a16:creationId xmlns:a16="http://schemas.microsoft.com/office/drawing/2014/main" id="{6B47BD47-16A3-48C8-A196-5FDDC7BCD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35547" y="1368425"/>
              <a:ext cx="457200" cy="457200"/>
            </a:xfrm>
            <a:prstGeom prst="rect">
              <a:avLst/>
            </a:prstGeom>
          </p:spPr>
        </p:pic>
        <p:pic>
          <p:nvPicPr>
            <p:cNvPr id="20" name="图形 19" descr="音乐">
              <a:extLst>
                <a:ext uri="{FF2B5EF4-FFF2-40B4-BE49-F238E27FC236}">
                  <a16:creationId xmlns:a16="http://schemas.microsoft.com/office/drawing/2014/main" id="{7C5FE79E-0320-4EBD-95BA-44688A2C3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92747" y="1368425"/>
              <a:ext cx="457200" cy="457200"/>
            </a:xfrm>
            <a:prstGeom prst="rect">
              <a:avLst/>
            </a:prstGeom>
          </p:spPr>
        </p:pic>
        <p:pic>
          <p:nvPicPr>
            <p:cNvPr id="21" name="图形 20" descr="音乐">
              <a:extLst>
                <a:ext uri="{FF2B5EF4-FFF2-40B4-BE49-F238E27FC236}">
                  <a16:creationId xmlns:a16="http://schemas.microsoft.com/office/drawing/2014/main" id="{7608AB03-66C4-4E36-BC43-EABF55E12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63199" y="1368425"/>
              <a:ext cx="457200" cy="457200"/>
            </a:xfrm>
            <a:prstGeom prst="rect">
              <a:avLst/>
            </a:prstGeom>
          </p:spPr>
        </p:pic>
        <p:pic>
          <p:nvPicPr>
            <p:cNvPr id="22" name="图形 21" descr="音乐">
              <a:extLst>
                <a:ext uri="{FF2B5EF4-FFF2-40B4-BE49-F238E27FC236}">
                  <a16:creationId xmlns:a16="http://schemas.microsoft.com/office/drawing/2014/main" id="{6A487C39-8604-4343-A646-406D57630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20399" y="1368425"/>
              <a:ext cx="457200" cy="457200"/>
            </a:xfrm>
            <a:prstGeom prst="rect">
              <a:avLst/>
            </a:prstGeom>
          </p:spPr>
        </p:pic>
        <p:pic>
          <p:nvPicPr>
            <p:cNvPr id="23" name="图形 22" descr="音乐">
              <a:extLst>
                <a:ext uri="{FF2B5EF4-FFF2-40B4-BE49-F238E27FC236}">
                  <a16:creationId xmlns:a16="http://schemas.microsoft.com/office/drawing/2014/main" id="{CFCB5246-C0D3-47B0-B69D-39921B2C5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277599" y="1368425"/>
              <a:ext cx="457200" cy="457200"/>
            </a:xfrm>
            <a:prstGeom prst="rect">
              <a:avLst/>
            </a:prstGeom>
          </p:spPr>
        </p:pic>
        <p:pic>
          <p:nvPicPr>
            <p:cNvPr id="24" name="图形 23" descr="音乐">
              <a:extLst>
                <a:ext uri="{FF2B5EF4-FFF2-40B4-BE49-F238E27FC236}">
                  <a16:creationId xmlns:a16="http://schemas.microsoft.com/office/drawing/2014/main" id="{716F7192-8051-41C0-8140-C7803AD1D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734799" y="1368425"/>
              <a:ext cx="457200" cy="457200"/>
            </a:xfrm>
            <a:prstGeom prst="rect">
              <a:avLst/>
            </a:prstGeom>
          </p:spPr>
        </p:pic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5A9102D6-7E34-4CAE-94F2-A1998849E96F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135" y="1924492"/>
            <a:ext cx="7357729" cy="476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1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5ECF6-93DC-4A87-AE99-41F6E64D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 descr="图片包含 就坐, 男士&#10;&#10;已生成高可信度的说明">
            <a:extLst>
              <a:ext uri="{FF2B5EF4-FFF2-40B4-BE49-F238E27FC236}">
                <a16:creationId xmlns:a16="http://schemas.microsoft.com/office/drawing/2014/main" id="{1665CFC6-0FAB-4F91-A77A-79F40412C7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96" t="43776" r="47874" b="29914"/>
          <a:stretch/>
        </p:blipFill>
        <p:spPr>
          <a:xfrm>
            <a:off x="1" y="0"/>
            <a:ext cx="4343400" cy="18256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29B34D0-9C8C-4952-81B7-61AAF6291D01}"/>
              </a:ext>
            </a:extLst>
          </p:cNvPr>
          <p:cNvSpPr/>
          <p:nvPr/>
        </p:nvSpPr>
        <p:spPr>
          <a:xfrm>
            <a:off x="4343401" y="0"/>
            <a:ext cx="7848599" cy="1825625"/>
          </a:xfrm>
          <a:prstGeom prst="rect">
            <a:avLst/>
          </a:prstGeom>
          <a:solidFill>
            <a:srgbClr val="0604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5400" dirty="0"/>
              <a:t>反馈模块</a:t>
            </a:r>
            <a:endParaRPr lang="en-US" altLang="zh-CN" sz="5400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8AB7002-7834-4A29-BA4D-43B7B7E12AD5}"/>
              </a:ext>
            </a:extLst>
          </p:cNvPr>
          <p:cNvGrpSpPr/>
          <p:nvPr/>
        </p:nvGrpSpPr>
        <p:grpSpPr>
          <a:xfrm>
            <a:off x="8978347" y="1368425"/>
            <a:ext cx="3213652" cy="457200"/>
            <a:chOff x="8978347" y="1368425"/>
            <a:chExt cx="3213652" cy="457200"/>
          </a:xfrm>
          <a:solidFill>
            <a:schemeClr val="bg1">
              <a:lumMod val="50000"/>
            </a:schemeClr>
          </a:solidFill>
        </p:grpSpPr>
        <p:pic>
          <p:nvPicPr>
            <p:cNvPr id="18" name="图形 17" descr="音乐">
              <a:extLst>
                <a:ext uri="{FF2B5EF4-FFF2-40B4-BE49-F238E27FC236}">
                  <a16:creationId xmlns:a16="http://schemas.microsoft.com/office/drawing/2014/main" id="{771E6DF7-895A-4E88-826B-FDC94B78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78347" y="1368425"/>
              <a:ext cx="457200" cy="457200"/>
            </a:xfrm>
            <a:prstGeom prst="rect">
              <a:avLst/>
            </a:prstGeom>
          </p:spPr>
        </p:pic>
        <p:pic>
          <p:nvPicPr>
            <p:cNvPr id="19" name="图形 18" descr="音乐">
              <a:extLst>
                <a:ext uri="{FF2B5EF4-FFF2-40B4-BE49-F238E27FC236}">
                  <a16:creationId xmlns:a16="http://schemas.microsoft.com/office/drawing/2014/main" id="{6B47BD47-16A3-48C8-A196-5FDDC7BCD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35547" y="1368425"/>
              <a:ext cx="457200" cy="457200"/>
            </a:xfrm>
            <a:prstGeom prst="rect">
              <a:avLst/>
            </a:prstGeom>
          </p:spPr>
        </p:pic>
        <p:pic>
          <p:nvPicPr>
            <p:cNvPr id="20" name="图形 19" descr="音乐">
              <a:extLst>
                <a:ext uri="{FF2B5EF4-FFF2-40B4-BE49-F238E27FC236}">
                  <a16:creationId xmlns:a16="http://schemas.microsoft.com/office/drawing/2014/main" id="{7C5FE79E-0320-4EBD-95BA-44688A2C3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92747" y="1368425"/>
              <a:ext cx="457200" cy="457200"/>
            </a:xfrm>
            <a:prstGeom prst="rect">
              <a:avLst/>
            </a:prstGeom>
          </p:spPr>
        </p:pic>
        <p:pic>
          <p:nvPicPr>
            <p:cNvPr id="21" name="图形 20" descr="音乐">
              <a:extLst>
                <a:ext uri="{FF2B5EF4-FFF2-40B4-BE49-F238E27FC236}">
                  <a16:creationId xmlns:a16="http://schemas.microsoft.com/office/drawing/2014/main" id="{7608AB03-66C4-4E36-BC43-EABF55E12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63199" y="1368425"/>
              <a:ext cx="457200" cy="457200"/>
            </a:xfrm>
            <a:prstGeom prst="rect">
              <a:avLst/>
            </a:prstGeom>
          </p:spPr>
        </p:pic>
        <p:pic>
          <p:nvPicPr>
            <p:cNvPr id="22" name="图形 21" descr="音乐">
              <a:extLst>
                <a:ext uri="{FF2B5EF4-FFF2-40B4-BE49-F238E27FC236}">
                  <a16:creationId xmlns:a16="http://schemas.microsoft.com/office/drawing/2014/main" id="{6A487C39-8604-4343-A646-406D57630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20399" y="1368425"/>
              <a:ext cx="457200" cy="457200"/>
            </a:xfrm>
            <a:prstGeom prst="rect">
              <a:avLst/>
            </a:prstGeom>
          </p:spPr>
        </p:pic>
        <p:pic>
          <p:nvPicPr>
            <p:cNvPr id="23" name="图形 22" descr="音乐">
              <a:extLst>
                <a:ext uri="{FF2B5EF4-FFF2-40B4-BE49-F238E27FC236}">
                  <a16:creationId xmlns:a16="http://schemas.microsoft.com/office/drawing/2014/main" id="{CFCB5246-C0D3-47B0-B69D-39921B2C5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277599" y="1368425"/>
              <a:ext cx="457200" cy="457200"/>
            </a:xfrm>
            <a:prstGeom prst="rect">
              <a:avLst/>
            </a:prstGeom>
          </p:spPr>
        </p:pic>
        <p:pic>
          <p:nvPicPr>
            <p:cNvPr id="24" name="图形 23" descr="音乐">
              <a:extLst>
                <a:ext uri="{FF2B5EF4-FFF2-40B4-BE49-F238E27FC236}">
                  <a16:creationId xmlns:a16="http://schemas.microsoft.com/office/drawing/2014/main" id="{716F7192-8051-41C0-8140-C7803AD1D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734799" y="1368425"/>
              <a:ext cx="457200" cy="457200"/>
            </a:xfrm>
            <a:prstGeom prst="rect">
              <a:avLst/>
            </a:prstGeom>
          </p:spPr>
        </p:pic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BF6F676-23B6-4775-AFA6-C814DD49E138}"/>
              </a:ext>
            </a:extLst>
          </p:cNvPr>
          <p:cNvGrpSpPr/>
          <p:nvPr/>
        </p:nvGrpSpPr>
        <p:grpSpPr>
          <a:xfrm>
            <a:off x="1817684" y="2055813"/>
            <a:ext cx="9312879" cy="4587577"/>
            <a:chOff x="1955907" y="2190750"/>
            <a:chExt cx="9312879" cy="4587577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02408441-845F-49CC-9ECC-4554ABA043A7}"/>
                </a:ext>
              </a:extLst>
            </p:cNvPr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5907" y="2285144"/>
              <a:ext cx="2387494" cy="4046369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29ED2F1-3090-4134-931D-2B0B4F66B4D3}"/>
                </a:ext>
              </a:extLst>
            </p:cNvPr>
            <p:cNvSpPr txBox="1"/>
            <p:nvPr/>
          </p:nvSpPr>
          <p:spPr>
            <a:xfrm>
              <a:off x="1955907" y="6408995"/>
              <a:ext cx="2310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MIDI</a:t>
              </a:r>
              <a:r>
                <a:rPr lang="zh-CN" altLang="en-US" dirty="0"/>
                <a:t>文件列表界面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8C4779A-F8D7-4396-AEDE-B42B96ED12C5}"/>
                </a:ext>
              </a:extLst>
            </p:cNvPr>
            <p:cNvCxnSpPr>
              <a:cxnSpLocks/>
              <a:stCxn id="14" idx="3"/>
              <a:endCxn id="17" idx="1"/>
            </p:cNvCxnSpPr>
            <p:nvPr/>
          </p:nvCxnSpPr>
          <p:spPr>
            <a:xfrm>
              <a:off x="4343401" y="4308329"/>
              <a:ext cx="2771848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40C5B568-11E9-4F01-B467-0BDA97605D0A}"/>
                </a:ext>
              </a:extLst>
            </p:cNvPr>
            <p:cNvPicPr/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249" y="2282621"/>
              <a:ext cx="2387495" cy="4051416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77A6A01-2D5E-4639-8A5E-1FD8FF5AE598}"/>
                </a:ext>
              </a:extLst>
            </p:cNvPr>
            <p:cNvSpPr txBox="1"/>
            <p:nvPr/>
          </p:nvSpPr>
          <p:spPr>
            <a:xfrm>
              <a:off x="6865736" y="6408995"/>
              <a:ext cx="2886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MIDI</a:t>
              </a:r>
              <a:r>
                <a:rPr lang="zh-CN" altLang="en-US" dirty="0"/>
                <a:t>界面（或练习界面）</a:t>
              </a:r>
            </a:p>
          </p:txBody>
        </p:sp>
        <p:sp>
          <p:nvSpPr>
            <p:cNvPr id="27" name="对话气泡: 矩形 26">
              <a:extLst>
                <a:ext uri="{FF2B5EF4-FFF2-40B4-BE49-F238E27FC236}">
                  <a16:creationId xmlns:a16="http://schemas.microsoft.com/office/drawing/2014/main" id="{A14FB611-0D3E-4A3C-97E7-270009EA6D89}"/>
                </a:ext>
              </a:extLst>
            </p:cNvPr>
            <p:cNvSpPr/>
            <p:nvPr/>
          </p:nvSpPr>
          <p:spPr>
            <a:xfrm>
              <a:off x="5281070" y="2190750"/>
              <a:ext cx="1626611" cy="631424"/>
            </a:xfrm>
            <a:prstGeom prst="wedgeRectCallout">
              <a:avLst>
                <a:gd name="adj1" fmla="val 71106"/>
                <a:gd name="adj2" fmla="val 61316"/>
              </a:avLst>
            </a:prstGeom>
            <a:solidFill>
              <a:srgbClr val="384D9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播放</a:t>
              </a:r>
              <a:r>
                <a:rPr lang="en-US" altLang="zh-CN" dirty="0"/>
                <a:t>MIDI</a:t>
              </a:r>
              <a:r>
                <a:rPr lang="zh-CN" altLang="en-US" dirty="0"/>
                <a:t>文件</a:t>
              </a:r>
            </a:p>
          </p:txBody>
        </p:sp>
        <p:sp>
          <p:nvSpPr>
            <p:cNvPr id="28" name="对话气泡: 矩形 27">
              <a:extLst>
                <a:ext uri="{FF2B5EF4-FFF2-40B4-BE49-F238E27FC236}">
                  <a16:creationId xmlns:a16="http://schemas.microsoft.com/office/drawing/2014/main" id="{5B1DA857-FA52-4274-8C7D-A361AE7F2988}"/>
                </a:ext>
              </a:extLst>
            </p:cNvPr>
            <p:cNvSpPr/>
            <p:nvPr/>
          </p:nvSpPr>
          <p:spPr>
            <a:xfrm>
              <a:off x="5281070" y="2979763"/>
              <a:ext cx="1626611" cy="631424"/>
            </a:xfrm>
            <a:prstGeom prst="wedgeRectCallout">
              <a:avLst>
                <a:gd name="adj1" fmla="val 123384"/>
                <a:gd name="adj2" fmla="val -42819"/>
              </a:avLst>
            </a:prstGeom>
            <a:solidFill>
              <a:srgbClr val="384D9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停止播放</a:t>
              </a:r>
              <a:r>
                <a:rPr lang="en-US" altLang="zh-CN" dirty="0"/>
                <a:t>MIDI</a:t>
              </a:r>
              <a:r>
                <a:rPr lang="zh-CN" altLang="en-US" dirty="0"/>
                <a:t>文件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FCFDC3A-3162-4065-B006-3DF2B43F97FA}"/>
                </a:ext>
              </a:extLst>
            </p:cNvPr>
            <p:cNvSpPr txBox="1"/>
            <p:nvPr/>
          </p:nvSpPr>
          <p:spPr>
            <a:xfrm>
              <a:off x="4775502" y="3830390"/>
              <a:ext cx="1789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选择一首乐曲</a:t>
              </a:r>
            </a:p>
          </p:txBody>
        </p:sp>
        <p:sp>
          <p:nvSpPr>
            <p:cNvPr id="30" name="对话气泡: 矩形 29">
              <a:extLst>
                <a:ext uri="{FF2B5EF4-FFF2-40B4-BE49-F238E27FC236}">
                  <a16:creationId xmlns:a16="http://schemas.microsoft.com/office/drawing/2014/main" id="{CD264A19-D1FA-4793-A848-31AED4A5F5D0}"/>
                </a:ext>
              </a:extLst>
            </p:cNvPr>
            <p:cNvSpPr/>
            <p:nvPr/>
          </p:nvSpPr>
          <p:spPr>
            <a:xfrm>
              <a:off x="9589996" y="2190750"/>
              <a:ext cx="1626611" cy="631424"/>
            </a:xfrm>
            <a:prstGeom prst="wedgeRectCallout">
              <a:avLst>
                <a:gd name="adj1" fmla="val -77355"/>
                <a:gd name="adj2" fmla="val 66050"/>
              </a:avLst>
            </a:prstGeom>
            <a:solidFill>
              <a:srgbClr val="384D9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获取</a:t>
              </a:r>
              <a:r>
                <a:rPr lang="en-US" altLang="zh-CN" dirty="0"/>
                <a:t>MIDI</a:t>
              </a:r>
              <a:r>
                <a:rPr lang="zh-CN" altLang="en-US" dirty="0"/>
                <a:t>文件信息</a:t>
              </a:r>
            </a:p>
          </p:txBody>
        </p:sp>
        <p:sp>
          <p:nvSpPr>
            <p:cNvPr id="31" name="对话气泡: 矩形 30">
              <a:extLst>
                <a:ext uri="{FF2B5EF4-FFF2-40B4-BE49-F238E27FC236}">
                  <a16:creationId xmlns:a16="http://schemas.microsoft.com/office/drawing/2014/main" id="{7898F274-1E65-4DB1-B6CF-BFAA180E972A}"/>
                </a:ext>
              </a:extLst>
            </p:cNvPr>
            <p:cNvSpPr/>
            <p:nvPr/>
          </p:nvSpPr>
          <p:spPr>
            <a:xfrm>
              <a:off x="9642175" y="3044900"/>
              <a:ext cx="1626611" cy="631424"/>
            </a:xfrm>
            <a:prstGeom prst="wedgeRectCallout">
              <a:avLst>
                <a:gd name="adj1" fmla="val -80570"/>
                <a:gd name="adj2" fmla="val -27434"/>
              </a:avLst>
            </a:prstGeom>
            <a:solidFill>
              <a:srgbClr val="384D9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开始</a:t>
              </a:r>
              <a:r>
                <a:rPr lang="en-US" altLang="zh-CN" dirty="0"/>
                <a:t>/</a:t>
              </a:r>
              <a:r>
                <a:rPr lang="zh-CN" altLang="en-US" dirty="0"/>
                <a:t>停止练习</a:t>
              </a:r>
            </a:p>
          </p:txBody>
        </p:sp>
        <p:sp>
          <p:nvSpPr>
            <p:cNvPr id="32" name="对话气泡: 矩形 31">
              <a:extLst>
                <a:ext uri="{FF2B5EF4-FFF2-40B4-BE49-F238E27FC236}">
                  <a16:creationId xmlns:a16="http://schemas.microsoft.com/office/drawing/2014/main" id="{93B0A2A4-09FD-4289-A615-E94414631703}"/>
                </a:ext>
              </a:extLst>
            </p:cNvPr>
            <p:cNvSpPr/>
            <p:nvPr/>
          </p:nvSpPr>
          <p:spPr>
            <a:xfrm>
              <a:off x="9642175" y="4751864"/>
              <a:ext cx="1626611" cy="631424"/>
            </a:xfrm>
            <a:prstGeom prst="wedgeRectCallout">
              <a:avLst>
                <a:gd name="adj1" fmla="val -80570"/>
                <a:gd name="adj2" fmla="val -27434"/>
              </a:avLst>
            </a:prstGeom>
            <a:solidFill>
              <a:srgbClr val="384D9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结果标注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539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5ECF6-93DC-4A87-AE99-41F6E64D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 descr="图片包含 就坐, 男士&#10;&#10;已生成高可信度的说明">
            <a:extLst>
              <a:ext uri="{FF2B5EF4-FFF2-40B4-BE49-F238E27FC236}">
                <a16:creationId xmlns:a16="http://schemas.microsoft.com/office/drawing/2014/main" id="{1665CFC6-0FAB-4F91-A77A-79F40412C7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96" t="43776" r="47874" b="29914"/>
          <a:stretch/>
        </p:blipFill>
        <p:spPr>
          <a:xfrm>
            <a:off x="1" y="0"/>
            <a:ext cx="4343400" cy="18256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29B34D0-9C8C-4952-81B7-61AAF6291D01}"/>
              </a:ext>
            </a:extLst>
          </p:cNvPr>
          <p:cNvSpPr/>
          <p:nvPr/>
        </p:nvSpPr>
        <p:spPr>
          <a:xfrm>
            <a:off x="4343401" y="0"/>
            <a:ext cx="7848599" cy="1825625"/>
          </a:xfrm>
          <a:prstGeom prst="rect">
            <a:avLst/>
          </a:prstGeom>
          <a:solidFill>
            <a:srgbClr val="0604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5400" dirty="0"/>
              <a:t>研究背景和现状</a:t>
            </a:r>
            <a:endParaRPr lang="en-US" altLang="zh-CN" sz="5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C81514-3DEC-4A9A-A5FB-614972B21BD6}"/>
              </a:ext>
            </a:extLst>
          </p:cNvPr>
          <p:cNvSpPr txBox="1"/>
          <p:nvPr/>
        </p:nvSpPr>
        <p:spPr>
          <a:xfrm>
            <a:off x="1938130" y="23200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8" name="图形 17" descr="音乐">
            <a:extLst>
              <a:ext uri="{FF2B5EF4-FFF2-40B4-BE49-F238E27FC236}">
                <a16:creationId xmlns:a16="http://schemas.microsoft.com/office/drawing/2014/main" id="{771E6DF7-895A-4E88-826B-FDC94B787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8347" y="1368425"/>
            <a:ext cx="457200" cy="457200"/>
          </a:xfrm>
          <a:prstGeom prst="rect">
            <a:avLst/>
          </a:prstGeom>
        </p:spPr>
      </p:pic>
      <p:pic>
        <p:nvPicPr>
          <p:cNvPr id="19" name="图形 18" descr="音乐">
            <a:extLst>
              <a:ext uri="{FF2B5EF4-FFF2-40B4-BE49-F238E27FC236}">
                <a16:creationId xmlns:a16="http://schemas.microsoft.com/office/drawing/2014/main" id="{6B47BD47-16A3-48C8-A196-5FDDC7BCD2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35547" y="1368425"/>
            <a:ext cx="457200" cy="457200"/>
          </a:xfrm>
          <a:prstGeom prst="rect">
            <a:avLst/>
          </a:prstGeom>
        </p:spPr>
      </p:pic>
      <p:pic>
        <p:nvPicPr>
          <p:cNvPr id="20" name="图形 19" descr="音乐">
            <a:extLst>
              <a:ext uri="{FF2B5EF4-FFF2-40B4-BE49-F238E27FC236}">
                <a16:creationId xmlns:a16="http://schemas.microsoft.com/office/drawing/2014/main" id="{7C5FE79E-0320-4EBD-95BA-44688A2C36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92747" y="1368425"/>
            <a:ext cx="457200" cy="457200"/>
          </a:xfrm>
          <a:prstGeom prst="rect">
            <a:avLst/>
          </a:prstGeom>
        </p:spPr>
      </p:pic>
      <p:pic>
        <p:nvPicPr>
          <p:cNvPr id="21" name="图形 20" descr="音乐">
            <a:extLst>
              <a:ext uri="{FF2B5EF4-FFF2-40B4-BE49-F238E27FC236}">
                <a16:creationId xmlns:a16="http://schemas.microsoft.com/office/drawing/2014/main" id="{7608AB03-66C4-4E36-BC43-EABF55E129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63199" y="1368425"/>
            <a:ext cx="457200" cy="457200"/>
          </a:xfrm>
          <a:prstGeom prst="rect">
            <a:avLst/>
          </a:prstGeom>
        </p:spPr>
      </p:pic>
      <p:pic>
        <p:nvPicPr>
          <p:cNvPr id="22" name="图形 21" descr="音乐">
            <a:extLst>
              <a:ext uri="{FF2B5EF4-FFF2-40B4-BE49-F238E27FC236}">
                <a16:creationId xmlns:a16="http://schemas.microsoft.com/office/drawing/2014/main" id="{6A487C39-8604-4343-A646-406D576302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20399" y="1368425"/>
            <a:ext cx="457200" cy="457200"/>
          </a:xfrm>
          <a:prstGeom prst="rect">
            <a:avLst/>
          </a:prstGeom>
        </p:spPr>
      </p:pic>
      <p:pic>
        <p:nvPicPr>
          <p:cNvPr id="23" name="图形 22" descr="音乐">
            <a:extLst>
              <a:ext uri="{FF2B5EF4-FFF2-40B4-BE49-F238E27FC236}">
                <a16:creationId xmlns:a16="http://schemas.microsoft.com/office/drawing/2014/main" id="{CFCB5246-C0D3-47B0-B69D-39921B2C59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77599" y="1368425"/>
            <a:ext cx="457200" cy="457200"/>
          </a:xfrm>
          <a:prstGeom prst="rect">
            <a:avLst/>
          </a:prstGeom>
        </p:spPr>
      </p:pic>
      <p:pic>
        <p:nvPicPr>
          <p:cNvPr id="24" name="图形 23" descr="音乐">
            <a:extLst>
              <a:ext uri="{FF2B5EF4-FFF2-40B4-BE49-F238E27FC236}">
                <a16:creationId xmlns:a16="http://schemas.microsoft.com/office/drawing/2014/main" id="{716F7192-8051-41C0-8140-C7803AD1D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34799" y="1368425"/>
            <a:ext cx="457200" cy="457200"/>
          </a:xfrm>
          <a:prstGeom prst="rect">
            <a:avLst/>
          </a:prstGeom>
        </p:spPr>
      </p:pic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4B44AD23-65B2-4D4E-A4AD-DBDBEBC43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80" y="3429000"/>
            <a:ext cx="10553240" cy="7953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400" dirty="0">
                <a:solidFill>
                  <a:srgbClr val="384D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4400" dirty="0">
                <a:solidFill>
                  <a:srgbClr val="384D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平台上的钢琴演奏纠错系统</a:t>
            </a:r>
            <a:endParaRPr lang="en-US" altLang="zh-CN" sz="4400" dirty="0">
              <a:solidFill>
                <a:srgbClr val="384D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1052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5ECF6-93DC-4A87-AE99-41F6E64D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 descr="图片包含 就坐, 男士&#10;&#10;已生成高可信度的说明">
            <a:extLst>
              <a:ext uri="{FF2B5EF4-FFF2-40B4-BE49-F238E27FC236}">
                <a16:creationId xmlns:a16="http://schemas.microsoft.com/office/drawing/2014/main" id="{1665CFC6-0FAB-4F91-A77A-79F40412C7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96" t="43776" r="47874" b="29914"/>
          <a:stretch/>
        </p:blipFill>
        <p:spPr>
          <a:xfrm>
            <a:off x="1" y="0"/>
            <a:ext cx="4343400" cy="18256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29B34D0-9C8C-4952-81B7-61AAF6291D01}"/>
              </a:ext>
            </a:extLst>
          </p:cNvPr>
          <p:cNvSpPr/>
          <p:nvPr/>
        </p:nvSpPr>
        <p:spPr>
          <a:xfrm>
            <a:off x="4343401" y="0"/>
            <a:ext cx="7848599" cy="1825625"/>
          </a:xfrm>
          <a:prstGeom prst="rect">
            <a:avLst/>
          </a:prstGeom>
          <a:solidFill>
            <a:srgbClr val="0604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5400" dirty="0"/>
              <a:t>整体框架及模块划分</a:t>
            </a:r>
            <a:endParaRPr lang="en-US" altLang="zh-CN" sz="5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C81514-3DEC-4A9A-A5FB-614972B21BD6}"/>
              </a:ext>
            </a:extLst>
          </p:cNvPr>
          <p:cNvSpPr txBox="1"/>
          <p:nvPr/>
        </p:nvSpPr>
        <p:spPr>
          <a:xfrm>
            <a:off x="2731435" y="2186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8AB7002-7834-4A29-BA4D-43B7B7E12AD5}"/>
              </a:ext>
            </a:extLst>
          </p:cNvPr>
          <p:cNvGrpSpPr/>
          <p:nvPr/>
        </p:nvGrpSpPr>
        <p:grpSpPr>
          <a:xfrm>
            <a:off x="8978347" y="1368425"/>
            <a:ext cx="3213652" cy="457200"/>
            <a:chOff x="8978347" y="1368425"/>
            <a:chExt cx="3213652" cy="457200"/>
          </a:xfrm>
          <a:solidFill>
            <a:schemeClr val="bg1">
              <a:lumMod val="50000"/>
            </a:schemeClr>
          </a:solidFill>
        </p:grpSpPr>
        <p:pic>
          <p:nvPicPr>
            <p:cNvPr id="18" name="图形 17" descr="音乐">
              <a:extLst>
                <a:ext uri="{FF2B5EF4-FFF2-40B4-BE49-F238E27FC236}">
                  <a16:creationId xmlns:a16="http://schemas.microsoft.com/office/drawing/2014/main" id="{771E6DF7-895A-4E88-826B-FDC94B78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78347" y="1368425"/>
              <a:ext cx="457200" cy="457200"/>
            </a:xfrm>
            <a:prstGeom prst="rect">
              <a:avLst/>
            </a:prstGeom>
          </p:spPr>
        </p:pic>
        <p:pic>
          <p:nvPicPr>
            <p:cNvPr id="19" name="图形 18" descr="音乐">
              <a:extLst>
                <a:ext uri="{FF2B5EF4-FFF2-40B4-BE49-F238E27FC236}">
                  <a16:creationId xmlns:a16="http://schemas.microsoft.com/office/drawing/2014/main" id="{6B47BD47-16A3-48C8-A196-5FDDC7BCD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35547" y="1368425"/>
              <a:ext cx="457200" cy="457200"/>
            </a:xfrm>
            <a:prstGeom prst="rect">
              <a:avLst/>
            </a:prstGeom>
          </p:spPr>
        </p:pic>
        <p:pic>
          <p:nvPicPr>
            <p:cNvPr id="20" name="图形 19" descr="音乐">
              <a:extLst>
                <a:ext uri="{FF2B5EF4-FFF2-40B4-BE49-F238E27FC236}">
                  <a16:creationId xmlns:a16="http://schemas.microsoft.com/office/drawing/2014/main" id="{7C5FE79E-0320-4EBD-95BA-44688A2C3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92747" y="1368425"/>
              <a:ext cx="457200" cy="457200"/>
            </a:xfrm>
            <a:prstGeom prst="rect">
              <a:avLst/>
            </a:prstGeom>
          </p:spPr>
        </p:pic>
        <p:pic>
          <p:nvPicPr>
            <p:cNvPr id="21" name="图形 20" descr="音乐">
              <a:extLst>
                <a:ext uri="{FF2B5EF4-FFF2-40B4-BE49-F238E27FC236}">
                  <a16:creationId xmlns:a16="http://schemas.microsoft.com/office/drawing/2014/main" id="{7608AB03-66C4-4E36-BC43-EABF55E12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63199" y="1368425"/>
              <a:ext cx="457200" cy="457200"/>
            </a:xfrm>
            <a:prstGeom prst="rect">
              <a:avLst/>
            </a:prstGeom>
          </p:spPr>
        </p:pic>
        <p:pic>
          <p:nvPicPr>
            <p:cNvPr id="22" name="图形 21" descr="音乐">
              <a:extLst>
                <a:ext uri="{FF2B5EF4-FFF2-40B4-BE49-F238E27FC236}">
                  <a16:creationId xmlns:a16="http://schemas.microsoft.com/office/drawing/2014/main" id="{6A487C39-8604-4343-A646-406D57630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20399" y="1368425"/>
              <a:ext cx="457200" cy="457200"/>
            </a:xfrm>
            <a:prstGeom prst="rect">
              <a:avLst/>
            </a:prstGeom>
          </p:spPr>
        </p:pic>
        <p:pic>
          <p:nvPicPr>
            <p:cNvPr id="23" name="图形 22" descr="音乐">
              <a:extLst>
                <a:ext uri="{FF2B5EF4-FFF2-40B4-BE49-F238E27FC236}">
                  <a16:creationId xmlns:a16="http://schemas.microsoft.com/office/drawing/2014/main" id="{CFCB5246-C0D3-47B0-B69D-39921B2C5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1368425"/>
              <a:ext cx="457200" cy="457200"/>
            </a:xfrm>
            <a:prstGeom prst="rect">
              <a:avLst/>
            </a:prstGeom>
          </p:spPr>
        </p:pic>
        <p:pic>
          <p:nvPicPr>
            <p:cNvPr id="24" name="图形 23" descr="音乐">
              <a:extLst>
                <a:ext uri="{FF2B5EF4-FFF2-40B4-BE49-F238E27FC236}">
                  <a16:creationId xmlns:a16="http://schemas.microsoft.com/office/drawing/2014/main" id="{716F7192-8051-41C0-8140-C7803AD1D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734799" y="1368425"/>
              <a:ext cx="457200" cy="457200"/>
            </a:xfrm>
            <a:prstGeom prst="rect">
              <a:avLst/>
            </a:prstGeom>
          </p:spPr>
        </p:pic>
      </p:grpSp>
      <p:sp>
        <p:nvSpPr>
          <p:cNvPr id="9" name="流程图: 数据 8">
            <a:extLst>
              <a:ext uri="{FF2B5EF4-FFF2-40B4-BE49-F238E27FC236}">
                <a16:creationId xmlns:a16="http://schemas.microsoft.com/office/drawing/2014/main" id="{FAF7DDE3-BC8E-4DF3-A3F2-258A33A4503A}"/>
              </a:ext>
            </a:extLst>
          </p:cNvPr>
          <p:cNvSpPr/>
          <p:nvPr/>
        </p:nvSpPr>
        <p:spPr>
          <a:xfrm>
            <a:off x="392598" y="2186605"/>
            <a:ext cx="1729408" cy="810867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麦克风输入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5549DE-FA14-44C0-98B1-D5215139D23A}"/>
              </a:ext>
            </a:extLst>
          </p:cNvPr>
          <p:cNvSpPr/>
          <p:nvPr/>
        </p:nvSpPr>
        <p:spPr>
          <a:xfrm>
            <a:off x="2929976" y="2186604"/>
            <a:ext cx="1626702" cy="8108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加窗、分帧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415E7AB-0367-47E8-B3DF-E619E27F6FD6}"/>
              </a:ext>
            </a:extLst>
          </p:cNvPr>
          <p:cNvSpPr/>
          <p:nvPr/>
        </p:nvSpPr>
        <p:spPr>
          <a:xfrm>
            <a:off x="5364648" y="2186604"/>
            <a:ext cx="1626702" cy="8108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音高探测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0B32E20-B357-486C-9AA9-CBE9785B77C4}"/>
              </a:ext>
            </a:extLst>
          </p:cNvPr>
          <p:cNvSpPr/>
          <p:nvPr/>
        </p:nvSpPr>
        <p:spPr>
          <a:xfrm>
            <a:off x="7799318" y="2186604"/>
            <a:ext cx="1626702" cy="8108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音长检测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3118CFD-0EC0-4D6B-A80C-381C1E5825CF}"/>
              </a:ext>
            </a:extLst>
          </p:cNvPr>
          <p:cNvSpPr/>
          <p:nvPr/>
        </p:nvSpPr>
        <p:spPr>
          <a:xfrm>
            <a:off x="10233990" y="2186605"/>
            <a:ext cx="1626702" cy="8108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音高序列</a:t>
            </a:r>
          </a:p>
        </p:txBody>
      </p:sp>
      <p:sp>
        <p:nvSpPr>
          <p:cNvPr id="31" name="流程图: 数据 30">
            <a:extLst>
              <a:ext uri="{FF2B5EF4-FFF2-40B4-BE49-F238E27FC236}">
                <a16:creationId xmlns:a16="http://schemas.microsoft.com/office/drawing/2014/main" id="{69FE40D2-CA29-4D8B-B01D-72084F4A9507}"/>
              </a:ext>
            </a:extLst>
          </p:cNvPr>
          <p:cNvSpPr/>
          <p:nvPr/>
        </p:nvSpPr>
        <p:spPr>
          <a:xfrm>
            <a:off x="392598" y="3665087"/>
            <a:ext cx="1729408" cy="810867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MIDI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97BCF4C-7B25-481F-85A0-8591E109F671}"/>
              </a:ext>
            </a:extLst>
          </p:cNvPr>
          <p:cNvSpPr/>
          <p:nvPr/>
        </p:nvSpPr>
        <p:spPr>
          <a:xfrm>
            <a:off x="2929976" y="3665087"/>
            <a:ext cx="1626702" cy="8108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MIDI</a:t>
            </a:r>
            <a:r>
              <a:rPr lang="zh-CN" altLang="en-US" dirty="0">
                <a:solidFill>
                  <a:schemeClr val="tx1"/>
                </a:solidFill>
              </a:rPr>
              <a:t>文件处理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402E261-229E-46A2-A2FD-F59DD299B7DC}"/>
              </a:ext>
            </a:extLst>
          </p:cNvPr>
          <p:cNvSpPr/>
          <p:nvPr/>
        </p:nvSpPr>
        <p:spPr>
          <a:xfrm>
            <a:off x="5364648" y="3665087"/>
            <a:ext cx="1626702" cy="8108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获取音符序列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C011786-A128-4203-A813-19A80A6EC1EA}"/>
              </a:ext>
            </a:extLst>
          </p:cNvPr>
          <p:cNvSpPr/>
          <p:nvPr/>
        </p:nvSpPr>
        <p:spPr>
          <a:xfrm>
            <a:off x="7799320" y="3665087"/>
            <a:ext cx="1626702" cy="8108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获取音高序列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AB02343-DBC5-49B1-98CC-99B14F9B990A}"/>
              </a:ext>
            </a:extLst>
          </p:cNvPr>
          <p:cNvSpPr/>
          <p:nvPr/>
        </p:nvSpPr>
        <p:spPr>
          <a:xfrm>
            <a:off x="10233990" y="3665087"/>
            <a:ext cx="1626702" cy="8108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相似度比对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CAD6173-6E60-40C5-A24D-2A4326DDDCE3}"/>
              </a:ext>
            </a:extLst>
          </p:cNvPr>
          <p:cNvSpPr/>
          <p:nvPr/>
        </p:nvSpPr>
        <p:spPr>
          <a:xfrm>
            <a:off x="10233990" y="5143569"/>
            <a:ext cx="1626702" cy="8108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反馈结果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2F050A3-42C7-4DB7-9B97-5F3A6D1080D4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 flipV="1">
            <a:off x="1949065" y="2592038"/>
            <a:ext cx="9809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4F84BC1-6F17-4E38-BDE1-444B3446ACD9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>
            <a:off x="4556678" y="2592038"/>
            <a:ext cx="8079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A3405E9-8EAC-4349-A6BF-4A24CECD9472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6991350" y="2592038"/>
            <a:ext cx="8079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B858426-B24F-4930-A5A4-A6CF3E6CFAF3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9426020" y="2592038"/>
            <a:ext cx="80797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572378E-C4B2-4C33-AE3F-3F892B463874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1949065" y="4070521"/>
            <a:ext cx="9809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CB26D58-7CBB-4823-9262-65BB6169F842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4556678" y="4070521"/>
            <a:ext cx="8079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F3F7C5F-DCDE-4979-9206-236D8EB6700B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6991350" y="4070521"/>
            <a:ext cx="8079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60F6871-2D75-4A17-8D5B-170FEDBB28A4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9426022" y="4070521"/>
            <a:ext cx="8079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62CE176-601F-41AE-9C4B-3F968ABF6904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>
            <a:off x="11047341" y="2997472"/>
            <a:ext cx="0" cy="667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AD74FCE-E205-438D-9BD5-FB6CE0E8F80D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11047341" y="4475954"/>
            <a:ext cx="0" cy="667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87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5ECF6-93DC-4A87-AE99-41F6E64D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 descr="图片包含 就坐, 男士&#10;&#10;已生成高可信度的说明">
            <a:extLst>
              <a:ext uri="{FF2B5EF4-FFF2-40B4-BE49-F238E27FC236}">
                <a16:creationId xmlns:a16="http://schemas.microsoft.com/office/drawing/2014/main" id="{1665CFC6-0FAB-4F91-A77A-79F40412C7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96" t="43776" r="47874" b="29914"/>
          <a:stretch/>
        </p:blipFill>
        <p:spPr>
          <a:xfrm>
            <a:off x="1" y="0"/>
            <a:ext cx="4343400" cy="18256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29B34D0-9C8C-4952-81B7-61AAF6291D01}"/>
              </a:ext>
            </a:extLst>
          </p:cNvPr>
          <p:cNvSpPr/>
          <p:nvPr/>
        </p:nvSpPr>
        <p:spPr>
          <a:xfrm>
            <a:off x="4343401" y="0"/>
            <a:ext cx="7848599" cy="1825625"/>
          </a:xfrm>
          <a:prstGeom prst="rect">
            <a:avLst/>
          </a:prstGeom>
          <a:solidFill>
            <a:srgbClr val="0604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5400" dirty="0"/>
              <a:t>整体框架及模块划分</a:t>
            </a:r>
            <a:endParaRPr lang="en-US" altLang="zh-CN" sz="5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C81514-3DEC-4A9A-A5FB-614972B21BD6}"/>
              </a:ext>
            </a:extLst>
          </p:cNvPr>
          <p:cNvSpPr txBox="1"/>
          <p:nvPr/>
        </p:nvSpPr>
        <p:spPr>
          <a:xfrm>
            <a:off x="2731435" y="2186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8AB7002-7834-4A29-BA4D-43B7B7E12AD5}"/>
              </a:ext>
            </a:extLst>
          </p:cNvPr>
          <p:cNvGrpSpPr/>
          <p:nvPr/>
        </p:nvGrpSpPr>
        <p:grpSpPr>
          <a:xfrm>
            <a:off x="8978347" y="1368425"/>
            <a:ext cx="3213652" cy="457200"/>
            <a:chOff x="8978347" y="1368425"/>
            <a:chExt cx="3213652" cy="457200"/>
          </a:xfrm>
          <a:solidFill>
            <a:schemeClr val="bg1">
              <a:lumMod val="50000"/>
            </a:schemeClr>
          </a:solidFill>
        </p:grpSpPr>
        <p:pic>
          <p:nvPicPr>
            <p:cNvPr id="18" name="图形 17" descr="音乐">
              <a:extLst>
                <a:ext uri="{FF2B5EF4-FFF2-40B4-BE49-F238E27FC236}">
                  <a16:creationId xmlns:a16="http://schemas.microsoft.com/office/drawing/2014/main" id="{771E6DF7-895A-4E88-826B-FDC94B78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78347" y="1368425"/>
              <a:ext cx="457200" cy="457200"/>
            </a:xfrm>
            <a:prstGeom prst="rect">
              <a:avLst/>
            </a:prstGeom>
          </p:spPr>
        </p:pic>
        <p:pic>
          <p:nvPicPr>
            <p:cNvPr id="19" name="图形 18" descr="音乐">
              <a:extLst>
                <a:ext uri="{FF2B5EF4-FFF2-40B4-BE49-F238E27FC236}">
                  <a16:creationId xmlns:a16="http://schemas.microsoft.com/office/drawing/2014/main" id="{6B47BD47-16A3-48C8-A196-5FDDC7BCD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35547" y="1368425"/>
              <a:ext cx="457200" cy="457200"/>
            </a:xfrm>
            <a:prstGeom prst="rect">
              <a:avLst/>
            </a:prstGeom>
          </p:spPr>
        </p:pic>
        <p:pic>
          <p:nvPicPr>
            <p:cNvPr id="20" name="图形 19" descr="音乐">
              <a:extLst>
                <a:ext uri="{FF2B5EF4-FFF2-40B4-BE49-F238E27FC236}">
                  <a16:creationId xmlns:a16="http://schemas.microsoft.com/office/drawing/2014/main" id="{7C5FE79E-0320-4EBD-95BA-44688A2C3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92747" y="1368425"/>
              <a:ext cx="457200" cy="457200"/>
            </a:xfrm>
            <a:prstGeom prst="rect">
              <a:avLst/>
            </a:prstGeom>
          </p:spPr>
        </p:pic>
        <p:pic>
          <p:nvPicPr>
            <p:cNvPr id="21" name="图形 20" descr="音乐">
              <a:extLst>
                <a:ext uri="{FF2B5EF4-FFF2-40B4-BE49-F238E27FC236}">
                  <a16:creationId xmlns:a16="http://schemas.microsoft.com/office/drawing/2014/main" id="{7608AB03-66C4-4E36-BC43-EABF55E12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63199" y="1368425"/>
              <a:ext cx="457200" cy="457200"/>
            </a:xfrm>
            <a:prstGeom prst="rect">
              <a:avLst/>
            </a:prstGeom>
          </p:spPr>
        </p:pic>
        <p:pic>
          <p:nvPicPr>
            <p:cNvPr id="22" name="图形 21" descr="音乐">
              <a:extLst>
                <a:ext uri="{FF2B5EF4-FFF2-40B4-BE49-F238E27FC236}">
                  <a16:creationId xmlns:a16="http://schemas.microsoft.com/office/drawing/2014/main" id="{6A487C39-8604-4343-A646-406D57630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20399" y="1368425"/>
              <a:ext cx="457200" cy="457200"/>
            </a:xfrm>
            <a:prstGeom prst="rect">
              <a:avLst/>
            </a:prstGeom>
          </p:spPr>
        </p:pic>
        <p:pic>
          <p:nvPicPr>
            <p:cNvPr id="23" name="图形 22" descr="音乐">
              <a:extLst>
                <a:ext uri="{FF2B5EF4-FFF2-40B4-BE49-F238E27FC236}">
                  <a16:creationId xmlns:a16="http://schemas.microsoft.com/office/drawing/2014/main" id="{CFCB5246-C0D3-47B0-B69D-39921B2C5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1368425"/>
              <a:ext cx="457200" cy="457200"/>
            </a:xfrm>
            <a:prstGeom prst="rect">
              <a:avLst/>
            </a:prstGeom>
          </p:spPr>
        </p:pic>
        <p:pic>
          <p:nvPicPr>
            <p:cNvPr id="24" name="图形 23" descr="音乐">
              <a:extLst>
                <a:ext uri="{FF2B5EF4-FFF2-40B4-BE49-F238E27FC236}">
                  <a16:creationId xmlns:a16="http://schemas.microsoft.com/office/drawing/2014/main" id="{716F7192-8051-41C0-8140-C7803AD1D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734799" y="1368425"/>
              <a:ext cx="457200" cy="457200"/>
            </a:xfrm>
            <a:prstGeom prst="rect">
              <a:avLst/>
            </a:prstGeom>
          </p:spPr>
        </p:pic>
      </p:grpSp>
      <p:sp>
        <p:nvSpPr>
          <p:cNvPr id="9" name="流程图: 数据 8">
            <a:extLst>
              <a:ext uri="{FF2B5EF4-FFF2-40B4-BE49-F238E27FC236}">
                <a16:creationId xmlns:a16="http://schemas.microsoft.com/office/drawing/2014/main" id="{FAF7DDE3-BC8E-4DF3-A3F2-258A33A4503A}"/>
              </a:ext>
            </a:extLst>
          </p:cNvPr>
          <p:cNvSpPr/>
          <p:nvPr/>
        </p:nvSpPr>
        <p:spPr>
          <a:xfrm>
            <a:off x="392598" y="2186605"/>
            <a:ext cx="1729408" cy="810867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麦克风输入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5549DE-FA14-44C0-98B1-D5215139D23A}"/>
              </a:ext>
            </a:extLst>
          </p:cNvPr>
          <p:cNvSpPr/>
          <p:nvPr/>
        </p:nvSpPr>
        <p:spPr>
          <a:xfrm>
            <a:off x="2929976" y="2186604"/>
            <a:ext cx="1626702" cy="8108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音高探测模块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415E7AB-0367-47E8-B3DF-E619E27F6FD6}"/>
              </a:ext>
            </a:extLst>
          </p:cNvPr>
          <p:cNvSpPr/>
          <p:nvPr/>
        </p:nvSpPr>
        <p:spPr>
          <a:xfrm>
            <a:off x="5364648" y="2186604"/>
            <a:ext cx="1626702" cy="8108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音长检测模块</a:t>
            </a:r>
          </a:p>
        </p:txBody>
      </p:sp>
      <p:sp>
        <p:nvSpPr>
          <p:cNvPr id="31" name="流程图: 数据 30">
            <a:extLst>
              <a:ext uri="{FF2B5EF4-FFF2-40B4-BE49-F238E27FC236}">
                <a16:creationId xmlns:a16="http://schemas.microsoft.com/office/drawing/2014/main" id="{69FE40D2-CA29-4D8B-B01D-72084F4A9507}"/>
              </a:ext>
            </a:extLst>
          </p:cNvPr>
          <p:cNvSpPr/>
          <p:nvPr/>
        </p:nvSpPr>
        <p:spPr>
          <a:xfrm>
            <a:off x="2929976" y="4771315"/>
            <a:ext cx="1729408" cy="810867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MIDI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97BCF4C-7B25-481F-85A0-8591E109F671}"/>
              </a:ext>
            </a:extLst>
          </p:cNvPr>
          <p:cNvSpPr/>
          <p:nvPr/>
        </p:nvSpPr>
        <p:spPr>
          <a:xfrm>
            <a:off x="5467354" y="4771315"/>
            <a:ext cx="1626702" cy="8108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MIDI</a:t>
            </a:r>
            <a:r>
              <a:rPr lang="zh-CN" altLang="en-US" dirty="0">
                <a:solidFill>
                  <a:schemeClr val="tx1"/>
                </a:solidFill>
              </a:rPr>
              <a:t>处理模块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AB02343-DBC5-49B1-98CC-99B14F9B990A}"/>
              </a:ext>
            </a:extLst>
          </p:cNvPr>
          <p:cNvSpPr/>
          <p:nvPr/>
        </p:nvSpPr>
        <p:spPr>
          <a:xfrm>
            <a:off x="7808845" y="3634657"/>
            <a:ext cx="1626702" cy="8108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比对模块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CAD6173-6E60-40C5-A24D-2A4326DDDCE3}"/>
              </a:ext>
            </a:extLst>
          </p:cNvPr>
          <p:cNvSpPr/>
          <p:nvPr/>
        </p:nvSpPr>
        <p:spPr>
          <a:xfrm>
            <a:off x="10121347" y="3634657"/>
            <a:ext cx="1958009" cy="8108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反馈模块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（人机交互模块）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2F050A3-42C7-4DB7-9B97-5F3A6D1080D4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 flipV="1">
            <a:off x="1949065" y="2592038"/>
            <a:ext cx="9809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4F84BC1-6F17-4E38-BDE1-444B3446ACD9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>
            <a:off x="4556678" y="2592038"/>
            <a:ext cx="8079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572378E-C4B2-4C33-AE3F-3F892B463874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4486443" y="5176749"/>
            <a:ext cx="9809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CB26D58-7CBB-4823-9262-65BB6169F84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7094056" y="4445524"/>
            <a:ext cx="1528140" cy="731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04FBC6E-ADC9-4D7C-8C5D-6A4B77773AE0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9435547" y="4040091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4ADA8DB-8E71-4DED-9C94-D0401974D08F}"/>
              </a:ext>
            </a:extLst>
          </p:cNvPr>
          <p:cNvCxnSpPr>
            <a:cxnSpLocks/>
            <a:stCxn id="28" idx="3"/>
            <a:endCxn id="35" idx="0"/>
          </p:cNvCxnSpPr>
          <p:nvPr/>
        </p:nvCxnSpPr>
        <p:spPr>
          <a:xfrm>
            <a:off x="6991350" y="2592038"/>
            <a:ext cx="1630846" cy="1042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03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EAADB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EAADB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EAADB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EAADB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8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5ECF6-93DC-4A87-AE99-41F6E64D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 descr="图片包含 就坐, 男士&#10;&#10;已生成高可信度的说明">
            <a:extLst>
              <a:ext uri="{FF2B5EF4-FFF2-40B4-BE49-F238E27FC236}">
                <a16:creationId xmlns:a16="http://schemas.microsoft.com/office/drawing/2014/main" id="{1665CFC6-0FAB-4F91-A77A-79F40412C7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96" t="43776" r="47874" b="29914"/>
          <a:stretch/>
        </p:blipFill>
        <p:spPr>
          <a:xfrm>
            <a:off x="1" y="0"/>
            <a:ext cx="4343400" cy="18256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29B34D0-9C8C-4952-81B7-61AAF6291D01}"/>
              </a:ext>
            </a:extLst>
          </p:cNvPr>
          <p:cNvSpPr/>
          <p:nvPr/>
        </p:nvSpPr>
        <p:spPr>
          <a:xfrm>
            <a:off x="4343401" y="0"/>
            <a:ext cx="7848599" cy="1825625"/>
          </a:xfrm>
          <a:prstGeom prst="rect">
            <a:avLst/>
          </a:prstGeom>
          <a:solidFill>
            <a:srgbClr val="0604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5400" dirty="0"/>
              <a:t>音高探测模块</a:t>
            </a:r>
            <a:endParaRPr lang="en-US" altLang="zh-CN" sz="5400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8AB7002-7834-4A29-BA4D-43B7B7E12AD5}"/>
              </a:ext>
            </a:extLst>
          </p:cNvPr>
          <p:cNvGrpSpPr/>
          <p:nvPr/>
        </p:nvGrpSpPr>
        <p:grpSpPr>
          <a:xfrm>
            <a:off x="8978347" y="1368425"/>
            <a:ext cx="3213652" cy="457200"/>
            <a:chOff x="8978347" y="1368425"/>
            <a:chExt cx="3213652" cy="457200"/>
          </a:xfrm>
          <a:solidFill>
            <a:schemeClr val="bg1">
              <a:lumMod val="50000"/>
            </a:schemeClr>
          </a:solidFill>
        </p:grpSpPr>
        <p:pic>
          <p:nvPicPr>
            <p:cNvPr id="18" name="图形 17" descr="音乐">
              <a:extLst>
                <a:ext uri="{FF2B5EF4-FFF2-40B4-BE49-F238E27FC236}">
                  <a16:creationId xmlns:a16="http://schemas.microsoft.com/office/drawing/2014/main" id="{771E6DF7-895A-4E88-826B-FDC94B78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78347" y="1368425"/>
              <a:ext cx="457200" cy="457200"/>
            </a:xfrm>
            <a:prstGeom prst="rect">
              <a:avLst/>
            </a:prstGeom>
          </p:spPr>
        </p:pic>
        <p:pic>
          <p:nvPicPr>
            <p:cNvPr id="19" name="图形 18" descr="音乐">
              <a:extLst>
                <a:ext uri="{FF2B5EF4-FFF2-40B4-BE49-F238E27FC236}">
                  <a16:creationId xmlns:a16="http://schemas.microsoft.com/office/drawing/2014/main" id="{6B47BD47-16A3-48C8-A196-5FDDC7BCD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35547" y="1368425"/>
              <a:ext cx="457200" cy="457200"/>
            </a:xfrm>
            <a:prstGeom prst="rect">
              <a:avLst/>
            </a:prstGeom>
          </p:spPr>
        </p:pic>
        <p:pic>
          <p:nvPicPr>
            <p:cNvPr id="20" name="图形 19" descr="音乐">
              <a:extLst>
                <a:ext uri="{FF2B5EF4-FFF2-40B4-BE49-F238E27FC236}">
                  <a16:creationId xmlns:a16="http://schemas.microsoft.com/office/drawing/2014/main" id="{7C5FE79E-0320-4EBD-95BA-44688A2C3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92747" y="1368425"/>
              <a:ext cx="457200" cy="457200"/>
            </a:xfrm>
            <a:prstGeom prst="rect">
              <a:avLst/>
            </a:prstGeom>
          </p:spPr>
        </p:pic>
        <p:pic>
          <p:nvPicPr>
            <p:cNvPr id="21" name="图形 20" descr="音乐">
              <a:extLst>
                <a:ext uri="{FF2B5EF4-FFF2-40B4-BE49-F238E27FC236}">
                  <a16:creationId xmlns:a16="http://schemas.microsoft.com/office/drawing/2014/main" id="{7608AB03-66C4-4E36-BC43-EABF55E12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63199" y="1368425"/>
              <a:ext cx="457200" cy="457200"/>
            </a:xfrm>
            <a:prstGeom prst="rect">
              <a:avLst/>
            </a:prstGeom>
          </p:spPr>
        </p:pic>
        <p:pic>
          <p:nvPicPr>
            <p:cNvPr id="22" name="图形 21" descr="音乐">
              <a:extLst>
                <a:ext uri="{FF2B5EF4-FFF2-40B4-BE49-F238E27FC236}">
                  <a16:creationId xmlns:a16="http://schemas.microsoft.com/office/drawing/2014/main" id="{6A487C39-8604-4343-A646-406D57630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20399" y="1368425"/>
              <a:ext cx="457200" cy="457200"/>
            </a:xfrm>
            <a:prstGeom prst="rect">
              <a:avLst/>
            </a:prstGeom>
          </p:spPr>
        </p:pic>
        <p:pic>
          <p:nvPicPr>
            <p:cNvPr id="23" name="图形 22" descr="音乐">
              <a:extLst>
                <a:ext uri="{FF2B5EF4-FFF2-40B4-BE49-F238E27FC236}">
                  <a16:creationId xmlns:a16="http://schemas.microsoft.com/office/drawing/2014/main" id="{CFCB5246-C0D3-47B0-B69D-39921B2C5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1368425"/>
              <a:ext cx="457200" cy="457200"/>
            </a:xfrm>
            <a:prstGeom prst="rect">
              <a:avLst/>
            </a:prstGeom>
          </p:spPr>
        </p:pic>
        <p:pic>
          <p:nvPicPr>
            <p:cNvPr id="24" name="图形 23" descr="音乐">
              <a:extLst>
                <a:ext uri="{FF2B5EF4-FFF2-40B4-BE49-F238E27FC236}">
                  <a16:creationId xmlns:a16="http://schemas.microsoft.com/office/drawing/2014/main" id="{716F7192-8051-41C0-8140-C7803AD1D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734799" y="1368425"/>
              <a:ext cx="457200" cy="457200"/>
            </a:xfrm>
            <a:prstGeom prst="rect">
              <a:avLst/>
            </a:prstGeom>
          </p:spPr>
        </p:pic>
      </p:grp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0A02B760-418C-49E1-B490-8473F987D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95" y="2328530"/>
            <a:ext cx="10664455" cy="3848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400" dirty="0">
                <a:solidFill>
                  <a:srgbClr val="C134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PRAAT</a:t>
            </a:r>
            <a:r>
              <a:rPr lang="zh-CN" altLang="en-US" sz="4400" dirty="0">
                <a:solidFill>
                  <a:srgbClr val="C134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  <a:p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PRAAT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算法对颤音的跟踪相对不准确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PRAAT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算法计算成本和延迟较高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C134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FFT</a:t>
            </a:r>
            <a:r>
              <a:rPr lang="zh-CN" altLang="en-US" sz="4400" dirty="0">
                <a:solidFill>
                  <a:srgbClr val="C134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4400" dirty="0">
              <a:solidFill>
                <a:srgbClr val="C134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FFT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方法的低频分辨率相当差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FFT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方法方法在智能手机上实现较为困难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9" name="图形 8" descr="关闭">
            <a:extLst>
              <a:ext uri="{FF2B5EF4-FFF2-40B4-BE49-F238E27FC236}">
                <a16:creationId xmlns:a16="http://schemas.microsoft.com/office/drawing/2014/main" id="{726721D4-D2D5-44DE-8814-958CED2FCF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2328530"/>
            <a:ext cx="639726" cy="639726"/>
          </a:xfrm>
          <a:prstGeom prst="rect">
            <a:avLst/>
          </a:prstGeom>
        </p:spPr>
      </p:pic>
      <p:pic>
        <p:nvPicPr>
          <p:cNvPr id="27" name="图形 26" descr="关闭">
            <a:extLst>
              <a:ext uri="{FF2B5EF4-FFF2-40B4-BE49-F238E27FC236}">
                <a16:creationId xmlns:a16="http://schemas.microsoft.com/office/drawing/2014/main" id="{7DE9C1AC-DD12-49B1-B1EE-A2D58ACD4B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4469218"/>
            <a:ext cx="639726" cy="63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9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5ECF6-93DC-4A87-AE99-41F6E64D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 descr="图片包含 就坐, 男士&#10;&#10;已生成高可信度的说明">
            <a:extLst>
              <a:ext uri="{FF2B5EF4-FFF2-40B4-BE49-F238E27FC236}">
                <a16:creationId xmlns:a16="http://schemas.microsoft.com/office/drawing/2014/main" id="{1665CFC6-0FAB-4F91-A77A-79F40412C7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96" t="43776" r="47874" b="29914"/>
          <a:stretch/>
        </p:blipFill>
        <p:spPr>
          <a:xfrm>
            <a:off x="1" y="0"/>
            <a:ext cx="4343400" cy="18256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29B34D0-9C8C-4952-81B7-61AAF6291D01}"/>
              </a:ext>
            </a:extLst>
          </p:cNvPr>
          <p:cNvSpPr/>
          <p:nvPr/>
        </p:nvSpPr>
        <p:spPr>
          <a:xfrm>
            <a:off x="4343401" y="0"/>
            <a:ext cx="7848599" cy="1825625"/>
          </a:xfrm>
          <a:prstGeom prst="rect">
            <a:avLst/>
          </a:prstGeom>
          <a:solidFill>
            <a:srgbClr val="0604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5400" dirty="0"/>
              <a:t>音高探测模块</a:t>
            </a:r>
            <a:endParaRPr lang="en-US" altLang="zh-CN" sz="5400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8AB7002-7834-4A29-BA4D-43B7B7E12AD5}"/>
              </a:ext>
            </a:extLst>
          </p:cNvPr>
          <p:cNvGrpSpPr/>
          <p:nvPr/>
        </p:nvGrpSpPr>
        <p:grpSpPr>
          <a:xfrm>
            <a:off x="8978347" y="1368425"/>
            <a:ext cx="3213652" cy="457200"/>
            <a:chOff x="8978347" y="1368425"/>
            <a:chExt cx="3213652" cy="457200"/>
          </a:xfrm>
          <a:solidFill>
            <a:schemeClr val="bg1">
              <a:lumMod val="50000"/>
            </a:schemeClr>
          </a:solidFill>
        </p:grpSpPr>
        <p:pic>
          <p:nvPicPr>
            <p:cNvPr id="18" name="图形 17" descr="音乐">
              <a:extLst>
                <a:ext uri="{FF2B5EF4-FFF2-40B4-BE49-F238E27FC236}">
                  <a16:creationId xmlns:a16="http://schemas.microsoft.com/office/drawing/2014/main" id="{771E6DF7-895A-4E88-826B-FDC94B78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78347" y="1368425"/>
              <a:ext cx="457200" cy="457200"/>
            </a:xfrm>
            <a:prstGeom prst="rect">
              <a:avLst/>
            </a:prstGeom>
          </p:spPr>
        </p:pic>
        <p:pic>
          <p:nvPicPr>
            <p:cNvPr id="19" name="图形 18" descr="音乐">
              <a:extLst>
                <a:ext uri="{FF2B5EF4-FFF2-40B4-BE49-F238E27FC236}">
                  <a16:creationId xmlns:a16="http://schemas.microsoft.com/office/drawing/2014/main" id="{6B47BD47-16A3-48C8-A196-5FDDC7BCD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35547" y="1368425"/>
              <a:ext cx="457200" cy="457200"/>
            </a:xfrm>
            <a:prstGeom prst="rect">
              <a:avLst/>
            </a:prstGeom>
          </p:spPr>
        </p:pic>
        <p:pic>
          <p:nvPicPr>
            <p:cNvPr id="20" name="图形 19" descr="音乐">
              <a:extLst>
                <a:ext uri="{FF2B5EF4-FFF2-40B4-BE49-F238E27FC236}">
                  <a16:creationId xmlns:a16="http://schemas.microsoft.com/office/drawing/2014/main" id="{7C5FE79E-0320-4EBD-95BA-44688A2C3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92747" y="1368425"/>
              <a:ext cx="457200" cy="457200"/>
            </a:xfrm>
            <a:prstGeom prst="rect">
              <a:avLst/>
            </a:prstGeom>
          </p:spPr>
        </p:pic>
        <p:pic>
          <p:nvPicPr>
            <p:cNvPr id="21" name="图形 20" descr="音乐">
              <a:extLst>
                <a:ext uri="{FF2B5EF4-FFF2-40B4-BE49-F238E27FC236}">
                  <a16:creationId xmlns:a16="http://schemas.microsoft.com/office/drawing/2014/main" id="{7608AB03-66C4-4E36-BC43-EABF55E12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63199" y="1368425"/>
              <a:ext cx="457200" cy="457200"/>
            </a:xfrm>
            <a:prstGeom prst="rect">
              <a:avLst/>
            </a:prstGeom>
          </p:spPr>
        </p:pic>
        <p:pic>
          <p:nvPicPr>
            <p:cNvPr id="22" name="图形 21" descr="音乐">
              <a:extLst>
                <a:ext uri="{FF2B5EF4-FFF2-40B4-BE49-F238E27FC236}">
                  <a16:creationId xmlns:a16="http://schemas.microsoft.com/office/drawing/2014/main" id="{6A487C39-8604-4343-A646-406D57630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20399" y="1368425"/>
              <a:ext cx="457200" cy="457200"/>
            </a:xfrm>
            <a:prstGeom prst="rect">
              <a:avLst/>
            </a:prstGeom>
          </p:spPr>
        </p:pic>
        <p:pic>
          <p:nvPicPr>
            <p:cNvPr id="23" name="图形 22" descr="音乐">
              <a:extLst>
                <a:ext uri="{FF2B5EF4-FFF2-40B4-BE49-F238E27FC236}">
                  <a16:creationId xmlns:a16="http://schemas.microsoft.com/office/drawing/2014/main" id="{CFCB5246-C0D3-47B0-B69D-39921B2C5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1368425"/>
              <a:ext cx="457200" cy="457200"/>
            </a:xfrm>
            <a:prstGeom prst="rect">
              <a:avLst/>
            </a:prstGeom>
          </p:spPr>
        </p:pic>
        <p:pic>
          <p:nvPicPr>
            <p:cNvPr id="24" name="图形 23" descr="音乐">
              <a:extLst>
                <a:ext uri="{FF2B5EF4-FFF2-40B4-BE49-F238E27FC236}">
                  <a16:creationId xmlns:a16="http://schemas.microsoft.com/office/drawing/2014/main" id="{716F7192-8051-41C0-8140-C7803AD1D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734799" y="1368425"/>
              <a:ext cx="457200" cy="4572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BC4FA11-273E-413A-8B65-915323F94DD6}"/>
                  </a:ext>
                </a:extLst>
              </p:cNvPr>
              <p:cNvSpPr/>
              <p:nvPr/>
            </p:nvSpPr>
            <p:spPr>
              <a:xfrm>
                <a:off x="6526924" y="2863428"/>
                <a:ext cx="3398494" cy="1131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BC4FA11-273E-413A-8B65-915323F94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924" y="2863428"/>
                <a:ext cx="3398494" cy="11311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0A02B760-418C-49E1-B490-8473F987D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31" y="2371060"/>
            <a:ext cx="6027194" cy="3806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400" dirty="0">
                <a:solidFill>
                  <a:srgbClr val="384D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自相关函数</a:t>
            </a:r>
            <a:r>
              <a:rPr lang="en-US" altLang="zh-CN" sz="4400" dirty="0">
                <a:solidFill>
                  <a:srgbClr val="384D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(ACF</a:t>
            </a:r>
            <a:r>
              <a:rPr lang="zh-CN" altLang="en-US" sz="4400" dirty="0">
                <a:solidFill>
                  <a:srgbClr val="384D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ACF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是时间窗及其移位窗的乘法之和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ACF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在高相关性的时间滞后处显示出峰值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ACF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可以探测信号的周期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054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5ECF6-93DC-4A87-AE99-41F6E64D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 descr="图片包含 就坐, 男士&#10;&#10;已生成高可信度的说明">
            <a:extLst>
              <a:ext uri="{FF2B5EF4-FFF2-40B4-BE49-F238E27FC236}">
                <a16:creationId xmlns:a16="http://schemas.microsoft.com/office/drawing/2014/main" id="{1665CFC6-0FAB-4F91-A77A-79F40412C7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96" t="43776" r="47874" b="29914"/>
          <a:stretch/>
        </p:blipFill>
        <p:spPr>
          <a:xfrm>
            <a:off x="1" y="0"/>
            <a:ext cx="4343400" cy="18256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29B34D0-9C8C-4952-81B7-61AAF6291D01}"/>
              </a:ext>
            </a:extLst>
          </p:cNvPr>
          <p:cNvSpPr/>
          <p:nvPr/>
        </p:nvSpPr>
        <p:spPr>
          <a:xfrm>
            <a:off x="4343401" y="0"/>
            <a:ext cx="7848599" cy="1825625"/>
          </a:xfrm>
          <a:prstGeom prst="rect">
            <a:avLst/>
          </a:prstGeom>
          <a:solidFill>
            <a:srgbClr val="0604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5400" dirty="0"/>
              <a:t>音高探测模块</a:t>
            </a:r>
            <a:endParaRPr lang="en-US" altLang="zh-CN" sz="5400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8AB7002-7834-4A29-BA4D-43B7B7E12AD5}"/>
              </a:ext>
            </a:extLst>
          </p:cNvPr>
          <p:cNvGrpSpPr/>
          <p:nvPr/>
        </p:nvGrpSpPr>
        <p:grpSpPr>
          <a:xfrm>
            <a:off x="8978347" y="1368425"/>
            <a:ext cx="3213652" cy="457200"/>
            <a:chOff x="8978347" y="1368425"/>
            <a:chExt cx="3213652" cy="457200"/>
          </a:xfrm>
          <a:solidFill>
            <a:schemeClr val="bg1">
              <a:lumMod val="50000"/>
            </a:schemeClr>
          </a:solidFill>
        </p:grpSpPr>
        <p:pic>
          <p:nvPicPr>
            <p:cNvPr id="18" name="图形 17" descr="音乐">
              <a:extLst>
                <a:ext uri="{FF2B5EF4-FFF2-40B4-BE49-F238E27FC236}">
                  <a16:creationId xmlns:a16="http://schemas.microsoft.com/office/drawing/2014/main" id="{771E6DF7-895A-4E88-826B-FDC94B78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78347" y="1368425"/>
              <a:ext cx="457200" cy="457200"/>
            </a:xfrm>
            <a:prstGeom prst="rect">
              <a:avLst/>
            </a:prstGeom>
          </p:spPr>
        </p:pic>
        <p:pic>
          <p:nvPicPr>
            <p:cNvPr id="19" name="图形 18" descr="音乐">
              <a:extLst>
                <a:ext uri="{FF2B5EF4-FFF2-40B4-BE49-F238E27FC236}">
                  <a16:creationId xmlns:a16="http://schemas.microsoft.com/office/drawing/2014/main" id="{6B47BD47-16A3-48C8-A196-5FDDC7BCD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35547" y="1368425"/>
              <a:ext cx="457200" cy="457200"/>
            </a:xfrm>
            <a:prstGeom prst="rect">
              <a:avLst/>
            </a:prstGeom>
          </p:spPr>
        </p:pic>
        <p:pic>
          <p:nvPicPr>
            <p:cNvPr id="20" name="图形 19" descr="音乐">
              <a:extLst>
                <a:ext uri="{FF2B5EF4-FFF2-40B4-BE49-F238E27FC236}">
                  <a16:creationId xmlns:a16="http://schemas.microsoft.com/office/drawing/2014/main" id="{7C5FE79E-0320-4EBD-95BA-44688A2C3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92747" y="1368425"/>
              <a:ext cx="457200" cy="457200"/>
            </a:xfrm>
            <a:prstGeom prst="rect">
              <a:avLst/>
            </a:prstGeom>
          </p:spPr>
        </p:pic>
        <p:pic>
          <p:nvPicPr>
            <p:cNvPr id="21" name="图形 20" descr="音乐">
              <a:extLst>
                <a:ext uri="{FF2B5EF4-FFF2-40B4-BE49-F238E27FC236}">
                  <a16:creationId xmlns:a16="http://schemas.microsoft.com/office/drawing/2014/main" id="{7608AB03-66C4-4E36-BC43-EABF55E12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63199" y="1368425"/>
              <a:ext cx="457200" cy="457200"/>
            </a:xfrm>
            <a:prstGeom prst="rect">
              <a:avLst/>
            </a:prstGeom>
          </p:spPr>
        </p:pic>
        <p:pic>
          <p:nvPicPr>
            <p:cNvPr id="22" name="图形 21" descr="音乐">
              <a:extLst>
                <a:ext uri="{FF2B5EF4-FFF2-40B4-BE49-F238E27FC236}">
                  <a16:creationId xmlns:a16="http://schemas.microsoft.com/office/drawing/2014/main" id="{6A487C39-8604-4343-A646-406D57630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20399" y="1368425"/>
              <a:ext cx="457200" cy="457200"/>
            </a:xfrm>
            <a:prstGeom prst="rect">
              <a:avLst/>
            </a:prstGeom>
          </p:spPr>
        </p:pic>
        <p:pic>
          <p:nvPicPr>
            <p:cNvPr id="23" name="图形 22" descr="音乐">
              <a:extLst>
                <a:ext uri="{FF2B5EF4-FFF2-40B4-BE49-F238E27FC236}">
                  <a16:creationId xmlns:a16="http://schemas.microsoft.com/office/drawing/2014/main" id="{CFCB5246-C0D3-47B0-B69D-39921B2C5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1368425"/>
              <a:ext cx="457200" cy="457200"/>
            </a:xfrm>
            <a:prstGeom prst="rect">
              <a:avLst/>
            </a:prstGeom>
          </p:spPr>
        </p:pic>
        <p:pic>
          <p:nvPicPr>
            <p:cNvPr id="24" name="图形 23" descr="音乐">
              <a:extLst>
                <a:ext uri="{FF2B5EF4-FFF2-40B4-BE49-F238E27FC236}">
                  <a16:creationId xmlns:a16="http://schemas.microsoft.com/office/drawing/2014/main" id="{716F7192-8051-41C0-8140-C7803AD1D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734799" y="1368425"/>
              <a:ext cx="457200" cy="4572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BC4FA11-273E-413A-8B65-915323F94DD6}"/>
                  </a:ext>
                </a:extLst>
              </p:cNvPr>
              <p:cNvSpPr/>
              <p:nvPr/>
            </p:nvSpPr>
            <p:spPr>
              <a:xfrm>
                <a:off x="6526924" y="2863428"/>
                <a:ext cx="3398494" cy="1131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BC4FA11-273E-413A-8B65-915323F94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924" y="2863428"/>
                <a:ext cx="3398494" cy="11311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0A02B760-418C-49E1-B490-8473F987D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60" y="2349795"/>
            <a:ext cx="5984664" cy="38274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4400" dirty="0">
                <a:solidFill>
                  <a:srgbClr val="384D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基音频率</a:t>
            </a:r>
          </a:p>
          <a:p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一般来说，基音频率是最突出的频率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基音周期是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ACF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峰值中的最大峰值所对应的延迟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基音频率则由基音周期的倒数给出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4400" dirty="0">
                <a:solidFill>
                  <a:srgbClr val="384D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半音</a:t>
            </a:r>
            <a:endParaRPr lang="en-US" altLang="zh-CN" sz="4400" dirty="0">
              <a:solidFill>
                <a:srgbClr val="384D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半音可由基音频率计算得到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0E27B13-1F4F-46AF-8F6C-D98C89408A02}"/>
                  </a:ext>
                </a:extLst>
              </p:cNvPr>
              <p:cNvSpPr/>
              <p:nvPr/>
            </p:nvSpPr>
            <p:spPr>
              <a:xfrm>
                <a:off x="6526924" y="3993765"/>
                <a:ext cx="4751429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𝑎𝑟𝑔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0E27B13-1F4F-46AF-8F6C-D98C89408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924" y="3993765"/>
                <a:ext cx="4751429" cy="6450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D8EE316-0602-4E88-B77E-3B4F09D4BF19}"/>
                  </a:ext>
                </a:extLst>
              </p:cNvPr>
              <p:cNvSpPr/>
              <p:nvPr/>
            </p:nvSpPr>
            <p:spPr>
              <a:xfrm>
                <a:off x="6526924" y="4638813"/>
                <a:ext cx="1534907" cy="848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D8EE316-0602-4E88-B77E-3B4F09D4B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924" y="4638813"/>
                <a:ext cx="1534907" cy="8486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7FCE30D-FEF4-4047-AFA1-5371813B5F14}"/>
                  </a:ext>
                </a:extLst>
              </p:cNvPr>
              <p:cNvSpPr/>
              <p:nvPr/>
            </p:nvSpPr>
            <p:spPr>
              <a:xfrm>
                <a:off x="6526924" y="5601533"/>
                <a:ext cx="5791585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𝑒𝑚𝑖𝑡𝑜𝑛𝑒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=12×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𝑓𝑟𝑒𝑞𝑢𝑒𝑛𝑐𝑦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440</m:t>
                              </m:r>
                            </m:den>
                          </m:f>
                        </m:e>
                      </m:d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+69</m:t>
                      </m:r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7FCE30D-FEF4-4047-AFA1-5371813B5F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924" y="5601533"/>
                <a:ext cx="5791585" cy="9221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771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5ECF6-93DC-4A87-AE99-41F6E64D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 descr="图片包含 就坐, 男士&#10;&#10;已生成高可信度的说明">
            <a:extLst>
              <a:ext uri="{FF2B5EF4-FFF2-40B4-BE49-F238E27FC236}">
                <a16:creationId xmlns:a16="http://schemas.microsoft.com/office/drawing/2014/main" id="{1665CFC6-0FAB-4F91-A77A-79F40412C7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96" t="43776" r="47874" b="29914"/>
          <a:stretch/>
        </p:blipFill>
        <p:spPr>
          <a:xfrm>
            <a:off x="1" y="0"/>
            <a:ext cx="4343400" cy="18256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29B34D0-9C8C-4952-81B7-61AAF6291D01}"/>
              </a:ext>
            </a:extLst>
          </p:cNvPr>
          <p:cNvSpPr/>
          <p:nvPr/>
        </p:nvSpPr>
        <p:spPr>
          <a:xfrm>
            <a:off x="4343401" y="0"/>
            <a:ext cx="7848599" cy="1825625"/>
          </a:xfrm>
          <a:prstGeom prst="rect">
            <a:avLst/>
          </a:prstGeom>
          <a:solidFill>
            <a:srgbClr val="0604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5400" dirty="0"/>
              <a:t>音高探测模块</a:t>
            </a:r>
            <a:endParaRPr lang="en-US" altLang="zh-CN" sz="5400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8AB7002-7834-4A29-BA4D-43B7B7E12AD5}"/>
              </a:ext>
            </a:extLst>
          </p:cNvPr>
          <p:cNvGrpSpPr/>
          <p:nvPr/>
        </p:nvGrpSpPr>
        <p:grpSpPr>
          <a:xfrm>
            <a:off x="8978347" y="1368425"/>
            <a:ext cx="3213652" cy="457200"/>
            <a:chOff x="8978347" y="1368425"/>
            <a:chExt cx="3213652" cy="457200"/>
          </a:xfrm>
          <a:solidFill>
            <a:schemeClr val="bg1">
              <a:lumMod val="50000"/>
            </a:schemeClr>
          </a:solidFill>
        </p:grpSpPr>
        <p:pic>
          <p:nvPicPr>
            <p:cNvPr id="18" name="图形 17" descr="音乐">
              <a:extLst>
                <a:ext uri="{FF2B5EF4-FFF2-40B4-BE49-F238E27FC236}">
                  <a16:creationId xmlns:a16="http://schemas.microsoft.com/office/drawing/2014/main" id="{771E6DF7-895A-4E88-826B-FDC94B78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78347" y="1368425"/>
              <a:ext cx="457200" cy="457200"/>
            </a:xfrm>
            <a:prstGeom prst="rect">
              <a:avLst/>
            </a:prstGeom>
          </p:spPr>
        </p:pic>
        <p:pic>
          <p:nvPicPr>
            <p:cNvPr id="19" name="图形 18" descr="音乐">
              <a:extLst>
                <a:ext uri="{FF2B5EF4-FFF2-40B4-BE49-F238E27FC236}">
                  <a16:creationId xmlns:a16="http://schemas.microsoft.com/office/drawing/2014/main" id="{6B47BD47-16A3-48C8-A196-5FDDC7BCD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35547" y="1368425"/>
              <a:ext cx="457200" cy="457200"/>
            </a:xfrm>
            <a:prstGeom prst="rect">
              <a:avLst/>
            </a:prstGeom>
          </p:spPr>
        </p:pic>
        <p:pic>
          <p:nvPicPr>
            <p:cNvPr id="20" name="图形 19" descr="音乐">
              <a:extLst>
                <a:ext uri="{FF2B5EF4-FFF2-40B4-BE49-F238E27FC236}">
                  <a16:creationId xmlns:a16="http://schemas.microsoft.com/office/drawing/2014/main" id="{7C5FE79E-0320-4EBD-95BA-44688A2C3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92747" y="1368425"/>
              <a:ext cx="457200" cy="457200"/>
            </a:xfrm>
            <a:prstGeom prst="rect">
              <a:avLst/>
            </a:prstGeom>
          </p:spPr>
        </p:pic>
        <p:pic>
          <p:nvPicPr>
            <p:cNvPr id="21" name="图形 20" descr="音乐">
              <a:extLst>
                <a:ext uri="{FF2B5EF4-FFF2-40B4-BE49-F238E27FC236}">
                  <a16:creationId xmlns:a16="http://schemas.microsoft.com/office/drawing/2014/main" id="{7608AB03-66C4-4E36-BC43-EABF55E12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63199" y="1368425"/>
              <a:ext cx="457200" cy="457200"/>
            </a:xfrm>
            <a:prstGeom prst="rect">
              <a:avLst/>
            </a:prstGeom>
          </p:spPr>
        </p:pic>
        <p:pic>
          <p:nvPicPr>
            <p:cNvPr id="22" name="图形 21" descr="音乐">
              <a:extLst>
                <a:ext uri="{FF2B5EF4-FFF2-40B4-BE49-F238E27FC236}">
                  <a16:creationId xmlns:a16="http://schemas.microsoft.com/office/drawing/2014/main" id="{6A487C39-8604-4343-A646-406D57630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20399" y="1368425"/>
              <a:ext cx="457200" cy="457200"/>
            </a:xfrm>
            <a:prstGeom prst="rect">
              <a:avLst/>
            </a:prstGeom>
          </p:spPr>
        </p:pic>
        <p:pic>
          <p:nvPicPr>
            <p:cNvPr id="23" name="图形 22" descr="音乐">
              <a:extLst>
                <a:ext uri="{FF2B5EF4-FFF2-40B4-BE49-F238E27FC236}">
                  <a16:creationId xmlns:a16="http://schemas.microsoft.com/office/drawing/2014/main" id="{CFCB5246-C0D3-47B0-B69D-39921B2C5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1368425"/>
              <a:ext cx="457200" cy="457200"/>
            </a:xfrm>
            <a:prstGeom prst="rect">
              <a:avLst/>
            </a:prstGeom>
          </p:spPr>
        </p:pic>
        <p:pic>
          <p:nvPicPr>
            <p:cNvPr id="24" name="图形 23" descr="音乐">
              <a:extLst>
                <a:ext uri="{FF2B5EF4-FFF2-40B4-BE49-F238E27FC236}">
                  <a16:creationId xmlns:a16="http://schemas.microsoft.com/office/drawing/2014/main" id="{716F7192-8051-41C0-8140-C7803AD1D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734799" y="1368425"/>
              <a:ext cx="457200" cy="457200"/>
            </a:xfrm>
            <a:prstGeom prst="rect">
              <a:avLst/>
            </a:prstGeom>
          </p:spPr>
        </p:pic>
      </p:grp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0A02B760-418C-49E1-B490-8473F987D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95" y="2328529"/>
            <a:ext cx="5575005" cy="4391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400" dirty="0">
                <a:solidFill>
                  <a:srgbClr val="384D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YIN</a:t>
            </a:r>
            <a:r>
              <a:rPr lang="zh-CN" altLang="en-US" sz="4400" dirty="0">
                <a:solidFill>
                  <a:srgbClr val="384D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  <a:p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YIN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算法基于自相关函数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YIN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算法错误率比其他竞争算法要低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YIN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算法延迟低，易于编程实现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4400" dirty="0" err="1">
                <a:solidFill>
                  <a:srgbClr val="384D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TarsosDSP</a:t>
            </a:r>
            <a:r>
              <a:rPr lang="zh-CN" altLang="en-US" sz="4400" dirty="0">
                <a:solidFill>
                  <a:srgbClr val="384D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  <a:p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该框架包含本系统使用的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YIN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算法</a:t>
            </a:r>
          </a:p>
          <a:p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该框架基于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，方便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Android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开发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ADE2132F-1F57-44CC-9A29-146A4F7A06CD}"/>
              </a:ext>
            </a:extLst>
          </p:cNvPr>
          <p:cNvSpPr txBox="1">
            <a:spLocks/>
          </p:cNvSpPr>
          <p:nvPr/>
        </p:nvSpPr>
        <p:spPr>
          <a:xfrm>
            <a:off x="6096000" y="2328529"/>
            <a:ext cx="5575005" cy="4391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4400" dirty="0">
                <a:solidFill>
                  <a:srgbClr val="384D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 (Android)</a:t>
            </a:r>
            <a:endParaRPr lang="zh-CN" altLang="en-US" sz="4400" dirty="0">
              <a:solidFill>
                <a:srgbClr val="384D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服务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(Service)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是在后台执行长时间运行操作而不提供用户界面的应用组件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本系统创建一项探测声音频率的服务。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该服务还提供音高单位转换的方法。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654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5ECF6-93DC-4A87-AE99-41F6E64D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 descr="图片包含 就坐, 男士&#10;&#10;已生成高可信度的说明">
            <a:extLst>
              <a:ext uri="{FF2B5EF4-FFF2-40B4-BE49-F238E27FC236}">
                <a16:creationId xmlns:a16="http://schemas.microsoft.com/office/drawing/2014/main" id="{1665CFC6-0FAB-4F91-A77A-79F40412C7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96" t="43776" r="47874" b="29914"/>
          <a:stretch/>
        </p:blipFill>
        <p:spPr>
          <a:xfrm>
            <a:off x="1" y="0"/>
            <a:ext cx="4343400" cy="18256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29B34D0-9C8C-4952-81B7-61AAF6291D01}"/>
              </a:ext>
            </a:extLst>
          </p:cNvPr>
          <p:cNvSpPr/>
          <p:nvPr/>
        </p:nvSpPr>
        <p:spPr>
          <a:xfrm>
            <a:off x="4343401" y="0"/>
            <a:ext cx="7848599" cy="1825625"/>
          </a:xfrm>
          <a:prstGeom prst="rect">
            <a:avLst/>
          </a:prstGeom>
          <a:solidFill>
            <a:srgbClr val="0604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5400" dirty="0"/>
              <a:t>音长检测模块</a:t>
            </a:r>
            <a:endParaRPr lang="en-US" altLang="zh-CN" sz="5400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8AB7002-7834-4A29-BA4D-43B7B7E12AD5}"/>
              </a:ext>
            </a:extLst>
          </p:cNvPr>
          <p:cNvGrpSpPr/>
          <p:nvPr/>
        </p:nvGrpSpPr>
        <p:grpSpPr>
          <a:xfrm>
            <a:off x="8978347" y="1368425"/>
            <a:ext cx="3213652" cy="457200"/>
            <a:chOff x="8978347" y="1368425"/>
            <a:chExt cx="3213652" cy="457200"/>
          </a:xfrm>
          <a:solidFill>
            <a:schemeClr val="bg1">
              <a:lumMod val="50000"/>
            </a:schemeClr>
          </a:solidFill>
        </p:grpSpPr>
        <p:pic>
          <p:nvPicPr>
            <p:cNvPr id="18" name="图形 17" descr="音乐">
              <a:extLst>
                <a:ext uri="{FF2B5EF4-FFF2-40B4-BE49-F238E27FC236}">
                  <a16:creationId xmlns:a16="http://schemas.microsoft.com/office/drawing/2014/main" id="{771E6DF7-895A-4E88-826B-FDC94B78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78347" y="1368425"/>
              <a:ext cx="457200" cy="457200"/>
            </a:xfrm>
            <a:prstGeom prst="rect">
              <a:avLst/>
            </a:prstGeom>
          </p:spPr>
        </p:pic>
        <p:pic>
          <p:nvPicPr>
            <p:cNvPr id="19" name="图形 18" descr="音乐">
              <a:extLst>
                <a:ext uri="{FF2B5EF4-FFF2-40B4-BE49-F238E27FC236}">
                  <a16:creationId xmlns:a16="http://schemas.microsoft.com/office/drawing/2014/main" id="{6B47BD47-16A3-48C8-A196-5FDDC7BCD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35547" y="1368425"/>
              <a:ext cx="457200" cy="457200"/>
            </a:xfrm>
            <a:prstGeom prst="rect">
              <a:avLst/>
            </a:prstGeom>
          </p:spPr>
        </p:pic>
        <p:pic>
          <p:nvPicPr>
            <p:cNvPr id="20" name="图形 19" descr="音乐">
              <a:extLst>
                <a:ext uri="{FF2B5EF4-FFF2-40B4-BE49-F238E27FC236}">
                  <a16:creationId xmlns:a16="http://schemas.microsoft.com/office/drawing/2014/main" id="{7C5FE79E-0320-4EBD-95BA-44688A2C3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92747" y="1368425"/>
              <a:ext cx="457200" cy="457200"/>
            </a:xfrm>
            <a:prstGeom prst="rect">
              <a:avLst/>
            </a:prstGeom>
          </p:spPr>
        </p:pic>
        <p:pic>
          <p:nvPicPr>
            <p:cNvPr id="21" name="图形 20" descr="音乐">
              <a:extLst>
                <a:ext uri="{FF2B5EF4-FFF2-40B4-BE49-F238E27FC236}">
                  <a16:creationId xmlns:a16="http://schemas.microsoft.com/office/drawing/2014/main" id="{7608AB03-66C4-4E36-BC43-EABF55E12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63199" y="1368425"/>
              <a:ext cx="457200" cy="457200"/>
            </a:xfrm>
            <a:prstGeom prst="rect">
              <a:avLst/>
            </a:prstGeom>
          </p:spPr>
        </p:pic>
        <p:pic>
          <p:nvPicPr>
            <p:cNvPr id="22" name="图形 21" descr="音乐">
              <a:extLst>
                <a:ext uri="{FF2B5EF4-FFF2-40B4-BE49-F238E27FC236}">
                  <a16:creationId xmlns:a16="http://schemas.microsoft.com/office/drawing/2014/main" id="{6A487C39-8604-4343-A646-406D57630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20399" y="1368425"/>
              <a:ext cx="457200" cy="457200"/>
            </a:xfrm>
            <a:prstGeom prst="rect">
              <a:avLst/>
            </a:prstGeom>
          </p:spPr>
        </p:pic>
        <p:pic>
          <p:nvPicPr>
            <p:cNvPr id="23" name="图形 22" descr="音乐">
              <a:extLst>
                <a:ext uri="{FF2B5EF4-FFF2-40B4-BE49-F238E27FC236}">
                  <a16:creationId xmlns:a16="http://schemas.microsoft.com/office/drawing/2014/main" id="{CFCB5246-C0D3-47B0-B69D-39921B2C5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599" y="1368425"/>
              <a:ext cx="457200" cy="457200"/>
            </a:xfrm>
            <a:prstGeom prst="rect">
              <a:avLst/>
            </a:prstGeom>
          </p:spPr>
        </p:pic>
        <p:pic>
          <p:nvPicPr>
            <p:cNvPr id="24" name="图形 23" descr="音乐">
              <a:extLst>
                <a:ext uri="{FF2B5EF4-FFF2-40B4-BE49-F238E27FC236}">
                  <a16:creationId xmlns:a16="http://schemas.microsoft.com/office/drawing/2014/main" id="{716F7192-8051-41C0-8140-C7803AD1D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734799" y="1368425"/>
              <a:ext cx="457200" cy="457200"/>
            </a:xfrm>
            <a:prstGeom prst="rect">
              <a:avLst/>
            </a:prstGeom>
          </p:spPr>
        </p:pic>
      </p:grp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BA3FDB76-8198-4EAE-9E90-155B26C7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96" y="2328529"/>
            <a:ext cx="4334540" cy="4391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400" dirty="0">
                <a:solidFill>
                  <a:srgbClr val="384D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音高序列切分</a:t>
            </a:r>
            <a:endParaRPr lang="en-US" altLang="zh-CN" sz="4400" dirty="0">
              <a:solidFill>
                <a:srgbClr val="384D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利用音高之间的变化对音高序列进行切分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得到每个音符的长度，即音长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9834AC8-20EE-468E-BD0B-42B283E9CEFF}"/>
              </a:ext>
            </a:extLst>
          </p:cNvPr>
          <p:cNvCxnSpPr/>
          <p:nvPr/>
        </p:nvCxnSpPr>
        <p:spPr>
          <a:xfrm>
            <a:off x="6147433" y="3555759"/>
            <a:ext cx="1669312" cy="0"/>
          </a:xfrm>
          <a:prstGeom prst="line">
            <a:avLst/>
          </a:prstGeom>
          <a:ln w="38100">
            <a:solidFill>
              <a:srgbClr val="384D9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864F68F-EC54-409A-BA73-48A67B269743}"/>
              </a:ext>
            </a:extLst>
          </p:cNvPr>
          <p:cNvCxnSpPr/>
          <p:nvPr/>
        </p:nvCxnSpPr>
        <p:spPr>
          <a:xfrm>
            <a:off x="7816745" y="4633191"/>
            <a:ext cx="1669312" cy="0"/>
          </a:xfrm>
          <a:prstGeom prst="line">
            <a:avLst/>
          </a:prstGeom>
          <a:ln w="38100">
            <a:solidFill>
              <a:srgbClr val="384D9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对话气泡: 圆角矩形 26">
            <a:extLst>
              <a:ext uri="{FF2B5EF4-FFF2-40B4-BE49-F238E27FC236}">
                <a16:creationId xmlns:a16="http://schemas.microsoft.com/office/drawing/2014/main" id="{C4F2CD57-081B-4F0C-AC7C-AFAF04101A1B}"/>
              </a:ext>
            </a:extLst>
          </p:cNvPr>
          <p:cNvSpPr/>
          <p:nvPr/>
        </p:nvSpPr>
        <p:spPr>
          <a:xfrm>
            <a:off x="8173794" y="3555759"/>
            <a:ext cx="955995" cy="610138"/>
          </a:xfrm>
          <a:prstGeom prst="wedgeRoundRectCallout">
            <a:avLst>
              <a:gd name="adj1" fmla="val -79655"/>
              <a:gd name="adj2" fmla="val 43331"/>
              <a:gd name="adj3" fmla="val 16667"/>
            </a:avLst>
          </a:prstGeom>
          <a:noFill/>
          <a:ln w="38100">
            <a:solidFill>
              <a:srgbClr val="C134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切分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BD6B841-2BE3-400D-BE9D-E9C66831F655}"/>
              </a:ext>
            </a:extLst>
          </p:cNvPr>
          <p:cNvCxnSpPr/>
          <p:nvPr/>
        </p:nvCxnSpPr>
        <p:spPr>
          <a:xfrm>
            <a:off x="5422603" y="5411972"/>
            <a:ext cx="37639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0F5B5D6-68C4-4EC5-AB90-983F5020E8A7}"/>
              </a:ext>
            </a:extLst>
          </p:cNvPr>
          <p:cNvSpPr txBox="1"/>
          <p:nvPr/>
        </p:nvSpPr>
        <p:spPr>
          <a:xfrm flipH="1">
            <a:off x="9435547" y="5187547"/>
            <a:ext cx="1000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时间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0FB9DC7-7FD0-4A49-8249-1B980DE32A09}"/>
              </a:ext>
            </a:extLst>
          </p:cNvPr>
          <p:cNvSpPr txBox="1"/>
          <p:nvPr/>
        </p:nvSpPr>
        <p:spPr>
          <a:xfrm flipH="1">
            <a:off x="5879857" y="2987010"/>
            <a:ext cx="1669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音高序列</a:t>
            </a: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1F9F468F-776C-4555-A701-9DBB3C5330FF}"/>
              </a:ext>
            </a:extLst>
          </p:cNvPr>
          <p:cNvSpPr/>
          <p:nvPr/>
        </p:nvSpPr>
        <p:spPr>
          <a:xfrm rot="16200000">
            <a:off x="6761974" y="3133531"/>
            <a:ext cx="457200" cy="1652347"/>
          </a:xfrm>
          <a:prstGeom prst="leftBrace">
            <a:avLst/>
          </a:prstGeom>
          <a:ln w="38100">
            <a:solidFill>
              <a:srgbClr val="C134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FC27EA2-51E5-4022-A513-33FF14002BD8}"/>
              </a:ext>
            </a:extLst>
          </p:cNvPr>
          <p:cNvSpPr txBox="1"/>
          <p:nvPr/>
        </p:nvSpPr>
        <p:spPr>
          <a:xfrm flipH="1">
            <a:off x="6481708" y="4365721"/>
            <a:ext cx="1000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音长</a:t>
            </a:r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CF69E5D6-23C7-4843-A950-56C8BFA92405}"/>
              </a:ext>
            </a:extLst>
          </p:cNvPr>
          <p:cNvSpPr txBox="1">
            <a:spLocks/>
          </p:cNvSpPr>
          <p:nvPr/>
        </p:nvSpPr>
        <p:spPr>
          <a:xfrm>
            <a:off x="5455440" y="5843919"/>
            <a:ext cx="5309268" cy="982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音高序列实际是由采样点排列而成的，本图将其画为连续的直线是为了让图更加清晰、简单。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本幻灯片之后也采用这种画法。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56BBBAE-38B8-42A6-9B27-26574E096F12}"/>
              </a:ext>
            </a:extLst>
          </p:cNvPr>
          <p:cNvCxnSpPr>
            <a:cxnSpLocks/>
          </p:cNvCxnSpPr>
          <p:nvPr/>
        </p:nvCxnSpPr>
        <p:spPr>
          <a:xfrm flipV="1">
            <a:off x="5413753" y="3276600"/>
            <a:ext cx="0" cy="21460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8E0CAED-0CE8-4B9D-AC12-F89055C35A0F}"/>
              </a:ext>
            </a:extLst>
          </p:cNvPr>
          <p:cNvSpPr txBox="1"/>
          <p:nvPr/>
        </p:nvSpPr>
        <p:spPr>
          <a:xfrm flipH="1">
            <a:off x="4913372" y="2525345"/>
            <a:ext cx="1000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音高</a:t>
            </a:r>
          </a:p>
        </p:txBody>
      </p:sp>
    </p:spTree>
    <p:extLst>
      <p:ext uri="{BB962C8B-B14F-4D97-AF65-F5344CB8AC3E}">
        <p14:creationId xmlns:p14="http://schemas.microsoft.com/office/powerpoint/2010/main" val="125372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</Words>
  <Application>Microsoft Office PowerPoint</Application>
  <PresentationFormat>宽屏</PresentationFormat>
  <Paragraphs>119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华文宋体</vt:lpstr>
      <vt:lpstr>华文中宋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Miao</dc:creator>
  <cp:lastModifiedBy>Wang Miao</cp:lastModifiedBy>
  <cp:revision>1</cp:revision>
  <dcterms:created xsi:type="dcterms:W3CDTF">2018-06-13T12:46:08Z</dcterms:created>
  <dcterms:modified xsi:type="dcterms:W3CDTF">2018-06-13T12:47:00Z</dcterms:modified>
</cp:coreProperties>
</file>