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8" d="100"/>
          <a:sy n="108" d="100"/>
        </p:scale>
        <p:origin x="-520" y="-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962B-6AFC-44B3-BF5E-3CC4C582BBFA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6CF-0B56-4A63-9ABC-1D1FE4A6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73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962B-6AFC-44B3-BF5E-3CC4C582BBFA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6CF-0B56-4A63-9ABC-1D1FE4A6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0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962B-6AFC-44B3-BF5E-3CC4C582BBFA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6CF-0B56-4A63-9ABC-1D1FE4A6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1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962B-6AFC-44B3-BF5E-3CC4C582BBFA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6CF-0B56-4A63-9ABC-1D1FE4A6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3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962B-6AFC-44B3-BF5E-3CC4C582BBFA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6CF-0B56-4A63-9ABC-1D1FE4A6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3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962B-6AFC-44B3-BF5E-3CC4C582BBFA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6CF-0B56-4A63-9ABC-1D1FE4A6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962B-6AFC-44B3-BF5E-3CC4C582BBFA}" type="datetimeFigureOut">
              <a:rPr lang="en-US" smtClean="0"/>
              <a:t>4/19/16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6CF-0B56-4A63-9ABC-1D1FE4A6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9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962B-6AFC-44B3-BF5E-3CC4C582BBFA}" type="datetimeFigureOut">
              <a:rPr lang="en-US" smtClean="0"/>
              <a:t>4/19/16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6CF-0B56-4A63-9ABC-1D1FE4A6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8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962B-6AFC-44B3-BF5E-3CC4C582BBFA}" type="datetimeFigureOut">
              <a:rPr lang="en-US" smtClean="0"/>
              <a:t>4/19/16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6CF-0B56-4A63-9ABC-1D1FE4A6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2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962B-6AFC-44B3-BF5E-3CC4C582BBFA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6CF-0B56-4A63-9ABC-1D1FE4A6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51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962B-6AFC-44B3-BF5E-3CC4C582BBFA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6CF-0B56-4A63-9ABC-1D1FE4A6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7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6962B-6AFC-44B3-BF5E-3CC4C582BBFA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356CF-0B56-4A63-9ABC-1D1FE4A6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2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5879" y="-65594"/>
            <a:ext cx="11712410" cy="1425557"/>
            <a:chOff x="-2269654" y="-1582784"/>
            <a:chExt cx="48427679" cy="5040959"/>
          </a:xfrm>
        </p:grpSpPr>
        <p:sp>
          <p:nvSpPr>
            <p:cNvPr id="6" name="Shape 96"/>
            <p:cNvSpPr/>
            <p:nvPr/>
          </p:nvSpPr>
          <p:spPr>
            <a:xfrm>
              <a:off x="-2269654" y="-1075089"/>
              <a:ext cx="48427679" cy="440712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030A0">
                    <a:alpha val="60392"/>
                  </a:srgbClr>
                </a:gs>
                <a:gs pos="52999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80000" tIns="40000" rIns="80000" bIns="40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Shape 97"/>
            <p:cNvSpPr/>
            <p:nvPr/>
          </p:nvSpPr>
          <p:spPr>
            <a:xfrm>
              <a:off x="-2269654" y="-1582784"/>
              <a:ext cx="48325162" cy="1948201"/>
            </a:xfrm>
            <a:prstGeom prst="rect">
              <a:avLst/>
            </a:prstGeom>
            <a:noFill/>
            <a:ln>
              <a:noFill/>
            </a:ln>
          </p:spPr>
          <p:txBody>
            <a:bodyPr lIns="256025" tIns="256025" rIns="256025" bIns="25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2400" b="1" dirty="0" smtClean="0">
                  <a:solidFill>
                    <a:schemeClr val="dk1"/>
                  </a:solidFill>
                </a:rPr>
                <a:t>Energy-Efficient High-Throughput Wireless Transmission of Multi-Channel Neural Signals</a:t>
              </a:r>
            </a:p>
          </p:txBody>
        </p:sp>
        <p:sp>
          <p:nvSpPr>
            <p:cNvPr id="8" name="Shape 98"/>
            <p:cNvSpPr/>
            <p:nvPr/>
          </p:nvSpPr>
          <p:spPr>
            <a:xfrm>
              <a:off x="9582051" y="1282873"/>
              <a:ext cx="25444175" cy="2175302"/>
            </a:xfrm>
            <a:prstGeom prst="rect">
              <a:avLst/>
            </a:prstGeom>
            <a:noFill/>
            <a:ln>
              <a:noFill/>
            </a:ln>
          </p:spPr>
          <p:txBody>
            <a:bodyPr lIns="640075" tIns="640075" rIns="640075" bIns="640075" anchor="ctr" anchorCtr="1">
              <a:noAutofit/>
            </a:bodyPr>
            <a:lstStyle/>
            <a:p>
              <a:pPr lvl="0" algn="ctr">
                <a:buClr>
                  <a:schemeClr val="dk1"/>
                </a:buClr>
                <a:buSzPct val="25000"/>
              </a:pPr>
              <a:r>
                <a:rPr lang="en-US" sz="2000" b="1" dirty="0" smtClean="0">
                  <a:solidFill>
                    <a:schemeClr val="dk1"/>
                  </a:solidFill>
                </a:rPr>
                <a:t>Yuan </a:t>
              </a:r>
              <a:r>
                <a:rPr lang="en-US" sz="2000" b="1" dirty="0">
                  <a:solidFill>
                    <a:schemeClr val="dk1"/>
                  </a:solidFill>
                </a:rPr>
                <a:t>Gao, Xin Huang, </a:t>
              </a:r>
              <a:r>
                <a:rPr lang="en-US" sz="2000" b="1" dirty="0" err="1">
                  <a:solidFill>
                    <a:schemeClr val="dk1"/>
                  </a:solidFill>
                </a:rPr>
                <a:t>Tingkai</a:t>
              </a:r>
              <a:r>
                <a:rPr lang="en-US" sz="2000" b="1" dirty="0">
                  <a:solidFill>
                    <a:schemeClr val="dk1"/>
                  </a:solidFill>
                </a:rPr>
                <a:t> Liu, Stephen Xia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1400" dirty="0"/>
            </a:p>
          </p:txBody>
        </p:sp>
      </p:grpSp>
      <p:pic>
        <p:nvPicPr>
          <p:cNvPr id="12" name="Shape 151"/>
          <p:cNvPicPr preferRelativeResize="0"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371" y="570418"/>
            <a:ext cx="1557986" cy="7087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roup 76"/>
          <p:cNvGrpSpPr/>
          <p:nvPr/>
        </p:nvGrpSpPr>
        <p:grpSpPr>
          <a:xfrm>
            <a:off x="225879" y="2728999"/>
            <a:ext cx="9700441" cy="4016857"/>
            <a:chOff x="225879" y="3452126"/>
            <a:chExt cx="9202601" cy="3293730"/>
          </a:xfrm>
        </p:grpSpPr>
        <p:grpSp>
          <p:nvGrpSpPr>
            <p:cNvPr id="76" name="Group 75"/>
            <p:cNvGrpSpPr/>
            <p:nvPr/>
          </p:nvGrpSpPr>
          <p:grpSpPr>
            <a:xfrm>
              <a:off x="225879" y="3452126"/>
              <a:ext cx="9202601" cy="3263388"/>
              <a:chOff x="225879" y="3452126"/>
              <a:chExt cx="9202601" cy="3263388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301112" y="3452126"/>
                <a:ext cx="9127368" cy="3263388"/>
                <a:chOff x="15470981" y="6096815"/>
                <a:chExt cx="28145686" cy="9172946"/>
              </a:xfrm>
            </p:grpSpPr>
            <p:sp>
              <p:nvSpPr>
                <p:cNvPr id="36" name="Shape 106"/>
                <p:cNvSpPr/>
                <p:nvPr/>
              </p:nvSpPr>
              <p:spPr>
                <a:xfrm>
                  <a:off x="15470981" y="11431586"/>
                  <a:ext cx="4800601" cy="3759029"/>
                </a:xfrm>
                <a:prstGeom prst="roundRect">
                  <a:avLst>
                    <a:gd name="adj" fmla="val 8029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" name="Shape 106"/>
                <p:cNvSpPr/>
                <p:nvPr/>
              </p:nvSpPr>
              <p:spPr>
                <a:xfrm>
                  <a:off x="20526401" y="11431586"/>
                  <a:ext cx="5231579" cy="3759029"/>
                </a:xfrm>
                <a:prstGeom prst="roundRect">
                  <a:avLst>
                    <a:gd name="adj" fmla="val 8029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" name="Shape 106"/>
                <p:cNvSpPr/>
                <p:nvPr/>
              </p:nvSpPr>
              <p:spPr>
                <a:xfrm>
                  <a:off x="25986584" y="11431586"/>
                  <a:ext cx="5867400" cy="3759029"/>
                </a:xfrm>
                <a:prstGeom prst="roundRect">
                  <a:avLst>
                    <a:gd name="adj" fmla="val 8029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" name="Shape 106"/>
                <p:cNvSpPr/>
                <p:nvPr/>
              </p:nvSpPr>
              <p:spPr>
                <a:xfrm>
                  <a:off x="32082582" y="11402485"/>
                  <a:ext cx="5791200" cy="3788130"/>
                </a:xfrm>
                <a:prstGeom prst="roundRect">
                  <a:avLst>
                    <a:gd name="adj" fmla="val 8029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" name="Shape 106"/>
                <p:cNvSpPr/>
                <p:nvPr/>
              </p:nvSpPr>
              <p:spPr>
                <a:xfrm>
                  <a:off x="38102381" y="11355386"/>
                  <a:ext cx="5079178" cy="3835229"/>
                </a:xfrm>
                <a:prstGeom prst="roundRect">
                  <a:avLst>
                    <a:gd name="adj" fmla="val 8029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15479216" y="11845548"/>
                  <a:ext cx="4894784" cy="26956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400" dirty="0"/>
                    <a:t>16 </a:t>
                  </a:r>
                  <a:r>
                    <a:rPr lang="en-US" sz="1400" dirty="0" smtClean="0"/>
                    <a:t>Data Channels</a:t>
                  </a:r>
                  <a:endParaRPr lang="en-US" sz="140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400" dirty="0" smtClean="0"/>
                    <a:t>1K Samples/sec</a:t>
                  </a:r>
                  <a:endParaRPr lang="en-US" sz="140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400" dirty="0"/>
                    <a:t>8 B</a:t>
                  </a:r>
                  <a:r>
                    <a:rPr lang="en-US" sz="1400" dirty="0" smtClean="0"/>
                    <a:t>its/Sample</a:t>
                  </a:r>
                  <a:endParaRPr lang="en-US" sz="140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sz="140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400" dirty="0"/>
                    <a:t>Total: </a:t>
                  </a:r>
                  <a:r>
                    <a:rPr lang="en-US" sz="1400" b="1" dirty="0"/>
                    <a:t>128 K</a:t>
                  </a:r>
                  <a:r>
                    <a:rPr lang="en-US" sz="1400" b="1" dirty="0" smtClean="0"/>
                    <a:t>bit/s</a:t>
                  </a:r>
                  <a:endParaRPr lang="en-US" sz="1400" b="1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0570458" y="11623071"/>
                  <a:ext cx="5117764" cy="31921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err="1"/>
                    <a:t>Intan</a:t>
                  </a:r>
                  <a:r>
                    <a:rPr lang="en-US" sz="1400" dirty="0"/>
                    <a:t> </a:t>
                  </a:r>
                  <a:r>
                    <a:rPr lang="en-US" sz="1400" dirty="0" smtClean="0"/>
                    <a:t>RHD2132</a:t>
                  </a:r>
                  <a:endParaRPr lang="en-US" sz="140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400" dirty="0"/>
                    <a:t>Specialized Neural Recording with Protective Circuitry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400" dirty="0" err="1"/>
                    <a:t>NanoVolt</a:t>
                  </a:r>
                  <a:r>
                    <a:rPr lang="en-US" sz="1400" dirty="0"/>
                    <a:t> Data Sampling Precision</a:t>
                  </a: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6138982" y="11845545"/>
                  <a:ext cx="5562600" cy="26956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Nordic </a:t>
                  </a:r>
                  <a:r>
                    <a:rPr lang="en-US" sz="1400" dirty="0" smtClean="0"/>
                    <a:t>NRF52</a:t>
                  </a:r>
                  <a:endParaRPr lang="en-US" sz="140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400" dirty="0"/>
                    <a:t>Powerful ARM Cortex-M4 Processor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400" dirty="0"/>
                    <a:t>Data Buffering and Compression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32176354" y="11742241"/>
                  <a:ext cx="5671191" cy="31921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Nordic </a:t>
                  </a:r>
                  <a:r>
                    <a:rPr lang="en-US" sz="1400" dirty="0" smtClean="0"/>
                    <a:t>NRF52</a:t>
                  </a:r>
                  <a:endParaRPr lang="en-US" sz="140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400" dirty="0"/>
                    <a:t>128 bit AES Encryption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400" dirty="0"/>
                    <a:t>1 Mbit/s Bandwidth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400" dirty="0"/>
                    <a:t>&lt; 6mA Power Consumption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38026185" y="11581000"/>
                  <a:ext cx="5275370" cy="36887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400" dirty="0"/>
                    <a:t>Controls &amp; Communicates with all WNR units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sz="140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400" dirty="0"/>
                    <a:t>Real-time Neural Data Collection and Presentation</a:t>
                  </a:r>
                </a:p>
              </p:txBody>
            </p:sp>
            <p:grpSp>
              <p:nvGrpSpPr>
                <p:cNvPr id="25" name="Canvas 16"/>
                <p:cNvGrpSpPr/>
                <p:nvPr/>
              </p:nvGrpSpPr>
              <p:grpSpPr>
                <a:xfrm>
                  <a:off x="15470981" y="6096815"/>
                  <a:ext cx="28145686" cy="5875664"/>
                  <a:chOff x="0" y="0"/>
                  <a:chExt cx="4267200" cy="914400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0" y="0"/>
                    <a:ext cx="4264660" cy="914400"/>
                  </a:xfrm>
                  <a:prstGeom prst="rect">
                    <a:avLst/>
                  </a:prstGeom>
                </p:spPr>
              </p:sp>
              <p:pic>
                <p:nvPicPr>
                  <p:cNvPr id="27" name="Picture 26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0" y="139328"/>
                    <a:ext cx="4267200" cy="688557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66" name="Shape 100"/>
              <p:cNvSpPr/>
              <p:nvPr/>
            </p:nvSpPr>
            <p:spPr>
              <a:xfrm>
                <a:off x="225879" y="3452126"/>
                <a:ext cx="9197168" cy="260006"/>
              </a:xfrm>
              <a:prstGeom prst="rect">
                <a:avLst/>
              </a:prstGeom>
              <a:solidFill>
                <a:srgbClr val="000066"/>
              </a:solidFill>
              <a:ln>
                <a:noFill/>
              </a:ln>
            </p:spPr>
            <p:txBody>
              <a:bodyPr lIns="320025" tIns="320025" rIns="320025" bIns="320025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lang="en-US" b="0" i="0" u="none" strike="noStrike" cap="none" dirty="0" smtClean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Engineering Design </a:t>
                </a:r>
                <a:r>
                  <a:rPr lang="en-US" dirty="0" smtClean="0">
                    <a:solidFill>
                      <a:schemeClr val="lt1"/>
                    </a:solidFill>
                  </a:rPr>
                  <a:t>for a Single WNR Cap</a:t>
                </a:r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225879" y="3452126"/>
              <a:ext cx="9197168" cy="32937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225879" y="1816943"/>
            <a:ext cx="117124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To develop an array of small, secure, high-throughput, low-power Wireless Neural Recorder(WNR) caps that can be screwed independently onto </a:t>
            </a:r>
            <a:r>
              <a:rPr lang="en-US" sz="2000" dirty="0" err="1" smtClean="0"/>
              <a:t>ECoG</a:t>
            </a:r>
            <a:r>
              <a:rPr lang="en-US" sz="2000" dirty="0" smtClean="0"/>
              <a:t> electrode for wireless transmission of neural data.</a:t>
            </a:r>
            <a:endParaRPr lang="en-US" sz="2000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164" y="3295650"/>
            <a:ext cx="1778531" cy="3450206"/>
          </a:xfrm>
          <a:prstGeom prst="rect">
            <a:avLst/>
          </a:prstGeom>
        </p:spPr>
      </p:pic>
      <p:sp>
        <p:nvSpPr>
          <p:cNvPr id="78" name="Shape 100"/>
          <p:cNvSpPr/>
          <p:nvPr/>
        </p:nvSpPr>
        <p:spPr>
          <a:xfrm>
            <a:off x="10029241" y="2728998"/>
            <a:ext cx="1909048" cy="535192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lIns="320025" tIns="320025" rIns="320025" bIns="32002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dirty="0" smtClean="0">
                <a:solidFill>
                  <a:schemeClr val="lt1"/>
                </a:solidFill>
                <a:latin typeface="Arial"/>
                <a:cs typeface="Arial"/>
                <a:sym typeface="Arial"/>
              </a:rPr>
              <a:t>Assembly Diagram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0013426" y="2728998"/>
            <a:ext cx="1924863" cy="40168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Shape 100"/>
          <p:cNvSpPr/>
          <p:nvPr/>
        </p:nvSpPr>
        <p:spPr>
          <a:xfrm>
            <a:off x="225878" y="1453564"/>
            <a:ext cx="11732441" cy="365076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lIns="320025" tIns="320025" rIns="320025" bIns="32002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dirty="0" smtClean="0">
                <a:solidFill>
                  <a:schemeClr val="lt1"/>
                </a:solidFill>
                <a:latin typeface="Arial"/>
                <a:cs typeface="Arial"/>
                <a:sym typeface="Arial"/>
              </a:rPr>
              <a:t>Project Objective for Team Wireless Neural Recorder(WNR)</a:t>
            </a:r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796" b="100000" l="0" r="100000">
                        <a14:foregroundMark x1="51887" y1="32934" x2="51887" y2="32934"/>
                        <a14:foregroundMark x1="51887" y1="58084" x2="51887" y2="58084"/>
                        <a14:foregroundMark x1="51887" y1="82036" x2="51887" y2="820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19" y="617451"/>
            <a:ext cx="882208" cy="69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92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153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Tingkai Liu</dc:creator>
  <cp:lastModifiedBy>Xin Huang</cp:lastModifiedBy>
  <cp:revision>6</cp:revision>
  <dcterms:created xsi:type="dcterms:W3CDTF">2016-04-19T16:05:30Z</dcterms:created>
  <dcterms:modified xsi:type="dcterms:W3CDTF">2016-04-20T03:24:12Z</dcterms:modified>
</cp:coreProperties>
</file>