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https://devzone.nordicsemi.com/documentation/nrf51/4.3.0/html/group__esb__users__guide.html</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599"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599"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099"/>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7.png"/><Relationship Id="rId4" Type="http://schemas.openxmlformats.org/officeDocument/2006/relationships/image" Target="../media/image0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0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0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2.png"/><Relationship Id="rId4"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599" cy="2052599"/>
          </a:xfrm>
          <a:prstGeom prst="rect">
            <a:avLst/>
          </a:prstGeom>
        </p:spPr>
        <p:txBody>
          <a:bodyPr anchorCtr="0" anchor="b" bIns="91425" lIns="91425" rIns="91425" tIns="91425">
            <a:noAutofit/>
          </a:bodyPr>
          <a:lstStyle/>
          <a:p>
            <a:pPr lvl="0">
              <a:spcBef>
                <a:spcPts val="0"/>
              </a:spcBef>
              <a:buNone/>
            </a:pPr>
            <a:r>
              <a:rPr lang="en"/>
              <a:t>WNR</a:t>
            </a:r>
          </a:p>
        </p:txBody>
      </p:sp>
      <p:sp>
        <p:nvSpPr>
          <p:cNvPr id="55" name="Shape 55"/>
          <p:cNvSpPr txBox="1"/>
          <p:nvPr>
            <p:ph idx="1" type="subTitle"/>
          </p:nvPr>
        </p:nvSpPr>
        <p:spPr>
          <a:xfrm>
            <a:off x="311700" y="2834125"/>
            <a:ext cx="8520599" cy="792600"/>
          </a:xfrm>
          <a:prstGeom prst="rect">
            <a:avLst/>
          </a:prstGeom>
        </p:spPr>
        <p:txBody>
          <a:bodyPr anchorCtr="0" anchor="t" bIns="91425" lIns="91425" rIns="91425" tIns="91425">
            <a:noAutofit/>
          </a:bodyPr>
          <a:lstStyle/>
          <a:p>
            <a:pPr lvl="0">
              <a:spcBef>
                <a:spcPts val="0"/>
              </a:spcBef>
              <a:buNone/>
            </a:pPr>
            <a:r>
              <a:rPr lang="en"/>
              <a:t>2/18/2016</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Compression Mechanism</a:t>
            </a:r>
          </a:p>
          <a:p>
            <a:pPr lvl="0">
              <a:spcBef>
                <a:spcPts val="0"/>
              </a:spcBef>
              <a:buNone/>
            </a:pPr>
            <a:r>
              <a:t/>
            </a:r>
            <a:endParaRPr/>
          </a:p>
        </p:txBody>
      </p:sp>
      <p:sp>
        <p:nvSpPr>
          <p:cNvPr id="113" name="Shape 113"/>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sz="1400"/>
              <a:t>The compression process has three phases: storing, compressing, and sending. The data is required in a data structure in the following form:</a:t>
            </a:r>
          </a:p>
          <a:p>
            <a:pPr lvl="0" rtl="0">
              <a:spcBef>
                <a:spcPts val="0"/>
              </a:spcBef>
              <a:buClr>
                <a:schemeClr val="dk1"/>
              </a:buClr>
              <a:buSzPct val="78571"/>
              <a:buFont typeface="Arial"/>
              <a:buNone/>
            </a:pPr>
            <a:r>
              <a:rPr lang="en" sz="1400"/>
              <a:t>typedef struct wnr_data {</a:t>
            </a:r>
          </a:p>
          <a:p>
            <a:pPr lvl="0" rtl="0">
              <a:spcBef>
                <a:spcPts val="0"/>
              </a:spcBef>
              <a:buClr>
                <a:schemeClr val="dk1"/>
              </a:buClr>
              <a:buSzPct val="78571"/>
              <a:buFont typeface="Arial"/>
              <a:buNone/>
            </a:pPr>
            <a:r>
              <a:rPr lang="en" sz="1400"/>
              <a:t>	uint8_t *data;</a:t>
            </a:r>
          </a:p>
          <a:p>
            <a:pPr lvl="0" rtl="0">
              <a:spcBef>
                <a:spcPts val="0"/>
              </a:spcBef>
              <a:buClr>
                <a:schemeClr val="dk1"/>
              </a:buClr>
              <a:buSzPct val="78571"/>
              <a:buFont typeface="Arial"/>
              <a:buNone/>
            </a:pPr>
            <a:r>
              <a:rPr lang="en" sz="1400"/>
              <a:t>	size_t size;</a:t>
            </a:r>
          </a:p>
          <a:p>
            <a:pPr lvl="0" rtl="0">
              <a:spcBef>
                <a:spcPts val="0"/>
              </a:spcBef>
              <a:buClr>
                <a:schemeClr val="dk1"/>
              </a:buClr>
              <a:buSzPct val="78571"/>
              <a:buFont typeface="Arial"/>
              <a:buNone/>
            </a:pPr>
            <a:r>
              <a:rPr lang="en" sz="1400"/>
              <a:t>	int channel_num;</a:t>
            </a:r>
          </a:p>
          <a:p>
            <a:pPr lvl="0" rtl="0">
              <a:spcBef>
                <a:spcPts val="0"/>
              </a:spcBef>
              <a:buClr>
                <a:schemeClr val="dk1"/>
              </a:buClr>
              <a:buSzPct val="78571"/>
              <a:buFont typeface="Arial"/>
              <a:buNone/>
            </a:pPr>
            <a:r>
              <a:rPr lang="en" sz="1400"/>
              <a:t>} wnr_data;</a:t>
            </a:r>
          </a:p>
          <a:p>
            <a:pPr lvl="0" rtl="0">
              <a:spcBef>
                <a:spcPts val="0"/>
              </a:spcBef>
              <a:buClr>
                <a:schemeClr val="dk1"/>
              </a:buClr>
              <a:buSzPct val="78571"/>
              <a:buFont typeface="Arial"/>
              <a:buNone/>
            </a:pPr>
            <a:r>
              <a:rPr lang="en" sz="1400"/>
              <a:t>which indicates the size and channel number of the data.</a:t>
            </a:r>
          </a:p>
          <a:p>
            <a:pPr lvl="0">
              <a:spcBef>
                <a:spcPts val="0"/>
              </a:spcBef>
              <a:buNone/>
            </a:pPr>
            <a:r>
              <a:t/>
            </a:r>
            <a:endParaRPr sz="1400"/>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Compression Mechanism</a:t>
            </a:r>
          </a:p>
        </p:txBody>
      </p:sp>
      <p:sp>
        <p:nvSpPr>
          <p:cNvPr id="119" name="Shape 119"/>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a:t>The buffer manager contains 16 buffers for corresponding channels. When the buffer manager receives data, it automatically compress that chunk and call the sending handler to send the data. If the buffer is full during compression, it will flush the existing data and take the compressed data from the breaking point.</a:t>
            </a:r>
          </a:p>
          <a:p>
            <a:pPr lvl="0" rtl="0">
              <a:spcBef>
                <a:spcPts val="0"/>
              </a:spcBef>
              <a:buClr>
                <a:schemeClr val="dk1"/>
              </a:buClr>
              <a:buSzPct val="61111"/>
              <a:buFont typeface="Arial"/>
              <a:buNone/>
            </a:pPr>
            <a:r>
              <a:rPr lang="en"/>
              <a:t>The data compression rate has been tested on actual data, and the optimized tradeoff point with efficiency and space is 8kB, where the compression ratio is 0.501. This is equivalent to the amount of data generated in 0.5 seconds on a single probe.</a:t>
            </a:r>
          </a:p>
          <a:p>
            <a:pPr lvl="0" rtl="0">
              <a:spcBef>
                <a:spcPts val="0"/>
              </a:spcBef>
              <a:buClr>
                <a:schemeClr val="dk1"/>
              </a:buClr>
              <a:buSzPct val="61111"/>
              <a:buFont typeface="Arial"/>
              <a:buNone/>
            </a:pPr>
            <a:r>
              <a:t/>
            </a:r>
            <a:endParaRPr/>
          </a:p>
          <a:p>
            <a:pPr lvl="0">
              <a:spcBef>
                <a:spcPts val="0"/>
              </a:spcBef>
              <a:buNone/>
            </a:pPr>
            <a:r>
              <a:t/>
            </a:r>
            <a:endParaRP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pic>
        <p:nvPicPr>
          <p:cNvPr id="124" name="Shape 124"/>
          <p:cNvPicPr preferRelativeResize="0"/>
          <p:nvPr/>
        </p:nvPicPr>
        <p:blipFill>
          <a:blip r:embed="rId3">
            <a:alphaModFix/>
          </a:blip>
          <a:stretch>
            <a:fillRect/>
          </a:stretch>
        </p:blipFill>
        <p:spPr>
          <a:xfrm>
            <a:off x="0" y="0"/>
            <a:ext cx="3524793" cy="5143499"/>
          </a:xfrm>
          <a:prstGeom prst="rect">
            <a:avLst/>
          </a:prstGeom>
          <a:noFill/>
          <a:ln>
            <a:noFill/>
          </a:ln>
        </p:spPr>
      </p:pic>
      <p:pic>
        <p:nvPicPr>
          <p:cNvPr id="125" name="Shape 125"/>
          <p:cNvPicPr preferRelativeResize="0"/>
          <p:nvPr/>
        </p:nvPicPr>
        <p:blipFill>
          <a:blip r:embed="rId4">
            <a:alphaModFix/>
          </a:blip>
          <a:stretch>
            <a:fillRect/>
          </a:stretch>
        </p:blipFill>
        <p:spPr>
          <a:xfrm>
            <a:off x="3524802" y="0"/>
            <a:ext cx="5792895" cy="5143501"/>
          </a:xfrm>
          <a:prstGeom prst="rect">
            <a:avLst/>
          </a:prstGeom>
          <a:noFill/>
          <a:ln>
            <a:noFill/>
          </a:ln>
        </p:spPr>
      </p:pic>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pic>
        <p:nvPicPr>
          <p:cNvPr id="130" name="Shape 130"/>
          <p:cNvPicPr preferRelativeResize="0"/>
          <p:nvPr/>
        </p:nvPicPr>
        <p:blipFill>
          <a:blip r:embed="rId3">
            <a:alphaModFix/>
          </a:blip>
          <a:stretch>
            <a:fillRect/>
          </a:stretch>
        </p:blipFill>
        <p:spPr>
          <a:xfrm>
            <a:off x="2365491" y="0"/>
            <a:ext cx="4413016" cy="5143498"/>
          </a:xfrm>
          <a:prstGeom prst="rect">
            <a:avLst/>
          </a:prstGeom>
          <a:noFill/>
          <a:ln>
            <a:noFill/>
          </a:ln>
        </p:spPr>
      </p:pic>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Compression Results (Real uint8_t Data Samples)</a:t>
            </a:r>
          </a:p>
        </p:txBody>
      </p:sp>
      <p:pic>
        <p:nvPicPr>
          <p:cNvPr id="136" name="Shape 136"/>
          <p:cNvPicPr preferRelativeResize="0"/>
          <p:nvPr/>
        </p:nvPicPr>
        <p:blipFill>
          <a:blip r:embed="rId3">
            <a:alphaModFix/>
          </a:blip>
          <a:stretch>
            <a:fillRect/>
          </a:stretch>
        </p:blipFill>
        <p:spPr>
          <a:xfrm>
            <a:off x="1797724" y="1150950"/>
            <a:ext cx="5272149" cy="3848300"/>
          </a:xfrm>
          <a:prstGeom prst="rect">
            <a:avLst/>
          </a:prstGeom>
          <a:noFill/>
          <a:ln>
            <a:noFill/>
          </a:ln>
        </p:spPr>
      </p:pic>
      <p:sp>
        <p:nvSpPr>
          <p:cNvPr id="137" name="Shape 137"/>
          <p:cNvSpPr txBox="1"/>
          <p:nvPr/>
        </p:nvSpPr>
        <p:spPr>
          <a:xfrm>
            <a:off x="243525" y="1765325"/>
            <a:ext cx="1734899" cy="1263000"/>
          </a:xfrm>
          <a:prstGeom prst="rect">
            <a:avLst/>
          </a:prstGeom>
          <a:noFill/>
          <a:ln>
            <a:noFill/>
          </a:ln>
        </p:spPr>
        <p:txBody>
          <a:bodyPr anchorCtr="0" anchor="t" bIns="91425" lIns="91425" rIns="91425" tIns="91425">
            <a:noAutofit/>
          </a:bodyPr>
          <a:lstStyle/>
          <a:p>
            <a:pPr lvl="0">
              <a:spcBef>
                <a:spcPts val="0"/>
              </a:spcBef>
              <a:buNone/>
            </a:pPr>
            <a:r>
              <a:rPr lang="en" sz="1200"/>
              <a:t>Size_after/Size before</a:t>
            </a: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1.28 mbps With Enhanced ShockBurst</a:t>
            </a:r>
          </a:p>
        </p:txBody>
      </p:sp>
      <p:sp>
        <p:nvSpPr>
          <p:cNvPr id="143" name="Shape 143"/>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317500" lvl="0" marL="457200" rtl="0">
              <a:spcBef>
                <a:spcPts val="0"/>
              </a:spcBef>
              <a:buClr>
                <a:srgbClr val="707070"/>
              </a:buClr>
              <a:buSzPct val="100000"/>
              <a:buFont typeface="Trebuchet MS"/>
            </a:pPr>
            <a:r>
              <a:rPr lang="en" sz="1400">
                <a:solidFill>
                  <a:srgbClr val="707070"/>
                </a:solidFill>
                <a:latin typeface="Trebuchet MS"/>
                <a:ea typeface="Trebuchet MS"/>
                <a:cs typeface="Trebuchet MS"/>
                <a:sym typeface="Trebuchet MS"/>
              </a:rPr>
              <a:t>Contemporary Nordic devices allow the firmware to use BLE and SB concurrently</a:t>
            </a:r>
          </a:p>
          <a:p>
            <a:pPr lvl="0" rtl="0">
              <a:spcBef>
                <a:spcPts val="0"/>
              </a:spcBef>
              <a:buNone/>
            </a:pPr>
            <a:r>
              <a:t/>
            </a:r>
            <a:endParaRPr sz="1400">
              <a:solidFill>
                <a:srgbClr val="707070"/>
              </a:solidFill>
              <a:latin typeface="Trebuchet MS"/>
              <a:ea typeface="Trebuchet MS"/>
              <a:cs typeface="Trebuchet MS"/>
              <a:sym typeface="Trebuchet MS"/>
            </a:endParaRPr>
          </a:p>
          <a:p>
            <a:pPr indent="-317500" lvl="0" marL="457200" rtl="0">
              <a:spcBef>
                <a:spcPts val="0"/>
              </a:spcBef>
              <a:buClr>
                <a:srgbClr val="707070"/>
              </a:buClr>
              <a:buSzPct val="100000"/>
              <a:buFont typeface="Trebuchet MS"/>
            </a:pPr>
            <a:r>
              <a:rPr lang="en" sz="1400">
                <a:solidFill>
                  <a:srgbClr val="707070"/>
                </a:solidFill>
                <a:latin typeface="Trebuchet MS"/>
                <a:ea typeface="Trebuchet MS"/>
                <a:cs typeface="Trebuchet MS"/>
                <a:sym typeface="Trebuchet MS"/>
              </a:rPr>
              <a:t>The new payload length field, packet ID, and an acknowledge bit mean that payload lengths can be dynamic, packets can be acknowledged by the receiver, and unacknowledged packets can be automatically retried.</a:t>
            </a:r>
          </a:p>
          <a:p>
            <a:pPr lvl="0" rtl="0">
              <a:spcBef>
                <a:spcPts val="0"/>
              </a:spcBef>
              <a:buNone/>
            </a:pPr>
            <a:r>
              <a:t/>
            </a:r>
            <a:endParaRPr sz="1400">
              <a:solidFill>
                <a:srgbClr val="707070"/>
              </a:solidFill>
              <a:latin typeface="Trebuchet MS"/>
              <a:ea typeface="Trebuchet MS"/>
              <a:cs typeface="Trebuchet MS"/>
              <a:sym typeface="Trebuchet MS"/>
            </a:endParaRPr>
          </a:p>
          <a:p>
            <a:pPr indent="-317500" lvl="0" marL="457200" rtl="0">
              <a:spcBef>
                <a:spcPts val="0"/>
              </a:spcBef>
              <a:buClr>
                <a:srgbClr val="707070"/>
              </a:buClr>
              <a:buSzPct val="100000"/>
              <a:buFont typeface="Trebuchet MS"/>
            </a:pPr>
            <a:r>
              <a:rPr lang="en" sz="1400">
                <a:solidFill>
                  <a:srgbClr val="707070"/>
                </a:solidFill>
                <a:latin typeface="Trebuchet MS"/>
                <a:ea typeface="Trebuchet MS"/>
                <a:cs typeface="Trebuchet MS"/>
                <a:sym typeface="Trebuchet MS"/>
              </a:rPr>
              <a:t>255-byte payloads in ESB modes. </a:t>
            </a:r>
          </a:p>
          <a:p>
            <a:pPr indent="-317500" lvl="1" marL="914400" rtl="0">
              <a:spcBef>
                <a:spcPts val="0"/>
              </a:spcBef>
              <a:buClr>
                <a:srgbClr val="707070"/>
              </a:buClr>
              <a:buSzPct val="100000"/>
              <a:buFont typeface="Trebuchet MS"/>
            </a:pPr>
            <a:r>
              <a:rPr lang="en" sz="1400">
                <a:solidFill>
                  <a:srgbClr val="707070"/>
                </a:solidFill>
                <a:latin typeface="Trebuchet MS"/>
                <a:ea typeface="Trebuchet MS"/>
                <a:cs typeface="Trebuchet MS"/>
                <a:sym typeface="Trebuchet MS"/>
              </a:rPr>
              <a:t>Throughput is greatly improved when larger payloads are used</a:t>
            </a:r>
          </a:p>
          <a:p>
            <a:pPr indent="-317500" lvl="1" marL="914400" rtl="0">
              <a:spcBef>
                <a:spcPts val="0"/>
              </a:spcBef>
              <a:buClr>
                <a:srgbClr val="707070"/>
              </a:buClr>
              <a:buSzPct val="100000"/>
              <a:buFont typeface="Trebuchet MS"/>
            </a:pPr>
            <a:r>
              <a:rPr lang="en" sz="1400">
                <a:solidFill>
                  <a:srgbClr val="707070"/>
                </a:solidFill>
                <a:latin typeface="Trebuchet MS"/>
                <a:ea typeface="Trebuchet MS"/>
                <a:cs typeface="Trebuchet MS"/>
                <a:sym typeface="Trebuchet MS"/>
              </a:rPr>
              <a:t>As an example, 1.28mbps throughput is possible when using five address bytes, two bytes of CRC, 2mbps baud rate, 252-byte payloads, and empty acknowledgement payloads.</a:t>
            </a:r>
          </a:p>
          <a:p>
            <a:pPr lvl="0">
              <a:spcBef>
                <a:spcPts val="0"/>
              </a:spcBef>
              <a:buNone/>
            </a:pPr>
            <a:r>
              <a:t/>
            </a:r>
            <a:endParaRPr sz="1400">
              <a:solidFill>
                <a:srgbClr val="707070"/>
              </a:solidFill>
              <a:latin typeface="Trebuchet MS"/>
              <a:ea typeface="Trebuchet MS"/>
              <a:cs typeface="Trebuchet MS"/>
              <a:sym typeface="Trebuchet MS"/>
            </a:endParaRP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Enhanced Shock Burst</a:t>
            </a:r>
          </a:p>
        </p:txBody>
      </p:sp>
      <p:sp>
        <p:nvSpPr>
          <p:cNvPr id="149" name="Shape 149"/>
          <p:cNvSpPr txBox="1"/>
          <p:nvPr>
            <p:ph idx="1" type="body"/>
          </p:nvPr>
        </p:nvSpPr>
        <p:spPr>
          <a:xfrm>
            <a:off x="311700" y="1152475"/>
            <a:ext cx="4784099" cy="3416400"/>
          </a:xfrm>
          <a:prstGeom prst="rect">
            <a:avLst/>
          </a:prstGeom>
        </p:spPr>
        <p:txBody>
          <a:bodyPr anchorCtr="0" anchor="t" bIns="91425" lIns="91425" rIns="91425" tIns="91425">
            <a:noAutofit/>
          </a:bodyPr>
          <a:lstStyle/>
          <a:p>
            <a:pPr indent="-317500" lvl="0" marL="457200" rtl="0">
              <a:lnSpc>
                <a:spcPct val="135714"/>
              </a:lnSpc>
              <a:spcBef>
                <a:spcPts val="0"/>
              </a:spcBef>
              <a:spcAft>
                <a:spcPts val="0"/>
              </a:spcAft>
              <a:buClr>
                <a:schemeClr val="dk1"/>
              </a:buClr>
              <a:buSzPct val="100000"/>
            </a:pPr>
            <a:r>
              <a:rPr lang="en" sz="1400">
                <a:solidFill>
                  <a:schemeClr val="dk1"/>
                </a:solidFill>
                <a:highlight>
                  <a:srgbClr val="FFFFFF"/>
                </a:highlight>
              </a:rPr>
              <a:t>Nordic Protocol supporting two-way data packet communication including packet buffering</a:t>
            </a:r>
          </a:p>
          <a:p>
            <a:pPr indent="-317500" lvl="0" marL="457200" rtl="0">
              <a:lnSpc>
                <a:spcPct val="135714"/>
              </a:lnSpc>
              <a:spcBef>
                <a:spcPts val="0"/>
              </a:spcBef>
              <a:spcAft>
                <a:spcPts val="0"/>
              </a:spcAft>
              <a:buClr>
                <a:schemeClr val="dk1"/>
              </a:buClr>
              <a:buSzPct val="100000"/>
            </a:pPr>
            <a:r>
              <a:rPr lang="en" sz="1400">
                <a:solidFill>
                  <a:schemeClr val="dk1"/>
                </a:solidFill>
                <a:highlight>
                  <a:srgbClr val="FFFFFF"/>
                </a:highlight>
              </a:rPr>
              <a:t>Supports a star network topology with typically one Primary Receiver (PRX) and up to 8 Primary Transmitters (PTX).</a:t>
            </a:r>
          </a:p>
          <a:p>
            <a:pPr indent="-317500" lvl="0" marL="457200" rtl="0">
              <a:lnSpc>
                <a:spcPct val="135714"/>
              </a:lnSpc>
              <a:spcBef>
                <a:spcPts val="0"/>
              </a:spcBef>
              <a:spcAft>
                <a:spcPts val="0"/>
              </a:spcAft>
              <a:buClr>
                <a:schemeClr val="dk1"/>
              </a:buClr>
              <a:buSzPct val="100000"/>
            </a:pPr>
            <a:r>
              <a:rPr lang="en" sz="1400">
                <a:solidFill>
                  <a:schemeClr val="dk1"/>
                </a:solidFill>
                <a:highlight>
                  <a:srgbClr val="FFFFFF"/>
                </a:highlight>
              </a:rPr>
              <a:t>1 to 32 bytes dynamic payload length.</a:t>
            </a:r>
          </a:p>
          <a:p>
            <a:pPr indent="-317500" lvl="0" marL="457200" rtl="0">
              <a:lnSpc>
                <a:spcPct val="135714"/>
              </a:lnSpc>
              <a:spcBef>
                <a:spcPts val="0"/>
              </a:spcBef>
              <a:spcAft>
                <a:spcPts val="0"/>
              </a:spcAft>
              <a:buClr>
                <a:schemeClr val="dk1"/>
              </a:buClr>
              <a:buSzPct val="100000"/>
            </a:pPr>
            <a:r>
              <a:rPr lang="en" sz="1400">
                <a:solidFill>
                  <a:schemeClr val="dk1"/>
                </a:solidFill>
                <a:highlight>
                  <a:srgbClr val="FFFFFF"/>
                </a:highlight>
              </a:rPr>
              <a:t>Bi-directional data transfer between each PTX and the PRX.</a:t>
            </a:r>
          </a:p>
          <a:p>
            <a:pPr indent="-317500" lvl="0" marL="457200" rtl="0">
              <a:lnSpc>
                <a:spcPct val="135714"/>
              </a:lnSpc>
              <a:spcBef>
                <a:spcPts val="0"/>
              </a:spcBef>
              <a:spcAft>
                <a:spcPts val="0"/>
              </a:spcAft>
              <a:buClr>
                <a:schemeClr val="dk1"/>
              </a:buClr>
              <a:buSzPct val="100000"/>
            </a:pPr>
            <a:r>
              <a:rPr lang="en" sz="1400">
                <a:solidFill>
                  <a:schemeClr val="dk1"/>
                </a:solidFill>
                <a:highlight>
                  <a:srgbClr val="FFFFFF"/>
                </a:highlight>
              </a:rPr>
              <a:t>Packet acknowledgement and automatic packet retransmission functionality eliminates loss of data.</a:t>
            </a:r>
          </a:p>
          <a:p>
            <a:pPr lvl="0">
              <a:spcBef>
                <a:spcPts val="0"/>
              </a:spcBef>
              <a:buNone/>
            </a:pPr>
            <a:r>
              <a:t/>
            </a:r>
            <a:endParaRPr/>
          </a:p>
        </p:txBody>
      </p:sp>
      <p:pic>
        <p:nvPicPr>
          <p:cNvPr id="150" name="Shape 150"/>
          <p:cNvPicPr preferRelativeResize="0"/>
          <p:nvPr/>
        </p:nvPicPr>
        <p:blipFill>
          <a:blip r:embed="rId3">
            <a:alphaModFix/>
          </a:blip>
          <a:stretch>
            <a:fillRect/>
          </a:stretch>
        </p:blipFill>
        <p:spPr>
          <a:xfrm>
            <a:off x="4826350" y="1152475"/>
            <a:ext cx="3791749" cy="3760275"/>
          </a:xfrm>
          <a:prstGeom prst="rect">
            <a:avLst/>
          </a:prstGeom>
          <a:noFill/>
          <a:ln>
            <a:noFill/>
          </a:ln>
        </p:spPr>
      </p:pic>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Power Feasibility: AFE - Intan RHD2000</a:t>
            </a:r>
          </a:p>
        </p:txBody>
      </p:sp>
      <p:sp>
        <p:nvSpPr>
          <p:cNvPr id="156" name="Shape 156"/>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Amplifier:</a:t>
            </a:r>
          </a:p>
          <a:p>
            <a:pPr indent="-228600" lvl="1" marL="914400" rtl="0">
              <a:spcBef>
                <a:spcPts val="0"/>
              </a:spcBef>
              <a:buAutoNum type="alphaLcPeriod"/>
            </a:pPr>
            <a:r>
              <a:rPr lang="en"/>
              <a:t>Baseline = 200 uA</a:t>
            </a:r>
          </a:p>
          <a:p>
            <a:pPr indent="-228600" lvl="1" marL="914400" rtl="0">
              <a:spcBef>
                <a:spcPts val="0"/>
              </a:spcBef>
              <a:buAutoNum type="alphaLcPeriod"/>
            </a:pPr>
            <a:r>
              <a:rPr lang="en"/>
              <a:t>7.6 uA/kHz upper cutoff frequency/channel</a:t>
            </a:r>
          </a:p>
          <a:p>
            <a:pPr indent="-228600" lvl="0" marL="457200" rtl="0">
              <a:spcBef>
                <a:spcPts val="0"/>
              </a:spcBef>
              <a:buAutoNum type="arabicPeriod"/>
            </a:pPr>
            <a:r>
              <a:rPr lang="en"/>
              <a:t>ADC:</a:t>
            </a:r>
          </a:p>
          <a:p>
            <a:pPr indent="-228600" lvl="1" marL="914400" rtl="0">
              <a:spcBef>
                <a:spcPts val="0"/>
              </a:spcBef>
              <a:buAutoNum type="alphaLcPeriod"/>
            </a:pPr>
            <a:r>
              <a:rPr lang="en"/>
              <a:t>Baseline = 510 uA</a:t>
            </a:r>
          </a:p>
          <a:p>
            <a:pPr indent="-228600" lvl="1" marL="914400" rtl="0">
              <a:spcBef>
                <a:spcPts val="0"/>
              </a:spcBef>
              <a:buAutoNum type="alphaLcPeriod"/>
            </a:pPr>
            <a:r>
              <a:rPr lang="en"/>
              <a:t>2.14 uA/kHz/channel</a:t>
            </a:r>
          </a:p>
          <a:p>
            <a:pPr indent="-228600" lvl="0" marL="457200" rtl="0">
              <a:spcBef>
                <a:spcPts val="0"/>
              </a:spcBef>
              <a:buAutoNum type="arabicPeriod"/>
            </a:pPr>
            <a:r>
              <a:rPr lang="en"/>
              <a:t>Supply Voltage and Auxiliary Inputs:</a:t>
            </a:r>
          </a:p>
          <a:p>
            <a:pPr indent="-228600" lvl="1" marL="914400" rtl="0">
              <a:spcBef>
                <a:spcPts val="0"/>
              </a:spcBef>
              <a:buAutoNum type="alphaLcPeriod"/>
            </a:pPr>
            <a:r>
              <a:rPr lang="en"/>
              <a:t>40 uA</a:t>
            </a:r>
          </a:p>
          <a:p>
            <a:pPr lvl="0" rtl="0">
              <a:spcBef>
                <a:spcPts val="0"/>
              </a:spcBef>
              <a:buNone/>
            </a:pPr>
            <a:r>
              <a:t/>
            </a:r>
            <a:endParaRP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Power Feasibility: AFE - Intan RHD2000</a:t>
            </a:r>
          </a:p>
        </p:txBody>
      </p:sp>
      <p:sp>
        <p:nvSpPr>
          <p:cNvPr id="162" name="Shape 162"/>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Amplifier Current:</a:t>
            </a:r>
          </a:p>
          <a:p>
            <a:pPr indent="-228600" lvl="1" marL="914400" rtl="0">
              <a:spcBef>
                <a:spcPts val="0"/>
              </a:spcBef>
              <a:buAutoNum type="alphaLcPeriod"/>
            </a:pPr>
            <a:r>
              <a:rPr lang="en"/>
              <a:t>200 uA + 16 * 1* 7.6 uA/Khz/channel = 321.6 uA</a:t>
            </a:r>
          </a:p>
          <a:p>
            <a:pPr indent="-228600" lvl="0" marL="457200" rtl="0">
              <a:spcBef>
                <a:spcPts val="0"/>
              </a:spcBef>
              <a:buAutoNum type="arabicPeriod"/>
            </a:pPr>
            <a:r>
              <a:rPr lang="en"/>
              <a:t>ADC Current:</a:t>
            </a:r>
          </a:p>
          <a:p>
            <a:pPr indent="-228600" lvl="1" marL="914400" rtl="0">
              <a:spcBef>
                <a:spcPts val="0"/>
              </a:spcBef>
              <a:buAutoNum type="alphaLcPeriod"/>
            </a:pPr>
            <a:r>
              <a:rPr lang="en"/>
              <a:t>510 uA + 16 * 1 * 2.14 uA/kHz/channel = 544.24 uA</a:t>
            </a:r>
          </a:p>
          <a:p>
            <a:pPr indent="-228600" lvl="0" marL="457200" rtl="0">
              <a:spcBef>
                <a:spcPts val="0"/>
              </a:spcBef>
              <a:buAutoNum type="arabicPeriod"/>
            </a:pPr>
            <a:r>
              <a:rPr lang="en"/>
              <a:t>Supply Voltage and Auxiliary Inputs:</a:t>
            </a:r>
          </a:p>
          <a:p>
            <a:pPr indent="-228600" lvl="1" marL="914400" rtl="0">
              <a:spcBef>
                <a:spcPts val="0"/>
              </a:spcBef>
              <a:buAutoNum type="alphaLcPeriod"/>
            </a:pPr>
            <a:r>
              <a:rPr lang="en"/>
              <a:t>40 uA</a:t>
            </a:r>
          </a:p>
          <a:p>
            <a:pPr indent="-228600" lvl="0" marL="457200" rtl="0">
              <a:spcBef>
                <a:spcPts val="0"/>
              </a:spcBef>
              <a:buAutoNum type="arabicPeriod"/>
            </a:pPr>
            <a:r>
              <a:rPr lang="en"/>
              <a:t>Total Power Consumption with 3.3V Supply</a:t>
            </a:r>
          </a:p>
          <a:p>
            <a:pPr indent="-228600" lvl="1" marL="914400" rtl="0">
              <a:spcBef>
                <a:spcPts val="0"/>
              </a:spcBef>
              <a:buAutoNum type="alphaLcPeriod"/>
            </a:pPr>
            <a:r>
              <a:rPr lang="en"/>
              <a:t>3.3 * (321.6 + 544.24 + 40)  = </a:t>
            </a:r>
            <a:r>
              <a:rPr b="1" lang="en"/>
              <a:t>2.99 mW</a:t>
            </a:r>
          </a:p>
          <a:p>
            <a:pPr indent="-228600" lvl="1" marL="914400" rtl="0">
              <a:spcBef>
                <a:spcPts val="0"/>
              </a:spcBef>
              <a:buAutoNum type="alphaLcPeriod"/>
            </a:pPr>
            <a:r>
              <a:rPr b="1" lang="en"/>
              <a:t>To run for 24 hours:</a:t>
            </a:r>
            <a:r>
              <a:rPr lang="en"/>
              <a:t> (321.6 + 544.24 + 40) uA * 24 hours = </a:t>
            </a:r>
            <a:r>
              <a:rPr b="1" lang="en"/>
              <a:t>21.74 mAh</a:t>
            </a:r>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Power Feasibility: BLE Transmission - NRF52</a:t>
            </a:r>
          </a:p>
        </p:txBody>
      </p:sp>
      <p:sp>
        <p:nvSpPr>
          <p:cNvPr id="168" name="Shape 168"/>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Spec Sheet Transmit at +0 dBm:</a:t>
            </a:r>
          </a:p>
          <a:p>
            <a:pPr indent="-228600" lvl="1" marL="914400" rtl="0">
              <a:spcBef>
                <a:spcPts val="0"/>
              </a:spcBef>
              <a:buAutoNum type="alphaLcPeriod"/>
            </a:pPr>
            <a:r>
              <a:rPr lang="en"/>
              <a:t>5.5 mA</a:t>
            </a:r>
          </a:p>
          <a:p>
            <a:pPr indent="-228600" lvl="1" marL="914400" rtl="0">
              <a:spcBef>
                <a:spcPts val="0"/>
              </a:spcBef>
              <a:buAutoNum type="alphaLcPeriod"/>
            </a:pPr>
            <a:r>
              <a:rPr lang="en"/>
              <a:t>Power Consumption with 3.3 V power supply: 3.3V * 5.5 mA = </a:t>
            </a:r>
            <a:r>
              <a:rPr b="1" lang="en"/>
              <a:t>18.15 mW</a:t>
            </a:r>
          </a:p>
          <a:p>
            <a:pPr indent="-228600" lvl="1" marL="914400" rtl="0">
              <a:spcBef>
                <a:spcPts val="0"/>
              </a:spcBef>
              <a:buAutoNum type="alphaLcPeriod"/>
            </a:pPr>
            <a:r>
              <a:rPr b="1" lang="en"/>
              <a:t>To run for 24 hours: </a:t>
            </a:r>
            <a:r>
              <a:rPr lang="en"/>
              <a:t>5.5 mA * 24 hours = </a:t>
            </a:r>
            <a:r>
              <a:rPr b="1" lang="en"/>
              <a:t>132 mAh</a:t>
            </a:r>
          </a:p>
          <a:p>
            <a:pPr indent="-228600" lvl="0" marL="457200" rtl="0">
              <a:spcBef>
                <a:spcPts val="0"/>
              </a:spcBef>
              <a:buAutoNum type="arabicPeriod"/>
            </a:pPr>
            <a:r>
              <a:rPr lang="en"/>
              <a:t>Preview Board Testing</a:t>
            </a:r>
          </a:p>
          <a:p>
            <a:pPr indent="-228600" lvl="1" marL="914400" rtl="0">
              <a:spcBef>
                <a:spcPts val="0"/>
              </a:spcBef>
              <a:buAutoNum type="alphaLcPeriod"/>
            </a:pPr>
            <a:r>
              <a:rPr lang="en"/>
              <a:t>2.5 mA - 3mA while transmitting 48kbps on NRF52-Preview</a:t>
            </a:r>
          </a:p>
          <a:p>
            <a:pPr indent="-228600" lvl="1" marL="914400" rtl="0">
              <a:spcBef>
                <a:spcPts val="0"/>
              </a:spcBef>
              <a:buAutoNum type="alphaLcPeriod"/>
            </a:pPr>
            <a:r>
              <a:rPr lang="en"/>
              <a:t>Possibly transmitting at lower than 0dBm</a:t>
            </a:r>
          </a:p>
          <a:p>
            <a:pPr indent="-228600" lvl="0" marL="457200" rtl="0">
              <a:spcBef>
                <a:spcPts val="0"/>
              </a:spcBef>
              <a:buAutoNum type="arabicPeriod"/>
            </a:pPr>
            <a:r>
              <a:rPr lang="en"/>
              <a:t>Production Board Testing</a:t>
            </a:r>
          </a:p>
          <a:p>
            <a:pPr indent="-228600" lvl="1" marL="914400" rtl="0">
              <a:spcBef>
                <a:spcPts val="0"/>
              </a:spcBef>
              <a:buAutoNum type="alphaLcPeriod"/>
            </a:pPr>
            <a:r>
              <a:rPr lang="en"/>
              <a:t>No measured values yet for transmitting 128kbps on NRF52-Production</a:t>
            </a:r>
          </a:p>
          <a:p>
            <a:pPr indent="-228600" lvl="1" marL="914400" rtl="0">
              <a:spcBef>
                <a:spcPts val="0"/>
              </a:spcBef>
              <a:buAutoNum type="alphaLcPeriod"/>
            </a:pPr>
            <a:r>
              <a:rPr lang="en"/>
              <a:t>Current consumption TBD</a:t>
            </a:r>
          </a:p>
          <a:p>
            <a:pPr lvl="0" marR="0" rtl="0" algn="l">
              <a:lnSpc>
                <a:spcPct val="115000"/>
              </a:lnSpc>
              <a:spcBef>
                <a:spcPts val="0"/>
              </a:spcBef>
              <a:spcAft>
                <a:spcPts val="1600"/>
              </a:spcAft>
              <a:buNone/>
            </a:pPr>
            <a:r>
              <a:t/>
            </a:r>
            <a:endParaRPr b="1"/>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Agenda</a:t>
            </a:r>
          </a:p>
        </p:txBody>
      </p:sp>
      <p:sp>
        <p:nvSpPr>
          <p:cNvPr id="61" name="Shape 61"/>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
              <a:t>Relooking at BLE</a:t>
            </a:r>
          </a:p>
          <a:p>
            <a:pPr indent="-228600" lvl="1" marL="914400" rtl="0">
              <a:spcBef>
                <a:spcPts val="0"/>
              </a:spcBef>
            </a:pPr>
            <a:r>
              <a:rPr lang="en"/>
              <a:t>Data Rate Re-analysis</a:t>
            </a:r>
          </a:p>
          <a:p>
            <a:pPr indent="-228600" lvl="1" marL="914400" rtl="0">
              <a:spcBef>
                <a:spcPts val="0"/>
              </a:spcBef>
            </a:pPr>
            <a:r>
              <a:rPr lang="en"/>
              <a:t>Compression Requirements</a:t>
            </a:r>
          </a:p>
          <a:p>
            <a:pPr indent="-228600" lvl="1" marL="914400" rtl="0">
              <a:spcBef>
                <a:spcPts val="0"/>
              </a:spcBef>
            </a:pPr>
            <a:r>
              <a:rPr lang="en"/>
              <a:t>Energy/Power Consumption</a:t>
            </a:r>
          </a:p>
          <a:p>
            <a:pPr indent="-228600" lvl="0" marL="457200" rtl="0">
              <a:spcBef>
                <a:spcPts val="0"/>
              </a:spcBef>
            </a:pPr>
            <a:r>
              <a:rPr lang="en"/>
              <a:t>Compression</a:t>
            </a:r>
          </a:p>
          <a:p>
            <a:pPr indent="-228600" lvl="0" marL="457200" rtl="0">
              <a:spcBef>
                <a:spcPts val="0"/>
              </a:spcBef>
            </a:pPr>
            <a:r>
              <a:rPr lang="en"/>
              <a:t>Analog Front-End and SPI</a:t>
            </a:r>
          </a:p>
          <a:p>
            <a:pPr indent="-228600" lvl="0" marL="457200" rtl="0">
              <a:spcBef>
                <a:spcPts val="0"/>
              </a:spcBef>
            </a:pPr>
            <a:r>
              <a:rPr lang="en"/>
              <a:t>Requirement Variable Graphs</a:t>
            </a:r>
          </a:p>
          <a:p>
            <a:pPr lvl="0" rtl="0">
              <a:spcBef>
                <a:spcPts val="0"/>
              </a:spcBef>
              <a:buNone/>
            </a:pPr>
            <a:r>
              <a:t/>
            </a:r>
            <a:endParaRP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Power Feasibility: Total System</a:t>
            </a:r>
          </a:p>
        </p:txBody>
      </p:sp>
      <p:sp>
        <p:nvSpPr>
          <p:cNvPr id="174" name="Shape 174"/>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AFE: 21.74 mAh</a:t>
            </a:r>
          </a:p>
          <a:p>
            <a:pPr indent="-228600" lvl="0" marL="457200" rtl="0">
              <a:spcBef>
                <a:spcPts val="0"/>
              </a:spcBef>
              <a:buAutoNum type="arabicPeriod"/>
            </a:pPr>
            <a:r>
              <a:rPr lang="en"/>
              <a:t>BLE at +0 dBm: 132 mAh</a:t>
            </a:r>
          </a:p>
          <a:p>
            <a:pPr indent="-228600" lvl="0" marL="457200" rtl="0">
              <a:spcBef>
                <a:spcPts val="0"/>
              </a:spcBef>
              <a:buAutoNum type="arabicPeriod"/>
            </a:pPr>
            <a:r>
              <a:rPr lang="en"/>
              <a:t>Total Power Consumption = 21.74 + 132 = </a:t>
            </a:r>
            <a:r>
              <a:rPr b="1" lang="en"/>
              <a:t>153.74 mAh</a:t>
            </a:r>
          </a:p>
          <a:p>
            <a:pPr lvl="0" rtl="0">
              <a:spcBef>
                <a:spcPts val="0"/>
              </a:spcBef>
              <a:buNone/>
            </a:pPr>
            <a:r>
              <a:rPr b="1" lang="en"/>
              <a:t>Using the Zinc-Air p13 battery (300 mAh) is enough to power both types of transmission with enough power for compression and other processing</a:t>
            </a:r>
          </a:p>
          <a:p>
            <a:pPr indent="-228600" lvl="0" marL="457200" rtl="0">
              <a:lnSpc>
                <a:spcPct val="100000"/>
              </a:lnSpc>
              <a:spcBef>
                <a:spcPts val="0"/>
              </a:spcBef>
            </a:pPr>
            <a:r>
              <a:rPr lang="en"/>
              <a:t>Zinc Air P13 Battery</a:t>
            </a:r>
          </a:p>
          <a:p>
            <a:pPr indent="-228600" lvl="1" marL="914400" rtl="0">
              <a:lnSpc>
                <a:spcPct val="100000"/>
              </a:lnSpc>
              <a:spcBef>
                <a:spcPts val="0"/>
              </a:spcBef>
            </a:pPr>
            <a:r>
              <a:rPr lang="en"/>
              <a:t>300mAh @ 1.45V</a:t>
            </a:r>
          </a:p>
          <a:p>
            <a:pPr indent="-228600" lvl="1" marL="914400" rtl="0">
              <a:lnSpc>
                <a:spcPct val="100000"/>
              </a:lnSpc>
              <a:spcBef>
                <a:spcPts val="0"/>
              </a:spcBef>
            </a:pPr>
            <a:r>
              <a:rPr lang="en"/>
              <a:t>7.9mm x 5.4mm (d x h)</a:t>
            </a:r>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Total System Size</a:t>
            </a:r>
          </a:p>
        </p:txBody>
      </p:sp>
      <p:sp>
        <p:nvSpPr>
          <p:cNvPr id="180" name="Shape 180"/>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lnSpc>
                <a:spcPct val="100000"/>
              </a:lnSpc>
              <a:spcBef>
                <a:spcPts val="0"/>
              </a:spcBef>
            </a:pPr>
            <a:r>
              <a:rPr lang="en"/>
              <a:t>Zinc Air P13 Battery</a:t>
            </a:r>
          </a:p>
          <a:p>
            <a:pPr indent="-228600" lvl="1" marL="914400" rtl="0">
              <a:lnSpc>
                <a:spcPct val="100000"/>
              </a:lnSpc>
              <a:spcBef>
                <a:spcPts val="0"/>
              </a:spcBef>
            </a:pPr>
            <a:r>
              <a:rPr lang="en"/>
              <a:t>7.9mm x 5.4mm (d x h)</a:t>
            </a:r>
          </a:p>
          <a:p>
            <a:pPr indent="-228600" lvl="0" marL="457200" rtl="0">
              <a:lnSpc>
                <a:spcPct val="100000"/>
              </a:lnSpc>
              <a:spcBef>
                <a:spcPts val="0"/>
              </a:spcBef>
            </a:pPr>
            <a:r>
              <a:rPr lang="en"/>
              <a:t>Nordic NRF52</a:t>
            </a:r>
          </a:p>
          <a:p>
            <a:pPr indent="-228600" lvl="1" marL="914400" rtl="0">
              <a:lnSpc>
                <a:spcPct val="100000"/>
              </a:lnSpc>
              <a:spcBef>
                <a:spcPts val="0"/>
              </a:spcBef>
            </a:pPr>
            <a:r>
              <a:rPr lang="en"/>
              <a:t>6 x 6 mm</a:t>
            </a:r>
          </a:p>
          <a:p>
            <a:pPr indent="-228600" lvl="0" marL="457200" rtl="0">
              <a:lnSpc>
                <a:spcPct val="100000"/>
              </a:lnSpc>
              <a:spcBef>
                <a:spcPts val="0"/>
              </a:spcBef>
            </a:pPr>
            <a:r>
              <a:rPr lang="en"/>
              <a:t>Intan Chip</a:t>
            </a:r>
          </a:p>
          <a:p>
            <a:pPr indent="-228600" lvl="1" marL="914400" rtl="0">
              <a:lnSpc>
                <a:spcPct val="100000"/>
              </a:lnSpc>
              <a:spcBef>
                <a:spcPts val="0"/>
              </a:spcBef>
            </a:pPr>
            <a:r>
              <a:rPr lang="en"/>
              <a:t>8 x 8 mm QFN</a:t>
            </a:r>
          </a:p>
          <a:p>
            <a:pPr indent="-228600" lvl="1" marL="914400" rtl="0">
              <a:lnSpc>
                <a:spcPct val="100000"/>
              </a:lnSpc>
              <a:spcBef>
                <a:spcPts val="0"/>
              </a:spcBef>
            </a:pPr>
            <a:r>
              <a:rPr lang="en"/>
              <a:t>4.8 x 4.1 mm bare die</a:t>
            </a:r>
          </a:p>
          <a:p>
            <a:pPr lvl="0" rtl="0">
              <a:lnSpc>
                <a:spcPct val="100000"/>
              </a:lnSpc>
              <a:spcBef>
                <a:spcPts val="0"/>
              </a:spcBef>
              <a:buNone/>
            </a:pPr>
            <a:r>
              <a:rPr lang="en"/>
              <a:t>Total packaged size</a:t>
            </a:r>
          </a:p>
          <a:p>
            <a:pPr lvl="0" rtl="0">
              <a:lnSpc>
                <a:spcPct val="100000"/>
              </a:lnSpc>
              <a:spcBef>
                <a:spcPts val="0"/>
              </a:spcBef>
              <a:buNone/>
            </a:pPr>
            <a:r>
              <a:rPr lang="en"/>
              <a:t>~ 8mm^2 x 12mm</a:t>
            </a:r>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SPI &amp; AFE</a:t>
            </a:r>
          </a:p>
        </p:txBody>
      </p:sp>
      <p:sp>
        <p:nvSpPr>
          <p:cNvPr id="186" name="Shape 186"/>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Verified that Intan Chip is functioning using nRF52 board</a:t>
            </a:r>
          </a:p>
          <a:p>
            <a:pPr lvl="0" rtl="0">
              <a:spcBef>
                <a:spcPts val="0"/>
              </a:spcBef>
              <a:buNone/>
            </a:pPr>
            <a:r>
              <a:rPr lang="en"/>
              <a:t>Tested with 10Hz sine signal</a:t>
            </a:r>
          </a:p>
        </p:txBody>
      </p:sp>
      <p:pic>
        <p:nvPicPr>
          <p:cNvPr id="187" name="Shape 187"/>
          <p:cNvPicPr preferRelativeResize="0"/>
          <p:nvPr/>
        </p:nvPicPr>
        <p:blipFill>
          <a:blip r:embed="rId3">
            <a:alphaModFix/>
          </a:blip>
          <a:stretch>
            <a:fillRect/>
          </a:stretch>
        </p:blipFill>
        <p:spPr>
          <a:xfrm>
            <a:off x="3616875" y="1462550"/>
            <a:ext cx="4582750" cy="3840924"/>
          </a:xfrm>
          <a:prstGeom prst="rect">
            <a:avLst/>
          </a:prstGeom>
          <a:noFill/>
          <a:ln>
            <a:noFill/>
          </a:ln>
        </p:spPr>
      </p:pic>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Questions</a:t>
            </a:r>
          </a:p>
        </p:txBody>
      </p:sp>
      <p:sp>
        <p:nvSpPr>
          <p:cNvPr id="193" name="Shape 193"/>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t/>
            </a:r>
            <a:endParaRPr/>
          </a:p>
        </p:txBody>
      </p:sp>
      <p:sp>
        <p:nvSpPr>
          <p:cNvPr id="199" name="Shape 199"/>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t/>
            </a:r>
            <a:endParaRPr/>
          </a:p>
        </p:txBody>
      </p:sp>
      <p:pic>
        <p:nvPicPr>
          <p:cNvPr id="200" name="Shape 200"/>
          <p:cNvPicPr preferRelativeResize="0"/>
          <p:nvPr/>
        </p:nvPicPr>
        <p:blipFill>
          <a:blip r:embed="rId3">
            <a:alphaModFix/>
          </a:blip>
          <a:stretch>
            <a:fillRect/>
          </a:stretch>
        </p:blipFill>
        <p:spPr>
          <a:xfrm>
            <a:off x="1900225" y="576250"/>
            <a:ext cx="5343525" cy="3990975"/>
          </a:xfrm>
          <a:prstGeom prst="rect">
            <a:avLst/>
          </a:prstGeom>
          <a:noFill/>
          <a:ln>
            <a:noFill/>
          </a:ln>
        </p:spPr>
      </p:pic>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t/>
            </a:r>
            <a:endParaRPr/>
          </a:p>
        </p:txBody>
      </p:sp>
      <p:sp>
        <p:nvSpPr>
          <p:cNvPr id="206" name="Shape 206"/>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t/>
            </a:r>
            <a:endParaRPr/>
          </a:p>
        </p:txBody>
      </p:sp>
      <p:pic>
        <p:nvPicPr>
          <p:cNvPr id="207" name="Shape 207"/>
          <p:cNvPicPr preferRelativeResize="0"/>
          <p:nvPr/>
        </p:nvPicPr>
        <p:blipFill>
          <a:blip r:embed="rId3">
            <a:alphaModFix/>
          </a:blip>
          <a:stretch>
            <a:fillRect/>
          </a:stretch>
        </p:blipFill>
        <p:spPr>
          <a:xfrm>
            <a:off x="1900225" y="561975"/>
            <a:ext cx="5343525" cy="4019550"/>
          </a:xfrm>
          <a:prstGeom prst="rect">
            <a:avLst/>
          </a:prstGeom>
          <a:noFill/>
          <a:ln>
            <a:noFill/>
          </a:ln>
        </p:spPr>
      </p:pic>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t/>
            </a:r>
            <a:endParaRPr/>
          </a:p>
        </p:txBody>
      </p:sp>
      <p:sp>
        <p:nvSpPr>
          <p:cNvPr id="213" name="Shape 213"/>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t/>
            </a:r>
            <a:endParaRPr/>
          </a:p>
        </p:txBody>
      </p:sp>
      <p:pic>
        <p:nvPicPr>
          <p:cNvPr id="214" name="Shape 214"/>
          <p:cNvPicPr preferRelativeResize="0"/>
          <p:nvPr/>
        </p:nvPicPr>
        <p:blipFill>
          <a:blip r:embed="rId3">
            <a:alphaModFix/>
          </a:blip>
          <a:stretch>
            <a:fillRect/>
          </a:stretch>
        </p:blipFill>
        <p:spPr>
          <a:xfrm>
            <a:off x="1900225" y="566737"/>
            <a:ext cx="5343525" cy="4010025"/>
          </a:xfrm>
          <a:prstGeom prst="rect">
            <a:avLst/>
          </a:prstGeom>
          <a:noFill/>
          <a:ln>
            <a:noFill/>
          </a:ln>
        </p:spPr>
      </p:pic>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Summary of current status</a:t>
            </a:r>
          </a:p>
        </p:txBody>
      </p:sp>
      <p:sp>
        <p:nvSpPr>
          <p:cNvPr id="67" name="Shape 67"/>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Decided to pursue BLE</a:t>
            </a:r>
          </a:p>
          <a:p>
            <a:pPr lvl="0" rtl="0">
              <a:spcBef>
                <a:spcPts val="0"/>
              </a:spcBef>
              <a:buNone/>
            </a:pPr>
            <a:r>
              <a:rPr lang="en"/>
              <a:t>Discrete components working: </a:t>
            </a:r>
          </a:p>
          <a:p>
            <a:pPr indent="457200" lvl="0" rtl="0">
              <a:spcBef>
                <a:spcPts val="0"/>
              </a:spcBef>
              <a:buNone/>
            </a:pPr>
            <a:r>
              <a:rPr lang="en"/>
              <a:t>BLE @ max datarate</a:t>
            </a:r>
          </a:p>
          <a:p>
            <a:pPr indent="457200" lvl="0" rtl="0">
              <a:spcBef>
                <a:spcPts val="0"/>
              </a:spcBef>
              <a:buNone/>
            </a:pPr>
            <a:r>
              <a:rPr lang="en"/>
              <a:t>Intan conversion operational </a:t>
            </a:r>
          </a:p>
          <a:p>
            <a:pPr indent="457200" lvl="0" rtl="0">
              <a:spcBef>
                <a:spcPts val="0"/>
              </a:spcBef>
              <a:buNone/>
            </a:pPr>
            <a:r>
              <a:rPr lang="en"/>
              <a:t>Compression implemented @ 50%, compiled &amp; loaded on board</a:t>
            </a:r>
          </a:p>
          <a:p>
            <a:pPr indent="457200" lvl="0">
              <a:spcBef>
                <a:spcPts val="0"/>
              </a:spcBef>
              <a:buNone/>
            </a:pPr>
            <a:r>
              <a:rPr lang="en"/>
              <a:t>Power measured @ very low consumption</a:t>
            </a: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BLE Data Rate Analysis</a:t>
            </a:r>
          </a:p>
        </p:txBody>
      </p:sp>
      <p:sp>
        <p:nvSpPr>
          <p:cNvPr id="73" name="Shape 73"/>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
              <a:t>Require 128 kbps per probe</a:t>
            </a:r>
          </a:p>
          <a:p>
            <a:pPr indent="-228600" lvl="1" marL="914400" rtl="0">
              <a:spcBef>
                <a:spcPts val="0"/>
              </a:spcBef>
            </a:pPr>
            <a:r>
              <a:rPr lang="en"/>
              <a:t>16 channels * 1000 samples/channel * 8 bit/sample</a:t>
            </a:r>
          </a:p>
          <a:p>
            <a:pPr indent="-228600" lvl="0" marL="457200" rtl="0">
              <a:spcBef>
                <a:spcPts val="0"/>
              </a:spcBef>
            </a:pPr>
            <a:r>
              <a:rPr lang="en"/>
              <a:t>Nordic nrf52</a:t>
            </a:r>
          </a:p>
          <a:p>
            <a:pPr indent="-228600" lvl="1" marL="914400" rtl="0">
              <a:spcBef>
                <a:spcPts val="0"/>
              </a:spcBef>
            </a:pPr>
            <a:r>
              <a:rPr lang="en"/>
              <a:t>Capable of sending 6 packets/connection interval; each packet is 20 bytes</a:t>
            </a:r>
          </a:p>
          <a:p>
            <a:pPr indent="-228600" lvl="1" marL="914400" rtl="0">
              <a:spcBef>
                <a:spcPts val="0"/>
              </a:spcBef>
            </a:pPr>
            <a:r>
              <a:rPr lang="en"/>
              <a:t>Smallest connection interval is 7.5 ms</a:t>
            </a:r>
          </a:p>
          <a:p>
            <a:pPr indent="-228600" lvl="1" marL="914400" rtl="0">
              <a:spcBef>
                <a:spcPts val="0"/>
              </a:spcBef>
            </a:pPr>
            <a:r>
              <a:rPr lang="en"/>
              <a:t>6 packets / connection * (1000 / 7.5) connection/sec * 20 bytes / packet</a:t>
            </a:r>
          </a:p>
          <a:p>
            <a:pPr indent="-228600" lvl="1" marL="914400" rtl="0">
              <a:spcBef>
                <a:spcPts val="0"/>
              </a:spcBef>
            </a:pPr>
            <a:r>
              <a:rPr lang="en"/>
              <a:t>Total = </a:t>
            </a:r>
            <a:r>
              <a:rPr b="1" lang="en"/>
              <a:t>128 kbps</a:t>
            </a:r>
          </a:p>
          <a:p>
            <a:pPr indent="-228600" lvl="0" marL="457200" rtl="0">
              <a:spcBef>
                <a:spcPts val="0"/>
              </a:spcBef>
            </a:pPr>
            <a:r>
              <a:rPr lang="en"/>
              <a:t>Still Require Some compression, even if just a little (x2)</a:t>
            </a: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BLE Data Rate Current State of Nordic NRF52</a:t>
            </a:r>
          </a:p>
        </p:txBody>
      </p:sp>
      <p:sp>
        <p:nvSpPr>
          <p:cNvPr id="79" name="Shape 79"/>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
              <a:t>6 packets/interval</a:t>
            </a:r>
          </a:p>
          <a:p>
            <a:pPr indent="-228600" lvl="0" marL="457200" rtl="0">
              <a:spcBef>
                <a:spcPts val="0"/>
              </a:spcBef>
            </a:pPr>
            <a:r>
              <a:rPr lang="en"/>
              <a:t>20 bytes/packet</a:t>
            </a:r>
          </a:p>
          <a:p>
            <a:pPr indent="-228600" lvl="0" marL="457200" rtl="0">
              <a:spcBef>
                <a:spcPts val="0"/>
              </a:spcBef>
            </a:pPr>
            <a:r>
              <a:rPr lang="en"/>
              <a:t>6 packets / connection * (1000 / 7.5) connection/sec * 20 bytes / packet</a:t>
            </a:r>
          </a:p>
          <a:p>
            <a:pPr indent="-228600" lvl="1" marL="914400" rtl="0">
              <a:spcBef>
                <a:spcPts val="0"/>
              </a:spcBef>
            </a:pPr>
            <a:r>
              <a:rPr b="1" lang="en"/>
              <a:t>~128 kbps</a:t>
            </a: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t/>
            </a:r>
            <a:endParaRPr/>
          </a:p>
        </p:txBody>
      </p:sp>
      <p:sp>
        <p:nvSpPr>
          <p:cNvPr id="85" name="Shape 85"/>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t/>
            </a:r>
            <a:endParaRPr/>
          </a:p>
        </p:txBody>
      </p:sp>
      <p:pic>
        <p:nvPicPr>
          <p:cNvPr id="86" name="Shape 86"/>
          <p:cNvPicPr preferRelativeResize="0"/>
          <p:nvPr/>
        </p:nvPicPr>
        <p:blipFill>
          <a:blip r:embed="rId3">
            <a:alphaModFix/>
          </a:blip>
          <a:stretch>
            <a:fillRect/>
          </a:stretch>
        </p:blipFill>
        <p:spPr>
          <a:xfrm>
            <a:off x="-50550" y="445034"/>
            <a:ext cx="9143998" cy="4461130"/>
          </a:xfrm>
          <a:prstGeom prst="rect">
            <a:avLst/>
          </a:prstGeom>
          <a:noFill/>
          <a:ln>
            <a:noFill/>
          </a:ln>
        </p:spPr>
      </p:pic>
      <p:pic>
        <p:nvPicPr>
          <p:cNvPr id="87" name="Shape 87"/>
          <p:cNvPicPr preferRelativeResize="0"/>
          <p:nvPr/>
        </p:nvPicPr>
        <p:blipFill>
          <a:blip r:embed="rId4">
            <a:alphaModFix/>
          </a:blip>
          <a:stretch>
            <a:fillRect/>
          </a:stretch>
        </p:blipFill>
        <p:spPr>
          <a:xfrm>
            <a:off x="0" y="484009"/>
            <a:ext cx="9143998" cy="4461130"/>
          </a:xfrm>
          <a:prstGeom prst="rect">
            <a:avLst/>
          </a:prstGeom>
          <a:noFill/>
          <a:ln>
            <a:noFill/>
          </a:ln>
        </p:spPr>
      </p:pic>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Compression Requirements</a:t>
            </a:r>
          </a:p>
        </p:txBody>
      </p:sp>
      <p:sp>
        <p:nvSpPr>
          <p:cNvPr id="93" name="Shape 93"/>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
              <a:t>Assume 20% additional overhead</a:t>
            </a:r>
          </a:p>
          <a:p>
            <a:pPr indent="-228600" lvl="1" marL="914400" rtl="0">
              <a:spcBef>
                <a:spcPts val="0"/>
              </a:spcBef>
            </a:pPr>
            <a:r>
              <a:rPr b="1" lang="en"/>
              <a:t>103 kbps</a:t>
            </a:r>
            <a:r>
              <a:rPr lang="en"/>
              <a:t> is the expected raw data rate</a:t>
            </a:r>
          </a:p>
          <a:p>
            <a:pPr indent="0" lvl="0" marL="457200" rtl="0">
              <a:spcBef>
                <a:spcPts val="0"/>
              </a:spcBef>
              <a:buNone/>
            </a:pPr>
            <a:r>
              <a:t/>
            </a:r>
            <a:endParaRPr/>
          </a:p>
          <a:p>
            <a:pPr indent="-228600" lvl="0" marL="457200" rtl="0">
              <a:spcBef>
                <a:spcPts val="0"/>
              </a:spcBef>
            </a:pPr>
            <a:r>
              <a:rPr lang="en"/>
              <a:t>Compression Ratio Required for throughput:</a:t>
            </a:r>
          </a:p>
          <a:p>
            <a:pPr indent="-228600" lvl="1" marL="914400" rtl="0">
              <a:spcBef>
                <a:spcPts val="0"/>
              </a:spcBef>
            </a:pPr>
            <a:r>
              <a:rPr lang="en"/>
              <a:t>100% - (103kbps / 128kbps) = </a:t>
            </a:r>
            <a:r>
              <a:rPr b="1" lang="en"/>
              <a:t>19.53% </a:t>
            </a:r>
          </a:p>
          <a:p>
            <a:pPr indent="-228600" lvl="0" marL="457200" rtl="0">
              <a:spcBef>
                <a:spcPts val="0"/>
              </a:spcBef>
            </a:pPr>
            <a:r>
              <a:rPr lang="en"/>
              <a:t>Compression Ratio Required for bandwidth:</a:t>
            </a:r>
          </a:p>
          <a:p>
            <a:pPr indent="-228600" lvl="1" marL="914400" rtl="0">
              <a:spcBef>
                <a:spcPts val="0"/>
              </a:spcBef>
            </a:pPr>
            <a:r>
              <a:rPr lang="en"/>
              <a:t>1024Mbps  / 2048Mbps  = </a:t>
            </a:r>
            <a:r>
              <a:rPr b="1" lang="en"/>
              <a:t>50%</a:t>
            </a:r>
            <a:r>
              <a:rPr lang="en"/>
              <a:t> </a:t>
            </a: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Compression Method</a:t>
            </a:r>
          </a:p>
        </p:txBody>
      </p:sp>
      <p:sp>
        <p:nvSpPr>
          <p:cNvPr id="99" name="Shape 99"/>
          <p:cNvSpPr txBox="1"/>
          <p:nvPr>
            <p:ph idx="1" type="body"/>
          </p:nvPr>
        </p:nvSpPr>
        <p:spPr>
          <a:xfrm>
            <a:off x="311700" y="1152475"/>
            <a:ext cx="3859199"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Convert double to uint8</a:t>
            </a:r>
          </a:p>
          <a:p>
            <a:pPr indent="-228600" lvl="1" marL="914400" rtl="0">
              <a:spcBef>
                <a:spcPts val="0"/>
              </a:spcBef>
              <a:buAutoNum type="alphaLcPeriod"/>
            </a:pPr>
            <a:r>
              <a:rPr lang="en"/>
              <a:t>Quantize</a:t>
            </a:r>
          </a:p>
          <a:p>
            <a:pPr indent="-228600" lvl="1" marL="914400" rtl="0">
              <a:spcBef>
                <a:spcPts val="0"/>
              </a:spcBef>
              <a:buAutoNum type="alphaLcPeriod"/>
            </a:pPr>
            <a:r>
              <a:rPr lang="en"/>
              <a:t>Convert 2’s complement to uint</a:t>
            </a:r>
          </a:p>
          <a:p>
            <a:pPr indent="-228600" lvl="0" marL="457200" rtl="0">
              <a:spcBef>
                <a:spcPts val="0"/>
              </a:spcBef>
              <a:buAutoNum type="arabicPeriod"/>
            </a:pPr>
            <a:r>
              <a:rPr lang="en"/>
              <a:t>Manually truncate parts of the data</a:t>
            </a:r>
          </a:p>
          <a:p>
            <a:pPr indent="-228600" lvl="0" marL="457200" rtl="0">
              <a:spcBef>
                <a:spcPts val="0"/>
              </a:spcBef>
              <a:buAutoNum type="arabicPeriod"/>
            </a:pPr>
            <a:r>
              <a:rPr lang="en"/>
              <a:t>Ran compression in cmd line on computer</a:t>
            </a:r>
          </a:p>
          <a:p>
            <a:pPr indent="-228600" lvl="1" marL="914400" rtl="0">
              <a:spcBef>
                <a:spcPts val="0"/>
              </a:spcBef>
              <a:buAutoNum type="alphaLcPeriod"/>
            </a:pPr>
            <a:r>
              <a:rPr lang="en"/>
              <a:t>Now compiling to run on NRF52 Board</a:t>
            </a:r>
          </a:p>
        </p:txBody>
      </p:sp>
      <p:pic>
        <p:nvPicPr>
          <p:cNvPr id="100" name="Shape 100"/>
          <p:cNvPicPr preferRelativeResize="0"/>
          <p:nvPr/>
        </p:nvPicPr>
        <p:blipFill>
          <a:blip r:embed="rId3">
            <a:alphaModFix/>
          </a:blip>
          <a:stretch>
            <a:fillRect/>
          </a:stretch>
        </p:blipFill>
        <p:spPr>
          <a:xfrm>
            <a:off x="4072249" y="311525"/>
            <a:ext cx="4671450" cy="4622775"/>
          </a:xfrm>
          <a:prstGeom prst="rect">
            <a:avLst/>
          </a:prstGeom>
          <a:noFill/>
          <a:ln>
            <a:noFill/>
          </a:ln>
        </p:spPr>
      </p:pic>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Compression results</a:t>
            </a:r>
          </a:p>
        </p:txBody>
      </p:sp>
      <p:pic>
        <p:nvPicPr>
          <p:cNvPr id="106" name="Shape 106"/>
          <p:cNvPicPr preferRelativeResize="0"/>
          <p:nvPr/>
        </p:nvPicPr>
        <p:blipFill>
          <a:blip r:embed="rId3">
            <a:alphaModFix/>
          </a:blip>
          <a:stretch>
            <a:fillRect/>
          </a:stretch>
        </p:blipFill>
        <p:spPr>
          <a:xfrm>
            <a:off x="4795170" y="1405362"/>
            <a:ext cx="4348828" cy="3062775"/>
          </a:xfrm>
          <a:prstGeom prst="rect">
            <a:avLst/>
          </a:prstGeom>
          <a:noFill/>
          <a:ln>
            <a:noFill/>
          </a:ln>
        </p:spPr>
      </p:pic>
      <p:pic>
        <p:nvPicPr>
          <p:cNvPr id="107" name="Shape 107"/>
          <p:cNvPicPr preferRelativeResize="0"/>
          <p:nvPr/>
        </p:nvPicPr>
        <p:blipFill>
          <a:blip r:embed="rId4">
            <a:alphaModFix/>
          </a:blip>
          <a:stretch>
            <a:fillRect/>
          </a:stretch>
        </p:blipFill>
        <p:spPr>
          <a:xfrm>
            <a:off x="104624" y="2059774"/>
            <a:ext cx="4541374" cy="1683799"/>
          </a:xfrm>
          <a:prstGeom prst="rect">
            <a:avLst/>
          </a:prstGeom>
          <a:noFill/>
          <a:ln cap="flat" cmpd="sng" w="9525">
            <a:solidFill>
              <a:schemeClr val="dk2"/>
            </a:solidFill>
            <a:prstDash val="solid"/>
            <a:round/>
            <a:headEnd len="med" w="med" type="none"/>
            <a:tailEnd len="med" w="med" type="none"/>
          </a:ln>
        </p:spPr>
      </p:pic>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