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95" r:id="rId4"/>
    <p:sldId id="296" r:id="rId5"/>
    <p:sldId id="258" r:id="rId6"/>
    <p:sldId id="261" r:id="rId7"/>
    <p:sldId id="294" r:id="rId8"/>
    <p:sldId id="29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889F3DF-4931-4F79-A557-867110FE5B4E}">
  <a:tblStyle styleId="{C889F3DF-4931-4F79-A557-867110FE5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504"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3869030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599" cy="1917899"/>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199" cy="15095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 dirty="0" smtClean="0"/>
              <a:t>W</a:t>
            </a:r>
            <a:r>
              <a:rPr lang="en-US" dirty="0" smtClean="0"/>
              <a:t>ireless Neural Recorder</a:t>
            </a:r>
            <a:endParaRPr lang="en" dirty="0"/>
          </a:p>
        </p:txBody>
      </p:sp>
      <p:sp>
        <p:nvSpPr>
          <p:cNvPr id="60" name="Shape 60"/>
          <p:cNvSpPr txBox="1">
            <a:spLocks noGrp="1"/>
          </p:cNvSpPr>
          <p:nvPr>
            <p:ph type="subTitle" idx="1"/>
          </p:nvPr>
        </p:nvSpPr>
        <p:spPr>
          <a:xfrm>
            <a:off x="510450" y="3182312"/>
            <a:ext cx="8123100" cy="629999"/>
          </a:xfrm>
          <a:prstGeom prst="rect">
            <a:avLst/>
          </a:prstGeom>
        </p:spPr>
        <p:txBody>
          <a:bodyPr lIns="91425" tIns="91425" rIns="91425" bIns="91425" anchor="t" anchorCtr="0">
            <a:noAutofit/>
          </a:bodyPr>
          <a:lstStyle/>
          <a:p>
            <a:pPr lvl="0" algn="r" rtl="0">
              <a:spcBef>
                <a:spcPts val="0"/>
              </a:spcBef>
              <a:buNone/>
            </a:pPr>
            <a:r>
              <a:rPr lang="en" dirty="0"/>
              <a:t>Stephen Xia</a:t>
            </a:r>
          </a:p>
          <a:p>
            <a:pPr lvl="0" algn="r" rtl="0">
              <a:spcBef>
                <a:spcPts val="0"/>
              </a:spcBef>
              <a:buNone/>
            </a:pPr>
            <a:r>
              <a:rPr lang="en" dirty="0"/>
              <a:t>Tingkai Liu</a:t>
            </a:r>
          </a:p>
          <a:p>
            <a:pPr lvl="0" algn="r" rtl="0">
              <a:spcBef>
                <a:spcPts val="0"/>
              </a:spcBef>
              <a:buNone/>
            </a:pPr>
            <a:r>
              <a:rPr lang="en" dirty="0"/>
              <a:t>Yuan Gao</a:t>
            </a:r>
          </a:p>
          <a:p>
            <a:pPr lvl="0" algn="r">
              <a:spcBef>
                <a:spcPts val="0"/>
              </a:spcBef>
              <a:buNone/>
            </a:pPr>
            <a:r>
              <a:rPr lang="en" dirty="0"/>
              <a:t>Xin Huang</a:t>
            </a:r>
          </a:p>
        </p:txBody>
      </p:sp>
      <p:pic>
        <p:nvPicPr>
          <p:cNvPr id="8" name="Picture 7"/>
          <p:cNvPicPr>
            <a:picLocks noChangeAspect="1"/>
          </p:cNvPicPr>
          <p:nvPr/>
        </p:nvPicPr>
        <p:blipFill>
          <a:blip r:embed="rId3"/>
          <a:stretch>
            <a:fillRect/>
          </a:stretch>
        </p:blipFill>
        <p:spPr>
          <a:xfrm>
            <a:off x="632057" y="3503990"/>
            <a:ext cx="1539040" cy="616642"/>
          </a:xfrm>
          <a:prstGeom prst="rect">
            <a:avLst/>
          </a:prstGeom>
        </p:spPr>
      </p:pic>
      <p:pic>
        <p:nvPicPr>
          <p:cNvPr id="11" name="Shape 290"/>
          <p:cNvPicPr preferRelativeResize="0"/>
          <p:nvPr/>
        </p:nvPicPr>
        <p:blipFill>
          <a:blip r:embed="rId4">
            <a:alphaModFix/>
            <a:lum bright="70000" contrast="-70000"/>
            <a:extLst>
              <a:ext uri="{BEBA8EAE-BF5A-486C-A8C5-ECC9F3942E4B}">
                <a14:imgProps xmlns:a14="http://schemas.microsoft.com/office/drawing/2010/main">
                  <a14:imgLayer r:embed="rId5">
                    <a14:imgEffect>
                      <a14:backgroundRemoval t="1031" b="97552" l="51" r="99898">
                        <a14:foregroundMark x1="14220" y1="19652" x2="14220" y2="19652"/>
                        <a14:foregroundMark x1="62875" y1="36534" x2="62875" y2="36534"/>
                        <a14:foregroundMark x1="49314" y1="56186" x2="49314" y2="56186"/>
                        <a14:foregroundMark x1="52362" y1="75838" x2="52362" y2="75838"/>
                      </a14:backgroundRemoval>
                    </a14:imgEffect>
                  </a14:imgLayer>
                </a14:imgProps>
              </a:ext>
            </a:extLst>
          </a:blip>
          <a:stretch>
            <a:fillRect/>
          </a:stretch>
        </p:blipFill>
        <p:spPr>
          <a:xfrm>
            <a:off x="3346543" y="145883"/>
            <a:ext cx="2023929" cy="2053385"/>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Motivation &amp; Scope</a:t>
            </a:r>
          </a:p>
        </p:txBody>
      </p:sp>
      <p:sp>
        <p:nvSpPr>
          <p:cNvPr id="66" name="Shape 66"/>
          <p:cNvSpPr txBox="1">
            <a:spLocks noGrp="1"/>
          </p:cNvSpPr>
          <p:nvPr>
            <p:ph type="body" idx="1"/>
          </p:nvPr>
        </p:nvSpPr>
        <p:spPr>
          <a:xfrm>
            <a:off x="311700" y="1017724"/>
            <a:ext cx="8520599" cy="3416400"/>
          </a:xfrm>
          <a:prstGeom prst="rect">
            <a:avLst/>
          </a:prstGeom>
        </p:spPr>
        <p:txBody>
          <a:bodyPr lIns="91425" tIns="91425" rIns="91425" bIns="91425" anchor="t" anchorCtr="0">
            <a:noAutofit/>
          </a:bodyPr>
          <a:lstStyle/>
          <a:p>
            <a:pPr lvl="0" algn="just" rtl="0">
              <a:spcBef>
                <a:spcPts val="0"/>
              </a:spcBef>
              <a:spcAft>
                <a:spcPts val="0"/>
              </a:spcAft>
              <a:buNone/>
            </a:pPr>
            <a:r>
              <a:rPr lang="en" sz="1400" dirty="0">
                <a:solidFill>
                  <a:srgbClr val="000000"/>
                </a:solidFill>
              </a:rPr>
              <a:t>Patients with severe epilepsy untreatable by medicine or therapy have to undergo invasive epilepsy surgery, to localize the source of the epileptic brain activity through intracranial EEG with a resolution greater than what is provided by scalp EEG.</a:t>
            </a:r>
          </a:p>
          <a:p>
            <a:pPr lvl="0" algn="just" rtl="0">
              <a:spcBef>
                <a:spcPts val="0"/>
              </a:spcBef>
              <a:spcAft>
                <a:spcPts val="0"/>
              </a:spcAft>
              <a:buNone/>
            </a:pPr>
            <a:endParaRPr sz="1400" dirty="0">
              <a:solidFill>
                <a:srgbClr val="000000"/>
              </a:solidFill>
            </a:endParaRPr>
          </a:p>
          <a:p>
            <a:pPr lvl="0" algn="just" rtl="0">
              <a:spcBef>
                <a:spcPts val="0"/>
              </a:spcBef>
              <a:spcAft>
                <a:spcPts val="0"/>
              </a:spcAft>
              <a:buNone/>
            </a:pPr>
            <a:r>
              <a:rPr lang="en" sz="1400" dirty="0">
                <a:solidFill>
                  <a:srgbClr val="000000"/>
                </a:solidFill>
              </a:rPr>
              <a:t>Such data collecting procedures are invasive, expensive, and time-consuming. The current standard is to use a bedside rolling station with a monitor and computer racks that have wires connecting the electrocochleography system directly to the patient’s brain. This confines them to their hospital beds for days on end with barely any interaction or motion, severely limiting their quality of life. </a:t>
            </a:r>
          </a:p>
          <a:p>
            <a:pPr lvl="0" rtl="0">
              <a:spcBef>
                <a:spcPts val="0"/>
              </a:spcBef>
              <a:spcAft>
                <a:spcPts val="0"/>
              </a:spcAft>
              <a:buNone/>
            </a:pPr>
            <a:endParaRPr sz="1400" dirty="0">
              <a:solidFill>
                <a:srgbClr val="000000"/>
              </a:solidFill>
            </a:endParaRPr>
          </a:p>
          <a:p>
            <a:pPr lvl="0" rtl="0">
              <a:spcBef>
                <a:spcPts val="0"/>
              </a:spcBef>
              <a:spcAft>
                <a:spcPts val="0"/>
              </a:spcAft>
              <a:buNone/>
            </a:pPr>
            <a:r>
              <a:rPr lang="en" sz="1400" dirty="0">
                <a:solidFill>
                  <a:srgbClr val="000000"/>
                </a:solidFill>
              </a:rPr>
              <a:t>WNR seeks to produce a new ECoG (a.k.a. Intracranial EEG) electrode that incorporates wireless connectivity between each individual intracranial electrode probe and a central terminal.  Each electrode will be attached to a low-power wireless control unit that will read and transmit neural data in real-time to a receiver.  An array of up to 16 wireless electrodes should be able to transmit simultaneously to a single receiver.  From the receiver, medical professionals can access the data in real-time and analyze the captured data to best treat the patient. Our embedded system seeks to untether the patients and give them their mobility and their life back.</a:t>
            </a:r>
          </a:p>
          <a:p>
            <a:pPr lvl="0">
              <a:spcBef>
                <a:spcPts val="0"/>
              </a:spcBef>
              <a:buNone/>
            </a:pPr>
            <a:endParaRPr sz="1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Affected Patients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2002987280"/>
              </p:ext>
            </p:extLst>
          </p:nvPr>
        </p:nvGraphicFramePr>
        <p:xfrm>
          <a:off x="311698" y="1211432"/>
          <a:ext cx="8520600" cy="3706623"/>
        </p:xfrm>
        <a:graphic>
          <a:graphicData uri="http://schemas.openxmlformats.org/drawingml/2006/table">
            <a:tbl>
              <a:tblPr firstRow="1" bandRow="1"/>
              <a:tblGrid>
                <a:gridCol w="4260300"/>
                <a:gridCol w="4260300"/>
              </a:tblGrid>
              <a:tr h="2347208">
                <a:tc>
                  <a:txBody>
                    <a:bodyPr/>
                    <a:lstStyle/>
                    <a:p>
                      <a:pPr algn="ctr"/>
                      <a:r>
                        <a:rPr lang="en-US" sz="4800" dirty="0" smtClean="0"/>
                        <a:t>1% </a:t>
                      </a:r>
                      <a:r>
                        <a:rPr lang="en-US" sz="4800" b="0" i="0" u="none" strike="noStrike" kern="1200" dirty="0" smtClean="0">
                          <a:solidFill>
                            <a:schemeClr val="tx1"/>
                          </a:solidFill>
                          <a:effectLst/>
                          <a:latin typeface="+mn-lt"/>
                          <a:ea typeface="+mn-ea"/>
                          <a:cs typeface="+mn-cs"/>
                        </a:rPr>
                        <a:t>of Population</a:t>
                      </a:r>
                      <a:endParaRPr lang="en-US" sz="4800" dirty="0"/>
                    </a:p>
                  </a:txBody>
                  <a:tcPr anchor="ctr">
                    <a:solidFill>
                      <a:schemeClr val="accent1">
                        <a:lumMod val="40000"/>
                        <a:lumOff val="60000"/>
                      </a:schemeClr>
                    </a:solidFill>
                  </a:tcPr>
                </a:tc>
                <a:tc>
                  <a:txBody>
                    <a:bodyPr/>
                    <a:lstStyle/>
                    <a:p>
                      <a:pPr algn="ctr"/>
                      <a:r>
                        <a:rPr lang="en-US" sz="4800" dirty="0" smtClean="0"/>
                        <a:t>10</a:t>
                      </a:r>
                      <a:r>
                        <a:rPr lang="en-US" sz="4800" baseline="0" dirty="0" smtClean="0"/>
                        <a:t> - </a:t>
                      </a:r>
                      <a:r>
                        <a:rPr lang="en-US" sz="4800" dirty="0" smtClean="0"/>
                        <a:t>25 Million Operations/ Year</a:t>
                      </a:r>
                      <a:endParaRPr lang="en-US" sz="4800" dirty="0"/>
                    </a:p>
                  </a:txBody>
                  <a:tcPr anchor="ctr">
                    <a:solidFill>
                      <a:schemeClr val="accent1">
                        <a:lumMod val="40000"/>
                        <a:lumOff val="60000"/>
                      </a:schemeClr>
                    </a:solidFill>
                  </a:tcPr>
                </a:tc>
              </a:tr>
              <a:tr h="1359415">
                <a:tc gridSpan="2">
                  <a:txBody>
                    <a:bodyPr/>
                    <a:lstStyle/>
                    <a:p>
                      <a:pPr algn="ctr"/>
                      <a:r>
                        <a:rPr lang="en-US" sz="4800" dirty="0" smtClean="0"/>
                        <a:t>5 -</a:t>
                      </a:r>
                      <a:r>
                        <a:rPr lang="en-US" sz="4800" baseline="0" dirty="0" smtClean="0"/>
                        <a:t> 6 Days per Operation</a:t>
                      </a:r>
                      <a:endParaRPr lang="en-US" sz="4800" dirty="0"/>
                    </a:p>
                  </a:txBody>
                  <a:tcPr anchor="ctr">
                    <a:solidFill>
                      <a:schemeClr val="accent1">
                        <a:lumMod val="60000"/>
                        <a:lumOff val="40000"/>
                      </a:schemeClr>
                    </a:solidFill>
                  </a:tcPr>
                </a:tc>
                <a:tc hMerge="1">
                  <a:txBody>
                    <a:bodyPr/>
                    <a:lstStyle/>
                    <a:p>
                      <a:endParaRPr lang="en-US" dirty="0"/>
                    </a:p>
                  </a:txBody>
                  <a:tcPr/>
                </a:tc>
              </a:tr>
            </a:tbl>
          </a:graphicData>
        </a:graphic>
      </p:graphicFrame>
    </p:spTree>
    <p:extLst>
      <p:ext uri="{BB962C8B-B14F-4D97-AF65-F5344CB8AC3E}">
        <p14:creationId xmlns:p14="http://schemas.microsoft.com/office/powerpoint/2010/main" val="345407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Neural Recorder Value</a:t>
            </a:r>
            <a:endParaRPr lang="en-US" dirty="0"/>
          </a:p>
        </p:txBody>
      </p:sp>
      <p:sp>
        <p:nvSpPr>
          <p:cNvPr id="4" name="Content Placeholder 2"/>
          <p:cNvSpPr>
            <a:spLocks noGrp="1"/>
          </p:cNvSpPr>
          <p:nvPr>
            <p:ph type="body" idx="1"/>
          </p:nvPr>
        </p:nvSpPr>
        <p:spPr/>
        <p:txBody>
          <a:bodyPr>
            <a:normAutofit fontScale="92500" lnSpcReduction="10000"/>
          </a:bodyPr>
          <a:lstStyle/>
          <a:p>
            <a:pPr marL="457200" indent="-228600">
              <a:buFontTx/>
              <a:buAutoNum type="arabicPeriod"/>
            </a:pPr>
            <a:r>
              <a:rPr lang="en-US" dirty="0" smtClean="0">
                <a:solidFill>
                  <a:schemeClr val="tx1"/>
                </a:solidFill>
              </a:rPr>
              <a:t>Improve </a:t>
            </a:r>
            <a:r>
              <a:rPr lang="en-US" dirty="0">
                <a:solidFill>
                  <a:schemeClr val="tx1"/>
                </a:solidFill>
              </a:rPr>
              <a:t>Epilepsy patients’ quality of </a:t>
            </a:r>
            <a:r>
              <a:rPr lang="en-US" dirty="0" smtClean="0">
                <a:solidFill>
                  <a:schemeClr val="tx1"/>
                </a:solidFill>
              </a:rPr>
              <a:t>life</a:t>
            </a:r>
          </a:p>
          <a:p>
            <a:pPr marL="571500" lvl="8" indent="-342900">
              <a:buFont typeface="+mj-lt"/>
              <a:buAutoNum type="alphaLcPeriod"/>
            </a:pPr>
            <a:r>
              <a:rPr lang="en-US" dirty="0" smtClean="0">
                <a:solidFill>
                  <a:schemeClr val="tx1"/>
                </a:solidFill>
              </a:rPr>
              <a:t>Untether </a:t>
            </a:r>
            <a:r>
              <a:rPr lang="en-US" dirty="0">
                <a:solidFill>
                  <a:schemeClr val="tx1"/>
                </a:solidFill>
              </a:rPr>
              <a:t>them from the limitation of existing </a:t>
            </a:r>
            <a:r>
              <a:rPr lang="en-US" dirty="0" smtClean="0">
                <a:solidFill>
                  <a:schemeClr val="tx1"/>
                </a:solidFill>
              </a:rPr>
              <a:t>technology</a:t>
            </a:r>
          </a:p>
          <a:p>
            <a:pPr marL="571500" lvl="8" indent="-342900">
              <a:buFont typeface="+mj-lt"/>
              <a:buAutoNum type="alphaLcPeriod"/>
            </a:pPr>
            <a:r>
              <a:rPr lang="en-US" dirty="0" smtClean="0">
                <a:solidFill>
                  <a:schemeClr val="tx1"/>
                </a:solidFill>
              </a:rPr>
              <a:t>Real world activity monitoring </a:t>
            </a:r>
            <a:r>
              <a:rPr lang="en-US" dirty="0">
                <a:solidFill>
                  <a:schemeClr val="tx1"/>
                </a:solidFill>
              </a:rPr>
              <a:t>with more data for better </a:t>
            </a:r>
            <a:r>
              <a:rPr lang="en-US" dirty="0" smtClean="0">
                <a:solidFill>
                  <a:schemeClr val="tx1"/>
                </a:solidFill>
              </a:rPr>
              <a:t>procedural diagnosis</a:t>
            </a:r>
            <a:endParaRPr lang="en-US" dirty="0">
              <a:solidFill>
                <a:schemeClr val="tx1"/>
              </a:solidFill>
            </a:endParaRPr>
          </a:p>
          <a:p>
            <a:pPr marL="228600" lvl="8"/>
            <a:endParaRPr lang="en-US" dirty="0">
              <a:solidFill>
                <a:schemeClr val="tx1"/>
              </a:solidFill>
            </a:endParaRPr>
          </a:p>
          <a:p>
            <a:pPr marL="457200" indent="-228600">
              <a:buFontTx/>
              <a:buAutoNum type="arabicPeriod"/>
            </a:pPr>
            <a:r>
              <a:rPr lang="en-US" dirty="0" smtClean="0">
                <a:solidFill>
                  <a:schemeClr val="tx1"/>
                </a:solidFill>
              </a:rPr>
              <a:t>Wireless Probe Application </a:t>
            </a:r>
            <a:r>
              <a:rPr lang="en-US" dirty="0">
                <a:solidFill>
                  <a:schemeClr val="tx1"/>
                </a:solidFill>
              </a:rPr>
              <a:t>not only limited to </a:t>
            </a:r>
            <a:r>
              <a:rPr lang="en-US" dirty="0" smtClean="0">
                <a:solidFill>
                  <a:schemeClr val="tx1"/>
                </a:solidFill>
              </a:rPr>
              <a:t>epilepsy</a:t>
            </a:r>
            <a:endParaRPr lang="en-US" dirty="0">
              <a:solidFill>
                <a:schemeClr val="tx1"/>
              </a:solidFill>
            </a:endParaRPr>
          </a:p>
          <a:p>
            <a:pPr marL="571500" lvl="8" indent="-342900">
              <a:buFont typeface="+mj-lt"/>
              <a:buAutoNum type="alphaLcPeriod"/>
            </a:pPr>
            <a:r>
              <a:rPr lang="en-US" dirty="0" smtClean="0">
                <a:solidFill>
                  <a:schemeClr val="tx1"/>
                </a:solidFill>
              </a:rPr>
              <a:t>Sleep disorder diagnosis</a:t>
            </a:r>
            <a:endParaRPr lang="en-US" dirty="0">
              <a:solidFill>
                <a:schemeClr val="tx1"/>
              </a:solidFill>
            </a:endParaRPr>
          </a:p>
          <a:p>
            <a:pPr marL="571500" lvl="8" indent="-342900">
              <a:buFont typeface="+mj-lt"/>
              <a:buAutoNum type="alphaLcPeriod"/>
            </a:pPr>
            <a:r>
              <a:rPr lang="en-US" dirty="0" smtClean="0">
                <a:solidFill>
                  <a:schemeClr val="tx1"/>
                </a:solidFill>
              </a:rPr>
              <a:t>Diagnose diseases of the brain</a:t>
            </a:r>
          </a:p>
          <a:p>
            <a:pPr marL="571500" lvl="8" indent="-342900">
              <a:buFont typeface="+mj-lt"/>
              <a:buAutoNum type="alphaLcPeriod"/>
            </a:pPr>
            <a:r>
              <a:rPr lang="en-US" dirty="0" smtClean="0">
                <a:solidFill>
                  <a:schemeClr val="tx1"/>
                </a:solidFill>
              </a:rPr>
              <a:t>Brain stimulation</a:t>
            </a:r>
            <a:endParaRPr lang="en-US" dirty="0">
              <a:solidFill>
                <a:schemeClr val="tx1"/>
              </a:solidFill>
            </a:endParaRPr>
          </a:p>
        </p:txBody>
      </p:sp>
      <p:pic>
        <p:nvPicPr>
          <p:cNvPr id="5" name="Picture 4" descr="Screen Shot 2015-09-22 at 3.26.28 PM.png"/>
          <p:cNvPicPr>
            <a:picLocks noChangeAspect="1"/>
          </p:cNvPicPr>
          <p:nvPr/>
        </p:nvPicPr>
        <p:blipFill>
          <a:blip r:embed="rId2">
            <a:extLst>
              <a:ext uri="{BEBA8EAE-BF5A-486C-A8C5-ECC9F3942E4B}">
                <a14:imgProps xmlns:a14="http://schemas.microsoft.com/office/drawing/2010/main">
                  <a14:imgLayer r:embed="rId3">
                    <a14:imgEffect>
                      <a14:backgroundRemoval t="2655" b="96460" l="5578" r="96414">
                        <a14:foregroundMark x1="19124" y1="30088" x2="19124" y2="30088"/>
                        <a14:foregroundMark x1="16335" y1="17699" x2="16335" y2="17699"/>
                        <a14:foregroundMark x1="31873" y1="39381" x2="31873" y2="39381"/>
                        <a14:foregroundMark x1="81673" y1="19027" x2="81673" y2="19027"/>
                        <a14:foregroundMark x1="73705" y1="15044" x2="73705" y2="15044"/>
                        <a14:foregroundMark x1="52988" y1="4425" x2="52988" y2="4425"/>
                        <a14:foregroundMark x1="41036" y1="3982" x2="41036" y2="3982"/>
                        <a14:foregroundMark x1="43426" y1="3982" x2="43426" y2="3982"/>
                        <a14:foregroundMark x1="45020" y1="4867" x2="45020" y2="4867"/>
                        <a14:foregroundMark x1="47410" y1="4867" x2="47410" y2="4867"/>
                        <a14:foregroundMark x1="55777" y1="5310" x2="55777" y2="5310"/>
                        <a14:foregroundMark x1="58566" y1="5310" x2="58566" y2="5310"/>
                        <a14:foregroundMark x1="28685" y1="17699" x2="28685" y2="17699"/>
                        <a14:foregroundMark x1="27888" y1="21681" x2="27888" y2="21681"/>
                        <a14:foregroundMark x1="15538" y1="22124" x2="15538" y2="22124"/>
                        <a14:foregroundMark x1="21116" y1="15929" x2="21116" y2="15929"/>
                        <a14:foregroundMark x1="23904" y1="17699" x2="23904" y2="17699"/>
                        <a14:foregroundMark x1="19522" y1="19469" x2="19522" y2="19469"/>
                        <a14:foregroundMark x1="14343" y1="19027" x2="14343" y2="19027"/>
                        <a14:foregroundMark x1="29084" y1="19469" x2="29084" y2="19469"/>
                        <a14:foregroundMark x1="72908" y1="20796" x2="72908" y2="20796"/>
                        <a14:foregroundMark x1="60558" y1="10177" x2="60558" y2="10177"/>
                        <a14:foregroundMark x1="6773" y1="4425" x2="6773" y2="4425"/>
                        <a14:foregroundMark x1="7570" y1="35398" x2="7570" y2="35398"/>
                        <a14:foregroundMark x1="93625" y1="5752" x2="93625" y2="5752"/>
                        <a14:foregroundMark x1="82869" y1="6195" x2="82869" y2="6195"/>
                        <a14:foregroundMark x1="68526" y1="6637" x2="68526" y2="6637"/>
                        <a14:foregroundMark x1="79681" y1="27876" x2="79681" y2="27876"/>
                        <a14:foregroundMark x1="86853" y1="30531" x2="86853" y2="30531"/>
                        <a14:foregroundMark x1="86056" y1="39823" x2="86056" y2="39823"/>
                        <a14:foregroundMark x1="93625" y1="24779" x2="93625" y2="24779"/>
                        <a14:foregroundMark x1="93625" y1="14602" x2="93625" y2="14602"/>
                        <a14:foregroundMark x1="92829" y1="18142" x2="92829" y2="18142"/>
                        <a14:foregroundMark x1="36255" y1="12389" x2="36255" y2="12389"/>
                        <a14:foregroundMark x1="12351" y1="14159" x2="12351" y2="14159"/>
                        <a14:foregroundMark x1="8765" y1="17699" x2="8765" y2="17699"/>
                        <a14:foregroundMark x1="11155" y1="27876" x2="11155" y2="27876"/>
                      </a14:backgroundRemoval>
                    </a14:imgEffect>
                  </a14:imgLayer>
                </a14:imgProps>
              </a:ext>
              <a:ext uri="{28A0092B-C50C-407E-A947-70E740481C1C}">
                <a14:useLocalDpi xmlns:a14="http://schemas.microsoft.com/office/drawing/2010/main" val="0"/>
              </a:ext>
            </a:extLst>
          </a:blip>
          <a:stretch>
            <a:fillRect/>
          </a:stretch>
        </p:blipFill>
        <p:spPr>
          <a:xfrm>
            <a:off x="6109398" y="2488617"/>
            <a:ext cx="2782968" cy="2505779"/>
          </a:xfrm>
          <a:prstGeom prst="rect">
            <a:avLst/>
          </a:prstGeom>
        </p:spPr>
      </p:pic>
    </p:spTree>
    <p:extLst>
      <p:ext uri="{BB962C8B-B14F-4D97-AF65-F5344CB8AC3E}">
        <p14:creationId xmlns:p14="http://schemas.microsoft.com/office/powerpoint/2010/main" val="56518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smtClean="0"/>
              <a:t>WNR Device Requirements</a:t>
            </a:r>
            <a:endParaRPr lang="en" dirty="0"/>
          </a:p>
        </p:txBody>
      </p:sp>
      <p:sp>
        <p:nvSpPr>
          <p:cNvPr id="72" name="Shape 72"/>
          <p:cNvSpPr txBox="1">
            <a:spLocks noGrp="1"/>
          </p:cNvSpPr>
          <p:nvPr>
            <p:ph type="body" idx="1"/>
          </p:nvPr>
        </p:nvSpPr>
        <p:spPr>
          <a:xfrm>
            <a:off x="311700" y="1152475"/>
            <a:ext cx="8520599" cy="3774300"/>
          </a:xfrm>
          <a:prstGeom prst="rect">
            <a:avLst/>
          </a:prstGeom>
        </p:spPr>
        <p:txBody>
          <a:bodyPr lIns="91425" tIns="91425" rIns="91425" bIns="91425" anchor="t" anchorCtr="0">
            <a:noAutofit/>
          </a:bodyPr>
          <a:lstStyle/>
          <a:p>
            <a:pPr marL="457200" lvl="0" indent="-228600">
              <a:lnSpc>
                <a:spcPct val="100000"/>
              </a:lnSpc>
              <a:spcAft>
                <a:spcPts val="0"/>
              </a:spcAft>
              <a:buAutoNum type="arabicPeriod"/>
            </a:pPr>
            <a:r>
              <a:rPr lang="en-US" dirty="0" smtClean="0"/>
              <a:t>Safety &amp; Regulation</a:t>
            </a:r>
            <a:endParaRPr lang="en-US" dirty="0"/>
          </a:p>
          <a:p>
            <a:pPr marL="571500" lvl="8" indent="-342900">
              <a:lnSpc>
                <a:spcPct val="100000"/>
              </a:lnSpc>
              <a:spcAft>
                <a:spcPts val="0"/>
              </a:spcAft>
              <a:buFont typeface="+mj-lt"/>
              <a:buAutoNum type="alphaLcPeriod"/>
            </a:pPr>
            <a:r>
              <a:rPr lang="en-US" dirty="0" smtClean="0"/>
              <a:t>Meets </a:t>
            </a:r>
            <a:r>
              <a:rPr lang="en" dirty="0"/>
              <a:t>FDA Medical Device </a:t>
            </a:r>
            <a:r>
              <a:rPr lang="en-US" dirty="0"/>
              <a:t>requirements </a:t>
            </a:r>
            <a:r>
              <a:rPr lang="en" dirty="0"/>
              <a:t>&amp; HIPPA Data Privacy </a:t>
            </a:r>
            <a:r>
              <a:rPr lang="en" dirty="0" smtClean="0"/>
              <a:t>Requirements</a:t>
            </a:r>
            <a:endParaRPr lang="en-US" dirty="0" smtClean="0"/>
          </a:p>
          <a:p>
            <a:pPr marL="571500" lvl="8" indent="-342900">
              <a:lnSpc>
                <a:spcPct val="100000"/>
              </a:lnSpc>
              <a:spcAft>
                <a:spcPts val="0"/>
              </a:spcAft>
              <a:buFont typeface="+mj-lt"/>
              <a:buAutoNum type="alphaLcPeriod"/>
            </a:pPr>
            <a:r>
              <a:rPr lang="en" dirty="0" smtClean="0"/>
              <a:t>Do </a:t>
            </a:r>
            <a:r>
              <a:rPr lang="en" dirty="0"/>
              <a:t>not heat up the surrounding skin by a change of more than 2℃/3.6</a:t>
            </a:r>
            <a:r>
              <a:rPr lang="en" dirty="0" smtClean="0"/>
              <a:t>℉</a:t>
            </a:r>
            <a:endParaRPr lang="en-US" dirty="0"/>
          </a:p>
          <a:p>
            <a:pPr marL="571500" lvl="8" indent="-342900">
              <a:lnSpc>
                <a:spcPct val="100000"/>
              </a:lnSpc>
              <a:spcAft>
                <a:spcPts val="0"/>
              </a:spcAft>
              <a:buFont typeface="+mj-lt"/>
              <a:buAutoNum type="alphaLcPeriod"/>
            </a:pPr>
            <a:r>
              <a:rPr lang="en-US" dirty="0" smtClean="0"/>
              <a:t>No leakage current from device into brain</a:t>
            </a:r>
          </a:p>
          <a:p>
            <a:pPr marL="571500" lvl="8" indent="-342900">
              <a:lnSpc>
                <a:spcPct val="100000"/>
              </a:lnSpc>
              <a:spcAft>
                <a:spcPts val="0"/>
              </a:spcAft>
              <a:buFont typeface="+mj-lt"/>
              <a:buAutoNum type="alphaLcPeriod"/>
            </a:pPr>
            <a:endParaRPr lang="en-US" dirty="0" smtClean="0"/>
          </a:p>
          <a:p>
            <a:pPr marL="457200" lvl="0" indent="-228600">
              <a:lnSpc>
                <a:spcPct val="100000"/>
              </a:lnSpc>
              <a:spcAft>
                <a:spcPts val="0"/>
              </a:spcAft>
              <a:buAutoNum type="arabicPeriod"/>
            </a:pPr>
            <a:r>
              <a:rPr lang="en-US" dirty="0" smtClean="0"/>
              <a:t>Real-time, accurate, and comprehensive data collection</a:t>
            </a:r>
            <a:endParaRPr lang="en-US" dirty="0"/>
          </a:p>
          <a:p>
            <a:pPr marL="571500" lvl="8" indent="-342900">
              <a:lnSpc>
                <a:spcPct val="100000"/>
              </a:lnSpc>
              <a:spcAft>
                <a:spcPts val="0"/>
              </a:spcAft>
              <a:buFont typeface="+mj-lt"/>
              <a:buAutoNum type="alphaLcPeriod"/>
            </a:pPr>
            <a:r>
              <a:rPr lang="en-US" dirty="0" smtClean="0"/>
              <a:t>Wireless data link with adequate bandwidth and throughout sending to an external device</a:t>
            </a:r>
            <a:endParaRPr lang="en-US" dirty="0"/>
          </a:p>
          <a:p>
            <a:pPr marL="571500" lvl="8" indent="-342900">
              <a:lnSpc>
                <a:spcPct val="100000"/>
              </a:lnSpc>
              <a:spcAft>
                <a:spcPts val="0"/>
              </a:spcAft>
              <a:buFont typeface="+mj-lt"/>
              <a:buAutoNum type="alphaLcPeriod"/>
            </a:pPr>
            <a:r>
              <a:rPr lang="en-US" dirty="0" smtClean="0"/>
              <a:t>Sample and send data from </a:t>
            </a:r>
            <a:r>
              <a:rPr lang="en-US" dirty="0" smtClean="0"/>
              <a:t>at least </a:t>
            </a:r>
            <a:r>
              <a:rPr lang="en-US" dirty="0" smtClean="0"/>
              <a:t>16 electrodes on 16 probes with sufficient bit resolution</a:t>
            </a:r>
            <a:endParaRPr lang="en-US" dirty="0"/>
          </a:p>
          <a:p>
            <a:pPr marL="571500" lvl="8" indent="-342900">
              <a:lnSpc>
                <a:spcPct val="100000"/>
              </a:lnSpc>
              <a:spcAft>
                <a:spcPts val="0"/>
              </a:spcAft>
              <a:buFont typeface="+mj-lt"/>
              <a:buAutoNum type="alphaLcPeriod"/>
            </a:pPr>
            <a:r>
              <a:rPr lang="en-US" dirty="0" smtClean="0"/>
              <a:t>Compress, encrypt, and decrypt data with no loss in resolution</a:t>
            </a:r>
            <a:endParaRPr lang="en-US" dirty="0"/>
          </a:p>
          <a:p>
            <a:pPr marL="571500" lvl="8" indent="-342900">
              <a:lnSpc>
                <a:spcPct val="100000"/>
              </a:lnSpc>
              <a:spcAft>
                <a:spcPts val="0"/>
              </a:spcAft>
              <a:buFont typeface="+mj-lt"/>
              <a:buAutoNum type="alphaLcPeriod"/>
            </a:pPr>
            <a:endParaRPr dirty="0" smtClean="0"/>
          </a:p>
          <a:p>
            <a:pPr marL="457200" lvl="0" indent="-228600">
              <a:lnSpc>
                <a:spcPct val="100000"/>
              </a:lnSpc>
              <a:spcAft>
                <a:spcPts val="0"/>
              </a:spcAft>
              <a:buAutoNum type="arabicPeriod"/>
            </a:pPr>
            <a:r>
              <a:rPr lang="en" dirty="0" smtClean="0"/>
              <a:t>Convenience</a:t>
            </a:r>
            <a:r>
              <a:rPr lang="en" dirty="0"/>
              <a:t>, portability, and long-lasting</a:t>
            </a:r>
            <a:endParaRPr lang="en-US" dirty="0"/>
          </a:p>
          <a:p>
            <a:pPr marL="571500" lvl="8" indent="-342900">
              <a:lnSpc>
                <a:spcPct val="100000"/>
              </a:lnSpc>
              <a:spcAft>
                <a:spcPts val="0"/>
              </a:spcAft>
              <a:buFont typeface="+mj-lt"/>
              <a:buAutoNum type="alphaLcPeriod"/>
            </a:pPr>
            <a:r>
              <a:rPr lang="en" dirty="0"/>
              <a:t>Independent usability of each probe without the need to physically network </a:t>
            </a:r>
            <a:r>
              <a:rPr lang="en" dirty="0" smtClean="0"/>
              <a:t>probes</a:t>
            </a:r>
            <a:endParaRPr lang="en-US" dirty="0"/>
          </a:p>
          <a:p>
            <a:pPr marL="571500" lvl="8" indent="-342900">
              <a:lnSpc>
                <a:spcPct val="100000"/>
              </a:lnSpc>
              <a:spcAft>
                <a:spcPts val="0"/>
              </a:spcAft>
              <a:buFont typeface="+mj-lt"/>
              <a:buAutoNum type="alphaLcPeriod"/>
            </a:pPr>
            <a:r>
              <a:rPr lang="en" dirty="0"/>
              <a:t>Compact and lightweight form factor that does not </a:t>
            </a:r>
            <a:r>
              <a:rPr lang="en-US" dirty="0" smtClean="0"/>
              <a:t>interfere with each other</a:t>
            </a:r>
            <a:endParaRPr lang="en-US" dirty="0"/>
          </a:p>
          <a:p>
            <a:pPr marL="571500" lvl="8" indent="-342900">
              <a:lnSpc>
                <a:spcPct val="100000"/>
              </a:lnSpc>
              <a:spcAft>
                <a:spcPts val="0"/>
              </a:spcAft>
              <a:buFont typeface="+mj-lt"/>
              <a:buAutoNum type="alphaLcPeriod"/>
            </a:pPr>
            <a:r>
              <a:rPr lang="en" dirty="0" smtClean="0"/>
              <a:t>Battery last</a:t>
            </a:r>
            <a:r>
              <a:rPr lang="en-US" dirty="0"/>
              <a:t>s</a:t>
            </a:r>
            <a:r>
              <a:rPr lang="en" dirty="0" smtClean="0"/>
              <a:t> at least a working day and </a:t>
            </a:r>
            <a:r>
              <a:rPr lang="en" dirty="0"/>
              <a:t>be easily user-replaceable</a:t>
            </a:r>
            <a:endParaRPr lang="en-US" dirty="0"/>
          </a:p>
          <a:p>
            <a:pPr marL="914400" lvl="1" indent="-228600" rtl="0">
              <a:lnSpc>
                <a:spcPct val="100000"/>
              </a:lnSpc>
              <a:spcBef>
                <a:spcPts val="0"/>
              </a:spcBef>
              <a:spcAft>
                <a:spcPts val="0"/>
              </a:spcAft>
              <a:buAutoNum type="alphaLcPeriod"/>
            </a:pPr>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Final Design Specifications</a:t>
            </a:r>
          </a:p>
        </p:txBody>
      </p:sp>
      <p:pic>
        <p:nvPicPr>
          <p:cNvPr id="91" name="Shape 91"/>
          <p:cNvPicPr preferRelativeResize="0"/>
          <p:nvPr/>
        </p:nvPicPr>
        <p:blipFill>
          <a:blip r:embed="rId3">
            <a:alphaModFix/>
          </a:blip>
          <a:stretch>
            <a:fillRect/>
          </a:stretch>
        </p:blipFill>
        <p:spPr>
          <a:xfrm>
            <a:off x="1193873" y="1155020"/>
            <a:ext cx="5830649" cy="921600"/>
          </a:xfrm>
          <a:prstGeom prst="rect">
            <a:avLst/>
          </a:prstGeom>
          <a:noFill/>
          <a:ln>
            <a:noFill/>
          </a:ln>
        </p:spPr>
      </p:pic>
      <p:sp>
        <p:nvSpPr>
          <p:cNvPr id="2" name="TextBox 1"/>
          <p:cNvSpPr txBox="1"/>
          <p:nvPr/>
        </p:nvSpPr>
        <p:spPr>
          <a:xfrm>
            <a:off x="617823" y="2179686"/>
            <a:ext cx="8214476" cy="2862322"/>
          </a:xfrm>
          <a:prstGeom prst="rect">
            <a:avLst/>
          </a:prstGeom>
          <a:noFill/>
        </p:spPr>
        <p:txBody>
          <a:bodyPr wrap="square" rtlCol="0">
            <a:spAutoFit/>
          </a:bodyPr>
          <a:lstStyle/>
          <a:p>
            <a:pPr marL="457200" indent="-228600">
              <a:buFontTx/>
              <a:buAutoNum type="arabicPeriod"/>
            </a:pPr>
            <a:r>
              <a:rPr lang="en-US" dirty="0" smtClean="0">
                <a:latin typeface="Proxima Nova"/>
                <a:cs typeface="Proxima Nova"/>
              </a:rPr>
              <a:t>16</a:t>
            </a:r>
            <a:r>
              <a:rPr lang="en-US" dirty="0">
                <a:latin typeface="Proxima Nova"/>
                <a:cs typeface="Proxima Nova"/>
              </a:rPr>
              <a:t>-channel amplifier chip </a:t>
            </a:r>
            <a:r>
              <a:rPr lang="en-US" dirty="0" smtClean="0">
                <a:latin typeface="Proxima Nova"/>
                <a:cs typeface="Proxima Nova"/>
              </a:rPr>
              <a:t>A2D</a:t>
            </a:r>
          </a:p>
          <a:p>
            <a:pPr marL="571500" lvl="8" indent="-342900">
              <a:buFont typeface="+mj-lt"/>
              <a:buAutoNum type="alphaLcPeriod"/>
            </a:pPr>
            <a:r>
              <a:rPr lang="en-US" dirty="0" smtClean="0">
                <a:latin typeface="Proxima Nova"/>
                <a:cs typeface="Proxima Nova"/>
              </a:rPr>
              <a:t>Configurable </a:t>
            </a:r>
            <a:r>
              <a:rPr lang="en-US" dirty="0">
                <a:latin typeface="Proxima Nova"/>
                <a:cs typeface="Proxima Nova"/>
              </a:rPr>
              <a:t>to 32 or 64 </a:t>
            </a:r>
            <a:r>
              <a:rPr lang="en-US" dirty="0" smtClean="0">
                <a:latin typeface="Proxima Nova"/>
                <a:cs typeface="Proxima Nova"/>
              </a:rPr>
              <a:t>channel A2D</a:t>
            </a:r>
            <a:endParaRPr lang="en-US" dirty="0">
              <a:latin typeface="Proxima Nova"/>
              <a:cs typeface="Proxima Nova"/>
            </a:endParaRPr>
          </a:p>
          <a:p>
            <a:pPr marL="571500" lvl="8" indent="-342900">
              <a:buFont typeface="+mj-lt"/>
              <a:buAutoNum type="alphaLcPeriod"/>
            </a:pPr>
            <a:endParaRPr lang="en-US" dirty="0" smtClean="0">
              <a:latin typeface="Proxima Nova"/>
              <a:cs typeface="Proxima Nova"/>
            </a:endParaRPr>
          </a:p>
          <a:p>
            <a:pPr marL="457200" indent="-228600">
              <a:buFontTx/>
              <a:buAutoNum type="arabicPeriod"/>
            </a:pPr>
            <a:r>
              <a:rPr lang="en-US" dirty="0" smtClean="0">
                <a:latin typeface="Proxima Nova"/>
                <a:cs typeface="Proxima Nova"/>
              </a:rPr>
              <a:t>1Mbps Bandwidth with BLE Radio</a:t>
            </a:r>
            <a:endParaRPr lang="en-US" dirty="0">
              <a:latin typeface="Proxima Nova"/>
              <a:cs typeface="Proxima Nova"/>
            </a:endParaRPr>
          </a:p>
          <a:p>
            <a:pPr marL="571500" lvl="8" indent="-342900">
              <a:buFont typeface="+mj-lt"/>
              <a:buAutoNum type="alphaLcPeriod"/>
            </a:pPr>
            <a:r>
              <a:rPr lang="en-US" dirty="0" smtClean="0">
                <a:latin typeface="Proxima Nova"/>
                <a:cs typeface="Proxima Nova"/>
              </a:rPr>
              <a:t>Configurable to 2.1Mbps Bandwidth with BT EDR Radio</a:t>
            </a:r>
          </a:p>
          <a:p>
            <a:pPr marL="571500" lvl="8" indent="-342900">
              <a:buFont typeface="+mj-lt"/>
              <a:buAutoNum type="alphaLcPeriod"/>
            </a:pPr>
            <a:r>
              <a:rPr lang="en-US" dirty="0" smtClean="0">
                <a:latin typeface="Proxima Nova"/>
                <a:cs typeface="Proxima Nova"/>
              </a:rPr>
              <a:t>Configurable to 54Mbps with </a:t>
            </a:r>
            <a:r>
              <a:rPr lang="en-US" dirty="0" err="1" smtClean="0">
                <a:latin typeface="Proxima Nova"/>
                <a:cs typeface="Proxima Nova"/>
              </a:rPr>
              <a:t>Wifi</a:t>
            </a:r>
            <a:r>
              <a:rPr lang="en-US" dirty="0" smtClean="0">
                <a:latin typeface="Proxima Nova"/>
                <a:cs typeface="Proxima Nova"/>
              </a:rPr>
              <a:t> Radio</a:t>
            </a:r>
            <a:endParaRPr lang="en-US" dirty="0">
              <a:latin typeface="Proxima Nova"/>
              <a:cs typeface="Proxima Nova"/>
            </a:endParaRPr>
          </a:p>
          <a:p>
            <a:endParaRPr lang="en-US" sz="1800" dirty="0" smtClean="0">
              <a:latin typeface="Proxima Nova"/>
              <a:cs typeface="Proxima Nova"/>
            </a:endParaRPr>
          </a:p>
          <a:p>
            <a:pPr marL="457200" indent="-228600">
              <a:buFontTx/>
              <a:buAutoNum type="arabicPeriod"/>
            </a:pPr>
            <a:r>
              <a:rPr lang="en-US" dirty="0" smtClean="0">
                <a:latin typeface="Proxima Nova"/>
                <a:cs typeface="Proxima Nova"/>
              </a:rPr>
              <a:t>310mAh @ 2.9V</a:t>
            </a:r>
            <a:endParaRPr lang="en-US" dirty="0">
              <a:latin typeface="Proxima Nova"/>
              <a:cs typeface="Proxima Nova"/>
            </a:endParaRPr>
          </a:p>
          <a:p>
            <a:pPr marL="571500" lvl="8" indent="-342900">
              <a:buFont typeface="+mj-lt"/>
              <a:buAutoNum type="alphaLcPeriod"/>
            </a:pPr>
            <a:r>
              <a:rPr lang="en-US" dirty="0" smtClean="0">
                <a:latin typeface="Proxima Nova"/>
                <a:cs typeface="Proxima Nova"/>
              </a:rPr>
              <a:t>High capacity achievable with custom solution</a:t>
            </a:r>
          </a:p>
          <a:p>
            <a:endParaRPr lang="en-US" sz="1800" dirty="0">
              <a:latin typeface="Proxima Nova"/>
              <a:cs typeface="Proxima Nova"/>
            </a:endParaRPr>
          </a:p>
          <a:p>
            <a:pPr marL="457200" indent="-228600">
              <a:buFontTx/>
              <a:buAutoNum type="arabicPeriod"/>
            </a:pPr>
            <a:r>
              <a:rPr lang="en-US" dirty="0">
                <a:latin typeface="Proxima Nova"/>
                <a:cs typeface="Proxima Nova"/>
              </a:rPr>
              <a:t>P</a:t>
            </a:r>
            <a:r>
              <a:rPr lang="en-US" dirty="0" smtClean="0">
                <a:latin typeface="Proxima Nova"/>
                <a:cs typeface="Proxima Nova"/>
              </a:rPr>
              <a:t>ackaged </a:t>
            </a:r>
            <a:r>
              <a:rPr lang="en-US" dirty="0">
                <a:latin typeface="Proxima Nova"/>
                <a:cs typeface="Proxima Nova"/>
              </a:rPr>
              <a:t>form factor of 8mm diameter by 12mm height</a:t>
            </a:r>
          </a:p>
          <a:p>
            <a:pPr marL="457200" indent="-228600">
              <a:buFontTx/>
              <a:buAutoNum type="arabicPeriod"/>
            </a:pPr>
            <a:endParaRPr lang="en-US" dirty="0">
              <a:latin typeface="Proxima Nova"/>
              <a:cs typeface="Proxima Nova"/>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Million Market Value</a:t>
            </a:r>
            <a:endParaRPr lang="en-US" dirty="0"/>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92197249"/>
              </p:ext>
            </p:extLst>
          </p:nvPr>
        </p:nvGraphicFramePr>
        <p:xfrm>
          <a:off x="281099" y="1152475"/>
          <a:ext cx="8551200" cy="3573231"/>
        </p:xfrm>
        <a:graphic>
          <a:graphicData uri="http://schemas.openxmlformats.org/drawingml/2006/table">
            <a:tbl>
              <a:tblPr firstRow="1" bandRow="1"/>
              <a:tblGrid>
                <a:gridCol w="2850400"/>
                <a:gridCol w="2850400"/>
                <a:gridCol w="2850400"/>
              </a:tblGrid>
              <a:tr h="2750271">
                <a:tc>
                  <a:txBody>
                    <a:bodyPr/>
                    <a:lstStyle/>
                    <a:p>
                      <a:pPr algn="ctr"/>
                      <a:r>
                        <a:rPr lang="en-US" sz="4800" dirty="0" smtClean="0"/>
                        <a:t>Hospitals</a:t>
                      </a:r>
                      <a:endParaRPr lang="en-US" sz="4800" dirty="0"/>
                    </a:p>
                  </a:txBody>
                  <a:tcPr anchor="ctr">
                    <a:solidFill>
                      <a:schemeClr val="accent1">
                        <a:lumMod val="40000"/>
                        <a:lumOff val="60000"/>
                      </a:schemeClr>
                    </a:solidFill>
                  </a:tcPr>
                </a:tc>
                <a:tc>
                  <a:txBody>
                    <a:bodyPr/>
                    <a:lstStyle/>
                    <a:p>
                      <a:pPr algn="ctr"/>
                      <a:r>
                        <a:rPr lang="en-US" sz="4800" dirty="0" smtClean="0"/>
                        <a:t>Clinics</a:t>
                      </a:r>
                      <a:endParaRPr lang="en-US" sz="4800" dirty="0"/>
                    </a:p>
                  </a:txBody>
                  <a:tcPr anchor="ctr">
                    <a:solidFill>
                      <a:schemeClr val="accent1">
                        <a:lumMod val="40000"/>
                        <a:lumOff val="60000"/>
                      </a:schemeClr>
                    </a:solidFill>
                  </a:tcPr>
                </a:tc>
                <a:tc>
                  <a:txBody>
                    <a:bodyPr/>
                    <a:lstStyle/>
                    <a:p>
                      <a:pPr algn="ctr"/>
                      <a:r>
                        <a:rPr lang="en-US" sz="4800" dirty="0" smtClean="0"/>
                        <a:t>Research Institutes</a:t>
                      </a:r>
                      <a:endParaRPr lang="en-US" sz="4800" dirty="0"/>
                    </a:p>
                  </a:txBody>
                  <a:tcPr anchor="ctr">
                    <a:solidFill>
                      <a:schemeClr val="accent1">
                        <a:lumMod val="40000"/>
                        <a:lumOff val="60000"/>
                      </a:schemeClr>
                    </a:solidFill>
                  </a:tcPr>
                </a:tc>
              </a:tr>
              <a:tr h="743316">
                <a:tc>
                  <a:txBody>
                    <a:bodyPr/>
                    <a:lstStyle/>
                    <a:p>
                      <a:pPr algn="ctr"/>
                      <a:r>
                        <a:rPr lang="en-US" sz="4800" dirty="0" smtClean="0"/>
                        <a:t>&gt; 4500</a:t>
                      </a:r>
                      <a:endParaRPr lang="en-US" sz="4800" dirty="0"/>
                    </a:p>
                  </a:txBody>
                  <a:tcPr anchor="ctr"/>
                </a:tc>
                <a:tc>
                  <a:txBody>
                    <a:bodyPr/>
                    <a:lstStyle/>
                    <a:p>
                      <a:pPr algn="ctr"/>
                      <a:r>
                        <a:rPr lang="en-US" sz="4800" dirty="0" smtClean="0"/>
                        <a:t>&gt; 5500</a:t>
                      </a:r>
                      <a:endParaRPr lang="en-US" sz="4800" dirty="0"/>
                    </a:p>
                  </a:txBody>
                  <a:tcPr anchor="ctr"/>
                </a:tc>
                <a:tc>
                  <a:txBody>
                    <a:bodyPr/>
                    <a:lstStyle/>
                    <a:p>
                      <a:pPr algn="ctr"/>
                      <a:r>
                        <a:rPr lang="en-US" sz="4800" dirty="0" smtClean="0"/>
                        <a:t>150</a:t>
                      </a:r>
                      <a:endParaRPr lang="en-US" sz="4800" dirty="0"/>
                    </a:p>
                  </a:txBody>
                  <a:tcPr anchor="ctr"/>
                </a:tc>
              </a:tr>
            </a:tbl>
          </a:graphicData>
        </a:graphic>
      </p:graphicFrame>
    </p:spTree>
    <p:extLst>
      <p:ext uri="{BB962C8B-B14F-4D97-AF65-F5344CB8AC3E}">
        <p14:creationId xmlns:p14="http://schemas.microsoft.com/office/powerpoint/2010/main" val="397397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1636887" y="258237"/>
            <a:ext cx="5870223" cy="4627024"/>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501</Words>
  <Application>Microsoft Macintosh PowerPoint</Application>
  <PresentationFormat>On-screen Show (16:9)</PresentationFormat>
  <Paragraphs>58</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spearmint</vt:lpstr>
      <vt:lpstr>Wireless Neural Recorder</vt:lpstr>
      <vt:lpstr>Motivation &amp; Scope</vt:lpstr>
      <vt:lpstr>Affected Patients</vt:lpstr>
      <vt:lpstr>Wireless Neural Recorder Value</vt:lpstr>
      <vt:lpstr>WNR Device Requirements</vt:lpstr>
      <vt:lpstr>Final Design Specifications</vt:lpstr>
      <vt:lpstr>$300 Million Market Value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Neural Recorder</dc:title>
  <cp:lastModifiedBy>Xin Huang</cp:lastModifiedBy>
  <cp:revision>19</cp:revision>
  <dcterms:modified xsi:type="dcterms:W3CDTF">2016-02-16T02:11:57Z</dcterms:modified>
</cp:coreProperties>
</file>