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roxima Nov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CF22A0E-0E73-49BE-B8EE-9DC4B0EF2F83}">
  <a:tblStyle styleId="{DCF22A0E-0E73-49BE-B8EE-9DC4B0EF2F8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7.xml"/><Relationship Id="rId44" Type="http://schemas.openxmlformats.org/officeDocument/2006/relationships/font" Target="fonts/ProximaNova-boldItalic.fntdata"/><Relationship Id="rId21" Type="http://schemas.openxmlformats.org/officeDocument/2006/relationships/slide" Target="slides/slide16.xml"/><Relationship Id="rId43" Type="http://schemas.openxmlformats.org/officeDocument/2006/relationships/font" Target="fonts/ProximaNova-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29999"/>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599" cy="1917899"/>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599" cy="9017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199" cy="15095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799"/>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 Id="rId4"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jpg"/><Relationship Id="rId4" Type="http://schemas.openxmlformats.org/officeDocument/2006/relationships/image" Target="../media/image26.jpg"/><Relationship Id="rId5" Type="http://schemas.openxmlformats.org/officeDocument/2006/relationships/image" Target="../media/image27.png"/><Relationship Id="rId6"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WNR</a:t>
            </a:r>
          </a:p>
        </p:txBody>
      </p:sp>
      <p:sp>
        <p:nvSpPr>
          <p:cNvPr id="60" name="Shape 60"/>
          <p:cNvSpPr txBox="1"/>
          <p:nvPr>
            <p:ph idx="1" type="subTitle"/>
          </p:nvPr>
        </p:nvSpPr>
        <p:spPr>
          <a:xfrm>
            <a:off x="510450" y="3182312"/>
            <a:ext cx="8123100" cy="629999"/>
          </a:xfrm>
          <a:prstGeom prst="rect">
            <a:avLst/>
          </a:prstGeom>
        </p:spPr>
        <p:txBody>
          <a:bodyPr anchorCtr="0" anchor="t" bIns="91425" lIns="91425" rIns="91425" tIns="91425">
            <a:noAutofit/>
          </a:bodyPr>
          <a:lstStyle/>
          <a:p>
            <a:pPr lvl="0" rtl="0" algn="r">
              <a:spcBef>
                <a:spcPts val="0"/>
              </a:spcBef>
              <a:buNone/>
            </a:pPr>
            <a:r>
              <a:rPr lang="en"/>
              <a:t>Stephen Xia</a:t>
            </a:r>
          </a:p>
          <a:p>
            <a:pPr lvl="0" rtl="0" algn="r">
              <a:spcBef>
                <a:spcPts val="0"/>
              </a:spcBef>
              <a:buNone/>
            </a:pPr>
            <a:r>
              <a:rPr lang="en"/>
              <a:t>Tingkai Liu</a:t>
            </a:r>
          </a:p>
          <a:p>
            <a:pPr lvl="0" rtl="0" algn="r">
              <a:spcBef>
                <a:spcPts val="0"/>
              </a:spcBef>
              <a:buNone/>
            </a:pPr>
            <a:r>
              <a:rPr lang="en"/>
              <a:t>Yuan Gao</a:t>
            </a:r>
          </a:p>
          <a:p>
            <a:pPr lvl="0" algn="r">
              <a:spcBef>
                <a:spcPts val="0"/>
              </a:spcBef>
              <a:buNone/>
            </a:pPr>
            <a:r>
              <a:rPr lang="en"/>
              <a:t>Xin Huang</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Wireless System 1.2 - BT Streaming</a:t>
            </a:r>
          </a:p>
        </p:txBody>
      </p:sp>
      <p:sp>
        <p:nvSpPr>
          <p:cNvPr id="118" name="Shape 11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a:t>BT System = TI MSP430 F5438 + CC2564 BT module</a:t>
            </a:r>
          </a:p>
          <a:p>
            <a:pPr indent="-228600" lvl="0" marL="457200" rtl="0">
              <a:spcBef>
                <a:spcPts val="0"/>
              </a:spcBef>
              <a:buChar char="-"/>
            </a:pPr>
            <a:r>
              <a:rPr lang="en"/>
              <a:t>1 Terminal Device + 1 BT System</a:t>
            </a:r>
          </a:p>
        </p:txBody>
      </p:sp>
      <p:pic>
        <p:nvPicPr>
          <p:cNvPr id="119" name="Shape 119"/>
          <p:cNvPicPr preferRelativeResize="0"/>
          <p:nvPr/>
        </p:nvPicPr>
        <p:blipFill>
          <a:blip r:embed="rId3">
            <a:alphaModFix/>
          </a:blip>
          <a:stretch>
            <a:fillRect/>
          </a:stretch>
        </p:blipFill>
        <p:spPr>
          <a:xfrm>
            <a:off x="2166115" y="2777940"/>
            <a:ext cx="4811750" cy="1790924"/>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Wireless System 1.2 - BT Streaming</a:t>
            </a:r>
          </a:p>
        </p:txBody>
      </p:sp>
      <p:sp>
        <p:nvSpPr>
          <p:cNvPr id="125" name="Shape 12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a:t>Stream 16000 bytes/s:</a:t>
            </a:r>
          </a:p>
          <a:p>
            <a:pPr indent="-228600" lvl="0" marL="457200" rtl="0">
              <a:spcBef>
                <a:spcPts val="0"/>
              </a:spcBef>
              <a:buChar char="-"/>
            </a:pPr>
            <a:r>
              <a:rPr lang="en"/>
              <a:t>Measure datarate = 14,000 bytes/s</a:t>
            </a:r>
          </a:p>
        </p:txBody>
      </p:sp>
      <p:pic>
        <p:nvPicPr>
          <p:cNvPr id="126" name="Shape 126"/>
          <p:cNvPicPr preferRelativeResize="0"/>
          <p:nvPr/>
        </p:nvPicPr>
        <p:blipFill>
          <a:blip r:embed="rId3">
            <a:alphaModFix/>
          </a:blip>
          <a:stretch>
            <a:fillRect/>
          </a:stretch>
        </p:blipFill>
        <p:spPr>
          <a:xfrm>
            <a:off x="3014650" y="2198675"/>
            <a:ext cx="3114675" cy="1323975"/>
          </a:xfrm>
          <a:prstGeom prst="rect">
            <a:avLst/>
          </a:prstGeom>
          <a:noFill/>
          <a:ln>
            <a:noFill/>
          </a:ln>
        </p:spPr>
      </p:pic>
      <p:pic>
        <p:nvPicPr>
          <p:cNvPr id="127" name="Shape 127"/>
          <p:cNvPicPr preferRelativeResize="0"/>
          <p:nvPr/>
        </p:nvPicPr>
        <p:blipFill>
          <a:blip r:embed="rId4">
            <a:alphaModFix/>
          </a:blip>
          <a:stretch>
            <a:fillRect/>
          </a:stretch>
        </p:blipFill>
        <p:spPr>
          <a:xfrm>
            <a:off x="2505075" y="3727550"/>
            <a:ext cx="4133850" cy="1257300"/>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Wireless System 1.3 - BT Multiple Devices</a:t>
            </a:r>
          </a:p>
        </p:txBody>
      </p:sp>
      <p:sp>
        <p:nvSpPr>
          <p:cNvPr id="133" name="Shape 13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a:t>BT System = TI MSP430 F5438 + CC2564 BT module</a:t>
            </a:r>
          </a:p>
          <a:p>
            <a:pPr indent="-228600" lvl="0" marL="457200" rtl="0">
              <a:spcBef>
                <a:spcPts val="0"/>
              </a:spcBef>
              <a:buChar char="-"/>
            </a:pPr>
            <a:r>
              <a:rPr lang="en"/>
              <a:t>2 Terminal Device + 1 BT System</a:t>
            </a:r>
          </a:p>
        </p:txBody>
      </p:sp>
      <p:pic>
        <p:nvPicPr>
          <p:cNvPr id="134" name="Shape 134"/>
          <p:cNvPicPr preferRelativeResize="0"/>
          <p:nvPr/>
        </p:nvPicPr>
        <p:blipFill>
          <a:blip r:embed="rId3">
            <a:alphaModFix/>
          </a:blip>
          <a:stretch>
            <a:fillRect/>
          </a:stretch>
        </p:blipFill>
        <p:spPr>
          <a:xfrm>
            <a:off x="2835632" y="1954425"/>
            <a:ext cx="3472724" cy="2614449"/>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Wireless System 1.4 - Measure Power Consumption</a:t>
            </a:r>
          </a:p>
        </p:txBody>
      </p:sp>
      <p:sp>
        <p:nvSpPr>
          <p:cNvPr id="140" name="Shape 14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a:t>BT System = TI MSP430 F5438 + CC2564 BT module</a:t>
            </a:r>
          </a:p>
          <a:p>
            <a:pPr indent="-228600" lvl="0" marL="457200" rtl="0">
              <a:spcBef>
                <a:spcPts val="0"/>
              </a:spcBef>
              <a:buChar char="-"/>
            </a:pPr>
            <a:r>
              <a:rPr lang="en"/>
              <a:t>1 Terminal Device + 1 BT System</a:t>
            </a:r>
          </a:p>
          <a:p>
            <a:pPr indent="-228600" lvl="1" marL="914400" rtl="0">
              <a:spcBef>
                <a:spcPts val="0"/>
              </a:spcBef>
              <a:buChar char="-"/>
            </a:pPr>
            <a:r>
              <a:rPr lang="en"/>
              <a:t>Measure power consumption of BT System</a:t>
            </a:r>
          </a:p>
        </p:txBody>
      </p:sp>
      <p:pic>
        <p:nvPicPr>
          <p:cNvPr id="141" name="Shape 141"/>
          <p:cNvPicPr preferRelativeResize="0"/>
          <p:nvPr/>
        </p:nvPicPr>
        <p:blipFill>
          <a:blip r:embed="rId3">
            <a:alphaModFix/>
          </a:blip>
          <a:stretch>
            <a:fillRect/>
          </a:stretch>
        </p:blipFill>
        <p:spPr>
          <a:xfrm>
            <a:off x="1288149" y="2388749"/>
            <a:ext cx="6567699" cy="2180124"/>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Wireless System 1.4 - Measure Power Consumption</a:t>
            </a:r>
          </a:p>
        </p:txBody>
      </p:sp>
      <p:sp>
        <p:nvSpPr>
          <p:cNvPr id="147" name="Shape 14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Proxima Nova"/>
              <a:buChar char="-"/>
            </a:pPr>
            <a:r>
              <a:rPr lang="en"/>
              <a:t>Maximum Readings transmitting 160 bytes/10ms (16000 bytes/s):</a:t>
            </a:r>
          </a:p>
          <a:p>
            <a:pPr indent="-228600" lvl="1" marL="914400" marR="0" rtl="0" algn="l">
              <a:lnSpc>
                <a:spcPct val="115000"/>
              </a:lnSpc>
              <a:spcBef>
                <a:spcPts val="0"/>
              </a:spcBef>
              <a:spcAft>
                <a:spcPts val="1600"/>
              </a:spcAft>
              <a:buChar char="-"/>
            </a:pPr>
            <a:r>
              <a:rPr b="1" lang="en"/>
              <a:t>V = 0.78 V</a:t>
            </a:r>
          </a:p>
          <a:p>
            <a:pPr indent="-228600" lvl="1" marL="914400" marR="0" rtl="0" algn="l">
              <a:lnSpc>
                <a:spcPct val="115000"/>
              </a:lnSpc>
              <a:spcBef>
                <a:spcPts val="0"/>
              </a:spcBef>
              <a:spcAft>
                <a:spcPts val="1600"/>
              </a:spcAft>
              <a:buChar char="-"/>
            </a:pPr>
            <a:r>
              <a:rPr b="1" lang="en"/>
              <a:t>I = 10 mA</a:t>
            </a:r>
          </a:p>
          <a:p>
            <a:pPr indent="-228600" lvl="0" marL="457200" marR="0" rtl="0" algn="l">
              <a:lnSpc>
                <a:spcPct val="115000"/>
              </a:lnSpc>
              <a:spcBef>
                <a:spcPts val="0"/>
              </a:spcBef>
              <a:spcAft>
                <a:spcPts val="1600"/>
              </a:spcAft>
              <a:buChar char="-"/>
            </a:pPr>
            <a:r>
              <a:rPr lang="en"/>
              <a:t>Requires 240 mAh to run for 24 hours</a:t>
            </a:r>
          </a:p>
        </p:txBody>
      </p:sp>
      <p:pic>
        <p:nvPicPr>
          <p:cNvPr id="148" name="Shape 148"/>
          <p:cNvPicPr preferRelativeResize="0"/>
          <p:nvPr/>
        </p:nvPicPr>
        <p:blipFill>
          <a:blip r:embed="rId3">
            <a:alphaModFix/>
          </a:blip>
          <a:stretch>
            <a:fillRect/>
          </a:stretch>
        </p:blipFill>
        <p:spPr>
          <a:xfrm>
            <a:off x="1288149" y="2388749"/>
            <a:ext cx="6567699" cy="2180124"/>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Analog Front End</a:t>
            </a:r>
          </a:p>
        </p:txBody>
      </p:sp>
      <p:sp>
        <p:nvSpPr>
          <p:cNvPr id="154" name="Shape 15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Key component</a:t>
            </a:r>
          </a:p>
          <a:p>
            <a:pPr lvl="0" rtl="0">
              <a:spcBef>
                <a:spcPts val="0"/>
              </a:spcBef>
              <a:buNone/>
            </a:pPr>
            <a:r>
              <a:rPr lang="en"/>
              <a:t>System setup</a:t>
            </a:r>
          </a:p>
          <a:p>
            <a:pPr lvl="0" rtl="0">
              <a:spcBef>
                <a:spcPts val="0"/>
              </a:spcBef>
              <a:buNone/>
            </a:pPr>
            <a:r>
              <a:rPr lang="en"/>
              <a:t>Prototype functionality</a:t>
            </a:r>
          </a:p>
          <a:p>
            <a:pPr lvl="0" rtl="0">
              <a:spcBef>
                <a:spcPts val="0"/>
              </a:spcBef>
              <a:buNone/>
            </a:pPr>
            <a:r>
              <a:rPr lang="en"/>
              <a:t>Power Consumption</a:t>
            </a:r>
          </a:p>
          <a:p>
            <a:pPr lvl="0" rtl="0">
              <a:spcBef>
                <a:spcPts val="0"/>
              </a:spcBef>
              <a:buNone/>
            </a:pPr>
            <a:r>
              <a:rPr lang="en"/>
              <a:t>Safety Precautions</a:t>
            </a:r>
          </a:p>
          <a:p>
            <a:pPr lvl="0">
              <a:spcBef>
                <a:spcPts val="0"/>
              </a:spcBef>
              <a:buNone/>
            </a:pPr>
            <a:r>
              <a:t/>
            </a:r>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AFE Prototyping Components</a:t>
            </a:r>
          </a:p>
        </p:txBody>
      </p:sp>
      <p:sp>
        <p:nvSpPr>
          <p:cNvPr id="160" name="Shape 16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Freedom KL46z with ARM-Cortex M0+ </a:t>
            </a:r>
          </a:p>
          <a:p>
            <a:pPr indent="-228600" lvl="1" marL="914400" rtl="0">
              <a:spcBef>
                <a:spcPts val="0"/>
              </a:spcBef>
              <a:buAutoNum type="alphaLcPeriod"/>
            </a:pPr>
            <a:r>
              <a:rPr lang="en"/>
              <a:t>Main uController</a:t>
            </a:r>
          </a:p>
          <a:p>
            <a:pPr indent="-228600" lvl="1" marL="914400" rtl="0">
              <a:spcBef>
                <a:spcPts val="0"/>
              </a:spcBef>
              <a:buAutoNum type="alphaLcPeriod"/>
            </a:pPr>
            <a:r>
              <a:rPr lang="en"/>
              <a:t>Talking to chip</a:t>
            </a:r>
          </a:p>
          <a:p>
            <a:pPr indent="-228600" lvl="0" marL="457200" rtl="0">
              <a:spcBef>
                <a:spcPts val="0"/>
              </a:spcBef>
              <a:buAutoNum type="arabicPeriod"/>
            </a:pPr>
            <a:r>
              <a:rPr lang="en"/>
              <a:t>32-Channel Intan Chip</a:t>
            </a:r>
          </a:p>
          <a:p>
            <a:pPr indent="-228600" lvl="1" marL="914400" rtl="0">
              <a:spcBef>
                <a:spcPts val="0"/>
              </a:spcBef>
              <a:buAutoNum type="alphaLcPeriod"/>
            </a:pPr>
            <a:r>
              <a:rPr lang="en"/>
              <a:t>Main bank-breaker</a:t>
            </a:r>
          </a:p>
          <a:p>
            <a:pPr indent="-228600" lvl="1" marL="914400" rtl="0">
              <a:spcBef>
                <a:spcPts val="0"/>
              </a:spcBef>
              <a:buAutoNum type="alphaLcPeriod"/>
            </a:pPr>
            <a:r>
              <a:rPr lang="en"/>
              <a:t>Responding with conversion results</a:t>
            </a:r>
          </a:p>
          <a:p>
            <a:pPr indent="-228600" lvl="0" marL="457200" rtl="0">
              <a:spcBef>
                <a:spcPts val="0"/>
              </a:spcBef>
              <a:buAutoNum type="arabicPeriod"/>
            </a:pPr>
            <a:r>
              <a:rPr lang="en"/>
              <a:t>Laptop</a:t>
            </a:r>
          </a:p>
          <a:p>
            <a:pPr indent="-228600" lvl="1" marL="914400" rtl="0">
              <a:spcBef>
                <a:spcPts val="0"/>
              </a:spcBef>
              <a:buAutoNum type="alphaLcPeriod"/>
            </a:pPr>
            <a:r>
              <a:rPr lang="en"/>
              <a:t>MATLAB used to process data </a:t>
            </a:r>
          </a:p>
        </p:txBody>
      </p:sp>
      <p:pic>
        <p:nvPicPr>
          <p:cNvPr id="161" name="Shape 161"/>
          <p:cNvPicPr preferRelativeResize="0"/>
          <p:nvPr/>
        </p:nvPicPr>
        <p:blipFill>
          <a:blip r:embed="rId3">
            <a:alphaModFix/>
          </a:blip>
          <a:stretch>
            <a:fillRect/>
          </a:stretch>
        </p:blipFill>
        <p:spPr>
          <a:xfrm>
            <a:off x="5567187" y="252975"/>
            <a:ext cx="3038475" cy="2000250"/>
          </a:xfrm>
          <a:prstGeom prst="rect">
            <a:avLst/>
          </a:prstGeom>
          <a:noFill/>
          <a:ln>
            <a:noFill/>
          </a:ln>
        </p:spPr>
      </p:pic>
      <p:pic>
        <p:nvPicPr>
          <p:cNvPr id="162" name="Shape 162"/>
          <p:cNvPicPr preferRelativeResize="0"/>
          <p:nvPr/>
        </p:nvPicPr>
        <p:blipFill>
          <a:blip r:embed="rId4">
            <a:alphaModFix/>
          </a:blip>
          <a:stretch>
            <a:fillRect/>
          </a:stretch>
        </p:blipFill>
        <p:spPr>
          <a:xfrm>
            <a:off x="6293817" y="2253224"/>
            <a:ext cx="1585250" cy="2724050"/>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275450"/>
            <a:ext cx="8520599" cy="572699"/>
          </a:xfrm>
          <a:prstGeom prst="rect">
            <a:avLst/>
          </a:prstGeom>
        </p:spPr>
        <p:txBody>
          <a:bodyPr anchorCtr="0" anchor="t" bIns="91425" lIns="91425" rIns="91425" tIns="91425">
            <a:noAutofit/>
          </a:bodyPr>
          <a:lstStyle/>
          <a:p>
            <a:pPr lvl="0" rtl="0">
              <a:spcBef>
                <a:spcPts val="0"/>
              </a:spcBef>
              <a:buNone/>
            </a:pPr>
            <a:r>
              <a:rPr lang="en"/>
              <a:t>AFE System Diagram</a:t>
            </a:r>
          </a:p>
        </p:txBody>
      </p:sp>
      <p:pic>
        <p:nvPicPr>
          <p:cNvPr id="168" name="Shape 168"/>
          <p:cNvPicPr preferRelativeResize="0"/>
          <p:nvPr/>
        </p:nvPicPr>
        <p:blipFill>
          <a:blip r:embed="rId3">
            <a:alphaModFix/>
          </a:blip>
          <a:stretch>
            <a:fillRect/>
          </a:stretch>
        </p:blipFill>
        <p:spPr>
          <a:xfrm>
            <a:off x="2072875" y="798799"/>
            <a:ext cx="4998249" cy="4205549"/>
          </a:xfrm>
          <a:prstGeom prst="rect">
            <a:avLst/>
          </a:prstGeom>
          <a:noFill/>
          <a:ln>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AFE Prototype Functionality</a:t>
            </a:r>
          </a:p>
        </p:txBody>
      </p:sp>
      <p:sp>
        <p:nvSpPr>
          <p:cNvPr id="174" name="Shape 17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Verify SPI connection fidelity</a:t>
            </a:r>
          </a:p>
          <a:p>
            <a:pPr indent="-228600" lvl="1" marL="914400" rtl="0">
              <a:spcBef>
                <a:spcPts val="0"/>
              </a:spcBef>
              <a:buAutoNum type="alphaLcPeriod"/>
            </a:pPr>
            <a:r>
              <a:rPr lang="en"/>
              <a:t>Read register 40-44 which contains INTAN in ASCII</a:t>
            </a:r>
          </a:p>
          <a:p>
            <a:pPr indent="-228600" lvl="0" marL="457200" rtl="0">
              <a:spcBef>
                <a:spcPts val="0"/>
              </a:spcBef>
              <a:buAutoNum type="arabicPeriod"/>
            </a:pPr>
            <a:r>
              <a:rPr lang="en"/>
              <a:t>Program Chip with the following specifications and read back results:</a:t>
            </a:r>
          </a:p>
          <a:p>
            <a:pPr indent="-228600" lvl="1" marL="914400" rtl="0">
              <a:spcBef>
                <a:spcPts val="0"/>
              </a:spcBef>
              <a:buAutoNum type="alphaLcPeriod"/>
            </a:pPr>
            <a:r>
              <a:rPr lang="en"/>
              <a:t>ADC buffer bias = 32 (&lt;= 120 kS/s)</a:t>
            </a:r>
          </a:p>
          <a:p>
            <a:pPr indent="-228600" lvl="1" marL="914400" rtl="0">
              <a:spcBef>
                <a:spcPts val="0"/>
              </a:spcBef>
              <a:buAutoNum type="alphaLcPeriod"/>
            </a:pPr>
            <a:r>
              <a:rPr lang="en"/>
              <a:t>MUX bias  = 40 (&lt;= 120 kS/s)</a:t>
            </a:r>
          </a:p>
          <a:p>
            <a:pPr indent="-228600" lvl="1" marL="914400" rtl="0">
              <a:spcBef>
                <a:spcPts val="0"/>
              </a:spcBef>
              <a:buAutoNum type="alphaLcPeriod"/>
            </a:pPr>
            <a:r>
              <a:rPr lang="en"/>
              <a:t>ADC output format = 2's complement</a:t>
            </a:r>
          </a:p>
          <a:p>
            <a:pPr indent="-228600" lvl="1" marL="914400" rtl="0">
              <a:spcBef>
                <a:spcPts val="0"/>
              </a:spcBef>
              <a:buAutoNum type="alphaLcPeriod"/>
            </a:pPr>
            <a:r>
              <a:rPr lang="en"/>
              <a:t>Amp High cutoff = 500 Hz</a:t>
            </a:r>
          </a:p>
          <a:p>
            <a:pPr indent="-228600" lvl="1" marL="914400" rtl="0">
              <a:spcBef>
                <a:spcPts val="0"/>
              </a:spcBef>
              <a:buAutoNum type="alphaLcPeriod"/>
            </a:pPr>
            <a:r>
              <a:rPr lang="en"/>
              <a:t>Amp Low cutoff = 0.1 Hz</a:t>
            </a:r>
          </a:p>
          <a:p>
            <a:pPr indent="-228600" lvl="1" marL="914400" rtl="0">
              <a:spcBef>
                <a:spcPts val="0"/>
              </a:spcBef>
              <a:buAutoNum type="alphaLcPeriod"/>
            </a:pPr>
            <a:r>
              <a:rPr lang="en"/>
              <a:t>Amp power selection = all 32 channels</a:t>
            </a:r>
          </a:p>
          <a:p>
            <a:pPr indent="-228600" lvl="0" marL="457200" rtl="0">
              <a:spcBef>
                <a:spcPts val="0"/>
              </a:spcBef>
              <a:buAutoNum type="arabicPeriod"/>
            </a:pPr>
            <a:r>
              <a:rPr lang="en"/>
              <a:t>Convert test signals and display results on computer**</a:t>
            </a:r>
          </a:p>
          <a:p>
            <a:pPr indent="-228600" lvl="1" marL="914400" rtl="0">
              <a:spcBef>
                <a:spcPts val="0"/>
              </a:spcBef>
              <a:buAutoNum type="alphaLcPeriod"/>
            </a:pPr>
            <a:r>
              <a:rPr lang="en"/>
              <a:t>Hard to generate mV signal with little noise</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599" cy="572699"/>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a:t>Functionality </a:t>
            </a:r>
            <a:r>
              <a:rPr lang="en" sz="1800">
                <a:solidFill>
                  <a:schemeClr val="accent3"/>
                </a:solidFill>
              </a:rPr>
              <a:t>- Verify SPI connection fidelity</a:t>
            </a:r>
          </a:p>
          <a:p>
            <a:pPr lvl="0">
              <a:spcBef>
                <a:spcPts val="0"/>
              </a:spcBef>
              <a:buNone/>
            </a:pPr>
            <a:r>
              <a:t/>
            </a:r>
            <a:endParaRPr/>
          </a:p>
        </p:txBody>
      </p:sp>
      <p:sp>
        <p:nvSpPr>
          <p:cNvPr id="180" name="Shape 180"/>
          <p:cNvSpPr txBox="1"/>
          <p:nvPr>
            <p:ph idx="1" type="body"/>
          </p:nvPr>
        </p:nvSpPr>
        <p:spPr>
          <a:xfrm>
            <a:off x="860050" y="1152475"/>
            <a:ext cx="8520599" cy="3416400"/>
          </a:xfrm>
          <a:prstGeom prst="rect">
            <a:avLst/>
          </a:prstGeom>
        </p:spPr>
        <p:txBody>
          <a:bodyPr anchorCtr="0" anchor="t" bIns="91425" lIns="91425" rIns="91425" tIns="91425">
            <a:noAutofit/>
          </a:bodyPr>
          <a:lstStyle/>
          <a:p>
            <a:pPr lvl="0" rtl="0">
              <a:spcBef>
                <a:spcPts val="0"/>
              </a:spcBef>
              <a:buNone/>
            </a:pPr>
            <a:r>
              <a:rPr lang="en"/>
              <a:t>Read Reigster</a:t>
            </a:r>
          </a:p>
          <a:p>
            <a:pPr lvl="0" rtl="0">
              <a:spcBef>
                <a:spcPts val="0"/>
              </a:spcBef>
              <a:buNone/>
            </a:pPr>
            <a:r>
              <a:rPr lang="en"/>
              <a:t>40 -&gt; I</a:t>
            </a:r>
          </a:p>
          <a:p>
            <a:pPr lvl="0" rtl="0">
              <a:spcBef>
                <a:spcPts val="0"/>
              </a:spcBef>
              <a:buNone/>
            </a:pPr>
            <a:r>
              <a:rPr lang="en"/>
              <a:t>41 -&gt; N</a:t>
            </a:r>
          </a:p>
          <a:p>
            <a:pPr lvl="0" rtl="0">
              <a:spcBef>
                <a:spcPts val="0"/>
              </a:spcBef>
              <a:buNone/>
            </a:pPr>
            <a:r>
              <a:rPr lang="en"/>
              <a:t>42 -&gt;T</a:t>
            </a:r>
          </a:p>
          <a:p>
            <a:pPr lvl="0" rtl="0">
              <a:spcBef>
                <a:spcPts val="0"/>
              </a:spcBef>
              <a:buNone/>
            </a:pPr>
            <a:r>
              <a:rPr lang="en"/>
              <a:t>43 -&gt;A</a:t>
            </a:r>
          </a:p>
          <a:p>
            <a:pPr lvl="0">
              <a:spcBef>
                <a:spcPts val="0"/>
              </a:spcBef>
              <a:buNone/>
            </a:pPr>
            <a:r>
              <a:rPr lang="en"/>
              <a:t>44 -&gt;N</a:t>
            </a:r>
          </a:p>
        </p:txBody>
      </p:sp>
      <p:pic>
        <p:nvPicPr>
          <p:cNvPr id="181" name="Shape 181"/>
          <p:cNvPicPr preferRelativeResize="0"/>
          <p:nvPr/>
        </p:nvPicPr>
        <p:blipFill>
          <a:blip r:embed="rId3">
            <a:alphaModFix/>
          </a:blip>
          <a:stretch>
            <a:fillRect/>
          </a:stretch>
        </p:blipFill>
        <p:spPr>
          <a:xfrm>
            <a:off x="3952200" y="1017737"/>
            <a:ext cx="5077599" cy="3932175"/>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Motivation &amp; Scope</a:t>
            </a:r>
          </a:p>
        </p:txBody>
      </p:sp>
      <p:sp>
        <p:nvSpPr>
          <p:cNvPr id="66" name="Shape 6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gn="just">
              <a:spcBef>
                <a:spcPts val="0"/>
              </a:spcBef>
              <a:spcAft>
                <a:spcPts val="0"/>
              </a:spcAft>
              <a:buNone/>
            </a:pPr>
            <a:r>
              <a:rPr lang="en" sz="1200">
                <a:solidFill>
                  <a:srgbClr val="000000"/>
                </a:solidFill>
              </a:rPr>
              <a:t>Patients with severe epilepsy untreatable by medicine or therapy have to undergo invasive epilepsy surgery, to localize the source of the epileptic brain activity through intracranial EEG with a resolution greater than what is provided by scalp EEG.</a:t>
            </a:r>
          </a:p>
          <a:p>
            <a:pPr lvl="0" rtl="0" algn="just">
              <a:spcBef>
                <a:spcPts val="0"/>
              </a:spcBef>
              <a:spcAft>
                <a:spcPts val="0"/>
              </a:spcAft>
              <a:buNone/>
            </a:pPr>
            <a:r>
              <a:t/>
            </a:r>
            <a:endParaRPr sz="1200">
              <a:solidFill>
                <a:srgbClr val="000000"/>
              </a:solidFill>
            </a:endParaRPr>
          </a:p>
          <a:p>
            <a:pPr lvl="0" rtl="0" algn="just">
              <a:spcBef>
                <a:spcPts val="0"/>
              </a:spcBef>
              <a:spcAft>
                <a:spcPts val="0"/>
              </a:spcAft>
              <a:buNone/>
            </a:pPr>
            <a:r>
              <a:rPr lang="en" sz="1200">
                <a:solidFill>
                  <a:srgbClr val="000000"/>
                </a:solidFill>
              </a:rPr>
              <a:t>Such data collecting procedures are invasive, expensive, and time-consuming. The current standard is to use a bedside rolling station with a monitor and computer racks that have wires connecting the electrocochleography system directly to the patient’s brain. This confines them to their hospital beds for days on end with barely any interaction or motion, severely limiting their quality of life. </a:t>
            </a:r>
          </a:p>
          <a:p>
            <a:pPr lvl="0" rtl="0">
              <a:spcBef>
                <a:spcPts val="0"/>
              </a:spcBef>
              <a:spcAft>
                <a:spcPts val="0"/>
              </a:spcAft>
              <a:buNone/>
            </a:pPr>
            <a:r>
              <a:t/>
            </a:r>
            <a:endParaRPr sz="1200">
              <a:solidFill>
                <a:srgbClr val="000000"/>
              </a:solidFill>
            </a:endParaRPr>
          </a:p>
          <a:p>
            <a:pPr lvl="0" rtl="0">
              <a:spcBef>
                <a:spcPts val="0"/>
              </a:spcBef>
              <a:spcAft>
                <a:spcPts val="0"/>
              </a:spcAft>
              <a:buNone/>
            </a:pPr>
            <a:r>
              <a:rPr lang="en" sz="1200">
                <a:solidFill>
                  <a:srgbClr val="000000"/>
                </a:solidFill>
              </a:rPr>
              <a:t>WNR seeks to produce a new ECoG (a.k.a. Intracranial EEG) electrode that incorporates wireless connectivity between each individual intracranial electrode probe and a central terminal.  Each electrode will be attached to a low-power wireless control unit that will read and transmit neural data in real-time to a receiver.  An array of up to 16 wireless electrodes should be able to transmit simultaneously to a single receiver.  From the receiver, medical professionals can access the data in real-time and analyze the captured data to best treat the patient. Our embedded system seeks to untether the patients and give them their mobility and their life back.</a:t>
            </a:r>
          </a:p>
          <a:p>
            <a:pPr lvl="0">
              <a:spcBef>
                <a:spcPts val="0"/>
              </a:spcBef>
              <a:buNone/>
            </a:pPr>
            <a:r>
              <a:t/>
            </a:r>
            <a:endParaRPr sz="120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t>AFE Functionality</a:t>
            </a:r>
            <a:r>
              <a:rPr lang="en" sz="1800">
                <a:solidFill>
                  <a:schemeClr val="accent3"/>
                </a:solidFill>
              </a:rPr>
              <a:t> - Program Chip with the following specifications </a:t>
            </a:r>
          </a:p>
        </p:txBody>
      </p:sp>
      <p:sp>
        <p:nvSpPr>
          <p:cNvPr id="187" name="Shape 187"/>
          <p:cNvSpPr txBox="1"/>
          <p:nvPr>
            <p:ph idx="1" type="body"/>
          </p:nvPr>
        </p:nvSpPr>
        <p:spPr>
          <a:xfrm>
            <a:off x="-160050" y="1048175"/>
            <a:ext cx="4063200" cy="3838800"/>
          </a:xfrm>
          <a:prstGeom prst="rect">
            <a:avLst/>
          </a:prstGeom>
        </p:spPr>
        <p:txBody>
          <a:bodyPr anchorCtr="0" anchor="t" bIns="91425" lIns="91425" rIns="91425" tIns="91425">
            <a:noAutofit/>
          </a:bodyPr>
          <a:lstStyle/>
          <a:p>
            <a:pPr indent="-228600" lvl="1" marL="914400" rtl="0">
              <a:spcBef>
                <a:spcPts val="0"/>
              </a:spcBef>
              <a:buAutoNum type="alphaLcPeriod"/>
            </a:pPr>
            <a:r>
              <a:rPr lang="en"/>
              <a:t>ADC buffer bias = 32 (&lt;= 120 kS/s)</a:t>
            </a:r>
          </a:p>
          <a:p>
            <a:pPr indent="-228600" lvl="1" marL="914400" rtl="0">
              <a:spcBef>
                <a:spcPts val="0"/>
              </a:spcBef>
              <a:buAutoNum type="alphaLcPeriod"/>
            </a:pPr>
            <a:r>
              <a:rPr lang="en"/>
              <a:t>MUX bias  = 40 (&lt;= 12 kS/s)</a:t>
            </a:r>
          </a:p>
          <a:p>
            <a:pPr indent="-228600" lvl="1" marL="914400" rtl="0">
              <a:spcBef>
                <a:spcPts val="0"/>
              </a:spcBef>
              <a:buAutoNum type="alphaLcPeriod"/>
            </a:pPr>
            <a:r>
              <a:rPr lang="en"/>
              <a:t>ADC output format = 2's complement</a:t>
            </a:r>
          </a:p>
          <a:p>
            <a:pPr indent="-228600" lvl="1" marL="914400" rtl="0">
              <a:spcBef>
                <a:spcPts val="0"/>
              </a:spcBef>
              <a:buAutoNum type="alphaLcPeriod"/>
            </a:pPr>
            <a:r>
              <a:rPr lang="en"/>
              <a:t>Amp High cutoff = 500 Hz</a:t>
            </a:r>
          </a:p>
          <a:p>
            <a:pPr indent="-228600" lvl="2" marL="1371600" rtl="0">
              <a:spcBef>
                <a:spcPts val="0"/>
              </a:spcBef>
              <a:buAutoNum type="romanLcPeriod"/>
            </a:pPr>
            <a:r>
              <a:rPr lang="en"/>
              <a:t>RH1_DAC1 = 30</a:t>
            </a:r>
          </a:p>
          <a:p>
            <a:pPr indent="-228600" lvl="2" marL="1371600" rtl="0">
              <a:spcBef>
                <a:spcPts val="0"/>
              </a:spcBef>
              <a:buAutoNum type="romanLcPeriod"/>
            </a:pPr>
            <a:r>
              <a:rPr lang="en"/>
              <a:t> *  	RH1_DAC2 = 5</a:t>
            </a:r>
          </a:p>
          <a:p>
            <a:pPr indent="-228600" lvl="2" marL="1371600" rtl="0">
              <a:spcBef>
                <a:spcPts val="0"/>
              </a:spcBef>
              <a:buAutoNum type="romanLcPeriod"/>
            </a:pPr>
            <a:r>
              <a:rPr lang="en"/>
              <a:t> *  	RH2_DAC1 = 43</a:t>
            </a:r>
          </a:p>
          <a:p>
            <a:pPr indent="-228600" lvl="2" marL="1371600" rtl="0">
              <a:spcBef>
                <a:spcPts val="0"/>
              </a:spcBef>
              <a:buAutoNum type="romanLcPeriod"/>
            </a:pPr>
            <a:r>
              <a:rPr lang="en"/>
              <a:t> *  	RH2_DAC2 = 6</a:t>
            </a:r>
          </a:p>
          <a:p>
            <a:pPr indent="-228600" lvl="2" marL="1371600" rtl="0">
              <a:spcBef>
                <a:spcPts val="0"/>
              </a:spcBef>
              <a:buAutoNum type="romanLcPeriod"/>
            </a:pPr>
            <a:r>
              <a:t/>
            </a:r>
            <a:endParaRPr/>
          </a:p>
          <a:p>
            <a:pPr indent="-228600" lvl="1" marL="914400" rtl="0">
              <a:spcBef>
                <a:spcPts val="0"/>
              </a:spcBef>
              <a:buAutoNum type="alphaLcPeriod"/>
            </a:pPr>
            <a:r>
              <a:rPr lang="en"/>
              <a:t>Amp Low cutoff = 0.1 Hz</a:t>
            </a:r>
          </a:p>
          <a:p>
            <a:pPr indent="-228600" lvl="2" marL="1371600" rtl="0">
              <a:spcBef>
                <a:spcPts val="0"/>
              </a:spcBef>
              <a:buAutoNum type="romanLcPeriod"/>
            </a:pPr>
            <a:r>
              <a:rPr lang="en"/>
              <a:t>RL_DAC1 = 16</a:t>
            </a:r>
          </a:p>
          <a:p>
            <a:pPr indent="-228600" lvl="2" marL="1371600" rtl="0">
              <a:spcBef>
                <a:spcPts val="0"/>
              </a:spcBef>
              <a:buAutoNum type="romanLcPeriod"/>
            </a:pPr>
            <a:r>
              <a:rPr lang="en"/>
              <a:t>RL_DAC2 = 60</a:t>
            </a:r>
          </a:p>
          <a:p>
            <a:pPr indent="-228600" lvl="2" marL="1371600" rtl="0">
              <a:spcBef>
                <a:spcPts val="0"/>
              </a:spcBef>
              <a:buAutoNum type="romanLcPeriod"/>
            </a:pPr>
            <a:r>
              <a:rPr lang="en"/>
              <a:t>RL_DAC3 = 1</a:t>
            </a:r>
          </a:p>
          <a:p>
            <a:pPr indent="-228600" lvl="1" marL="914400">
              <a:spcBef>
                <a:spcPts val="0"/>
              </a:spcBef>
              <a:buAutoNum type="alphaLcPeriod"/>
            </a:pPr>
            <a:r>
              <a:rPr lang="en"/>
              <a:t>Amp power selection = all 32 channels</a:t>
            </a:r>
          </a:p>
        </p:txBody>
      </p:sp>
      <p:pic>
        <p:nvPicPr>
          <p:cNvPr id="188" name="Shape 188"/>
          <p:cNvPicPr preferRelativeResize="0"/>
          <p:nvPr/>
        </p:nvPicPr>
        <p:blipFill>
          <a:blip r:embed="rId3">
            <a:alphaModFix/>
          </a:blip>
          <a:stretch>
            <a:fillRect/>
          </a:stretch>
        </p:blipFill>
        <p:spPr>
          <a:xfrm>
            <a:off x="7900925" y="12"/>
            <a:ext cx="1243074" cy="4914675"/>
          </a:xfrm>
          <a:prstGeom prst="rect">
            <a:avLst/>
          </a:prstGeom>
          <a:noFill/>
          <a:ln>
            <a:noFill/>
          </a:ln>
        </p:spPr>
      </p:pic>
      <p:sp>
        <p:nvSpPr>
          <p:cNvPr id="189" name="Shape 189"/>
          <p:cNvSpPr txBox="1"/>
          <p:nvPr/>
        </p:nvSpPr>
        <p:spPr>
          <a:xfrm>
            <a:off x="4070725" y="1057700"/>
            <a:ext cx="3226199" cy="3804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Register Value Outputs:</a:t>
            </a:r>
          </a:p>
          <a:p>
            <a:pPr lvl="0" rtl="0">
              <a:spcBef>
                <a:spcPts val="0"/>
              </a:spcBef>
              <a:buNone/>
            </a:pPr>
            <a:r>
              <a:t/>
            </a:r>
            <a:endParaRPr>
              <a:solidFill>
                <a:schemeClr val="accent3"/>
              </a:solidFill>
              <a:latin typeface="Proxima Nova"/>
              <a:ea typeface="Proxima Nova"/>
              <a:cs typeface="Proxima Nova"/>
              <a:sym typeface="Proxima Nova"/>
            </a:endParaRPr>
          </a:p>
          <a:p>
            <a:pPr lvl="0" rtl="0">
              <a:spcBef>
                <a:spcPts val="0"/>
              </a:spcBef>
              <a:buNone/>
            </a:pPr>
            <a:r>
              <a:rPr lang="en">
                <a:solidFill>
                  <a:schemeClr val="accent3"/>
                </a:solidFill>
                <a:latin typeface="Proxima Nova"/>
                <a:ea typeface="Proxima Nova"/>
                <a:cs typeface="Proxima Nova"/>
                <a:sym typeface="Proxima Nova"/>
              </a:rPr>
              <a:t>1   -&gt; 0x20</a:t>
            </a:r>
          </a:p>
          <a:p>
            <a:pPr lvl="0" rtl="0">
              <a:spcBef>
                <a:spcPts val="0"/>
              </a:spcBef>
              <a:buNone/>
            </a:pPr>
            <a:r>
              <a:rPr lang="en">
                <a:solidFill>
                  <a:schemeClr val="accent3"/>
                </a:solidFill>
                <a:latin typeface="Proxima Nova"/>
                <a:ea typeface="Proxima Nova"/>
                <a:cs typeface="Proxima Nova"/>
                <a:sym typeface="Proxima Nova"/>
              </a:rPr>
              <a:t>2   -&gt; 0x28</a:t>
            </a:r>
          </a:p>
          <a:p>
            <a:pPr lvl="0" rtl="0">
              <a:spcBef>
                <a:spcPts val="0"/>
              </a:spcBef>
              <a:buNone/>
            </a:pPr>
            <a:r>
              <a:rPr lang="en">
                <a:solidFill>
                  <a:schemeClr val="accent3"/>
                </a:solidFill>
                <a:latin typeface="Proxima Nova"/>
                <a:ea typeface="Proxima Nova"/>
                <a:cs typeface="Proxima Nova"/>
                <a:sym typeface="Proxima Nova"/>
              </a:rPr>
              <a:t>4   -&gt; 0x40</a:t>
            </a:r>
          </a:p>
          <a:p>
            <a:pPr lvl="0" rtl="0">
              <a:spcBef>
                <a:spcPts val="0"/>
              </a:spcBef>
              <a:buNone/>
            </a:pPr>
            <a:r>
              <a:rPr lang="en">
                <a:solidFill>
                  <a:schemeClr val="accent3"/>
                </a:solidFill>
                <a:latin typeface="Proxima Nova"/>
                <a:ea typeface="Proxima Nova"/>
                <a:cs typeface="Proxima Nova"/>
                <a:sym typeface="Proxima Nova"/>
              </a:rPr>
              <a:t>8  -&gt; 0x1E</a:t>
            </a:r>
          </a:p>
          <a:p>
            <a:pPr lvl="0" rtl="0">
              <a:spcBef>
                <a:spcPts val="0"/>
              </a:spcBef>
              <a:buNone/>
            </a:pPr>
            <a:r>
              <a:rPr lang="en">
                <a:solidFill>
                  <a:schemeClr val="accent3"/>
                </a:solidFill>
                <a:latin typeface="Proxima Nova"/>
                <a:ea typeface="Proxima Nova"/>
                <a:cs typeface="Proxima Nova"/>
                <a:sym typeface="Proxima Nova"/>
              </a:rPr>
              <a:t>9   -&gt; 0x05</a:t>
            </a:r>
          </a:p>
          <a:p>
            <a:pPr lvl="0" rtl="0">
              <a:spcBef>
                <a:spcPts val="0"/>
              </a:spcBef>
              <a:buNone/>
            </a:pPr>
            <a:r>
              <a:rPr lang="en">
                <a:solidFill>
                  <a:schemeClr val="accent3"/>
                </a:solidFill>
                <a:latin typeface="Proxima Nova"/>
                <a:ea typeface="Proxima Nova"/>
                <a:cs typeface="Proxima Nova"/>
                <a:sym typeface="Proxima Nova"/>
              </a:rPr>
              <a:t>10   -&gt; 0x2B</a:t>
            </a:r>
          </a:p>
          <a:p>
            <a:pPr lvl="0" rtl="0">
              <a:spcBef>
                <a:spcPts val="0"/>
              </a:spcBef>
              <a:buNone/>
            </a:pPr>
            <a:r>
              <a:rPr lang="en">
                <a:solidFill>
                  <a:schemeClr val="accent3"/>
                </a:solidFill>
                <a:latin typeface="Proxima Nova"/>
                <a:ea typeface="Proxima Nova"/>
                <a:cs typeface="Proxima Nova"/>
                <a:sym typeface="Proxima Nova"/>
              </a:rPr>
              <a:t>11 -&gt; 0x06</a:t>
            </a:r>
          </a:p>
          <a:p>
            <a:pPr lvl="0" rtl="0">
              <a:spcBef>
                <a:spcPts val="0"/>
              </a:spcBef>
              <a:buNone/>
            </a:pPr>
            <a:r>
              <a:rPr lang="en">
                <a:solidFill>
                  <a:schemeClr val="accent3"/>
                </a:solidFill>
                <a:latin typeface="Proxima Nova"/>
                <a:ea typeface="Proxima Nova"/>
                <a:cs typeface="Proxima Nova"/>
                <a:sym typeface="Proxima Nova"/>
              </a:rPr>
              <a:t>12 -&gt; 0x10</a:t>
            </a:r>
          </a:p>
          <a:p>
            <a:pPr lvl="0" rtl="0">
              <a:spcBef>
                <a:spcPts val="0"/>
              </a:spcBef>
              <a:buNone/>
            </a:pPr>
            <a:r>
              <a:rPr lang="en">
                <a:solidFill>
                  <a:schemeClr val="accent3"/>
                </a:solidFill>
                <a:latin typeface="Proxima Nova"/>
                <a:ea typeface="Proxima Nova"/>
                <a:cs typeface="Proxima Nova"/>
                <a:sym typeface="Proxima Nova"/>
              </a:rPr>
              <a:t>13 -&gt; 0x7C</a:t>
            </a:r>
          </a:p>
          <a:p>
            <a:pPr lvl="0" rtl="0">
              <a:spcBef>
                <a:spcPts val="0"/>
              </a:spcBef>
              <a:buNone/>
            </a:pPr>
            <a:r>
              <a:rPr lang="en">
                <a:solidFill>
                  <a:schemeClr val="accent3"/>
                </a:solidFill>
                <a:latin typeface="Proxima Nova"/>
                <a:ea typeface="Proxima Nova"/>
                <a:cs typeface="Proxima Nova"/>
                <a:sym typeface="Proxima Nova"/>
              </a:rPr>
              <a:t>14 -&gt; 0xFF</a:t>
            </a:r>
          </a:p>
          <a:p>
            <a:pPr lvl="0" rtl="0">
              <a:spcBef>
                <a:spcPts val="0"/>
              </a:spcBef>
              <a:buNone/>
            </a:pPr>
            <a:r>
              <a:rPr lang="en">
                <a:solidFill>
                  <a:schemeClr val="accent3"/>
                </a:solidFill>
                <a:latin typeface="Proxima Nova"/>
                <a:ea typeface="Proxima Nova"/>
                <a:cs typeface="Proxima Nova"/>
                <a:sym typeface="Proxima Nova"/>
              </a:rPr>
              <a:t>15 -&gt; 0xFF</a:t>
            </a:r>
          </a:p>
          <a:p>
            <a:pPr lvl="0" rtl="0">
              <a:spcBef>
                <a:spcPts val="0"/>
              </a:spcBef>
              <a:buNone/>
            </a:pPr>
            <a:r>
              <a:rPr lang="en">
                <a:solidFill>
                  <a:schemeClr val="accent3"/>
                </a:solidFill>
                <a:latin typeface="Proxima Nova"/>
                <a:ea typeface="Proxima Nova"/>
                <a:cs typeface="Proxima Nova"/>
                <a:sym typeface="Proxima Nova"/>
              </a:rPr>
              <a:t>16 -&gt; 0xFF</a:t>
            </a:r>
          </a:p>
          <a:p>
            <a:pPr lvl="0" rtl="0">
              <a:spcBef>
                <a:spcPts val="0"/>
              </a:spcBef>
              <a:buNone/>
            </a:pPr>
            <a:r>
              <a:rPr lang="en">
                <a:solidFill>
                  <a:schemeClr val="accent3"/>
                </a:solidFill>
                <a:latin typeface="Proxima Nova"/>
                <a:ea typeface="Proxima Nova"/>
                <a:cs typeface="Proxima Nova"/>
                <a:sym typeface="Proxima Nova"/>
              </a:rPr>
              <a:t>17 -&gt; 0xFF</a:t>
            </a:r>
          </a:p>
          <a:p>
            <a:pPr lvl="0">
              <a:spcBef>
                <a:spcPts val="0"/>
              </a:spcBef>
              <a:buNone/>
            </a:pPr>
            <a:r>
              <a:t/>
            </a:r>
            <a:endParaRPr>
              <a:solidFill>
                <a:schemeClr val="accent3"/>
              </a:solidFill>
              <a:latin typeface="Proxima Nova"/>
              <a:ea typeface="Proxima Nova"/>
              <a:cs typeface="Proxima Nova"/>
              <a:sym typeface="Proxima Nova"/>
            </a:endParaRPr>
          </a:p>
        </p:txBody>
      </p:sp>
      <p:cxnSp>
        <p:nvCxnSpPr>
          <p:cNvPr id="190" name="Shape 190"/>
          <p:cNvCxnSpPr/>
          <p:nvPr/>
        </p:nvCxnSpPr>
        <p:spPr>
          <a:xfrm>
            <a:off x="3897775" y="978200"/>
            <a:ext cx="0" cy="3971699"/>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t>AFE Functionality</a:t>
            </a:r>
            <a:r>
              <a:rPr lang="en" sz="1800">
                <a:solidFill>
                  <a:schemeClr val="accent3"/>
                </a:solidFill>
              </a:rPr>
              <a:t> - Convert test signals and display</a:t>
            </a:r>
          </a:p>
        </p:txBody>
      </p:sp>
      <p:pic>
        <p:nvPicPr>
          <p:cNvPr id="196" name="Shape 196"/>
          <p:cNvPicPr preferRelativeResize="0"/>
          <p:nvPr/>
        </p:nvPicPr>
        <p:blipFill rotWithShape="1">
          <a:blip r:embed="rId3">
            <a:alphaModFix/>
          </a:blip>
          <a:srcRect b="20474" l="0" r="45097" t="22526"/>
          <a:stretch/>
        </p:blipFill>
        <p:spPr>
          <a:xfrm>
            <a:off x="6488250" y="146662"/>
            <a:ext cx="2655754" cy="2046502"/>
          </a:xfrm>
          <a:prstGeom prst="rect">
            <a:avLst/>
          </a:prstGeom>
          <a:noFill/>
          <a:ln>
            <a:noFill/>
          </a:ln>
        </p:spPr>
      </p:pic>
      <p:pic>
        <p:nvPicPr>
          <p:cNvPr id="197" name="Shape 197"/>
          <p:cNvPicPr preferRelativeResize="0"/>
          <p:nvPr/>
        </p:nvPicPr>
        <p:blipFill rotWithShape="1">
          <a:blip r:embed="rId4">
            <a:alphaModFix/>
          </a:blip>
          <a:srcRect b="25219" l="11113" r="8409" t="8883"/>
          <a:stretch/>
        </p:blipFill>
        <p:spPr>
          <a:xfrm>
            <a:off x="712400" y="2193163"/>
            <a:ext cx="3091722" cy="1879271"/>
          </a:xfrm>
          <a:prstGeom prst="rect">
            <a:avLst/>
          </a:prstGeom>
          <a:noFill/>
          <a:ln>
            <a:noFill/>
          </a:ln>
        </p:spPr>
      </p:pic>
      <p:pic>
        <p:nvPicPr>
          <p:cNvPr id="198" name="Shape 198"/>
          <p:cNvPicPr preferRelativeResize="0"/>
          <p:nvPr/>
        </p:nvPicPr>
        <p:blipFill>
          <a:blip r:embed="rId5">
            <a:alphaModFix/>
          </a:blip>
          <a:stretch>
            <a:fillRect/>
          </a:stretch>
        </p:blipFill>
        <p:spPr>
          <a:xfrm>
            <a:off x="3964379" y="1852749"/>
            <a:ext cx="4282694" cy="2082800"/>
          </a:xfrm>
          <a:prstGeom prst="rect">
            <a:avLst/>
          </a:prstGeom>
          <a:noFill/>
          <a:ln>
            <a:noFill/>
          </a:ln>
        </p:spPr>
      </p:pic>
      <p:pic>
        <p:nvPicPr>
          <p:cNvPr id="199" name="Shape 199"/>
          <p:cNvPicPr preferRelativeResize="0"/>
          <p:nvPr/>
        </p:nvPicPr>
        <p:blipFill>
          <a:blip r:embed="rId6">
            <a:alphaModFix/>
          </a:blip>
          <a:stretch>
            <a:fillRect/>
          </a:stretch>
        </p:blipFill>
        <p:spPr>
          <a:xfrm>
            <a:off x="4427521" y="2134274"/>
            <a:ext cx="3766275" cy="2599974"/>
          </a:xfrm>
          <a:prstGeom prst="rect">
            <a:avLst/>
          </a:prstGeom>
          <a:noFill/>
          <a:ln>
            <a:noFill/>
          </a:ln>
        </p:spPr>
      </p:pic>
      <p:sp>
        <p:nvSpPr>
          <p:cNvPr id="200" name="Shape 200"/>
          <p:cNvSpPr txBox="1"/>
          <p:nvPr>
            <p:ph idx="1" type="body"/>
          </p:nvPr>
        </p:nvSpPr>
        <p:spPr>
          <a:xfrm>
            <a:off x="3849775" y="2917700"/>
            <a:ext cx="890399" cy="430199"/>
          </a:xfrm>
          <a:prstGeom prst="rect">
            <a:avLst/>
          </a:prstGeom>
        </p:spPr>
        <p:txBody>
          <a:bodyPr anchorCtr="0" anchor="t" bIns="91425" lIns="91425" rIns="91425" tIns="91425">
            <a:noAutofit/>
          </a:bodyPr>
          <a:lstStyle/>
          <a:p>
            <a:pPr lvl="0">
              <a:spcBef>
                <a:spcPts val="0"/>
              </a:spcBef>
              <a:buNone/>
            </a:pPr>
            <a:r>
              <a:rPr lang="en">
                <a:solidFill>
                  <a:srgbClr val="FF0000"/>
                </a:solidFill>
              </a:rPr>
              <a:t>NOISE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AFE Power Consumption</a:t>
            </a:r>
          </a:p>
          <a:p>
            <a:pPr lvl="0">
              <a:spcBef>
                <a:spcPts val="0"/>
              </a:spcBef>
              <a:buNone/>
            </a:pPr>
            <a:r>
              <a:t/>
            </a:r>
            <a:endParaRPr/>
          </a:p>
        </p:txBody>
      </p:sp>
      <p:sp>
        <p:nvSpPr>
          <p:cNvPr id="206" name="Shape 206"/>
          <p:cNvSpPr txBox="1"/>
          <p:nvPr>
            <p:ph idx="1" type="body"/>
          </p:nvPr>
        </p:nvSpPr>
        <p:spPr>
          <a:xfrm>
            <a:off x="311700" y="1152475"/>
            <a:ext cx="8520599" cy="3886500"/>
          </a:xfrm>
          <a:prstGeom prst="rect">
            <a:avLst/>
          </a:prstGeom>
        </p:spPr>
        <p:txBody>
          <a:bodyPr anchorCtr="0" anchor="t" bIns="91425" lIns="91425" rIns="91425" tIns="91425">
            <a:noAutofit/>
          </a:bodyPr>
          <a:lstStyle/>
          <a:p>
            <a:pPr lvl="0" rtl="0">
              <a:spcBef>
                <a:spcPts val="0"/>
              </a:spcBef>
              <a:buNone/>
            </a:pPr>
            <a:r>
              <a:rPr lang="en"/>
              <a:t>Baseline amplifier array current: 200 µA </a:t>
            </a:r>
          </a:p>
          <a:p>
            <a:pPr lvl="0" rtl="0">
              <a:spcBef>
                <a:spcPts val="0"/>
              </a:spcBef>
              <a:buNone/>
            </a:pPr>
            <a:r>
              <a:rPr lang="en"/>
              <a:t>Amplifiers: 32 × 7.6 µA/kHz × 1 kHz = 243 µA </a:t>
            </a:r>
          </a:p>
          <a:p>
            <a:pPr lvl="0" rtl="0">
              <a:spcBef>
                <a:spcPts val="0"/>
              </a:spcBef>
              <a:buNone/>
            </a:pPr>
            <a:r>
              <a:rPr lang="en"/>
              <a:t>Baseline ADC current: 510 µA ADC/MUX: 2.14 µA/(kS/s) × 70 kS/s = 150 µA </a:t>
            </a:r>
          </a:p>
          <a:p>
            <a:pPr lvl="0" rtl="0">
              <a:spcBef>
                <a:spcPts val="0"/>
              </a:spcBef>
              <a:buNone/>
            </a:pPr>
            <a:r>
              <a:rPr lang="en"/>
              <a:t>LVDS I/O - 5.4mA</a:t>
            </a:r>
          </a:p>
          <a:p>
            <a:pPr lvl="0" rtl="0">
              <a:spcBef>
                <a:spcPts val="0"/>
              </a:spcBef>
              <a:buNone/>
            </a:pPr>
            <a:r>
              <a:rPr lang="en"/>
              <a:t>LVDS conversion chip = 8 mA </a:t>
            </a:r>
          </a:p>
          <a:p>
            <a:pPr lvl="0">
              <a:spcBef>
                <a:spcPts val="0"/>
              </a:spcBef>
              <a:buNone/>
            </a:pPr>
            <a:r>
              <a:rPr lang="en"/>
              <a:t>Total supply current: 14 mA</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AFE Power Consumption</a:t>
            </a:r>
          </a:p>
        </p:txBody>
      </p:sp>
      <p:sp>
        <p:nvSpPr>
          <p:cNvPr id="212" name="Shape 21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I = 22.5 mA  -&gt; 22.5 mAh</a:t>
            </a:r>
          </a:p>
          <a:p>
            <a:pPr lvl="0" rtl="0">
              <a:spcBef>
                <a:spcPts val="0"/>
              </a:spcBef>
              <a:buNone/>
            </a:pPr>
            <a:r>
              <a:rPr lang="en"/>
              <a:t>V = 3.07 V</a:t>
            </a:r>
          </a:p>
          <a:p>
            <a:pPr lvl="0" rtl="0">
              <a:spcBef>
                <a:spcPts val="0"/>
              </a:spcBef>
              <a:buNone/>
            </a:pPr>
            <a:r>
              <a:rPr lang="en"/>
              <a:t>P = I*V = 0.07675 W</a:t>
            </a:r>
          </a:p>
          <a:p>
            <a:pPr lvl="0" rtl="0">
              <a:spcBef>
                <a:spcPts val="0"/>
              </a:spcBef>
              <a:buNone/>
            </a:pPr>
            <a:r>
              <a:t/>
            </a:r>
            <a:endParaRPr/>
          </a:p>
          <a:p>
            <a:pPr lvl="0" rtl="0">
              <a:spcBef>
                <a:spcPts val="0"/>
              </a:spcBef>
              <a:buNone/>
            </a:pPr>
            <a:r>
              <a:rPr lang="en"/>
              <a:t>22.5mAh -&gt; 540 mAh for 24 hr</a:t>
            </a:r>
          </a:p>
          <a:p>
            <a:pPr lvl="0">
              <a:spcBef>
                <a:spcPts val="0"/>
              </a:spcBef>
              <a:buNone/>
            </a:pPr>
            <a:r>
              <a:t/>
            </a:r>
            <a:endParaRPr/>
          </a:p>
        </p:txBody>
      </p:sp>
      <p:pic>
        <p:nvPicPr>
          <p:cNvPr id="213" name="Shape 213"/>
          <p:cNvPicPr preferRelativeResize="0"/>
          <p:nvPr/>
        </p:nvPicPr>
        <p:blipFill>
          <a:blip r:embed="rId3">
            <a:alphaModFix/>
          </a:blip>
          <a:stretch>
            <a:fillRect/>
          </a:stretch>
        </p:blipFill>
        <p:spPr>
          <a:xfrm>
            <a:off x="3984062" y="2152125"/>
            <a:ext cx="4848225" cy="1076325"/>
          </a:xfrm>
          <a:prstGeom prst="rect">
            <a:avLst/>
          </a:prstGeom>
          <a:noFill/>
          <a:ln>
            <a:noFill/>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AFE Safety Precautions</a:t>
            </a:r>
          </a:p>
        </p:txBody>
      </p:sp>
      <p:sp>
        <p:nvSpPr>
          <p:cNvPr id="219" name="Shape 21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Intan Chip</a:t>
            </a:r>
          </a:p>
          <a:p>
            <a:pPr indent="-228600" lvl="1" marL="914400" rtl="0">
              <a:spcBef>
                <a:spcPts val="0"/>
              </a:spcBef>
              <a:buAutoNum type="alphaLcPeriod"/>
            </a:pPr>
            <a:r>
              <a:rPr lang="en"/>
              <a:t>ESD safety</a:t>
            </a:r>
          </a:p>
          <a:p>
            <a:pPr indent="-228600" lvl="1" marL="914400" rtl="0">
              <a:spcBef>
                <a:spcPts val="0"/>
              </a:spcBef>
              <a:buAutoNum type="alphaLcPeriod"/>
            </a:pPr>
            <a:r>
              <a:rPr lang="en"/>
              <a:t>ADC input limit</a:t>
            </a:r>
          </a:p>
          <a:p>
            <a:pPr indent="-228600" lvl="2" marL="1371600" rtl="0">
              <a:spcBef>
                <a:spcPts val="0"/>
              </a:spcBef>
              <a:buAutoNum type="romanLcPeriod"/>
            </a:pPr>
            <a:r>
              <a:rPr lang="en"/>
              <a:t>built in protective circuits with diodes</a:t>
            </a:r>
          </a:p>
          <a:p>
            <a:pPr indent="-228600" lvl="2" marL="1371600" rtl="0">
              <a:spcBef>
                <a:spcPts val="0"/>
              </a:spcBef>
              <a:buAutoNum type="romanLcPeriod"/>
            </a:pPr>
            <a:r>
              <a:rPr lang="en"/>
              <a:t>+/- 400mV from GND</a:t>
            </a:r>
          </a:p>
          <a:p>
            <a:pPr lvl="0" rtl="0">
              <a:spcBef>
                <a:spcPts val="0"/>
              </a:spcBef>
              <a:buNone/>
            </a:pPr>
            <a:r>
              <a:rPr lang="en"/>
              <a:t>Solution:</a:t>
            </a:r>
          </a:p>
          <a:p>
            <a:pPr lvl="0" rtl="0">
              <a:spcBef>
                <a:spcPts val="0"/>
              </a:spcBef>
              <a:buNone/>
            </a:pPr>
            <a:r>
              <a:rPr lang="en"/>
              <a:t>	ESD mat</a:t>
            </a:r>
          </a:p>
          <a:p>
            <a:pPr lvl="0">
              <a:spcBef>
                <a:spcPts val="0"/>
              </a:spcBef>
              <a:buNone/>
            </a:pPr>
            <a:r>
              <a:rPr lang="en"/>
              <a:t>	Voltage Divider to limit input voltage</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COMPRESSION ALGORITHMS</a:t>
            </a:r>
          </a:p>
        </p:txBody>
      </p:sp>
      <p:sp>
        <p:nvSpPr>
          <p:cNvPr id="225" name="Shape 22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Since the requirement of sampling rate and wireless transmission capacity are in conflict, we need to think out of box--with the power of compression, the data rate can be reduced by as high as 4x.</a:t>
            </a:r>
          </a:p>
          <a:p>
            <a:pPr lvl="0" rtl="0">
              <a:spcBef>
                <a:spcPts val="0"/>
              </a:spcBef>
              <a:buNone/>
            </a:pPr>
            <a:r>
              <a:t/>
            </a:r>
            <a:endParaRPr/>
          </a:p>
          <a:p>
            <a:pPr lvl="0">
              <a:spcBef>
                <a:spcPts val="0"/>
              </a:spcBef>
              <a:buNone/>
            </a:pPr>
            <a:r>
              <a:rPr lang="en"/>
              <a:t>The compression algorithm targets to encode raw binary data, and does not use extra encoding scheme to save on-disk storage.</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COMPRESSION ALGORITHMS</a:t>
            </a:r>
          </a:p>
        </p:txBody>
      </p:sp>
      <p:sp>
        <p:nvSpPr>
          <p:cNvPr id="231" name="Shape 23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Huffman Code</a:t>
            </a:r>
          </a:p>
          <a:p>
            <a:pPr lvl="0">
              <a:spcBef>
                <a:spcPts val="0"/>
              </a:spcBef>
              <a:buNone/>
            </a:pPr>
            <a:r>
              <a:t/>
            </a:r>
            <a:endParaRPr/>
          </a:p>
        </p:txBody>
      </p:sp>
      <p:pic>
        <p:nvPicPr>
          <p:cNvPr id="232" name="Shape 232"/>
          <p:cNvPicPr preferRelativeResize="0"/>
          <p:nvPr/>
        </p:nvPicPr>
        <p:blipFill>
          <a:blip r:embed="rId3">
            <a:alphaModFix/>
          </a:blip>
          <a:stretch>
            <a:fillRect/>
          </a:stretch>
        </p:blipFill>
        <p:spPr>
          <a:xfrm>
            <a:off x="2371062" y="1341825"/>
            <a:ext cx="4401875" cy="3227049"/>
          </a:xfrm>
          <a:prstGeom prst="rect">
            <a:avLst/>
          </a:prstGeom>
          <a:noFill/>
          <a:ln>
            <a:noFill/>
          </a:ln>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COMPRESSION ALGORITHMS</a:t>
            </a:r>
          </a:p>
        </p:txBody>
      </p:sp>
      <p:sp>
        <p:nvSpPr>
          <p:cNvPr id="238" name="Shape 23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Audio Compression Algorithms</a:t>
            </a:r>
          </a:p>
          <a:p>
            <a:pPr lvl="0" rtl="0">
              <a:spcBef>
                <a:spcPts val="0"/>
              </a:spcBef>
              <a:buNone/>
            </a:pPr>
            <a:r>
              <a:rPr lang="en"/>
              <a:t> MP3/MP4</a:t>
            </a:r>
          </a:p>
          <a:p>
            <a:pPr lvl="0">
              <a:spcBef>
                <a:spcPts val="0"/>
              </a:spcBef>
              <a:buNone/>
            </a:pPr>
            <a:r>
              <a:t/>
            </a:r>
            <a:endParaRPr/>
          </a:p>
        </p:txBody>
      </p:sp>
      <p:pic>
        <p:nvPicPr>
          <p:cNvPr id="239" name="Shape 239"/>
          <p:cNvPicPr preferRelativeResize="0"/>
          <p:nvPr/>
        </p:nvPicPr>
        <p:blipFill>
          <a:blip r:embed="rId3">
            <a:alphaModFix/>
          </a:blip>
          <a:stretch>
            <a:fillRect/>
          </a:stretch>
        </p:blipFill>
        <p:spPr>
          <a:xfrm>
            <a:off x="2016762" y="1786500"/>
            <a:ext cx="5110474" cy="2782374"/>
          </a:xfrm>
          <a:prstGeom prst="rect">
            <a:avLst/>
          </a:prstGeom>
          <a:noFill/>
          <a:ln>
            <a:noFill/>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COMPRESSION ALGORITHMS</a:t>
            </a:r>
          </a:p>
        </p:txBody>
      </p:sp>
      <p:sp>
        <p:nvSpPr>
          <p:cNvPr id="245" name="Shape 245"/>
          <p:cNvSpPr txBox="1"/>
          <p:nvPr>
            <p:ph idx="1" type="body"/>
          </p:nvPr>
        </p:nvSpPr>
        <p:spPr>
          <a:xfrm>
            <a:off x="311700" y="1017725"/>
            <a:ext cx="8520599" cy="3416400"/>
          </a:xfrm>
          <a:prstGeom prst="rect">
            <a:avLst/>
          </a:prstGeom>
        </p:spPr>
        <p:txBody>
          <a:bodyPr anchorCtr="0" anchor="t" bIns="91425" lIns="91425" rIns="91425" tIns="91425">
            <a:noAutofit/>
          </a:bodyPr>
          <a:lstStyle/>
          <a:p>
            <a:pPr lvl="0" rtl="0">
              <a:spcBef>
                <a:spcPts val="0"/>
              </a:spcBef>
              <a:buNone/>
            </a:pPr>
            <a:r>
              <a:rPr lang="en"/>
              <a:t>Lempel-Ziv-Markov Chain (LZMA)</a:t>
            </a:r>
          </a:p>
          <a:p>
            <a:pPr lvl="0">
              <a:spcBef>
                <a:spcPts val="0"/>
              </a:spcBef>
              <a:buNone/>
            </a:pPr>
            <a:r>
              <a:t/>
            </a:r>
            <a:endParaRPr/>
          </a:p>
        </p:txBody>
      </p:sp>
      <p:pic>
        <p:nvPicPr>
          <p:cNvPr id="246" name="Shape 246"/>
          <p:cNvPicPr preferRelativeResize="0"/>
          <p:nvPr/>
        </p:nvPicPr>
        <p:blipFill>
          <a:blip r:embed="rId3">
            <a:alphaModFix/>
          </a:blip>
          <a:stretch>
            <a:fillRect/>
          </a:stretch>
        </p:blipFill>
        <p:spPr>
          <a:xfrm>
            <a:off x="1524000" y="1558975"/>
            <a:ext cx="6096000" cy="3009900"/>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COMPRESSION ALGORITHMS</a:t>
            </a:r>
          </a:p>
        </p:txBody>
      </p:sp>
      <p:sp>
        <p:nvSpPr>
          <p:cNvPr id="252" name="Shape 25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Other algorithms: </a:t>
            </a:r>
          </a:p>
          <a:p>
            <a:pPr lvl="0" rtl="0">
              <a:spcBef>
                <a:spcPts val="0"/>
              </a:spcBef>
              <a:buNone/>
            </a:pPr>
            <a:r>
              <a:rPr lang="en"/>
              <a:t>ALZ77, AZTEC, TP, CORTES, Dual KLT…</a:t>
            </a:r>
          </a:p>
          <a:p>
            <a:pPr lvl="0" rtl="0">
              <a:spcBef>
                <a:spcPts val="0"/>
              </a:spcBef>
              <a:buNone/>
            </a:pPr>
            <a:r>
              <a:t/>
            </a:r>
            <a:endParaRPr/>
          </a:p>
          <a:p>
            <a:pPr lvl="0" rtl="0">
              <a:spcBef>
                <a:spcPts val="0"/>
              </a:spcBef>
              <a:buNone/>
            </a:pPr>
            <a:r>
              <a:rPr lang="en"/>
              <a:t>All have great performance, some even reaches 12.0 compression ratio.</a:t>
            </a:r>
          </a:p>
          <a:p>
            <a:pPr lvl="0">
              <a:spcBef>
                <a:spcPts val="0"/>
              </a:spcBef>
              <a:buNone/>
            </a:pPr>
            <a:r>
              <a:rPr lang="en"/>
              <a:t>Restriction: cannot adopt over-complicated algorithms; should only take a few lines of code</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Customer Needs </a:t>
            </a:r>
          </a:p>
        </p:txBody>
      </p:sp>
      <p:sp>
        <p:nvSpPr>
          <p:cNvPr id="72" name="Shape 72"/>
          <p:cNvSpPr txBox="1"/>
          <p:nvPr>
            <p:ph idx="1" type="body"/>
          </p:nvPr>
        </p:nvSpPr>
        <p:spPr>
          <a:xfrm>
            <a:off x="311700" y="1152475"/>
            <a:ext cx="8520599" cy="3774300"/>
          </a:xfrm>
          <a:prstGeom prst="rect">
            <a:avLst/>
          </a:prstGeom>
        </p:spPr>
        <p:txBody>
          <a:bodyPr anchorCtr="0" anchor="t" bIns="91425" lIns="91425" rIns="91425" tIns="91425">
            <a:noAutofit/>
          </a:bodyPr>
          <a:lstStyle/>
          <a:p>
            <a:pPr indent="-228600" lvl="0" marL="457200" rtl="0">
              <a:spcBef>
                <a:spcPts val="0"/>
              </a:spcBef>
              <a:buAutoNum type="arabicPeriod"/>
            </a:pPr>
            <a:r>
              <a:rPr lang="en"/>
              <a:t>Safety &amp; Regulations</a:t>
            </a:r>
          </a:p>
          <a:p>
            <a:pPr indent="-228600" lvl="1" marL="914400" rtl="0">
              <a:lnSpc>
                <a:spcPct val="100000"/>
              </a:lnSpc>
              <a:spcBef>
                <a:spcPts val="0"/>
              </a:spcBef>
              <a:spcAft>
                <a:spcPts val="0"/>
              </a:spcAft>
              <a:buAutoNum type="alphaLcPeriod"/>
            </a:pPr>
            <a:r>
              <a:rPr lang="en"/>
              <a:t>FDA Medical Device &amp; HIPPA Data Privacy Requirements</a:t>
            </a:r>
          </a:p>
          <a:p>
            <a:pPr indent="-228600" lvl="1" marL="914400" rtl="0">
              <a:lnSpc>
                <a:spcPct val="100000"/>
              </a:lnSpc>
              <a:spcBef>
                <a:spcPts val="0"/>
              </a:spcBef>
              <a:spcAft>
                <a:spcPts val="0"/>
              </a:spcAft>
              <a:buAutoNum type="alphaLcPeriod"/>
            </a:pPr>
            <a:r>
              <a:rPr lang="en"/>
              <a:t>Do not heat up the surrounding skin by a change of more than 2℃/3.6℉</a:t>
            </a:r>
          </a:p>
          <a:p>
            <a:pPr indent="-228600" lvl="1" marL="914400" rtl="0">
              <a:lnSpc>
                <a:spcPct val="100000"/>
              </a:lnSpc>
              <a:spcBef>
                <a:spcPts val="0"/>
              </a:spcBef>
              <a:spcAft>
                <a:spcPts val="0"/>
              </a:spcAft>
              <a:buAutoNum type="alphaLcPeriod"/>
            </a:pPr>
            <a:r>
              <a:rPr lang="en"/>
              <a:t>No leakage current from device into brain</a:t>
            </a:r>
          </a:p>
          <a:p>
            <a:pPr indent="0" lvl="0" marL="457200" rtl="0">
              <a:lnSpc>
                <a:spcPct val="100000"/>
              </a:lnSpc>
              <a:spcBef>
                <a:spcPts val="0"/>
              </a:spcBef>
              <a:spcAft>
                <a:spcPts val="0"/>
              </a:spcAft>
              <a:buNone/>
            </a:pPr>
            <a:r>
              <a:t/>
            </a:r>
            <a:endParaRPr/>
          </a:p>
          <a:p>
            <a:pPr indent="-228600" lvl="0" marL="457200" rtl="0">
              <a:spcBef>
                <a:spcPts val="0"/>
              </a:spcBef>
              <a:buAutoNum type="arabicPeriod"/>
            </a:pPr>
            <a:r>
              <a:rPr lang="en"/>
              <a:t> Real-time, accurate, and comprehensive data collection</a:t>
            </a:r>
          </a:p>
          <a:p>
            <a:pPr indent="-228600" lvl="1" marL="914400" rtl="0">
              <a:lnSpc>
                <a:spcPct val="100000"/>
              </a:lnSpc>
              <a:spcBef>
                <a:spcPts val="0"/>
              </a:spcBef>
              <a:spcAft>
                <a:spcPts val="0"/>
              </a:spcAft>
              <a:buAutoNum type="alphaLcPeriod"/>
            </a:pPr>
            <a:r>
              <a:rPr lang="en"/>
              <a:t>Wireless Data link with adequate bandwidth and throughput sending to an external device</a:t>
            </a:r>
          </a:p>
          <a:p>
            <a:pPr indent="-228600" lvl="1" marL="914400" rtl="0">
              <a:lnSpc>
                <a:spcPct val="100000"/>
              </a:lnSpc>
              <a:spcBef>
                <a:spcPts val="0"/>
              </a:spcBef>
              <a:spcAft>
                <a:spcPts val="0"/>
              </a:spcAft>
              <a:buAutoNum type="alphaLcPeriod"/>
            </a:pPr>
            <a:r>
              <a:rPr lang="en"/>
              <a:t>Sample and send data from all 16 electrodes on 16 probes with sufficient bit resolution</a:t>
            </a:r>
          </a:p>
          <a:p>
            <a:pPr indent="-228600" lvl="1" marL="914400" rtl="0">
              <a:lnSpc>
                <a:spcPct val="100000"/>
              </a:lnSpc>
              <a:spcBef>
                <a:spcPts val="0"/>
              </a:spcBef>
              <a:spcAft>
                <a:spcPts val="0"/>
              </a:spcAft>
              <a:buAutoNum type="alphaLcPeriod"/>
            </a:pPr>
            <a:r>
              <a:rPr lang="en"/>
              <a:t>Encrypt and decrypt data with no loss in resolution</a:t>
            </a:r>
          </a:p>
          <a:p>
            <a:pPr indent="0" lvl="0" marL="457200" rtl="0">
              <a:lnSpc>
                <a:spcPct val="100000"/>
              </a:lnSpc>
              <a:spcBef>
                <a:spcPts val="0"/>
              </a:spcBef>
              <a:spcAft>
                <a:spcPts val="0"/>
              </a:spcAft>
              <a:buNone/>
            </a:pPr>
            <a:r>
              <a:t/>
            </a:r>
            <a:endParaRPr/>
          </a:p>
          <a:p>
            <a:pPr indent="-228600" lvl="0" marL="457200" rtl="0">
              <a:lnSpc>
                <a:spcPct val="100000"/>
              </a:lnSpc>
              <a:spcBef>
                <a:spcPts val="0"/>
              </a:spcBef>
              <a:spcAft>
                <a:spcPts val="0"/>
              </a:spcAft>
              <a:buAutoNum type="arabicPeriod"/>
            </a:pPr>
            <a:r>
              <a:rPr lang="en"/>
              <a:t>Convenience, portability, and long-lasting</a:t>
            </a:r>
          </a:p>
          <a:p>
            <a:pPr indent="-228600" lvl="1" marL="914400" rtl="0">
              <a:spcBef>
                <a:spcPts val="0"/>
              </a:spcBef>
              <a:buAutoNum type="alphaLcPeriod"/>
            </a:pPr>
            <a:r>
              <a:rPr lang="en"/>
              <a:t>Independent usability of each probe without the need to physically network probes in a grid</a:t>
            </a:r>
          </a:p>
          <a:p>
            <a:pPr indent="-228600" lvl="1" marL="914400" rtl="0">
              <a:spcBef>
                <a:spcPts val="0"/>
              </a:spcBef>
              <a:buAutoNum type="alphaLcPeriod"/>
            </a:pPr>
            <a:r>
              <a:rPr lang="en"/>
              <a:t>Compact and lightweight form factor that does not interfere with other probes</a:t>
            </a:r>
          </a:p>
          <a:p>
            <a:pPr indent="-228600" lvl="1" marL="914400" rtl="0">
              <a:spcBef>
                <a:spcPts val="0"/>
              </a:spcBef>
              <a:buAutoNum type="alphaLcPeriod"/>
            </a:pPr>
            <a:r>
              <a:rPr lang="en"/>
              <a:t>Battery should last at least a working day and be easily user-replaceable</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255250"/>
            <a:ext cx="8520599" cy="572699"/>
          </a:xfrm>
          <a:prstGeom prst="rect">
            <a:avLst/>
          </a:prstGeom>
        </p:spPr>
        <p:txBody>
          <a:bodyPr anchorCtr="0" anchor="t" bIns="91425" lIns="91425" rIns="91425" tIns="91425">
            <a:noAutofit/>
          </a:bodyPr>
          <a:lstStyle/>
          <a:p>
            <a:pPr lvl="0">
              <a:spcBef>
                <a:spcPts val="0"/>
              </a:spcBef>
              <a:buNone/>
            </a:pPr>
            <a:r>
              <a:rPr lang="en"/>
              <a:t>ALZ77 Method</a:t>
            </a:r>
          </a:p>
        </p:txBody>
      </p:sp>
      <p:graphicFrame>
        <p:nvGraphicFramePr>
          <p:cNvPr id="258" name="Shape 258"/>
          <p:cNvGraphicFramePr/>
          <p:nvPr/>
        </p:nvGraphicFramePr>
        <p:xfrm>
          <a:off x="1676400" y="918775"/>
          <a:ext cx="3000000" cy="3000000"/>
        </p:xfrm>
        <a:graphic>
          <a:graphicData uri="http://schemas.openxmlformats.org/drawingml/2006/table">
            <a:tbl>
              <a:tblPr>
                <a:noFill/>
                <a:tableStyleId>{DCF22A0E-0E73-49BE-B8EE-9DC4B0EF2F83}</a:tableStyleId>
              </a:tblPr>
              <a:tblGrid>
                <a:gridCol w="1447800"/>
                <a:gridCol w="1447800"/>
                <a:gridCol w="1447800"/>
                <a:gridCol w="1447800"/>
              </a:tblGrid>
              <a:tr h="399400">
                <a:tc>
                  <a:txBody>
                    <a:bodyPr>
                      <a:noAutofit/>
                    </a:bodyPr>
                    <a:lstStyle/>
                    <a:p>
                      <a:pPr lvl="0" algn="ctr">
                        <a:spcBef>
                          <a:spcPts val="0"/>
                        </a:spcBef>
                        <a:buNone/>
                      </a:pPr>
                      <a:r>
                        <a:rPr b="1" lang="en"/>
                        <a:t>Matching Tolerance</a:t>
                      </a:r>
                    </a:p>
                  </a:txBody>
                  <a:tcPr marT="91425" marB="91425" marR="91425" marL="91425"/>
                </a:tc>
                <a:tc>
                  <a:txBody>
                    <a:bodyPr>
                      <a:noAutofit/>
                    </a:bodyPr>
                    <a:lstStyle/>
                    <a:p>
                      <a:pPr lvl="0" algn="ctr">
                        <a:spcBef>
                          <a:spcPts val="0"/>
                        </a:spcBef>
                        <a:buNone/>
                      </a:pPr>
                      <a:r>
                        <a:rPr b="1" lang="en"/>
                        <a:t>Comp. Ratio</a:t>
                      </a:r>
                    </a:p>
                  </a:txBody>
                  <a:tcPr marT="91425" marB="91425" marR="91425" marL="91425"/>
                </a:tc>
                <a:tc>
                  <a:txBody>
                    <a:bodyPr>
                      <a:noAutofit/>
                    </a:bodyPr>
                    <a:lstStyle/>
                    <a:p>
                      <a:pPr lvl="0" algn="ctr">
                        <a:spcBef>
                          <a:spcPts val="0"/>
                        </a:spcBef>
                        <a:buNone/>
                      </a:pPr>
                      <a:r>
                        <a:rPr b="1" lang="en"/>
                        <a:t>Sampling Rate</a:t>
                      </a:r>
                    </a:p>
                  </a:txBody>
                  <a:tcPr marT="91425" marB="91425" marR="91425" marL="91425"/>
                </a:tc>
                <a:tc>
                  <a:txBody>
                    <a:bodyPr>
                      <a:noAutofit/>
                    </a:bodyPr>
                    <a:lstStyle/>
                    <a:p>
                      <a:pPr lvl="0" algn="ctr">
                        <a:spcBef>
                          <a:spcPts val="0"/>
                        </a:spcBef>
                        <a:buNone/>
                      </a:pPr>
                      <a:r>
                        <a:rPr b="1" lang="en"/>
                        <a:t>RMS Diff. (%)</a:t>
                      </a:r>
                    </a:p>
                  </a:txBody>
                  <a:tcPr marT="91425" marB="91425" marR="91425" marL="91425"/>
                </a:tc>
              </a:tr>
              <a:tr h="399400">
                <a:tc>
                  <a:txBody>
                    <a:bodyPr>
                      <a:noAutofit/>
                    </a:bodyPr>
                    <a:lstStyle/>
                    <a:p>
                      <a:pPr lvl="0" algn="ctr">
                        <a:spcBef>
                          <a:spcPts val="0"/>
                        </a:spcBef>
                        <a:buNone/>
                      </a:pPr>
                      <a:r>
                        <a:rPr lang="en"/>
                        <a:t>0</a:t>
                      </a:r>
                    </a:p>
                  </a:txBody>
                  <a:tcPr marT="91425" marB="91425" marR="91425" marL="91425"/>
                </a:tc>
                <a:tc>
                  <a:txBody>
                    <a:bodyPr>
                      <a:noAutofit/>
                    </a:bodyPr>
                    <a:lstStyle/>
                    <a:p>
                      <a:pPr lvl="0" algn="ctr">
                        <a:spcBef>
                          <a:spcPts val="0"/>
                        </a:spcBef>
                        <a:buNone/>
                      </a:pPr>
                      <a:r>
                        <a:rPr lang="en"/>
                        <a:t>3.2</a:t>
                      </a:r>
                    </a:p>
                  </a:txBody>
                  <a:tcPr marT="91425" marB="91425" marR="91425" marL="91425"/>
                </a:tc>
                <a:tc>
                  <a:txBody>
                    <a:bodyPr>
                      <a:noAutofit/>
                    </a:bodyPr>
                    <a:lstStyle/>
                    <a:p>
                      <a:pPr lvl="0" algn="ctr">
                        <a:spcBef>
                          <a:spcPts val="0"/>
                        </a:spcBef>
                        <a:buNone/>
                      </a:pPr>
                      <a:r>
                        <a:rPr lang="en"/>
                        <a:t>250 * 8b</a:t>
                      </a:r>
                    </a:p>
                  </a:txBody>
                  <a:tcPr marT="91425" marB="91425" marR="91425" marL="91425"/>
                </a:tc>
                <a:tc>
                  <a:txBody>
                    <a:bodyPr>
                      <a:noAutofit/>
                    </a:bodyPr>
                    <a:lstStyle/>
                    <a:p>
                      <a:pPr lvl="0" algn="ctr">
                        <a:spcBef>
                          <a:spcPts val="0"/>
                        </a:spcBef>
                        <a:buNone/>
                      </a:pPr>
                      <a:r>
                        <a:rPr lang="en"/>
                        <a:t>0</a:t>
                      </a:r>
                    </a:p>
                  </a:txBody>
                  <a:tcPr marT="91425" marB="91425" marR="91425" marL="91425"/>
                </a:tc>
              </a:tr>
              <a:tr h="399400">
                <a:tc>
                  <a:txBody>
                    <a:bodyPr>
                      <a:noAutofit/>
                    </a:bodyPr>
                    <a:lstStyle/>
                    <a:p>
                      <a:pPr lvl="0" algn="ctr">
                        <a:spcBef>
                          <a:spcPts val="0"/>
                        </a:spcBef>
                        <a:buNone/>
                      </a:pPr>
                      <a:r>
                        <a:rPr lang="en"/>
                        <a:t>1</a:t>
                      </a:r>
                    </a:p>
                  </a:txBody>
                  <a:tcPr marT="91425" marB="91425" marR="91425" marL="91425"/>
                </a:tc>
                <a:tc>
                  <a:txBody>
                    <a:bodyPr>
                      <a:noAutofit/>
                    </a:bodyPr>
                    <a:lstStyle/>
                    <a:p>
                      <a:pPr lvl="0" algn="ctr">
                        <a:spcBef>
                          <a:spcPts val="0"/>
                        </a:spcBef>
                        <a:buNone/>
                      </a:pPr>
                      <a:r>
                        <a:rPr lang="en"/>
                        <a:t>12.9</a:t>
                      </a:r>
                    </a:p>
                  </a:txBody>
                  <a:tcPr marT="91425" marB="91425" marR="91425" marL="91425"/>
                </a:tc>
                <a:tc>
                  <a:txBody>
                    <a:bodyPr>
                      <a:noAutofit/>
                    </a:bodyPr>
                    <a:lstStyle/>
                    <a:p>
                      <a:pPr lvl="0" rtl="0" algn="ctr">
                        <a:spcBef>
                          <a:spcPts val="0"/>
                        </a:spcBef>
                        <a:buNone/>
                      </a:pPr>
                      <a:r>
                        <a:rPr lang="en"/>
                        <a:t>250 * 8b</a:t>
                      </a:r>
                    </a:p>
                  </a:txBody>
                  <a:tcPr marT="91425" marB="91425" marR="91425" marL="91425"/>
                </a:tc>
                <a:tc>
                  <a:txBody>
                    <a:bodyPr>
                      <a:noAutofit/>
                    </a:bodyPr>
                    <a:lstStyle/>
                    <a:p>
                      <a:pPr lvl="0" algn="ctr">
                        <a:spcBef>
                          <a:spcPts val="0"/>
                        </a:spcBef>
                        <a:buNone/>
                      </a:pPr>
                      <a:r>
                        <a:rPr lang="en"/>
                        <a:t>0.3</a:t>
                      </a:r>
                    </a:p>
                  </a:txBody>
                  <a:tcPr marT="91425" marB="91425" marR="91425" marL="91425"/>
                </a:tc>
              </a:tr>
              <a:tr h="399400">
                <a:tc>
                  <a:txBody>
                    <a:bodyPr>
                      <a:noAutofit/>
                    </a:bodyPr>
                    <a:lstStyle/>
                    <a:p>
                      <a:pPr lvl="0" algn="ctr">
                        <a:spcBef>
                          <a:spcPts val="0"/>
                        </a:spcBef>
                        <a:buNone/>
                      </a:pPr>
                      <a:r>
                        <a:rPr lang="en"/>
                        <a:t>2</a:t>
                      </a:r>
                    </a:p>
                  </a:txBody>
                  <a:tcPr marT="91425" marB="91425" marR="91425" marL="91425"/>
                </a:tc>
                <a:tc>
                  <a:txBody>
                    <a:bodyPr>
                      <a:noAutofit/>
                    </a:bodyPr>
                    <a:lstStyle/>
                    <a:p>
                      <a:pPr lvl="0" algn="ctr">
                        <a:spcBef>
                          <a:spcPts val="0"/>
                        </a:spcBef>
                        <a:buNone/>
                      </a:pPr>
                      <a:r>
                        <a:rPr lang="en"/>
                        <a:t>22.5</a:t>
                      </a:r>
                    </a:p>
                  </a:txBody>
                  <a:tcPr marT="91425" marB="91425" marR="91425" marL="91425"/>
                </a:tc>
                <a:tc>
                  <a:txBody>
                    <a:bodyPr>
                      <a:noAutofit/>
                    </a:bodyPr>
                    <a:lstStyle/>
                    <a:p>
                      <a:pPr lvl="0" rtl="0" algn="ctr">
                        <a:spcBef>
                          <a:spcPts val="0"/>
                        </a:spcBef>
                        <a:buNone/>
                      </a:pPr>
                      <a:r>
                        <a:rPr lang="en"/>
                        <a:t>250 * 8b</a:t>
                      </a:r>
                    </a:p>
                  </a:txBody>
                  <a:tcPr marT="91425" marB="91425" marR="91425" marL="91425"/>
                </a:tc>
                <a:tc>
                  <a:txBody>
                    <a:bodyPr>
                      <a:noAutofit/>
                    </a:bodyPr>
                    <a:lstStyle/>
                    <a:p>
                      <a:pPr lvl="0" algn="ctr">
                        <a:spcBef>
                          <a:spcPts val="0"/>
                        </a:spcBef>
                        <a:buNone/>
                      </a:pPr>
                      <a:r>
                        <a:rPr lang="en"/>
                        <a:t>0.8</a:t>
                      </a:r>
                    </a:p>
                  </a:txBody>
                  <a:tcPr marT="91425" marB="91425" marR="91425" marL="91425"/>
                </a:tc>
              </a:tr>
              <a:tr h="399400">
                <a:tc>
                  <a:txBody>
                    <a:bodyPr>
                      <a:noAutofit/>
                    </a:bodyPr>
                    <a:lstStyle/>
                    <a:p>
                      <a:pPr lvl="0" algn="ctr">
                        <a:spcBef>
                          <a:spcPts val="0"/>
                        </a:spcBef>
                        <a:buNone/>
                      </a:pPr>
                      <a:r>
                        <a:rPr lang="en"/>
                        <a:t>3</a:t>
                      </a:r>
                    </a:p>
                  </a:txBody>
                  <a:tcPr marT="91425" marB="91425" marR="91425" marL="91425"/>
                </a:tc>
                <a:tc>
                  <a:txBody>
                    <a:bodyPr>
                      <a:noAutofit/>
                    </a:bodyPr>
                    <a:lstStyle/>
                    <a:p>
                      <a:pPr lvl="0" algn="ctr">
                        <a:spcBef>
                          <a:spcPts val="0"/>
                        </a:spcBef>
                        <a:buNone/>
                      </a:pPr>
                      <a:r>
                        <a:rPr lang="en"/>
                        <a:t>31.4</a:t>
                      </a:r>
                    </a:p>
                  </a:txBody>
                  <a:tcPr marT="91425" marB="91425" marR="91425" marL="91425"/>
                </a:tc>
                <a:tc>
                  <a:txBody>
                    <a:bodyPr>
                      <a:noAutofit/>
                    </a:bodyPr>
                    <a:lstStyle/>
                    <a:p>
                      <a:pPr lvl="0" rtl="0" algn="ctr">
                        <a:spcBef>
                          <a:spcPts val="0"/>
                        </a:spcBef>
                        <a:buNone/>
                      </a:pPr>
                      <a:r>
                        <a:rPr lang="en"/>
                        <a:t>250 * 8b</a:t>
                      </a:r>
                    </a:p>
                  </a:txBody>
                  <a:tcPr marT="91425" marB="91425" marR="91425" marL="91425"/>
                </a:tc>
                <a:tc>
                  <a:txBody>
                    <a:bodyPr>
                      <a:noAutofit/>
                    </a:bodyPr>
                    <a:lstStyle/>
                    <a:p>
                      <a:pPr lvl="0" algn="ctr">
                        <a:spcBef>
                          <a:spcPts val="0"/>
                        </a:spcBef>
                        <a:buNone/>
                      </a:pPr>
                      <a:r>
                        <a:rPr lang="en"/>
                        <a:t>1.6</a:t>
                      </a:r>
                    </a:p>
                  </a:txBody>
                  <a:tcPr marT="91425" marB="91425" marR="91425" marL="91425"/>
                </a:tc>
              </a:tr>
            </a:tbl>
          </a:graphicData>
        </a:graphic>
      </p:graphicFrame>
      <p:pic>
        <p:nvPicPr>
          <p:cNvPr id="259" name="Shape 259"/>
          <p:cNvPicPr preferRelativeResize="0"/>
          <p:nvPr/>
        </p:nvPicPr>
        <p:blipFill>
          <a:blip r:embed="rId3">
            <a:alphaModFix/>
          </a:blip>
          <a:stretch>
            <a:fillRect/>
          </a:stretch>
        </p:blipFill>
        <p:spPr>
          <a:xfrm>
            <a:off x="2590800" y="3291980"/>
            <a:ext cx="3962399" cy="624474"/>
          </a:xfrm>
          <a:prstGeom prst="rect">
            <a:avLst/>
          </a:prstGeom>
          <a:noFill/>
          <a:ln>
            <a:noFill/>
          </a:ln>
        </p:spPr>
      </p:pic>
      <p:pic>
        <p:nvPicPr>
          <p:cNvPr id="260" name="Shape 260"/>
          <p:cNvPicPr preferRelativeResize="0"/>
          <p:nvPr/>
        </p:nvPicPr>
        <p:blipFill>
          <a:blip r:embed="rId4">
            <a:alphaModFix/>
          </a:blip>
          <a:stretch>
            <a:fillRect/>
          </a:stretch>
        </p:blipFill>
        <p:spPr>
          <a:xfrm>
            <a:off x="2544562" y="4169994"/>
            <a:ext cx="3962399" cy="705729"/>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COMPRESSION RESULTS</a:t>
            </a:r>
          </a:p>
        </p:txBody>
      </p:sp>
      <p:graphicFrame>
        <p:nvGraphicFramePr>
          <p:cNvPr id="266" name="Shape 266"/>
          <p:cNvGraphicFramePr/>
          <p:nvPr/>
        </p:nvGraphicFramePr>
        <p:xfrm>
          <a:off x="952475" y="1337800"/>
          <a:ext cx="3000000" cy="3000000"/>
        </p:xfrm>
        <a:graphic>
          <a:graphicData uri="http://schemas.openxmlformats.org/drawingml/2006/table">
            <a:tbl>
              <a:tblPr>
                <a:noFill/>
                <a:tableStyleId>{DCF22A0E-0E73-49BE-B8EE-9DC4B0EF2F83}</a:tableStyleId>
              </a:tblPr>
              <a:tblGrid>
                <a:gridCol w="1034150"/>
                <a:gridCol w="1034150"/>
                <a:gridCol w="1034150"/>
                <a:gridCol w="1034150"/>
                <a:gridCol w="1034150"/>
                <a:gridCol w="964225"/>
                <a:gridCol w="1104075"/>
              </a:tblGrid>
              <a:tr h="603700">
                <a:tc>
                  <a:txBody>
                    <a:bodyPr>
                      <a:noAutofit/>
                    </a:bodyPr>
                    <a:lstStyle/>
                    <a:p>
                      <a:pPr lvl="0" algn="ctr">
                        <a:spcBef>
                          <a:spcPts val="0"/>
                        </a:spcBef>
                        <a:buNone/>
                      </a:pPr>
                      <a:r>
                        <a:t/>
                      </a:r>
                      <a:endParaRPr/>
                    </a:p>
                  </a:txBody>
                  <a:tcPr marT="91425" marB="91425" marR="91425" marL="91425"/>
                </a:tc>
                <a:tc>
                  <a:txBody>
                    <a:bodyPr>
                      <a:noAutofit/>
                    </a:bodyPr>
                    <a:lstStyle/>
                    <a:p>
                      <a:pPr lvl="0" rtl="0" algn="ctr">
                        <a:spcBef>
                          <a:spcPts val="0"/>
                        </a:spcBef>
                        <a:buNone/>
                      </a:pPr>
                      <a:r>
                        <a:rPr b="1" lang="en"/>
                        <a:t>Code Size</a:t>
                      </a:r>
                    </a:p>
                  </a:txBody>
                  <a:tcPr marT="91425" marB="91425" marR="91425" marL="91425"/>
                </a:tc>
                <a:tc>
                  <a:txBody>
                    <a:bodyPr>
                      <a:noAutofit/>
                    </a:bodyPr>
                    <a:lstStyle/>
                    <a:p>
                      <a:pPr lvl="0" rtl="0" algn="ctr">
                        <a:spcBef>
                          <a:spcPts val="0"/>
                        </a:spcBef>
                        <a:buNone/>
                      </a:pPr>
                      <a:r>
                        <a:rPr b="1" lang="en"/>
                        <a:t>Lossy</a:t>
                      </a:r>
                    </a:p>
                  </a:txBody>
                  <a:tcPr marT="91425" marB="91425" marR="91425" marL="91425"/>
                </a:tc>
                <a:tc>
                  <a:txBody>
                    <a:bodyPr>
                      <a:noAutofit/>
                    </a:bodyPr>
                    <a:lstStyle/>
                    <a:p>
                      <a:pPr lvl="0" rtl="0" algn="ctr">
                        <a:spcBef>
                          <a:spcPts val="0"/>
                        </a:spcBef>
                        <a:buNone/>
                      </a:pPr>
                      <a:r>
                        <a:rPr b="1" lang="en"/>
                        <a:t>Speed</a:t>
                      </a:r>
                    </a:p>
                  </a:txBody>
                  <a:tcPr marT="91425" marB="91425" marR="91425" marL="91425"/>
                </a:tc>
                <a:tc>
                  <a:txBody>
                    <a:bodyPr>
                      <a:noAutofit/>
                    </a:bodyPr>
                    <a:lstStyle/>
                    <a:p>
                      <a:pPr lvl="0" rtl="0" algn="ctr">
                        <a:spcBef>
                          <a:spcPts val="0"/>
                        </a:spcBef>
                        <a:buNone/>
                      </a:pPr>
                      <a:r>
                        <a:rPr b="1" lang="en"/>
                        <a:t>Comp. Ratio </a:t>
                      </a:r>
                    </a:p>
                    <a:p>
                      <a:pPr lvl="0" algn="ctr">
                        <a:spcBef>
                          <a:spcPts val="0"/>
                        </a:spcBef>
                        <a:buNone/>
                      </a:pPr>
                      <a:r>
                        <a:rPr b="1" lang="en"/>
                        <a:t>(140KB)</a:t>
                      </a:r>
                    </a:p>
                  </a:txBody>
                  <a:tcPr marT="91425" marB="91425" marR="91425" marL="91425"/>
                </a:tc>
                <a:tc>
                  <a:txBody>
                    <a:bodyPr>
                      <a:noAutofit/>
                    </a:bodyPr>
                    <a:lstStyle/>
                    <a:p>
                      <a:pPr lvl="0" rtl="0" algn="ctr">
                        <a:spcBef>
                          <a:spcPts val="0"/>
                        </a:spcBef>
                        <a:buNone/>
                      </a:pPr>
                      <a:r>
                        <a:rPr b="1" lang="en"/>
                        <a:t>Comp.</a:t>
                      </a:r>
                    </a:p>
                    <a:p>
                      <a:pPr lvl="0" algn="ctr">
                        <a:spcBef>
                          <a:spcPts val="0"/>
                        </a:spcBef>
                        <a:buNone/>
                      </a:pPr>
                      <a:r>
                        <a:rPr b="1" lang="en"/>
                        <a:t>Ratio (5MB)</a:t>
                      </a:r>
                    </a:p>
                  </a:txBody>
                  <a:tcPr marT="91425" marB="91425" marR="91425" marL="91425"/>
                </a:tc>
                <a:tc>
                  <a:txBody>
                    <a:bodyPr>
                      <a:noAutofit/>
                    </a:bodyPr>
                    <a:lstStyle/>
                    <a:p>
                      <a:pPr lvl="0" rtl="0" algn="ctr">
                        <a:spcBef>
                          <a:spcPts val="0"/>
                        </a:spcBef>
                        <a:buNone/>
                      </a:pPr>
                      <a:r>
                        <a:rPr b="1" lang="en"/>
                        <a:t>Feasibility</a:t>
                      </a:r>
                    </a:p>
                    <a:p>
                      <a:pPr lvl="0" rtl="0" algn="ctr">
                        <a:spcBef>
                          <a:spcPts val="0"/>
                        </a:spcBef>
                        <a:buNone/>
                      </a:pPr>
                      <a:r>
                        <a:rPr b="1" lang="en"/>
                        <a:t>(Power cons.)</a:t>
                      </a:r>
                    </a:p>
                  </a:txBody>
                  <a:tcPr marT="91425" marB="91425" marR="91425" marL="91425"/>
                </a:tc>
              </a:tr>
              <a:tr h="603700">
                <a:tc>
                  <a:txBody>
                    <a:bodyPr>
                      <a:noAutofit/>
                    </a:bodyPr>
                    <a:lstStyle/>
                    <a:p>
                      <a:pPr lvl="0" algn="ctr">
                        <a:spcBef>
                          <a:spcPts val="0"/>
                        </a:spcBef>
                        <a:buNone/>
                      </a:pPr>
                      <a:r>
                        <a:rPr b="1" lang="en"/>
                        <a:t>Huffman</a:t>
                      </a:r>
                    </a:p>
                  </a:txBody>
                  <a:tcPr marT="91425" marB="91425" marR="91425" marL="91425"/>
                </a:tc>
                <a:tc>
                  <a:txBody>
                    <a:bodyPr>
                      <a:noAutofit/>
                    </a:bodyPr>
                    <a:lstStyle/>
                    <a:p>
                      <a:pPr lvl="0" algn="ctr">
                        <a:spcBef>
                          <a:spcPts val="0"/>
                        </a:spcBef>
                        <a:buNone/>
                      </a:pPr>
                      <a:r>
                        <a:rPr lang="en"/>
                        <a:t>27KB</a:t>
                      </a:r>
                    </a:p>
                  </a:txBody>
                  <a:tcPr marT="91425" marB="91425" marR="91425" marL="91425"/>
                </a:tc>
                <a:tc>
                  <a:txBody>
                    <a:bodyPr>
                      <a:noAutofit/>
                    </a:bodyPr>
                    <a:lstStyle/>
                    <a:p>
                      <a:pPr lvl="0" algn="ctr">
                        <a:spcBef>
                          <a:spcPts val="0"/>
                        </a:spcBef>
                        <a:buNone/>
                      </a:pPr>
                      <a:r>
                        <a:rPr lang="en"/>
                        <a:t>N</a:t>
                      </a:r>
                    </a:p>
                  </a:txBody>
                  <a:tcPr marT="91425" marB="91425" marR="91425" marL="91425"/>
                </a:tc>
                <a:tc>
                  <a:txBody>
                    <a:bodyPr>
                      <a:noAutofit/>
                    </a:bodyPr>
                    <a:lstStyle/>
                    <a:p>
                      <a:pPr lvl="0" rtl="0" algn="ctr">
                        <a:spcBef>
                          <a:spcPts val="0"/>
                        </a:spcBef>
                        <a:buNone/>
                      </a:pPr>
                      <a:r>
                        <a:rPr lang="en"/>
                        <a:t>Fast</a:t>
                      </a:r>
                    </a:p>
                  </a:txBody>
                  <a:tcPr marT="91425" marB="91425" marR="91425" marL="91425"/>
                </a:tc>
                <a:tc>
                  <a:txBody>
                    <a:bodyPr>
                      <a:noAutofit/>
                    </a:bodyPr>
                    <a:lstStyle/>
                    <a:p>
                      <a:pPr lvl="0" algn="ctr">
                        <a:spcBef>
                          <a:spcPts val="0"/>
                        </a:spcBef>
                        <a:buNone/>
                      </a:pPr>
                      <a:r>
                        <a:rPr lang="en"/>
                        <a:t>2.45</a:t>
                      </a:r>
                    </a:p>
                  </a:txBody>
                  <a:tcPr marT="91425" marB="91425" marR="91425" marL="91425"/>
                </a:tc>
                <a:tc>
                  <a:txBody>
                    <a:bodyPr>
                      <a:noAutofit/>
                    </a:bodyPr>
                    <a:lstStyle/>
                    <a:p>
                      <a:pPr lvl="0" algn="ctr">
                        <a:spcBef>
                          <a:spcPts val="0"/>
                        </a:spcBef>
                        <a:buNone/>
                      </a:pPr>
                      <a:r>
                        <a:rPr lang="en"/>
                        <a:t>1.064</a:t>
                      </a:r>
                    </a:p>
                  </a:txBody>
                  <a:tcPr marT="91425" marB="91425" marR="91425" marL="91425"/>
                </a:tc>
                <a:tc>
                  <a:txBody>
                    <a:bodyPr>
                      <a:noAutofit/>
                    </a:bodyPr>
                    <a:lstStyle/>
                    <a:p>
                      <a:pPr lvl="0" rtl="0" algn="ctr">
                        <a:spcBef>
                          <a:spcPts val="0"/>
                        </a:spcBef>
                        <a:buNone/>
                      </a:pPr>
                      <a:r>
                        <a:rPr lang="en"/>
                        <a:t>✔</a:t>
                      </a:r>
                    </a:p>
                  </a:txBody>
                  <a:tcPr marT="91425" marB="91425" marR="91425" marL="91425"/>
                </a:tc>
              </a:tr>
              <a:tr h="603700">
                <a:tc>
                  <a:txBody>
                    <a:bodyPr>
                      <a:noAutofit/>
                    </a:bodyPr>
                    <a:lstStyle/>
                    <a:p>
                      <a:pPr lvl="0" algn="ctr">
                        <a:spcBef>
                          <a:spcPts val="0"/>
                        </a:spcBef>
                        <a:buNone/>
                      </a:pPr>
                      <a:r>
                        <a:rPr b="1" lang="en"/>
                        <a:t>MP3</a:t>
                      </a:r>
                    </a:p>
                  </a:txBody>
                  <a:tcPr marT="91425" marB="91425" marR="91425" marL="91425"/>
                </a:tc>
                <a:tc>
                  <a:txBody>
                    <a:bodyPr>
                      <a:noAutofit/>
                    </a:bodyPr>
                    <a:lstStyle/>
                    <a:p>
                      <a:pPr lvl="0" algn="ctr">
                        <a:spcBef>
                          <a:spcPts val="0"/>
                        </a:spcBef>
                        <a:buNone/>
                      </a:pPr>
                      <a:r>
                        <a:rPr lang="en"/>
                        <a:t>&gt; 1MB</a:t>
                      </a:r>
                    </a:p>
                  </a:txBody>
                  <a:tcPr marT="91425" marB="91425" marR="91425" marL="91425"/>
                </a:tc>
                <a:tc>
                  <a:txBody>
                    <a:bodyPr>
                      <a:noAutofit/>
                    </a:bodyPr>
                    <a:lstStyle/>
                    <a:p>
                      <a:pPr lvl="0" algn="ctr">
                        <a:spcBef>
                          <a:spcPts val="0"/>
                        </a:spcBef>
                        <a:buNone/>
                      </a:pPr>
                      <a:r>
                        <a:rPr lang="en"/>
                        <a:t>Y</a:t>
                      </a:r>
                    </a:p>
                  </a:txBody>
                  <a:tcPr marT="91425" marB="91425" marR="91425" marL="91425"/>
                </a:tc>
                <a:tc>
                  <a:txBody>
                    <a:bodyPr>
                      <a:noAutofit/>
                    </a:bodyPr>
                    <a:lstStyle/>
                    <a:p>
                      <a:pPr lvl="0" rtl="0" algn="ctr">
                        <a:spcBef>
                          <a:spcPts val="0"/>
                        </a:spcBef>
                        <a:buNone/>
                      </a:pPr>
                      <a:r>
                        <a:rPr lang="en"/>
                        <a:t>Medium</a:t>
                      </a:r>
                    </a:p>
                  </a:txBody>
                  <a:tcPr marT="91425" marB="91425" marR="91425" marL="91425"/>
                </a:tc>
                <a:tc>
                  <a:txBody>
                    <a:bodyPr>
                      <a:noAutofit/>
                    </a:bodyPr>
                    <a:lstStyle/>
                    <a:p>
                      <a:pPr lvl="0" algn="ctr">
                        <a:spcBef>
                          <a:spcPts val="0"/>
                        </a:spcBef>
                        <a:buNone/>
                      </a:pPr>
                      <a:r>
                        <a:rPr lang="en"/>
                        <a:t>-</a:t>
                      </a:r>
                    </a:p>
                  </a:txBody>
                  <a:tcPr marT="91425" marB="91425" marR="91425" marL="91425"/>
                </a:tc>
                <a:tc>
                  <a:txBody>
                    <a:bodyPr>
                      <a:noAutofit/>
                    </a:bodyPr>
                    <a:lstStyle/>
                    <a:p>
                      <a:pPr lvl="0" algn="ctr">
                        <a:spcBef>
                          <a:spcPts val="0"/>
                        </a:spcBef>
                        <a:buNone/>
                      </a:pPr>
                      <a:r>
                        <a:rPr lang="en"/>
                        <a:t>-</a:t>
                      </a:r>
                    </a:p>
                  </a:txBody>
                  <a:tcPr marT="91425" marB="91425" marR="91425" marL="91425"/>
                </a:tc>
                <a:tc>
                  <a:txBody>
                    <a:bodyPr>
                      <a:noAutofit/>
                    </a:bodyPr>
                    <a:lstStyle/>
                    <a:p>
                      <a:pPr lvl="0" rtl="0" algn="ctr">
                        <a:spcBef>
                          <a:spcPts val="0"/>
                        </a:spcBef>
                        <a:buNone/>
                      </a:pPr>
                      <a:r>
                        <a:rPr lang="en"/>
                        <a:t>X</a:t>
                      </a:r>
                    </a:p>
                  </a:txBody>
                  <a:tcPr marT="91425" marB="91425" marR="91425" marL="91425"/>
                </a:tc>
              </a:tr>
              <a:tr h="603700">
                <a:tc>
                  <a:txBody>
                    <a:bodyPr>
                      <a:noAutofit/>
                    </a:bodyPr>
                    <a:lstStyle/>
                    <a:p>
                      <a:pPr lvl="0" algn="ctr">
                        <a:spcBef>
                          <a:spcPts val="0"/>
                        </a:spcBef>
                        <a:buNone/>
                      </a:pPr>
                      <a:r>
                        <a:rPr b="1" lang="en"/>
                        <a:t>LZMA</a:t>
                      </a:r>
                    </a:p>
                  </a:txBody>
                  <a:tcPr marT="91425" marB="91425" marR="91425" marL="91425"/>
                </a:tc>
                <a:tc>
                  <a:txBody>
                    <a:bodyPr>
                      <a:noAutofit/>
                    </a:bodyPr>
                    <a:lstStyle/>
                    <a:p>
                      <a:pPr lvl="0" algn="ctr">
                        <a:spcBef>
                          <a:spcPts val="0"/>
                        </a:spcBef>
                        <a:buNone/>
                      </a:pPr>
                      <a:r>
                        <a:rPr lang="en"/>
                        <a:t>73KB</a:t>
                      </a:r>
                    </a:p>
                  </a:txBody>
                  <a:tcPr marT="91425" marB="91425" marR="91425" marL="91425"/>
                </a:tc>
                <a:tc>
                  <a:txBody>
                    <a:bodyPr>
                      <a:noAutofit/>
                    </a:bodyPr>
                    <a:lstStyle/>
                    <a:p>
                      <a:pPr lvl="0" algn="ctr">
                        <a:spcBef>
                          <a:spcPts val="0"/>
                        </a:spcBef>
                        <a:buNone/>
                      </a:pPr>
                      <a:r>
                        <a:rPr lang="en"/>
                        <a:t>N</a:t>
                      </a:r>
                    </a:p>
                  </a:txBody>
                  <a:tcPr marT="91425" marB="91425" marR="91425" marL="91425"/>
                </a:tc>
                <a:tc>
                  <a:txBody>
                    <a:bodyPr>
                      <a:noAutofit/>
                    </a:bodyPr>
                    <a:lstStyle/>
                    <a:p>
                      <a:pPr lvl="0" rtl="0" algn="ctr">
                        <a:spcBef>
                          <a:spcPts val="0"/>
                        </a:spcBef>
                        <a:buNone/>
                      </a:pPr>
                      <a:r>
                        <a:rPr lang="en"/>
                        <a:t>Adjustable</a:t>
                      </a:r>
                    </a:p>
                    <a:p>
                      <a:pPr lvl="0" rtl="0" algn="ctr">
                        <a:spcBef>
                          <a:spcPts val="0"/>
                        </a:spcBef>
                        <a:buNone/>
                      </a:pPr>
                      <a:r>
                        <a:t/>
                      </a:r>
                      <a:endParaRPr/>
                    </a:p>
                  </a:txBody>
                  <a:tcPr marT="91425" marB="91425" marR="91425" marL="91425"/>
                </a:tc>
                <a:tc>
                  <a:txBody>
                    <a:bodyPr>
                      <a:noAutofit/>
                    </a:bodyPr>
                    <a:lstStyle/>
                    <a:p>
                      <a:pPr lvl="0" algn="ctr">
                        <a:spcBef>
                          <a:spcPts val="0"/>
                        </a:spcBef>
                        <a:buNone/>
                      </a:pPr>
                      <a:r>
                        <a:rPr lang="en"/>
                        <a:t>4.375</a:t>
                      </a:r>
                    </a:p>
                  </a:txBody>
                  <a:tcPr marT="91425" marB="91425" marR="91425" marL="91425"/>
                </a:tc>
                <a:tc>
                  <a:txBody>
                    <a:bodyPr>
                      <a:noAutofit/>
                    </a:bodyPr>
                    <a:lstStyle/>
                    <a:p>
                      <a:pPr lvl="0" algn="ctr">
                        <a:spcBef>
                          <a:spcPts val="0"/>
                        </a:spcBef>
                        <a:buNone/>
                      </a:pPr>
                      <a:r>
                        <a:rPr lang="en"/>
                        <a:t>4.545</a:t>
                      </a:r>
                    </a:p>
                  </a:txBody>
                  <a:tcPr marT="91425" marB="91425" marR="91425" marL="91425"/>
                </a:tc>
                <a:tc>
                  <a:txBody>
                    <a:bodyPr>
                      <a:noAutofit/>
                    </a:bodyPr>
                    <a:lstStyle/>
                    <a:p>
                      <a:pPr lvl="0" rtl="0" algn="ctr">
                        <a:spcBef>
                          <a:spcPts val="0"/>
                        </a:spcBef>
                        <a:buNone/>
                      </a:pPr>
                      <a:r>
                        <a:rPr lang="en"/>
                        <a:t>✔</a:t>
                      </a:r>
                    </a:p>
                  </a:txBody>
                  <a:tcPr marT="91425" marB="91425" marR="91425" marL="91425"/>
                </a:tc>
              </a:tr>
            </a:tbl>
          </a:graphicData>
        </a:graphic>
      </p:graphicFrame>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Standard Battery Technologies</a:t>
            </a:r>
          </a:p>
        </p:txBody>
      </p:sp>
      <p:pic>
        <p:nvPicPr>
          <p:cNvPr id="272" name="Shape 272"/>
          <p:cNvPicPr preferRelativeResize="0"/>
          <p:nvPr/>
        </p:nvPicPr>
        <p:blipFill>
          <a:blip r:embed="rId3">
            <a:alphaModFix/>
          </a:blip>
          <a:stretch>
            <a:fillRect/>
          </a:stretch>
        </p:blipFill>
        <p:spPr>
          <a:xfrm>
            <a:off x="311700" y="1017725"/>
            <a:ext cx="8424624" cy="3995674"/>
          </a:xfrm>
          <a:prstGeom prst="rect">
            <a:avLst/>
          </a:prstGeom>
          <a:noFill/>
          <a:ln>
            <a:noFill/>
          </a:ln>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Energy Density Comparison</a:t>
            </a:r>
          </a:p>
        </p:txBody>
      </p:sp>
      <p:pic>
        <p:nvPicPr>
          <p:cNvPr id="278" name="Shape 278"/>
          <p:cNvPicPr preferRelativeResize="0"/>
          <p:nvPr/>
        </p:nvPicPr>
        <p:blipFill>
          <a:blip r:embed="rId3">
            <a:alphaModFix/>
          </a:blip>
          <a:stretch>
            <a:fillRect/>
          </a:stretch>
        </p:blipFill>
        <p:spPr>
          <a:xfrm>
            <a:off x="1764415" y="1100450"/>
            <a:ext cx="5615175" cy="3867449"/>
          </a:xfrm>
          <a:prstGeom prst="rect">
            <a:avLst/>
          </a:prstGeom>
          <a:noFill/>
          <a:ln>
            <a:noFill/>
          </a:ln>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The Chosen (Power) One P13</a:t>
            </a:r>
          </a:p>
        </p:txBody>
      </p:sp>
      <p:sp>
        <p:nvSpPr>
          <p:cNvPr id="284" name="Shape 284"/>
          <p:cNvSpPr txBox="1"/>
          <p:nvPr>
            <p:ph idx="1" type="body"/>
          </p:nvPr>
        </p:nvSpPr>
        <p:spPr>
          <a:xfrm>
            <a:off x="311700" y="1152475"/>
            <a:ext cx="4118399" cy="3416400"/>
          </a:xfrm>
          <a:prstGeom prst="rect">
            <a:avLst/>
          </a:prstGeom>
        </p:spPr>
        <p:txBody>
          <a:bodyPr anchorCtr="0" anchor="t" bIns="91425" lIns="91425" rIns="91425" tIns="91425">
            <a:noAutofit/>
          </a:bodyPr>
          <a:lstStyle/>
          <a:p>
            <a:pPr lvl="0" rtl="0">
              <a:spcBef>
                <a:spcPts val="1500"/>
              </a:spcBef>
              <a:spcAft>
                <a:spcPts val="800"/>
              </a:spcAft>
              <a:buNone/>
            </a:pPr>
            <a:r>
              <a:rPr lang="en" sz="1500">
                <a:solidFill>
                  <a:srgbClr val="58585A"/>
                </a:solidFill>
                <a:highlight>
                  <a:srgbClr val="FFFFFF"/>
                </a:highlight>
              </a:rPr>
              <a:t>Why zinc air technology?</a:t>
            </a:r>
          </a:p>
          <a:p>
            <a:pPr lvl="0" rtl="0">
              <a:lnSpc>
                <a:spcPct val="129545"/>
              </a:lnSpc>
              <a:spcBef>
                <a:spcPts val="800"/>
              </a:spcBef>
              <a:spcAft>
                <a:spcPts val="0"/>
              </a:spcAft>
              <a:buNone/>
            </a:pPr>
            <a:r>
              <a:rPr lang="en" sz="1150">
                <a:solidFill>
                  <a:srgbClr val="58585A"/>
                </a:solidFill>
                <a:highlight>
                  <a:srgbClr val="FFFFFF"/>
                </a:highlight>
              </a:rPr>
              <a:t>Zinc air batteries have an especially high energy density and exhibit an almost flat drain curve. </a:t>
            </a:r>
          </a:p>
          <a:p>
            <a:pPr lvl="0" rtl="0">
              <a:lnSpc>
                <a:spcPct val="129545"/>
              </a:lnSpc>
              <a:spcBef>
                <a:spcPts val="800"/>
              </a:spcBef>
              <a:spcAft>
                <a:spcPts val="0"/>
              </a:spcAft>
              <a:buNone/>
            </a:pPr>
            <a:r>
              <a:rPr lang="en" sz="1150">
                <a:solidFill>
                  <a:srgbClr val="58585A"/>
                </a:solidFill>
                <a:highlight>
                  <a:srgbClr val="FFFFFF"/>
                </a:highlight>
              </a:rPr>
              <a:t>In an “inactive state” with protective tab attached self-drain amounts to a mere 3% a year. After  the tab is removed and several seconds of activation time, the battery begins to produce current. Zinc air batteries can only be stored for a limited period and should be used as quickly as possible.</a:t>
            </a:r>
          </a:p>
          <a:p>
            <a:pPr lvl="0" rtl="0">
              <a:lnSpc>
                <a:spcPct val="129545"/>
              </a:lnSpc>
              <a:spcBef>
                <a:spcPts val="800"/>
              </a:spcBef>
              <a:spcAft>
                <a:spcPts val="0"/>
              </a:spcAft>
              <a:buNone/>
            </a:pPr>
            <a:r>
              <a:t/>
            </a:r>
            <a:endParaRPr sz="1150">
              <a:solidFill>
                <a:srgbClr val="58585A"/>
              </a:solidFill>
              <a:highlight>
                <a:srgbClr val="FFFFFF"/>
              </a:highlight>
            </a:endParaRPr>
          </a:p>
          <a:p>
            <a:pPr lvl="0">
              <a:spcBef>
                <a:spcPts val="0"/>
              </a:spcBef>
              <a:buNone/>
            </a:pPr>
            <a:r>
              <a:t/>
            </a:r>
            <a:endParaRPr/>
          </a:p>
        </p:txBody>
      </p:sp>
      <p:pic>
        <p:nvPicPr>
          <p:cNvPr id="285" name="Shape 285"/>
          <p:cNvPicPr preferRelativeResize="0"/>
          <p:nvPr/>
        </p:nvPicPr>
        <p:blipFill>
          <a:blip r:embed="rId3">
            <a:alphaModFix/>
          </a:blip>
          <a:stretch>
            <a:fillRect/>
          </a:stretch>
        </p:blipFill>
        <p:spPr>
          <a:xfrm>
            <a:off x="4650812" y="1207000"/>
            <a:ext cx="4181475" cy="2857500"/>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pic>
        <p:nvPicPr>
          <p:cNvPr id="290" name="Shape 290"/>
          <p:cNvPicPr preferRelativeResize="0"/>
          <p:nvPr/>
        </p:nvPicPr>
        <p:blipFill>
          <a:blip r:embed="rId3">
            <a:alphaModFix/>
          </a:blip>
          <a:stretch>
            <a:fillRect/>
          </a:stretch>
        </p:blipFill>
        <p:spPr>
          <a:xfrm>
            <a:off x="1636887" y="258237"/>
            <a:ext cx="5870223" cy="4627024"/>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Functional Specifications</a:t>
            </a:r>
          </a:p>
        </p:txBody>
      </p:sp>
      <p:pic>
        <p:nvPicPr>
          <p:cNvPr id="78" name="Shape 78"/>
          <p:cNvPicPr preferRelativeResize="0"/>
          <p:nvPr/>
        </p:nvPicPr>
        <p:blipFill rotWithShape="1">
          <a:blip r:embed="rId3">
            <a:alphaModFix/>
          </a:blip>
          <a:srcRect b="89" l="0" r="0" t="79"/>
          <a:stretch/>
        </p:blipFill>
        <p:spPr>
          <a:xfrm>
            <a:off x="52050" y="1355825"/>
            <a:ext cx="9055325" cy="2431850"/>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High Priority Specifications</a:t>
            </a:r>
          </a:p>
        </p:txBody>
      </p:sp>
      <p:pic>
        <p:nvPicPr>
          <p:cNvPr id="84" name="Shape 84"/>
          <p:cNvPicPr preferRelativeResize="0"/>
          <p:nvPr/>
        </p:nvPicPr>
        <p:blipFill>
          <a:blip r:embed="rId3">
            <a:alphaModFix/>
          </a:blip>
          <a:stretch>
            <a:fillRect/>
          </a:stretch>
        </p:blipFill>
        <p:spPr>
          <a:xfrm>
            <a:off x="0" y="1600042"/>
            <a:ext cx="9143998" cy="2248214"/>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Final Design Specifications</a:t>
            </a:r>
          </a:p>
        </p:txBody>
      </p:sp>
      <p:sp>
        <p:nvSpPr>
          <p:cNvPr id="90" name="Shape 90"/>
          <p:cNvSpPr txBox="1"/>
          <p:nvPr>
            <p:ph idx="1" type="body"/>
          </p:nvPr>
        </p:nvSpPr>
        <p:spPr>
          <a:xfrm>
            <a:off x="311700" y="1152475"/>
            <a:ext cx="8520599" cy="3817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400"/>
              <a:t>Intan Technologies RHD2132 </a:t>
            </a:r>
          </a:p>
          <a:p>
            <a:pPr indent="-317500" lvl="0" marL="457200" rtl="0">
              <a:lnSpc>
                <a:spcPct val="100000"/>
              </a:lnSpc>
              <a:spcBef>
                <a:spcPts val="0"/>
              </a:spcBef>
              <a:spcAft>
                <a:spcPts val="0"/>
              </a:spcAft>
              <a:buSzPct val="100000"/>
            </a:pPr>
            <a:r>
              <a:rPr lang="en" sz="1400"/>
              <a:t>32-channel amplifier chip A2D</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lang="en" sz="1400"/>
              <a:t>Texas Instruments MSP430F5438A</a:t>
            </a:r>
          </a:p>
          <a:p>
            <a:pPr indent="-317500" lvl="0" marL="457200" rtl="0">
              <a:lnSpc>
                <a:spcPct val="100000"/>
              </a:lnSpc>
              <a:spcBef>
                <a:spcPts val="0"/>
              </a:spcBef>
              <a:spcAft>
                <a:spcPts val="0"/>
              </a:spcAft>
              <a:buSzPct val="100000"/>
            </a:pPr>
            <a:r>
              <a:rPr lang="en" sz="1400"/>
              <a:t>256KB Flash, 16KB RAM, 12 Bit ADC, 4 USCIs, 32-bit HW Multi</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lang="en" sz="1400"/>
              <a:t>Texas Instruments CC2564 Dual Mode (Classic Basic Rate / Enhanced Data Rate) + Low Energy</a:t>
            </a:r>
          </a:p>
          <a:p>
            <a:pPr indent="-317500" lvl="0" marL="457200" rtl="0">
              <a:lnSpc>
                <a:spcPct val="100000"/>
              </a:lnSpc>
              <a:spcBef>
                <a:spcPts val="0"/>
              </a:spcBef>
              <a:spcAft>
                <a:spcPts val="0"/>
              </a:spcAft>
              <a:buSzPct val="100000"/>
            </a:pPr>
            <a:r>
              <a:rPr lang="en" sz="1400"/>
              <a:t>Bluetooth v2.1 BR/EDR - Max Throughput 2.1 Mb/s | Max Bandwidth 3 Mb/s</a:t>
            </a:r>
          </a:p>
          <a:p>
            <a:pPr indent="-317500" lvl="0" marL="457200" rtl="0">
              <a:lnSpc>
                <a:spcPct val="100000"/>
              </a:lnSpc>
              <a:spcBef>
                <a:spcPts val="0"/>
              </a:spcBef>
              <a:spcAft>
                <a:spcPts val="0"/>
              </a:spcAft>
              <a:buSzPct val="100000"/>
            </a:pPr>
            <a:r>
              <a:rPr lang="en" sz="1400"/>
              <a:t>Bluetooth 4.1 BLE - Max Throughput 0.27 Mb/s | Max Bandwidth 1 Mb/s</a:t>
            </a:r>
          </a:p>
          <a:p>
            <a:pPr indent="-317500" lvl="0" marL="457200" rtl="0">
              <a:lnSpc>
                <a:spcPct val="100000"/>
              </a:lnSpc>
              <a:spcBef>
                <a:spcPts val="0"/>
              </a:spcBef>
              <a:spcAft>
                <a:spcPts val="0"/>
              </a:spcAft>
              <a:buSzPct val="100000"/>
            </a:pPr>
            <a:r>
              <a:rPr lang="en" sz="1400"/>
              <a:t>Application utilizing 16 electrodes x 16 channels x 8 bits x 1000 ksps = 2 Mb/s</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lang="en" sz="1400"/>
              <a:t>Power-One Zinc Air Mercury Free P13 Battery </a:t>
            </a:r>
          </a:p>
          <a:p>
            <a:pPr indent="-317500" lvl="0" marL="457200" rtl="0">
              <a:lnSpc>
                <a:spcPct val="100000"/>
              </a:lnSpc>
              <a:spcBef>
                <a:spcPts val="0"/>
              </a:spcBef>
              <a:spcAft>
                <a:spcPts val="0"/>
              </a:spcAft>
              <a:buSzPct val="100000"/>
            </a:pPr>
            <a:r>
              <a:rPr lang="en" sz="1400"/>
              <a:t>310mAh @ 1.45V </a:t>
            </a:r>
          </a:p>
          <a:p>
            <a:pPr indent="-317500" lvl="0" marL="457200" rtl="0">
              <a:lnSpc>
                <a:spcPct val="100000"/>
              </a:lnSpc>
              <a:spcBef>
                <a:spcPts val="0"/>
              </a:spcBef>
              <a:spcAft>
                <a:spcPts val="0"/>
              </a:spcAft>
              <a:buSzPct val="100000"/>
            </a:pPr>
            <a:r>
              <a:rPr lang="en" sz="1400"/>
              <a:t>Stack 2 batteries in series 310mAh @ 2.9V</a:t>
            </a:r>
          </a:p>
          <a:p>
            <a:pPr lvl="0" rtl="0">
              <a:lnSpc>
                <a:spcPct val="100000"/>
              </a:lnSpc>
              <a:spcBef>
                <a:spcPts val="0"/>
              </a:spcBef>
              <a:spcAft>
                <a:spcPts val="0"/>
              </a:spcAft>
              <a:buNone/>
            </a:pPr>
            <a:r>
              <a:t/>
            </a:r>
            <a:endParaRPr sz="1400"/>
          </a:p>
          <a:p>
            <a:pPr lvl="0">
              <a:spcBef>
                <a:spcPts val="0"/>
              </a:spcBef>
              <a:buNone/>
            </a:pPr>
            <a:r>
              <a:rPr lang="en" sz="1400"/>
              <a:t>Ideal packaged form factor of 8mm diameter by 12mm height</a:t>
            </a:r>
          </a:p>
        </p:txBody>
      </p:sp>
      <p:pic>
        <p:nvPicPr>
          <p:cNvPr id="91" name="Shape 91"/>
          <p:cNvPicPr preferRelativeResize="0"/>
          <p:nvPr/>
        </p:nvPicPr>
        <p:blipFill>
          <a:blip r:embed="rId3">
            <a:alphaModFix/>
          </a:blip>
          <a:stretch>
            <a:fillRect/>
          </a:stretch>
        </p:blipFill>
        <p:spPr>
          <a:xfrm>
            <a:off x="3313350" y="1112225"/>
            <a:ext cx="5830649" cy="92160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Wireless System</a:t>
            </a:r>
          </a:p>
        </p:txBody>
      </p:sp>
      <p:pic>
        <p:nvPicPr>
          <p:cNvPr id="97" name="Shape 97"/>
          <p:cNvPicPr preferRelativeResize="0"/>
          <p:nvPr/>
        </p:nvPicPr>
        <p:blipFill>
          <a:blip r:embed="rId3">
            <a:alphaModFix/>
          </a:blip>
          <a:stretch>
            <a:fillRect/>
          </a:stretch>
        </p:blipFill>
        <p:spPr>
          <a:xfrm>
            <a:off x="0" y="1370179"/>
            <a:ext cx="9144000" cy="2583140"/>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Wireless System</a:t>
            </a:r>
          </a:p>
        </p:txBody>
      </p:sp>
      <p:sp>
        <p:nvSpPr>
          <p:cNvPr id="103" name="Shape 10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a:t>Past Solutions:</a:t>
            </a:r>
          </a:p>
          <a:p>
            <a:pPr indent="-228600" lvl="1" marL="914400" rtl="0">
              <a:spcBef>
                <a:spcPts val="0"/>
              </a:spcBef>
              <a:buChar char="-"/>
            </a:pPr>
            <a:r>
              <a:rPr lang="en"/>
              <a:t>BLE: CC2650 and Nordic nRF52 series</a:t>
            </a:r>
          </a:p>
          <a:p>
            <a:pPr indent="-228600" lvl="1" marL="914400" rtl="0">
              <a:spcBef>
                <a:spcPts val="0"/>
              </a:spcBef>
              <a:buChar char="-"/>
            </a:pPr>
            <a:r>
              <a:rPr lang="en"/>
              <a:t>Half the semester was spent on the failed BLE</a:t>
            </a:r>
          </a:p>
          <a:p>
            <a:pPr indent="-228600" lvl="0" marL="457200" rtl="0">
              <a:spcBef>
                <a:spcPts val="0"/>
              </a:spcBef>
              <a:buChar char="-"/>
            </a:pPr>
            <a:r>
              <a:rPr lang="en"/>
              <a:t>Current System: </a:t>
            </a:r>
            <a:r>
              <a:rPr b="1" lang="en"/>
              <a:t>TI MSP430 F5438 + CC2564 BT module</a:t>
            </a:r>
          </a:p>
          <a:p>
            <a:pPr indent="-228600" lvl="0" marL="457200" rtl="0">
              <a:spcBef>
                <a:spcPts val="0"/>
              </a:spcBef>
              <a:buChar char="-"/>
            </a:pPr>
            <a:r>
              <a:rPr lang="en"/>
              <a:t>For the purposes of evaluation:</a:t>
            </a:r>
          </a:p>
          <a:p>
            <a:pPr indent="-228600" lvl="1" marL="914400" rtl="0">
              <a:spcBef>
                <a:spcPts val="0"/>
              </a:spcBef>
              <a:buChar char="-"/>
            </a:pPr>
            <a:r>
              <a:rPr lang="en"/>
              <a:t>MSP-FET430UIF</a:t>
            </a:r>
          </a:p>
          <a:p>
            <a:pPr indent="-228600" lvl="1" marL="914400" rtl="0">
              <a:spcBef>
                <a:spcPts val="0"/>
              </a:spcBef>
              <a:buChar char="-"/>
            </a:pPr>
            <a:r>
              <a:rPr lang="en"/>
              <a:t>Two android devices as terminal</a:t>
            </a:r>
          </a:p>
        </p:txBody>
      </p:sp>
      <p:pic>
        <p:nvPicPr>
          <p:cNvPr id="104" name="Shape 104"/>
          <p:cNvPicPr preferRelativeResize="0"/>
          <p:nvPr/>
        </p:nvPicPr>
        <p:blipFill>
          <a:blip r:embed="rId3">
            <a:alphaModFix/>
          </a:blip>
          <a:stretch>
            <a:fillRect/>
          </a:stretch>
        </p:blipFill>
        <p:spPr>
          <a:xfrm>
            <a:off x="661850" y="2960723"/>
            <a:ext cx="3008874" cy="1934300"/>
          </a:xfrm>
          <a:prstGeom prst="rect">
            <a:avLst/>
          </a:prstGeom>
          <a:noFill/>
          <a:ln>
            <a:noFill/>
          </a:ln>
        </p:spPr>
      </p:pic>
      <p:pic>
        <p:nvPicPr>
          <p:cNvPr id="105" name="Shape 105"/>
          <p:cNvPicPr preferRelativeResize="0"/>
          <p:nvPr/>
        </p:nvPicPr>
        <p:blipFill>
          <a:blip r:embed="rId4">
            <a:alphaModFix/>
          </a:blip>
          <a:stretch>
            <a:fillRect/>
          </a:stretch>
        </p:blipFill>
        <p:spPr>
          <a:xfrm>
            <a:off x="4909300" y="2975375"/>
            <a:ext cx="2819400" cy="1905000"/>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Wireless System 1.1 - BT Connection</a:t>
            </a:r>
          </a:p>
        </p:txBody>
      </p:sp>
      <p:sp>
        <p:nvSpPr>
          <p:cNvPr id="111" name="Shape 11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a:t>BT System = TI MSP430 F5438 + CC2564 BT module</a:t>
            </a:r>
          </a:p>
          <a:p>
            <a:pPr indent="-228600" lvl="0" marL="457200">
              <a:spcBef>
                <a:spcPts val="0"/>
              </a:spcBef>
              <a:buChar char="-"/>
            </a:pPr>
            <a:r>
              <a:rPr lang="en"/>
              <a:t>1 Terminal Device + 1 BT System</a:t>
            </a:r>
          </a:p>
        </p:txBody>
      </p:sp>
      <p:pic>
        <p:nvPicPr>
          <p:cNvPr id="112" name="Shape 112"/>
          <p:cNvPicPr preferRelativeResize="0"/>
          <p:nvPr/>
        </p:nvPicPr>
        <p:blipFill>
          <a:blip r:embed="rId3">
            <a:alphaModFix/>
          </a:blip>
          <a:stretch>
            <a:fillRect/>
          </a:stretch>
        </p:blipFill>
        <p:spPr>
          <a:xfrm>
            <a:off x="2166115" y="2777940"/>
            <a:ext cx="4811750" cy="1790924"/>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