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A1950EC8-1402-4FFA-9A55-F2F5D11B96E8}">
  <a:tblStyle styleId="{A1950EC8-1402-4FFA-9A55-F2F5D11B96E8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15" y="6334316"/>
            <a:ext cx="12188700" cy="638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ctrTitle"/>
          </p:nvPr>
        </p:nvSpPr>
        <p:spPr>
          <a:xfrm>
            <a:off x="1097279" y="758952"/>
            <a:ext cx="10058399" cy="356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1100050" y="4455619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1097279" y="6459785"/>
            <a:ext cx="24723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686185" y="6459785"/>
            <a:ext cx="48227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9900457" y="6459785"/>
            <a:ext cx="1311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C0C0C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22" name="Shape 22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097279" y="286603"/>
            <a:ext cx="10058399" cy="1450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 rot="5400000">
            <a:off x="4114829" y="-1171815"/>
            <a:ext cx="4023299" cy="1005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299" lvl="6" marL="12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099" lvl="7" marL="14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600" lvl="8" marL="17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1097279" y="6459785"/>
            <a:ext cx="24723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3686185" y="6459785"/>
            <a:ext cx="48227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9900457" y="6459785"/>
            <a:ext cx="1311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C0C0C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15" y="6334316"/>
            <a:ext cx="12188700" cy="638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 rot="5400000">
            <a:off x="7160699" y="1978978"/>
            <a:ext cx="5757300" cy="2628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 rot="5400000">
            <a:off x="1826699" y="-573721"/>
            <a:ext cx="5757300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299" lvl="6" marL="12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099" lvl="7" marL="14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600" lvl="8" marL="17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1097279" y="6459785"/>
            <a:ext cx="24723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3686185" y="6459785"/>
            <a:ext cx="48227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9900457" y="6459785"/>
            <a:ext cx="1311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C0C0C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097279" y="286603"/>
            <a:ext cx="10058399" cy="1450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mar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1097279" y="1845733"/>
            <a:ext cx="10058399" cy="402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299" lvl="6" marL="12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099" lvl="7" marL="14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600" lvl="8" marL="17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1097279" y="6459785"/>
            <a:ext cx="24723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686185" y="6459785"/>
            <a:ext cx="48227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9900457" y="6459785"/>
            <a:ext cx="1311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C0C0C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15" y="6334316"/>
            <a:ext cx="12188700" cy="638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1097279" y="758952"/>
            <a:ext cx="10058399" cy="356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lnSpc>
                <a:spcPct val="85000"/>
              </a:lnSpc>
              <a:spcBef>
                <a:spcPts val="0"/>
              </a:spcBef>
              <a:defRPr b="0" sz="8000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1097279" y="4453128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indent="0" lvl="2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indent="0" lvl="3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indent="0" lvl="4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indent="0" lvl="5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indent="0" lvl="6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indent="0" lvl="7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indent="0" lvl="8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1097279" y="6459785"/>
            <a:ext cx="24723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686185" y="6459785"/>
            <a:ext cx="48227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9900457" y="6459785"/>
            <a:ext cx="1311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C0C0C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37" name="Shape 37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097279" y="286603"/>
            <a:ext cx="10058399" cy="1450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097279" y="1845733"/>
            <a:ext cx="4937700" cy="402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299" lvl="6" marL="12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099" lvl="7" marL="14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600" lvl="8" marL="17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6217919" y="1845734"/>
            <a:ext cx="4937700" cy="402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299" lvl="6" marL="12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099" lvl="7" marL="14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600" lvl="8" marL="17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1097279" y="6459785"/>
            <a:ext cx="24723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686185" y="6459785"/>
            <a:ext cx="48227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9900457" y="6459785"/>
            <a:ext cx="1311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C0C0C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1097279" y="286603"/>
            <a:ext cx="10058399" cy="1450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1097279" y="1846051"/>
            <a:ext cx="4937700" cy="73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 b="0" sz="2000" cap="none">
                <a:solidFill>
                  <a:schemeClr val="dk2"/>
                </a:solidFill>
              </a:defRPr>
            </a:lvl1pPr>
            <a:lvl2pPr indent="0" lvl="1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lvl="2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lvl="3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lvl="4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lvl="5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lvl="6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lvl="7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lvl="8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1097279" y="2582333"/>
            <a:ext cx="4937700" cy="3378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299" lvl="6" marL="12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099" lvl="7" marL="14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600" lvl="8" marL="17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6217919" y="1846051"/>
            <a:ext cx="4937700" cy="73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 b="0" sz="2000" cap="none">
                <a:solidFill>
                  <a:schemeClr val="dk2"/>
                </a:solidFill>
              </a:defRPr>
            </a:lvl1pPr>
            <a:lvl2pPr indent="0" lvl="1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lvl="2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lvl="3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lvl="4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lvl="5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lvl="6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lvl="7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lvl="8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6217919" y="2582333"/>
            <a:ext cx="4937700" cy="3378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299" lvl="6" marL="12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099" lvl="7" marL="14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600" lvl="8" marL="17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1097279" y="6459785"/>
            <a:ext cx="24723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686185" y="6459785"/>
            <a:ext cx="48227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9900457" y="6459785"/>
            <a:ext cx="1311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C0C0C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097279" y="286603"/>
            <a:ext cx="10058399" cy="1450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1097279" y="6459785"/>
            <a:ext cx="24723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3686185" y="6459785"/>
            <a:ext cx="48227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9900457" y="6459785"/>
            <a:ext cx="1311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C0C0C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15" y="6334316"/>
            <a:ext cx="12188700" cy="638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1097279" y="6459785"/>
            <a:ext cx="24723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686185" y="6459785"/>
            <a:ext cx="48227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9900457" y="6459785"/>
            <a:ext cx="1311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C0C0C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5" y="0"/>
            <a:ext cx="40508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4040071" y="0"/>
            <a:ext cx="638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457200" y="594358"/>
            <a:ext cx="3200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 b="0"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800600" y="731520"/>
            <a:ext cx="6492299" cy="525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299" lvl="6" marL="12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099" lvl="7" marL="14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600" lvl="8" marL="17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457200" y="2926080"/>
            <a:ext cx="3200399" cy="337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 sz="1500">
                <a:solidFill>
                  <a:srgbClr val="FFFFFF"/>
                </a:solidFill>
              </a:defRPr>
            </a:lvl1pPr>
            <a:lvl2pPr indent="0" lvl="1" marL="457200" rtl="0">
              <a:spcBef>
                <a:spcPts val="0"/>
              </a:spcBef>
              <a:buFont typeface="Calibri"/>
              <a:buNone/>
              <a:defRPr sz="1200"/>
            </a:lvl2pPr>
            <a:lvl3pPr indent="0" lvl="2" marL="914400" rtl="0">
              <a:spcBef>
                <a:spcPts val="0"/>
              </a:spcBef>
              <a:buFont typeface="Calibri"/>
              <a:buNone/>
              <a:defRPr sz="1000"/>
            </a:lvl3pPr>
            <a:lvl4pPr indent="0" lvl="3" marL="1371600" rtl="0">
              <a:spcBef>
                <a:spcPts val="0"/>
              </a:spcBef>
              <a:buFont typeface="Calibri"/>
              <a:buNone/>
              <a:defRPr sz="900"/>
            </a:lvl4pPr>
            <a:lvl5pPr indent="0" lvl="4" marL="1828800" rtl="0">
              <a:spcBef>
                <a:spcPts val="0"/>
              </a:spcBef>
              <a:buFont typeface="Calibri"/>
              <a:buNone/>
              <a:defRPr sz="900"/>
            </a:lvl5pPr>
            <a:lvl6pPr indent="0" lvl="5" marL="2286000" rtl="0">
              <a:spcBef>
                <a:spcPts val="0"/>
              </a:spcBef>
              <a:buFont typeface="Calibri"/>
              <a:buNone/>
              <a:defRPr sz="900"/>
            </a:lvl6pPr>
            <a:lvl7pPr indent="0" lvl="6" marL="2743200" rtl="0">
              <a:spcBef>
                <a:spcPts val="0"/>
              </a:spcBef>
              <a:buFont typeface="Calibri"/>
              <a:buNone/>
              <a:defRPr sz="900"/>
            </a:lvl7pPr>
            <a:lvl8pPr indent="0" lvl="7" marL="3200400" rtl="0">
              <a:spcBef>
                <a:spcPts val="0"/>
              </a:spcBef>
              <a:buFont typeface="Calibri"/>
              <a:buNone/>
              <a:defRPr sz="900"/>
            </a:lvl8pPr>
            <a:lvl9pPr indent="0" lvl="8" marL="3657600" rtl="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65512" y="6459785"/>
            <a:ext cx="26183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800600" y="6459785"/>
            <a:ext cx="46481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9900457" y="6459785"/>
            <a:ext cx="1311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C0C0C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0" y="4953000"/>
            <a:ext cx="12188700" cy="1904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15" y="4915076"/>
            <a:ext cx="12188700" cy="638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x="1097279" y="5074919"/>
            <a:ext cx="10113299" cy="8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 b="0"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78" name="Shape 78"/>
          <p:cNvPicPr preferRelativeResize="0"/>
          <p:nvPr>
            <p:ph idx="2" type="pic"/>
          </p:nvPr>
        </p:nvPicPr>
        <p:blipFill/>
        <p:spPr>
          <a:xfrm>
            <a:off x="15" y="0"/>
            <a:ext cx="12192000" cy="491519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79" name="Shape 79"/>
          <p:cNvSpPr txBox="1"/>
          <p:nvPr>
            <p:ph idx="1" type="body"/>
          </p:nvPr>
        </p:nvSpPr>
        <p:spPr>
          <a:xfrm>
            <a:off x="1097279" y="5907023"/>
            <a:ext cx="10113299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Calibri"/>
              <a:buNone/>
              <a:defRPr sz="1500">
                <a:solidFill>
                  <a:srgbClr val="FFFFFF"/>
                </a:solidFill>
              </a:defRPr>
            </a:lvl1pPr>
            <a:lvl2pPr indent="0" lvl="1" marL="457200" rtl="0">
              <a:spcBef>
                <a:spcPts val="0"/>
              </a:spcBef>
              <a:buFont typeface="Calibri"/>
              <a:buNone/>
              <a:defRPr sz="1200"/>
            </a:lvl2pPr>
            <a:lvl3pPr indent="0" lvl="2" marL="914400" rtl="0">
              <a:spcBef>
                <a:spcPts val="0"/>
              </a:spcBef>
              <a:buFont typeface="Calibri"/>
              <a:buNone/>
              <a:defRPr sz="1000"/>
            </a:lvl3pPr>
            <a:lvl4pPr indent="0" lvl="3" marL="1371600" rtl="0">
              <a:spcBef>
                <a:spcPts val="0"/>
              </a:spcBef>
              <a:buFont typeface="Calibri"/>
              <a:buNone/>
              <a:defRPr sz="900"/>
            </a:lvl4pPr>
            <a:lvl5pPr indent="0" lvl="4" marL="1828800" rtl="0">
              <a:spcBef>
                <a:spcPts val="0"/>
              </a:spcBef>
              <a:buFont typeface="Calibri"/>
              <a:buNone/>
              <a:defRPr sz="900"/>
            </a:lvl5pPr>
            <a:lvl6pPr indent="0" lvl="5" marL="2286000" rtl="0">
              <a:spcBef>
                <a:spcPts val="0"/>
              </a:spcBef>
              <a:buFont typeface="Calibri"/>
              <a:buNone/>
              <a:defRPr sz="900"/>
            </a:lvl6pPr>
            <a:lvl7pPr indent="0" lvl="6" marL="2743200" rtl="0">
              <a:spcBef>
                <a:spcPts val="0"/>
              </a:spcBef>
              <a:buFont typeface="Calibri"/>
              <a:buNone/>
              <a:defRPr sz="900"/>
            </a:lvl7pPr>
            <a:lvl8pPr indent="0" lvl="7" marL="3200400" rtl="0">
              <a:spcBef>
                <a:spcPts val="0"/>
              </a:spcBef>
              <a:buFont typeface="Calibri"/>
              <a:buNone/>
              <a:defRPr sz="900"/>
            </a:lvl8pPr>
            <a:lvl9pPr indent="0" lvl="8" marL="3657600" rtl="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1097279" y="6459785"/>
            <a:ext cx="24723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3686185" y="6459785"/>
            <a:ext cx="48227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9900457" y="6459785"/>
            <a:ext cx="1311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C0C0C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" name="Shape 7"/>
          <p:cNvSpPr/>
          <p:nvPr/>
        </p:nvSpPr>
        <p:spPr>
          <a:xfrm>
            <a:off x="0" y="6334316"/>
            <a:ext cx="12192000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" name="Shape 8"/>
          <p:cNvSpPr txBox="1"/>
          <p:nvPr>
            <p:ph type="title"/>
          </p:nvPr>
        </p:nvSpPr>
        <p:spPr>
          <a:xfrm>
            <a:off x="1097279" y="286603"/>
            <a:ext cx="10058399" cy="1450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1097279" y="1845733"/>
            <a:ext cx="10058399" cy="402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299" lvl="6" marL="12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099" lvl="7" marL="14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600" lvl="8" marL="17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0" type="dt"/>
          </p:nvPr>
        </p:nvSpPr>
        <p:spPr>
          <a:xfrm>
            <a:off x="1097279" y="6459785"/>
            <a:ext cx="24723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3686185" y="6459785"/>
            <a:ext cx="48227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9900457" y="6459785"/>
            <a:ext cx="1311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C0C0C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13" name="Shape 13"/>
          <p:cNvCxnSpPr/>
          <p:nvPr/>
        </p:nvCxnSpPr>
        <p:spPr>
          <a:xfrm>
            <a:off x="1193532" y="1737844"/>
            <a:ext cx="9966899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1097279" y="286603"/>
            <a:ext cx="10058399" cy="1450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Specifications</a:t>
            </a:r>
          </a:p>
        </p:txBody>
      </p:sp>
      <p:graphicFrame>
        <p:nvGraphicFramePr>
          <p:cNvPr id="102" name="Shape 102"/>
          <p:cNvGraphicFramePr/>
          <p:nvPr/>
        </p:nvGraphicFramePr>
        <p:xfrm>
          <a:off x="982975" y="187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{A1950EC8-1402-4FFA-9A55-F2F5D11B96E8}</a:tableStyleId>
              </a:tblPr>
              <a:tblGrid>
                <a:gridCol w="5143500"/>
                <a:gridCol w="5143500"/>
              </a:tblGrid>
              <a:tr h="5658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2400"/>
                        <a:t>Customer Needs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2400"/>
                        <a:t>Design Specifications</a:t>
                      </a:r>
                    </a:p>
                  </a:txBody>
                  <a:tcPr marT="91425" marB="91425" marR="91425" marL="91425"/>
                </a:tc>
              </a:tr>
              <a:tr h="8680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000"/>
                        <a:t>Safe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55600" lvl="0" marL="457200" rtl="0">
                        <a:spcBef>
                          <a:spcPts val="0"/>
                        </a:spcBef>
                        <a:buSzPct val="100000"/>
                        <a:buChar char="-"/>
                      </a:pPr>
                      <a:r>
                        <a:rPr lang="en-US" sz="2000"/>
                        <a:t>Skin Temperature Change: &lt; 2</a:t>
                      </a: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℃</a:t>
                      </a:r>
                    </a:p>
                    <a:p>
                      <a:pPr indent="-355600" lvl="0" marL="457200">
                        <a:spcBef>
                          <a:spcPts val="0"/>
                        </a:spcBef>
                        <a:buSzPct val="100000"/>
                        <a:buChar char="-"/>
                      </a:pPr>
                      <a:r>
                        <a:rPr lang="en-US" sz="2000"/>
                        <a:t>Feedback Current: 0 </a:t>
                      </a: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μ</a:t>
                      </a:r>
                      <a:r>
                        <a:rPr lang="en-US" sz="2000"/>
                        <a:t>A</a:t>
                      </a:r>
                    </a:p>
                  </a:txBody>
                  <a:tcPr marT="91425" marB="91425" marR="91425" marL="91425"/>
                </a:tc>
              </a:tr>
              <a:tr h="8680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000"/>
                        <a:t>Real-Time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55600" lvl="0" marL="457200" rtl="0">
                        <a:spcBef>
                          <a:spcPts val="0"/>
                        </a:spcBef>
                        <a:buSzPct val="100000"/>
                        <a:buChar char="-"/>
                      </a:pPr>
                      <a:r>
                        <a:rPr lang="en-US" sz="2000"/>
                        <a:t>Transmission Rate: 128 kB/s</a:t>
                      </a:r>
                    </a:p>
                    <a:p>
                      <a:pPr indent="-355600" lvl="0" marL="457200">
                        <a:spcBef>
                          <a:spcPts val="0"/>
                        </a:spcBef>
                        <a:buSzPct val="100000"/>
                        <a:buChar char="-"/>
                      </a:pPr>
                      <a:r>
                        <a:rPr lang="en-US" sz="2000"/>
                        <a:t>Sampling Rate: 1 kHz</a:t>
                      </a:r>
                    </a:p>
                  </a:txBody>
                  <a:tcPr marT="91425" marB="91425" marR="91425" marL="91425"/>
                </a:tc>
              </a:tr>
              <a:tr h="8680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000"/>
                        <a:t>Accurate and Comprehensive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55600" lvl="0" marL="457200" rtl="0">
                        <a:spcBef>
                          <a:spcPts val="0"/>
                        </a:spcBef>
                        <a:buSzPct val="100000"/>
                        <a:buChar char="-"/>
                      </a:pPr>
                      <a:r>
                        <a:rPr lang="en-US" sz="2000"/>
                        <a:t>Sampling Precision: 16-channel, 8-bit</a:t>
                      </a:r>
                    </a:p>
                    <a:p>
                      <a:pPr indent="-355600" lvl="0" marL="457200">
                        <a:spcBef>
                          <a:spcPts val="0"/>
                        </a:spcBef>
                        <a:buSzPct val="100000"/>
                        <a:buChar char="-"/>
                      </a:pPr>
                      <a:r>
                        <a:rPr lang="en-US" sz="2000"/>
                        <a:t>Sampling Rate: 1 kHz</a:t>
                      </a:r>
                    </a:p>
                  </a:txBody>
                  <a:tcPr marT="91425" marB="91425" marR="91425" marL="91425"/>
                </a:tc>
              </a:tr>
              <a:tr h="5658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000"/>
                        <a:t>Low Power and Long Lasting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55600" lvl="0" marL="457200">
                        <a:spcBef>
                          <a:spcPts val="0"/>
                        </a:spcBef>
                        <a:buSzPct val="100000"/>
                        <a:buChar char="-"/>
                      </a:pPr>
                      <a:r>
                        <a:rPr lang="en-US" sz="2000"/>
                        <a:t>Battery Life: at least 24 hours</a:t>
                      </a:r>
                    </a:p>
                  </a:txBody>
                  <a:tcPr marT="91425" marB="91425" marR="91425" marL="91425"/>
                </a:tc>
              </a:tr>
              <a:tr h="5658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000"/>
                        <a:t>Portable and Convenient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55600" lvl="0" marL="457200">
                        <a:spcBef>
                          <a:spcPts val="0"/>
                        </a:spcBef>
                        <a:buSzPct val="100000"/>
                        <a:buChar char="-"/>
                      </a:pPr>
                      <a:r>
                        <a:rPr lang="en-US" sz="2000"/>
                        <a:t>Module Size: 4x4 mm cross section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Diagram</a:t>
            </a:r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307" y="3506923"/>
            <a:ext cx="11049711" cy="1143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