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EABCF68-DF90-48B9-8AA0-4602B6AA84B3}">
  <a:tblStyle styleId="{5EABCF68-DF90-48B9-8AA0-4602B6AA84B3}" styleName="Table_0"/>
  <a:tblStyle styleId="{CFCD4223-B3DE-4182-AED3-0E115E2EB24E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79" y="758952"/>
            <a:ext cx="100583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829" y="-1171815"/>
            <a:ext cx="4023299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699" y="1978978"/>
            <a:ext cx="5757300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699" y="-573721"/>
            <a:ext cx="5757300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mar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79" y="758952"/>
            <a:ext cx="100583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lnSpc>
                <a:spcPct val="85000"/>
              </a:lnSpc>
              <a:spcBef>
                <a:spcPts val="0"/>
              </a:spcBef>
              <a:defRPr b="0"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9" y="1845733"/>
            <a:ext cx="4937700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19" y="1845734"/>
            <a:ext cx="4937700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79" y="1846051"/>
            <a:ext cx="4937700" cy="73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2000" cap="none">
                <a:solidFill>
                  <a:schemeClr val="dk2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79" y="2582333"/>
            <a:ext cx="4937700" cy="33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19" y="1846051"/>
            <a:ext cx="4937700" cy="73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2000" cap="none">
                <a:solidFill>
                  <a:schemeClr val="dk2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19" y="2582333"/>
            <a:ext cx="4937700" cy="33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8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38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9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399" cy="337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1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700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700" cy="6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299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78" name="Shape 78"/>
          <p:cNvPicPr preferRelativeResize="0"/>
          <p:nvPr>
            <p:ph idx="2" type="pic"/>
          </p:nvPr>
        </p:nvPicPr>
        <p:blipFill/>
        <p:spPr>
          <a:xfrm>
            <a:off x="15" y="0"/>
            <a:ext cx="12192000" cy="49151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299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89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Relationship Id="rId6" Type="http://schemas.openxmlformats.org/officeDocument/2006/relationships/image" Target="../media/image09.png"/><Relationship Id="rId7" Type="http://schemas.openxmlformats.org/officeDocument/2006/relationships/image" Target="../media/image13.png"/><Relationship Id="rId8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06.jpg"/><Relationship Id="rId5" Type="http://schemas.openxmlformats.org/officeDocument/2006/relationships/image" Target="../media/image08.jp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37343" t="0"/>
          <a:stretch/>
        </p:blipFill>
        <p:spPr>
          <a:xfrm>
            <a:off x="160149" y="1036175"/>
            <a:ext cx="5269742" cy="433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635" y="1185175"/>
            <a:ext cx="3026774" cy="40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7050" y="1036175"/>
            <a:ext cx="6146950" cy="433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3950" y="1726825"/>
            <a:ext cx="4613150" cy="295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024" y="1452350"/>
            <a:ext cx="4591989" cy="350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8">
            <a:alphaModFix/>
          </a:blip>
          <a:srcRect b="0" l="32368" r="0" t="0"/>
          <a:stretch/>
        </p:blipFill>
        <p:spPr>
          <a:xfrm>
            <a:off x="6804150" y="856075"/>
            <a:ext cx="4232750" cy="46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Diagram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307" y="3506923"/>
            <a:ext cx="11049711" cy="114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97279" y="2268003"/>
            <a:ext cx="2859933" cy="285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15826" r="21362" t="0"/>
          <a:stretch/>
        </p:blipFill>
        <p:spPr>
          <a:xfrm>
            <a:off x="4863830" y="2336100"/>
            <a:ext cx="2536972" cy="2705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4425" y="2136682"/>
            <a:ext cx="2991254" cy="29912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>
            <a:off x="4289901" y="2451369"/>
            <a:ext cx="0" cy="22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7798343" y="2451369"/>
            <a:ext cx="0" cy="22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5425" y="5127912"/>
            <a:ext cx="87249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 Options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Potential Options for Wireless Data Transfer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 Low Energy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 2.4 / 5 GHz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RF Bands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NFC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 Options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Potential Options for Wireless Data Transfer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Bluetooth Low Energy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Wifi 2.4 / 5 GHz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RF Bands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NFC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 Low Energy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Calibri"/>
              <a:buChar char=" 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likely use BLE as our transmission source with a TI CC2640 BLE 4.2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Calibri"/>
              <a:buChar char=" 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Industry-leading privacy.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Bluetooth Smart devices from being tracked.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Calibri"/>
              <a:buChar char=" 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secure.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industry-standard encryption ensuring confidential data stays that way.</a:t>
            </a:r>
          </a:p>
          <a:p>
            <a:pPr indent="-9144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99615"/>
              <a:buFont typeface="Calibri"/>
              <a:buChar char=" "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power efficient.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Introduces refinements that make Bluetooth Smart even more power-stingy.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Options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Powering the electrode is a huge challenge due to size and longevity constraints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Options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density replaceable medical device batteries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Inductive charging via brain’s electrical impulses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Options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Powering the electrode is a huge challenge due to size and longevity constraints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Options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High density replaceable medical device batteries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Inductive charging via brain’s electrical impulses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Plan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Stages of prototyping with testing and iterating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1</a:t>
            </a:r>
          </a:p>
          <a:p>
            <a:pPr indent="-185928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electrode circuit prototype testing BLE technology with generated signals from oscilloscope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2</a:t>
            </a:r>
          </a:p>
          <a:p>
            <a:pPr indent="-185928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electrodes prototype to test multi-system communications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3 </a:t>
            </a:r>
          </a:p>
          <a:p>
            <a:pPr indent="-185928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16 electrode system with mobile recording device and animal testing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 Neural Recorder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E48312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Applications not only limited to epilepsy</a:t>
            </a:r>
          </a:p>
          <a:p>
            <a:pPr indent="387350" lvl="0" marL="0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◦ </a:t>
            </a:r>
            <a:r>
              <a:rPr lang="en-US" sz="1900">
                <a:solidFill>
                  <a:schemeClr val="dk1"/>
                </a:solidFill>
              </a:rPr>
              <a:t>Sleep diagnosis</a:t>
            </a:r>
          </a:p>
          <a:p>
            <a:pPr indent="387350" lvl="0" marL="0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◦ </a:t>
            </a:r>
            <a:r>
              <a:rPr lang="en-US" sz="1900">
                <a:solidFill>
                  <a:schemeClr val="dk1"/>
                </a:solidFill>
              </a:rPr>
              <a:t>Diagnosis diseases of the brain</a:t>
            </a:r>
          </a:p>
          <a:p>
            <a:pPr indent="387350" lvl="0" marL="0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◦ </a:t>
            </a:r>
            <a:r>
              <a:rPr lang="en-US" sz="1900">
                <a:solidFill>
                  <a:schemeClr val="dk1"/>
                </a:solidFill>
              </a:rPr>
              <a:t>Coma analysis</a:t>
            </a:r>
          </a:p>
          <a:p>
            <a:pPr indent="387350" lvl="0" marL="0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◦ </a:t>
            </a:r>
            <a:r>
              <a:rPr lang="en-US" sz="1900">
                <a:solidFill>
                  <a:schemeClr val="dk1"/>
                </a:solidFill>
              </a:rPr>
              <a:t>Brain stimulation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E48312"/>
                </a:solidFill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E48312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Improve Epilepsy patients’ quality of life</a:t>
            </a:r>
          </a:p>
          <a:p>
            <a:pPr indent="387350" lvl="0" marL="0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◦ </a:t>
            </a:r>
            <a:r>
              <a:rPr lang="en-US" sz="1900">
                <a:solidFill>
                  <a:schemeClr val="dk1"/>
                </a:solidFill>
              </a:rPr>
              <a:t>Untether them from the limitation of existing technology</a:t>
            </a:r>
          </a:p>
          <a:p>
            <a:pPr indent="387350" lvl="0" marL="0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◦ </a:t>
            </a:r>
            <a:r>
              <a:rPr lang="en-US" sz="1900">
                <a:solidFill>
                  <a:schemeClr val="dk1"/>
                </a:solidFill>
              </a:rPr>
              <a:t>Improve monitoring with more data for better procedural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SzPct val="750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0"/>
            <a:ext cx="9625280" cy="639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0935" y="2056217"/>
            <a:ext cx="11039699" cy="238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b="0" i="0" lang="en-US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NEURAL</a:t>
            </a:r>
            <a:r>
              <a:rPr lang="en-US" sz="5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1946100" y="3882430"/>
            <a:ext cx="8825700" cy="46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UNTETHERING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 MILLION EPILEPSY PATIENTS </a:t>
            </a:r>
            <a:r>
              <a:rPr lang="en-US">
                <a:solidFill>
                  <a:schemeClr val="dk1"/>
                </a:solidFill>
              </a:rPr>
              <a:t>AROUND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WORLD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505050" y="5302275"/>
            <a:ext cx="5181900" cy="4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Stephen Xia	Tingkai Liu		Yuan Gao 		Xin Huang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4794300" y="5401425"/>
            <a:ext cx="0" cy="216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6096000" y="5401425"/>
            <a:ext cx="0" cy="216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7433150" y="5401425"/>
            <a:ext cx="0" cy="216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Shape 122"/>
          <p:cNvGraphicFramePr/>
          <p:nvPr/>
        </p:nvGraphicFramePr>
        <p:xfrm>
          <a:off x="1097279" y="1371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{5EABCF68-DF90-48B9-8AA0-4602B6AA84B3}</a:tableStyleId>
              </a:tblPr>
              <a:tblGrid>
                <a:gridCol w="4975550"/>
                <a:gridCol w="4975550"/>
              </a:tblGrid>
              <a:tr h="23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7200" u="none" cap="none" strike="noStrike"/>
                        <a:t>1% </a:t>
                      </a:r>
                      <a:r>
                        <a:rPr lang="en-US" sz="4800" u="none" cap="none" strike="noStrike"/>
                        <a:t>of </a:t>
                      </a:r>
                      <a:r>
                        <a:rPr lang="en-US" sz="4800"/>
                        <a:t>Population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CD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7200" u="none" cap="none" strike="noStrike"/>
                        <a:t>10 - 25</a:t>
                      </a:r>
                      <a:r>
                        <a:rPr lang="en-US" sz="4800" u="none" cap="none" strike="noStrike"/>
                        <a:t> Million Operations</a:t>
                      </a:r>
                      <a:r>
                        <a:rPr lang="en-US" sz="4800"/>
                        <a:t>/Year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CD9C"/>
                    </a:solidFill>
                  </a:tcPr>
                </a:tc>
              </a:tr>
              <a:tr h="1454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7200" u="none" cap="none" strike="noStrike"/>
                        <a:t>5 - 6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4800" u="none" cap="none" strike="noStrike"/>
                        <a:t>Days per Operation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B469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CUSTOMERS – </a:t>
            </a:r>
            <a:r>
              <a:rPr b="0" i="0" lang="en-US" sz="4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EEG service providers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82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82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82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Shape 129"/>
          <p:cNvGraphicFramePr/>
          <p:nvPr/>
        </p:nvGraphicFramePr>
        <p:xfrm>
          <a:off x="1458057" y="2264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{5EABCF68-DF90-48B9-8AA0-4602B6AA84B3}</a:tableStyleId>
              </a:tblPr>
              <a:tblGrid>
                <a:gridCol w="3046200"/>
                <a:gridCol w="3046200"/>
                <a:gridCol w="3244450"/>
              </a:tblGrid>
              <a:tr h="143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cap="none" strike="noStrike"/>
                        <a:t>Hospitals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CD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cap="none" strike="noStrike"/>
                        <a:t>Clinics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CD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cap="none" strike="noStrike"/>
                        <a:t>Research Institutes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CD9C"/>
                    </a:solidFill>
                  </a:tcPr>
                </a:tc>
              </a:tr>
              <a:tr h="143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cap="none" strike="noStrike"/>
                        <a:t>4000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cap="none" strike="noStrike"/>
                        <a:t>5000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5400" u="none" cap="none" strike="noStrike"/>
                        <a:t>150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Total Market Value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18804" y="2327585"/>
            <a:ext cx="10895100" cy="59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 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* Machines * Unit Price </a:t>
            </a:r>
          </a:p>
        </p:txBody>
      </p:sp>
      <p:sp>
        <p:nvSpPr>
          <p:cNvPr id="136" name="Shape 136"/>
          <p:cNvSpPr/>
          <p:nvPr/>
        </p:nvSpPr>
        <p:spPr>
          <a:xfrm>
            <a:off x="3872875" y="4128700"/>
            <a:ext cx="450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$ 290 Million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1887450" y="3739900"/>
            <a:ext cx="8417100" cy="0"/>
          </a:xfrm>
          <a:prstGeom prst="straightConnector1">
            <a:avLst/>
          </a:prstGeom>
          <a:noFill/>
          <a:ln cap="flat" cmpd="sng" w="28575">
            <a:solidFill>
              <a:srgbClr val="F4B46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97279" y="1342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Customer Needs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Safety </a:t>
            </a:r>
            <a:r>
              <a:rPr lang="en-US" sz="2400">
                <a:solidFill>
                  <a:srgbClr val="000000"/>
                </a:solidFill>
              </a:rPr>
              <a:t>(</a:t>
            </a:r>
            <a:r>
              <a:rPr lang="en-US" sz="2400">
                <a:solidFill>
                  <a:schemeClr val="dk1"/>
                </a:solidFill>
              </a:rPr>
              <a:t>FDA,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HIPAA, WHO MDR)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Accuracy &amp; Reliability, Real-time</a:t>
            </a:r>
          </a:p>
          <a:p>
            <a:pPr indent="0" lvl="0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Convenience &amp; Mobility, Low Power: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development platform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3333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066800" y="795376"/>
            <a:ext cx="10058399" cy="91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NeuroNexus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097274" y="1845725"/>
            <a:ext cx="30752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F4B469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Wired Connection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F4B469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Large Package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208" y="1948625"/>
            <a:ext cx="7659899" cy="402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Deuteron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064800" y="2046203"/>
            <a:ext cx="3852599" cy="350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469"/>
              </a:buClr>
              <a:buSzPct val="100000"/>
              <a:buFont typeface="Calibri"/>
            </a:pPr>
            <a:r>
              <a:rPr lang="en-US" sz="2400">
                <a:solidFill>
                  <a:srgbClr val="000000"/>
                </a:solidFill>
              </a:rPr>
              <a:t>Animal Usage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469"/>
              </a:buClr>
              <a:buSzPct val="100000"/>
              <a:buFont typeface="Calibri"/>
            </a:pPr>
            <a:r>
              <a:rPr lang="en-US" sz="2400">
                <a:solidFill>
                  <a:srgbClr val="000000"/>
                </a:solidFill>
              </a:rPr>
              <a:t>Big in size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469"/>
              </a:buClr>
              <a:buSzPct val="100000"/>
              <a:buFont typeface="Calibri"/>
            </a:pPr>
            <a:r>
              <a:rPr lang="en-US" sz="2400">
                <a:solidFill>
                  <a:srgbClr val="000000"/>
                </a:solidFill>
              </a:rPr>
              <a:t>Non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real-time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680" y="2525599"/>
            <a:ext cx="3809999" cy="30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Specifications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982975" y="187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{CFCD4223-B3DE-4182-AED3-0E115E2EB24E}</a:tableStyleId>
              </a:tblPr>
              <a:tblGrid>
                <a:gridCol w="5143500"/>
                <a:gridCol w="5143500"/>
              </a:tblGrid>
              <a:tr h="565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Customer Needs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Design Specifications</a:t>
                      </a:r>
                    </a:p>
                  </a:txBody>
                  <a:tcPr marT="91425" marB="91425" marR="91425" marL="91425"/>
                </a:tc>
              </a:tr>
              <a:tr h="868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Safe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Skin Temperature Change: &lt; 2C</a:t>
                      </a:r>
                    </a:p>
                    <a:p>
                      <a:pPr indent="-355600" lvl="0" marL="4572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Feedback Current: 0 mA</a:t>
                      </a:r>
                    </a:p>
                  </a:txBody>
                  <a:tcPr marT="91425" marB="91425" marR="91425" marL="91425"/>
                </a:tc>
              </a:tr>
              <a:tr h="868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Real-Time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Transmission Rate: 128 kB/s</a:t>
                      </a:r>
                    </a:p>
                    <a:p>
                      <a:pPr indent="-355600" lvl="0" marL="4572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Sampling Rate: 1 kHz</a:t>
                      </a:r>
                    </a:p>
                  </a:txBody>
                  <a:tcPr marT="91425" marB="91425" marR="91425" marL="91425"/>
                </a:tc>
              </a:tr>
              <a:tr h="868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Accurate and Comprehensive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Sampling Precision: 16-channel, 8-bit</a:t>
                      </a:r>
                    </a:p>
                    <a:p>
                      <a:pPr indent="-355600" lvl="0" marL="4572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Sampling Rate: 1 kHz</a:t>
                      </a:r>
                    </a:p>
                  </a:txBody>
                  <a:tcPr marT="91425" marB="91425" marR="91425" marL="91425"/>
                </a:tc>
              </a:tr>
              <a:tr h="565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Low Power and Long Lasting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Battery Life: at least 24 hours</a:t>
                      </a:r>
                    </a:p>
                  </a:txBody>
                  <a:tcPr marT="91425" marB="91425" marR="91425" marL="91425"/>
                </a:tc>
              </a:tr>
              <a:tr h="565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Portable and Convenient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>
                        <a:spcBef>
                          <a:spcPts val="0"/>
                        </a:spcBef>
                        <a:buSzPct val="100000"/>
                        <a:buChar char="-"/>
                      </a:pPr>
                      <a:r>
                        <a:rPr lang="en-US" sz="2000"/>
                        <a:t>Module Size: 4x4 mm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