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10" r:id="rId1"/>
  </p:sldMasterIdLst>
  <p:notesMasterIdLst>
    <p:notesMasterId r:id="rId25"/>
  </p:notesMasterIdLst>
  <p:sldIdLst>
    <p:sldId id="256" r:id="rId2"/>
    <p:sldId id="289" r:id="rId3"/>
    <p:sldId id="257" r:id="rId4"/>
    <p:sldId id="258" r:id="rId5"/>
    <p:sldId id="259" r:id="rId6"/>
    <p:sldId id="264" r:id="rId7"/>
    <p:sldId id="265" r:id="rId8"/>
    <p:sldId id="266" r:id="rId9"/>
    <p:sldId id="279" r:id="rId10"/>
    <p:sldId id="296" r:id="rId11"/>
    <p:sldId id="297" r:id="rId12"/>
    <p:sldId id="298" r:id="rId13"/>
    <p:sldId id="299" r:id="rId14"/>
    <p:sldId id="281" r:id="rId15"/>
    <p:sldId id="291" r:id="rId16"/>
    <p:sldId id="290" r:id="rId17"/>
    <p:sldId id="284" r:id="rId18"/>
    <p:sldId id="285" r:id="rId19"/>
    <p:sldId id="293" r:id="rId20"/>
    <p:sldId id="286" r:id="rId21"/>
    <p:sldId id="287" r:id="rId22"/>
    <p:sldId id="288" r:id="rId23"/>
    <p:sldId id="295" r:id="rId24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101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53487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5898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70998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5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98640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2152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37730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410812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772450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70741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585424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60891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147074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404972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12167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34509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73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680936" y="2056218"/>
            <a:ext cx="11039558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Arial"/>
              <a:buNone/>
            </a:pPr>
            <a:r>
              <a:rPr lang="en-US" sz="6000" b="0" i="0" u="none" strike="noStrike" cap="none" baseline="0" dirty="0">
                <a:solidFill>
                  <a:schemeClr val="tx1"/>
                </a:solidFill>
                <a:latin typeface="Aharoni" panose="02010803020104030203" pitchFamily="2" charset="-79"/>
                <a:ea typeface="Arial"/>
                <a:cs typeface="Aharoni" panose="02010803020104030203" pitchFamily="2" charset="-79"/>
                <a:sym typeface="Arial"/>
              </a:rPr>
              <a:t>WIRELESS NEURAL RECORDER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946103" y="3882436"/>
            <a:ext cx="8825658" cy="86142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Helping 70 Million Epilepsy Patients in THE WORLD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Real-Time Data Collection</a:t>
            </a:r>
          </a:p>
          <a:p>
            <a:pPr lvl="1"/>
            <a:r>
              <a:rPr lang="en-US" sz="4000" dirty="0" smtClean="0"/>
              <a:t>Transmission Rate: 128 kB/s</a:t>
            </a:r>
          </a:p>
          <a:p>
            <a:pPr lvl="1"/>
            <a:r>
              <a:rPr lang="en-US" sz="4000" dirty="0" smtClean="0"/>
              <a:t>Sampling Rate: 1 kHz</a:t>
            </a:r>
          </a:p>
        </p:txBody>
      </p:sp>
    </p:spTree>
    <p:extLst>
      <p:ext uri="{BB962C8B-B14F-4D97-AF65-F5344CB8AC3E}">
        <p14:creationId xmlns:p14="http://schemas.microsoft.com/office/powerpoint/2010/main" val="367077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Accurate and Comprehensive Data</a:t>
            </a:r>
          </a:p>
          <a:p>
            <a:pPr lvl="1"/>
            <a:r>
              <a:rPr lang="en-US" sz="4000" dirty="0" smtClean="0"/>
              <a:t>Sampling Precision: 16-channel, 8-bit</a:t>
            </a:r>
          </a:p>
          <a:p>
            <a:pPr lvl="1"/>
            <a:r>
              <a:rPr lang="en-US" sz="4000" dirty="0" smtClean="0"/>
              <a:t>Sampling Rate: 1 kHz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11339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Low Power and Long-Lasting</a:t>
            </a:r>
          </a:p>
          <a:p>
            <a:pPr lvl="1"/>
            <a:r>
              <a:rPr lang="en-US" sz="4000" dirty="0" smtClean="0"/>
              <a:t>Battery Life: &gt;= 24 Hours</a:t>
            </a:r>
          </a:p>
          <a:p>
            <a:pPr lvl="1"/>
            <a:r>
              <a:rPr lang="en-US" sz="4000" dirty="0" smtClean="0"/>
              <a:t>User Replaceable/Rechargeable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6094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Portable/Convenient/User Friendly</a:t>
            </a:r>
          </a:p>
          <a:p>
            <a:pPr lvl="1"/>
            <a:r>
              <a:rPr lang="en-US" sz="4000" dirty="0" smtClean="0"/>
              <a:t>Module Size: 4 x 4 mm</a:t>
            </a:r>
          </a:p>
          <a:p>
            <a:pPr lvl="1"/>
            <a:r>
              <a:rPr lang="en-US" sz="4000" dirty="0" smtClean="0"/>
              <a:t>3 meter </a:t>
            </a:r>
            <a:r>
              <a:rPr lang="en-US" sz="4000" dirty="0"/>
              <a:t>O</a:t>
            </a:r>
            <a:r>
              <a:rPr lang="en-US" sz="4000" dirty="0" smtClean="0"/>
              <a:t>perational Radius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21897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System Diagram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24" y="3285572"/>
            <a:ext cx="11049711" cy="114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8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Challenges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2" descr="http://charteroakscanning.com/wp-content/uploads/2014/10/icon_DataTransf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79" y="2268004"/>
            <a:ext cx="2859933" cy="285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shorewoodmoodle.org/pluginfile.php/10065/course/overviewfiles/Brain%20Power%20Log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6" r="21363"/>
          <a:stretch/>
        </p:blipFill>
        <p:spPr bwMode="auto">
          <a:xfrm>
            <a:off x="4863830" y="2336100"/>
            <a:ext cx="2536973" cy="270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www.cedarcliffschools.org/images/safety-580x58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425" y="2079332"/>
            <a:ext cx="2991255" cy="299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4289901" y="2451370"/>
            <a:ext cx="0" cy="228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798344" y="2451370"/>
            <a:ext cx="0" cy="228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20431" y="5070587"/>
            <a:ext cx="2323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 Transmission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668495" y="5090769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Power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204638" y="5098020"/>
            <a:ext cx="91082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Safety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98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Wireless Options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5 Potential Options for Wireless Data Transfer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Bluetooth Low Energy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Wifi</a:t>
            </a:r>
            <a:r>
              <a:rPr lang="en-US" sz="2000" dirty="0">
                <a:solidFill>
                  <a:schemeClr val="tx1"/>
                </a:solidFill>
              </a:rPr>
              <a:t> 2.4 / 5 GHz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Other RF Bands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Zigbee</a:t>
            </a:r>
            <a:endParaRPr lang="en-US" sz="2000" dirty="0">
              <a:solidFill>
                <a:schemeClr val="tx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NFC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17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Wireless Options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5 Potential Options for Wireless Data Transfer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006600"/>
                </a:solidFill>
              </a:rPr>
              <a:t>Bluetooth Low Energy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err="1" smtClean="0">
                <a:solidFill>
                  <a:srgbClr val="006600"/>
                </a:solidFill>
              </a:rPr>
              <a:t>Wifi</a:t>
            </a:r>
            <a:r>
              <a:rPr lang="en-US" sz="3200" dirty="0" smtClean="0">
                <a:solidFill>
                  <a:srgbClr val="006600"/>
                </a:solidFill>
              </a:rPr>
              <a:t> 2.4 / 5 GHz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Other RF Bands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err="1" smtClean="0">
                <a:solidFill>
                  <a:schemeClr val="tx1"/>
                </a:solidFill>
              </a:rPr>
              <a:t>Zigbee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NFC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Bluetooth Low Energy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Most likely use BLE as our transmission source with a TI CC2640 BLE 4.2</a:t>
            </a:r>
          </a:p>
          <a:p>
            <a:pPr marL="0" indent="0">
              <a:buNone/>
            </a:pPr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Industry-leading privacy.</a:t>
            </a: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Keeps Bluetooth Smart devices from being tracked.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Highly secure.</a:t>
            </a: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Features industry-standard encryption ensuring confidential data stays that way.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More power efficient.</a:t>
            </a: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Introduces refinements that make Bluetooth Smart even more power-stingy.</a:t>
            </a:r>
          </a:p>
        </p:txBody>
      </p:sp>
    </p:spTree>
    <p:extLst>
      <p:ext uri="{BB962C8B-B14F-4D97-AF65-F5344CB8AC3E}">
        <p14:creationId xmlns:p14="http://schemas.microsoft.com/office/powerpoint/2010/main" val="249360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Power Options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Powering the electrode is a huge challenge due to size and longevity constraints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2 Options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High density replaceable medical device batteries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Inductive charging via brain’s electrical impulses</a:t>
            </a:r>
          </a:p>
        </p:txBody>
      </p:sp>
    </p:spTree>
    <p:extLst>
      <p:ext uri="{BB962C8B-B14F-4D97-AF65-F5344CB8AC3E}">
        <p14:creationId xmlns:p14="http://schemas.microsoft.com/office/powerpoint/2010/main" val="359788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stlukesmedicalcenter.com.ph/assets/images/content/ep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0706" y="0"/>
            <a:ext cx="8954548" cy="636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60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Power Options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Powering the electrode is a huge challenge due to size and longevity constraints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2 Options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6600"/>
                </a:solidFill>
              </a:rPr>
              <a:t>High density replaceable medical device batteries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Inductive charging via brain’s electrical impulses</a:t>
            </a:r>
          </a:p>
        </p:txBody>
      </p:sp>
    </p:spTree>
    <p:extLst>
      <p:ext uri="{BB962C8B-B14F-4D97-AF65-F5344CB8AC3E}">
        <p14:creationId xmlns:p14="http://schemas.microsoft.com/office/powerpoint/2010/main" val="363359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Prototype Plan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3 Stages of prototyping with testing and iterating</a:t>
            </a:r>
            <a:endParaRPr lang="en-US" sz="2800" dirty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Stage 1</a:t>
            </a:r>
          </a:p>
          <a:p>
            <a:pPr lvl="2"/>
            <a:r>
              <a:rPr lang="en-US" sz="1800" dirty="0" smtClean="0">
                <a:solidFill>
                  <a:schemeClr val="tx1"/>
                </a:solidFill>
              </a:rPr>
              <a:t>Single electrode circuit prototype testing BLE technology with generated signals from oscilloscope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Stage 2</a:t>
            </a:r>
          </a:p>
          <a:p>
            <a:pPr lvl="2"/>
            <a:r>
              <a:rPr lang="en-US" sz="1800" dirty="0" smtClean="0">
                <a:solidFill>
                  <a:schemeClr val="tx1"/>
                </a:solidFill>
              </a:rPr>
              <a:t>Multiple electrodes prototype to test multi-system communications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Stage 3 </a:t>
            </a:r>
          </a:p>
          <a:p>
            <a:pPr lvl="2"/>
            <a:r>
              <a:rPr lang="en-US" sz="1800" dirty="0" smtClean="0">
                <a:solidFill>
                  <a:schemeClr val="tx1"/>
                </a:solidFill>
              </a:rPr>
              <a:t>Full 16 electrode system with mobile recording device and animal testing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304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Wireless Neural Recorder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Applications not only limited to epilepsy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Sleep diagnosis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Diagnosis diseases of the brain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Coma analysis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Brain stimulation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Improve </a:t>
            </a:r>
            <a:r>
              <a:rPr lang="en-US" sz="2400" dirty="0" smtClean="0">
                <a:solidFill>
                  <a:schemeClr val="tx1"/>
                </a:solidFill>
              </a:rPr>
              <a:t>Epilepsy </a:t>
            </a:r>
            <a:r>
              <a:rPr lang="en-US" sz="2400" dirty="0" smtClean="0">
                <a:solidFill>
                  <a:schemeClr val="tx1"/>
                </a:solidFill>
              </a:rPr>
              <a:t>patients’ </a:t>
            </a:r>
            <a:r>
              <a:rPr lang="en-US" sz="2400" dirty="0" smtClean="0">
                <a:solidFill>
                  <a:schemeClr val="tx1"/>
                </a:solidFill>
              </a:rPr>
              <a:t>quality of life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Untether them from the limitation of existing technology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Improve monitoring with more data for better procedural 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7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mnepilepsy.org/wp-content/uploads/2010/11/child-ee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743" y="0"/>
            <a:ext cx="9625280" cy="639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50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Arial"/>
              <a:buNone/>
            </a:pPr>
            <a:endParaRPr lang="en-US" sz="5000" u="none" strike="noStrike" cap="none" baseline="0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658134"/>
              </p:ext>
            </p:extLst>
          </p:nvPr>
        </p:nvGraphicFramePr>
        <p:xfrm>
          <a:off x="1097280" y="1371596"/>
          <a:ext cx="9951080" cy="3827445"/>
        </p:xfrm>
        <a:graphic>
          <a:graphicData uri="http://schemas.openxmlformats.org/drawingml/2006/table">
            <a:tbl>
              <a:tblPr firstRow="1" bandRow="1"/>
              <a:tblGrid>
                <a:gridCol w="4975540"/>
                <a:gridCol w="4975540"/>
              </a:tblGrid>
              <a:tr h="2373321">
                <a:tc>
                  <a:txBody>
                    <a:bodyPr/>
                    <a:lstStyle/>
                    <a:p>
                      <a:pPr algn="ctr"/>
                      <a:r>
                        <a:rPr lang="en-US" sz="9600" dirty="0" smtClean="0"/>
                        <a:t>1%</a:t>
                      </a:r>
                      <a:endParaRPr lang="en-US" sz="9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10</a:t>
                      </a:r>
                      <a:r>
                        <a:rPr lang="en-US" sz="6600" baseline="0" dirty="0" smtClean="0"/>
                        <a:t> - </a:t>
                      </a:r>
                      <a:r>
                        <a:rPr lang="en-US" sz="6600" dirty="0" smtClean="0"/>
                        <a:t>25 Million</a:t>
                      </a:r>
                      <a:endParaRPr lang="en-US" sz="6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4541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7200" dirty="0" smtClean="0"/>
                        <a:t>5 -</a:t>
                      </a:r>
                      <a:r>
                        <a:rPr lang="en-US" sz="7200" baseline="0" dirty="0" smtClean="0"/>
                        <a:t> 6 Days</a:t>
                      </a:r>
                      <a:endParaRPr lang="en-US" sz="72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Arial"/>
              <a:buNone/>
            </a:pPr>
            <a:r>
              <a:rPr lang="en-US" sz="5000" b="0" i="0" u="none" strike="noStrike" cap="none" baseline="0" dirty="0">
                <a:solidFill>
                  <a:srgbClr val="0C0C0C"/>
                </a:solidFill>
                <a:ea typeface="Arial"/>
                <a:cs typeface="Arial"/>
                <a:sym typeface="Arial"/>
              </a:rPr>
              <a:t>CUSTOMERS – </a:t>
            </a:r>
            <a:r>
              <a:rPr lang="en-US" cap="none" dirty="0" smtClean="0">
                <a:solidFill>
                  <a:srgbClr val="0C0C0C"/>
                </a:solidFill>
                <a:ea typeface="Arial"/>
                <a:cs typeface="Arial"/>
                <a:sym typeface="Arial"/>
              </a:rPr>
              <a:t>EEG service providers</a:t>
            </a:r>
            <a:endParaRPr lang="en-US" sz="5000" b="0" i="0" u="none" strike="noStrike" cap="none" baseline="0" dirty="0">
              <a:solidFill>
                <a:srgbClr val="0C0C0C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 "/>
            </a:pPr>
            <a:endParaRPr lang="en-US" sz="2200" b="0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91440" marR="0" lvl="0" indent="482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91440" marR="0" lvl="0" indent="482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91440" marR="0" lvl="0" indent="48260" algn="l" rtl="0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165724"/>
              </p:ext>
            </p:extLst>
          </p:nvPr>
        </p:nvGraphicFramePr>
        <p:xfrm>
          <a:off x="1303507" y="2130356"/>
          <a:ext cx="9138594" cy="3168425"/>
        </p:xfrm>
        <a:graphic>
          <a:graphicData uri="http://schemas.openxmlformats.org/drawingml/2006/table">
            <a:tbl>
              <a:tblPr firstRow="1" bandRow="1"/>
              <a:tblGrid>
                <a:gridCol w="3046198"/>
                <a:gridCol w="3046198"/>
                <a:gridCol w="3046198"/>
              </a:tblGrid>
              <a:tr h="1431065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Hospitals</a:t>
                      </a:r>
                      <a:endParaRPr lang="en-US" sz="5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Clinics</a:t>
                      </a:r>
                      <a:endParaRPr lang="en-US" sz="5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Research Institutes</a:t>
                      </a:r>
                      <a:endParaRPr lang="en-US" sz="5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431065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4000</a:t>
                      </a:r>
                      <a:endParaRPr lang="en-US" sz="5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5000</a:t>
                      </a:r>
                      <a:endParaRPr lang="en-US" sz="5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150</a:t>
                      </a:r>
                      <a:endParaRPr lang="en-US" sz="5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Arial"/>
              <a:buNone/>
            </a:pPr>
            <a:r>
              <a:rPr lang="en-US" sz="5000" b="0" i="0" u="none" strike="noStrike" cap="none" baseline="0" dirty="0" smtClean="0">
                <a:solidFill>
                  <a:srgbClr val="0C0C0C"/>
                </a:solidFill>
                <a:ea typeface="Arial"/>
                <a:cs typeface="Arial"/>
                <a:sym typeface="Arial"/>
              </a:rPr>
              <a:t>Total Marke</a:t>
            </a:r>
            <a:r>
              <a:rPr lang="en-US" sz="5000" dirty="0" smtClean="0">
                <a:solidFill>
                  <a:srgbClr val="0C0C0C"/>
                </a:solidFill>
                <a:ea typeface="Arial"/>
                <a:cs typeface="Arial"/>
                <a:sym typeface="Arial"/>
              </a:rPr>
              <a:t>t Value</a:t>
            </a:r>
            <a:endParaRPr lang="en-US" sz="5000" b="0" i="0" u="none" strike="noStrike" cap="none" baseline="0" dirty="0">
              <a:solidFill>
                <a:srgbClr val="0C0C0C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idx="1"/>
          </p:nvPr>
        </p:nvSpPr>
        <p:spPr>
          <a:xfrm>
            <a:off x="1097280" y="2318561"/>
            <a:ext cx="10894979" cy="59590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 "/>
            </a:pPr>
            <a:r>
              <a:rPr lang="en-US" sz="54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Customers * Machines * Unit Price </a:t>
            </a:r>
          </a:p>
        </p:txBody>
      </p:sp>
      <p:sp>
        <p:nvSpPr>
          <p:cNvPr id="2" name="Rectangle 1"/>
          <p:cNvSpPr/>
          <p:nvPr/>
        </p:nvSpPr>
        <p:spPr>
          <a:xfrm>
            <a:off x="3200142" y="4137694"/>
            <a:ext cx="538160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8" indent="-91440">
              <a:spcBef>
                <a:spcPts val="1400"/>
              </a:spcBef>
              <a:spcAft>
                <a:spcPts val="200"/>
              </a:spcAft>
              <a:buSzPct val="100000"/>
              <a:buFont typeface="Arial"/>
              <a:buChar char=" "/>
            </a:pPr>
            <a:r>
              <a:rPr lang="en-US" sz="6000" dirty="0" smtClean="0">
                <a:solidFill>
                  <a:schemeClr val="dk1"/>
                </a:solidFill>
              </a:rPr>
              <a:t>~ $ </a:t>
            </a:r>
            <a:r>
              <a:rPr lang="en-US" sz="6000" dirty="0" smtClean="0">
                <a:solidFill>
                  <a:schemeClr val="dk1"/>
                </a:solidFill>
              </a:rPr>
              <a:t>30</a:t>
            </a:r>
            <a:r>
              <a:rPr lang="en-US" sz="6000" dirty="0" smtClean="0">
                <a:solidFill>
                  <a:schemeClr val="dk1"/>
                </a:solidFill>
              </a:rPr>
              <a:t>0 </a:t>
            </a:r>
            <a:r>
              <a:rPr lang="en-US" sz="6000" dirty="0" smtClean="0">
                <a:solidFill>
                  <a:schemeClr val="dk1"/>
                </a:solidFill>
              </a:rPr>
              <a:t>Million</a:t>
            </a:r>
            <a:endParaRPr lang="en-US" sz="6000" dirty="0">
              <a:solidFill>
                <a:schemeClr val="dk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057400" y="3712464"/>
            <a:ext cx="76718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z="5000" cap="all" dirty="0" smtClean="0">
                <a:solidFill>
                  <a:schemeClr val="tx1"/>
                </a:solidFill>
              </a:rPr>
              <a:t>Customer</a:t>
            </a:r>
            <a:r>
              <a:rPr lang="en-US" sz="5400" cap="all" dirty="0" smtClean="0">
                <a:solidFill>
                  <a:schemeClr val="tx1"/>
                </a:solidFill>
              </a:rPr>
              <a:t> need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Safety &amp; HIPAA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Convenience &amp; Mobility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Accuracy &amp; Reliability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Application development platform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5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en-US" sz="5400" cap="all" dirty="0">
                <a:solidFill>
                  <a:schemeClr val="tx1"/>
                </a:solidFill>
              </a:rPr>
              <a:t>Existing product</a:t>
            </a:r>
            <a:br>
              <a:rPr lang="en-US" sz="5400" cap="all" dirty="0">
                <a:solidFill>
                  <a:schemeClr val="tx1"/>
                </a:solidFill>
              </a:rPr>
            </a:br>
            <a:r>
              <a:rPr lang="en-US" sz="5400" cap="all" dirty="0">
                <a:solidFill>
                  <a:schemeClr val="tx1"/>
                </a:solidFill>
              </a:rPr>
              <a:t>(</a:t>
            </a:r>
            <a:r>
              <a:rPr lang="en-US" sz="5400" cap="all" dirty="0" err="1">
                <a:solidFill>
                  <a:schemeClr val="tx1"/>
                </a:solidFill>
              </a:rPr>
              <a:t>NEuronexus</a:t>
            </a:r>
            <a:r>
              <a:rPr lang="en-US" sz="5400" cap="all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0906" y="1840957"/>
            <a:ext cx="8271148" cy="43442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1671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cap="all" dirty="0">
                <a:solidFill>
                  <a:schemeClr val="tx1"/>
                </a:solidFill>
              </a:rPr>
              <a:t>DEUTERON’s Smallest wireless neural logger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1199226" y="2046304"/>
            <a:ext cx="3852672" cy="3501991"/>
          </a:xfr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For </a:t>
            </a:r>
            <a:r>
              <a:rPr lang="en-US" sz="2400" dirty="0" smtClean="0"/>
              <a:t>animal applications</a:t>
            </a:r>
            <a:endParaRPr lang="en-US" sz="2400" dirty="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 smtClean="0"/>
              <a:t>Size is still </a:t>
            </a:r>
            <a:r>
              <a:rPr lang="en-US" sz="2400" dirty="0" smtClean="0"/>
              <a:t>not </a:t>
            </a:r>
            <a:r>
              <a:rPr lang="en-US" sz="2400" dirty="0" smtClean="0"/>
              <a:t>ideal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 </a:t>
            </a:r>
            <a:r>
              <a:rPr lang="en-US" sz="2400" dirty="0" smtClean="0"/>
              <a:t>Not Real-Time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82055" y="2285999"/>
            <a:ext cx="3810000" cy="30226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5448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Design Specifications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Safe</a:t>
            </a:r>
          </a:p>
          <a:p>
            <a:pPr lvl="1"/>
            <a:r>
              <a:rPr lang="en-US" sz="4000" dirty="0" smtClean="0"/>
              <a:t>Skin Temperature Change: &lt; 2C</a:t>
            </a:r>
          </a:p>
          <a:p>
            <a:pPr lvl="1"/>
            <a:r>
              <a:rPr lang="en-US" sz="4000" dirty="0" smtClean="0"/>
              <a:t>DC Offset: no feedback current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5864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409</TotalTime>
  <Words>373</Words>
  <Application>Microsoft Office PowerPoint</Application>
  <PresentationFormat>Widescreen</PresentationFormat>
  <Paragraphs>105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Aharoni</vt:lpstr>
      <vt:lpstr>Arial</vt:lpstr>
      <vt:lpstr>Calibri</vt:lpstr>
      <vt:lpstr>Calibri Light</vt:lpstr>
      <vt:lpstr>Retrospect</vt:lpstr>
      <vt:lpstr>WIRELESS NEURAL RECORDER</vt:lpstr>
      <vt:lpstr>PowerPoint Presentation</vt:lpstr>
      <vt:lpstr>PowerPoint Presentation</vt:lpstr>
      <vt:lpstr>CUSTOMERS – EEG service providers</vt:lpstr>
      <vt:lpstr>Total Market Value</vt:lpstr>
      <vt:lpstr>Customer need</vt:lpstr>
      <vt:lpstr>Existing product (NEuronexus)</vt:lpstr>
      <vt:lpstr>DEUTERON’s Smallest wireless neural logger</vt:lpstr>
      <vt:lpstr>Design Specifications</vt:lpstr>
      <vt:lpstr>Design Specifications</vt:lpstr>
      <vt:lpstr>Design Specifications</vt:lpstr>
      <vt:lpstr>Design Specifications</vt:lpstr>
      <vt:lpstr>Design Specifications</vt:lpstr>
      <vt:lpstr>System Diagram</vt:lpstr>
      <vt:lpstr>Challenges</vt:lpstr>
      <vt:lpstr>Wireless Options</vt:lpstr>
      <vt:lpstr>Wireless Options</vt:lpstr>
      <vt:lpstr>Bluetooth Low Energy</vt:lpstr>
      <vt:lpstr>Power Options</vt:lpstr>
      <vt:lpstr>Power Options</vt:lpstr>
      <vt:lpstr>Prototype Plan</vt:lpstr>
      <vt:lpstr>Wireless Neural Recorder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NEURAL RECORDER</dc:title>
  <dc:creator>Tingkai Liu</dc:creator>
  <cp:lastModifiedBy>Tingkai Liu</cp:lastModifiedBy>
  <cp:revision>20</cp:revision>
  <dcterms:modified xsi:type="dcterms:W3CDTF">2015-09-20T14:36:58Z</dcterms:modified>
</cp:coreProperties>
</file>