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5963" cy="32921575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9">
          <p15:clr>
            <a:srgbClr val="A4A3A4"/>
          </p15:clr>
        </p15:guide>
        <p15:guide id="2" pos="138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ifer Burnett" initials="JB" lastIdx="13" clrIdx="0">
    <p:extLst/>
  </p:cmAuthor>
  <p:cmAuthor id="2" name="Beata Krupa" initials="BK" lastIdx="14" clrIdx="1"/>
  <p:cmAuthor id="3" name="Xin" initials="X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9" autoAdjust="0"/>
    <p:restoredTop sz="94163" autoAdjust="0"/>
  </p:normalViewPr>
  <p:slideViewPr>
    <p:cSldViewPr>
      <p:cViewPr>
        <p:scale>
          <a:sx n="25" d="100"/>
          <a:sy n="25" d="100"/>
        </p:scale>
        <p:origin x="1181" y="2006"/>
      </p:cViewPr>
      <p:guideLst>
        <p:guide orient="horz" pos="10369"/>
        <p:guide pos="1382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2" y="0"/>
            <a:ext cx="3037839" cy="461804"/>
          </a:xfrm>
          <a:prstGeom prst="rect">
            <a:avLst/>
          </a:prstGeom>
          <a:noFill/>
          <a:ln>
            <a:noFill/>
          </a:ln>
        </p:spPr>
        <p:txBody>
          <a:bodyPr lIns="92814" tIns="92814" rIns="92814" bIns="92814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144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28289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9243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5657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20723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8486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4901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1315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2562" y="0"/>
            <a:ext cx="3037839" cy="461804"/>
          </a:xfrm>
          <a:prstGeom prst="rect">
            <a:avLst/>
          </a:prstGeom>
          <a:noFill/>
          <a:ln>
            <a:noFill/>
          </a:ln>
        </p:spPr>
        <p:txBody>
          <a:bodyPr lIns="92814" tIns="92814" rIns="92814" bIns="92814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144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28289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9243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5657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20723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8486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4901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1315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34722" y="4387136"/>
            <a:ext cx="5140959" cy="4156234"/>
          </a:xfrm>
          <a:prstGeom prst="rect">
            <a:avLst/>
          </a:prstGeom>
          <a:noFill/>
          <a:ln>
            <a:noFill/>
          </a:ln>
        </p:spPr>
        <p:txBody>
          <a:bodyPr lIns="92814" tIns="92814" rIns="92814" bIns="92814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2" y="8774271"/>
            <a:ext cx="3037839" cy="461804"/>
          </a:xfrm>
          <a:prstGeom prst="rect">
            <a:avLst/>
          </a:prstGeom>
          <a:noFill/>
          <a:ln>
            <a:noFill/>
          </a:ln>
        </p:spPr>
        <p:txBody>
          <a:bodyPr lIns="92814" tIns="92814" rIns="92814" bIns="92814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4144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28289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9243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5657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20723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8486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4901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1315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2562" y="8774271"/>
            <a:ext cx="3037839" cy="461804"/>
          </a:xfrm>
          <a:prstGeom prst="rect">
            <a:avLst/>
          </a:prstGeom>
          <a:noFill/>
          <a:ln>
            <a:noFill/>
          </a:ln>
        </p:spPr>
        <p:txBody>
          <a:bodyPr lIns="92814" tIns="92814" rIns="92814" bIns="92814" anchor="b" anchorCtr="0">
            <a:noAutofit/>
          </a:bodyPr>
          <a:lstStyle/>
          <a:p>
            <a:pPr lvl="1">
              <a:buClr>
                <a:srgbClr val="000000"/>
              </a:buClr>
              <a:buSzPct val="116665"/>
              <a:buFont typeface="Courier New"/>
              <a:buChar char="o"/>
            </a:pPr>
            <a:r>
              <a:rPr lang="en-US" sz="1200" smtClean="0"/>
              <a:t/>
            </a:r>
            <a:br>
              <a:rPr lang="en-US" sz="1200" smtClean="0"/>
            </a:br>
            <a:endParaRPr lang="en-US" sz="1200" smtClean="0"/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200" smtClean="0"/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200" smtClean="0"/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200" smtClean="0"/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200" smtClean="0"/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200" smtClean="0"/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200" smtClean="0"/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493744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3972562" y="8774271"/>
            <a:ext cx="3037839" cy="461804"/>
          </a:xfrm>
          <a:prstGeom prst="rect">
            <a:avLst/>
          </a:prstGeom>
          <a:noFill/>
          <a:ln>
            <a:noFill/>
          </a:ln>
        </p:spPr>
        <p:txBody>
          <a:bodyPr lIns="92814" tIns="46394" rIns="92814" bIns="46394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/>
              <a:t> </a:t>
            </a: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34722" y="4387136"/>
            <a:ext cx="5140959" cy="4156234"/>
          </a:xfrm>
          <a:prstGeom prst="rect">
            <a:avLst/>
          </a:prstGeom>
          <a:noFill/>
          <a:ln>
            <a:noFill/>
          </a:ln>
        </p:spPr>
        <p:txBody>
          <a:bodyPr lIns="92814" tIns="46394" rIns="92814" bIns="46394" anchor="t" anchorCtr="0">
            <a:noAutofit/>
          </a:bodyPr>
          <a:lstStyle/>
          <a:p>
            <a:pPr>
              <a:buSzPct val="25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713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291926" y="10973859"/>
            <a:ext cx="37312113" cy="54869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583850" y="18655831"/>
            <a:ext cx="30728261" cy="84127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40732" marR="0" lvl="1" indent="-14882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00700" marR="0" lvl="2" indent="5715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41258" marR="0" lvl="3" indent="-132357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81816" marR="0" lvl="4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481866" marR="0" lvl="5" indent="-131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81916" marR="0" lvl="6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281966" marR="0" lvl="7" indent="-131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682016" marR="0" lvl="8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Tx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291926" y="2925816"/>
            <a:ext cx="37312113" cy="54869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291926" y="9510950"/>
            <a:ext cx="37312113" cy="197526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80766" marR="0" lvl="0" indent="-86916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40732" marR="0" lvl="1" indent="-14882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00700" marR="0" lvl="2" indent="5715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41258" marR="0" lvl="3" indent="-132357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81816" marR="0" lvl="4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481866" marR="0" lvl="5" indent="-131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81916" marR="0" lvl="6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281966" marR="0" lvl="7" indent="-131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682016" marR="0" lvl="8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TitleAndTx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276690" y="2925817"/>
            <a:ext cx="9327348" cy="263378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291926" y="2925817"/>
            <a:ext cx="27854121" cy="263378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80766" marR="0" lvl="0" indent="-86916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40732" marR="0" lvl="1" indent="-14882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00700" marR="0" lvl="2" indent="5715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41258" marR="0" lvl="3" indent="-132357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81816" marR="0" lvl="4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481866" marR="0" lvl="5" indent="-131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81916" marR="0" lvl="6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281966" marR="0" lvl="7" indent="-131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682016" marR="0" lvl="8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291926" y="2925816"/>
            <a:ext cx="37312113" cy="54869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291926" y="9510950"/>
            <a:ext cx="37312113" cy="197526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80766" marR="0" lvl="0" indent="-86916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40732" marR="0" lvl="1" indent="-14882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00700" marR="0" lvl="2" indent="5715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41258" marR="0" lvl="3" indent="-132357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81816" marR="0" lvl="4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481866" marR="0" lvl="5" indent="-131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81916" marR="0" lvl="6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281966" marR="0" lvl="7" indent="-131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682016" marR="0" lvl="8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Head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467476" y="21155704"/>
            <a:ext cx="37312113" cy="6537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500" b="1" i="0" u="none" strike="noStrike" cap="small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467476" y="13954109"/>
            <a:ext cx="37312113" cy="7201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Obj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291926" y="2925816"/>
            <a:ext cx="37312113" cy="54869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291926" y="9510950"/>
            <a:ext cx="18590735" cy="197526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80766" marR="0" lvl="0" indent="-925116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40732" marR="0" lvl="1" indent="-751482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00700" marR="0" lvl="2" indent="-57150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41258" marR="0" lvl="3" indent="-653057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81816" marR="0" lvl="4" indent="-6584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481866" marR="0" lvl="5" indent="-6520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81916" marR="0" lvl="6" indent="-6584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281966" marR="0" lvl="7" indent="-6520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682016" marR="0" lvl="8" indent="-6584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2013303" y="9510950"/>
            <a:ext cx="18590735" cy="197526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80766" marR="0" lvl="0" indent="-925116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40732" marR="0" lvl="1" indent="-751482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00700" marR="0" lvl="2" indent="-57150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41258" marR="0" lvl="3" indent="-653057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81816" marR="0" lvl="4" indent="-6584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481866" marR="0" lvl="5" indent="-6520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81916" marR="0" lvl="6" indent="-6584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281966" marR="0" lvl="7" indent="-6520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682016" marR="0" lvl="8" indent="-6584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TxTwoObj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195072" y="1318661"/>
            <a:ext cx="39505823" cy="54869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195071" y="7368978"/>
            <a:ext cx="19395003" cy="30714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2195071" y="10440407"/>
            <a:ext cx="19395003" cy="189674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80766" marR="0" lvl="0" indent="-950516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40732" marR="0" lvl="1" indent="-770532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00700" marR="0" lvl="2" indent="-58420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41258" marR="0" lvl="3" indent="-665757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81816" marR="0" lvl="4" indent="-6711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481866" marR="0" lvl="5" indent="-6647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81916" marR="0" lvl="6" indent="-6711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281966" marR="0" lvl="7" indent="-6647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682016" marR="0" lvl="8" indent="-6711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22299084" y="7368978"/>
            <a:ext cx="19401809" cy="30714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22299084" y="10440407"/>
            <a:ext cx="19401809" cy="189674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80766" marR="0" lvl="0" indent="-950516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40732" marR="0" lvl="1" indent="-770532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00700" marR="0" lvl="2" indent="-58420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41258" marR="0" lvl="3" indent="-665757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81816" marR="0" lvl="4" indent="-6711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481866" marR="0" lvl="5" indent="-6647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81916" marR="0" lvl="6" indent="-6711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281966" marR="0" lvl="7" indent="-6647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682016" marR="0" lvl="8" indent="-6711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291926" y="2925816"/>
            <a:ext cx="37312113" cy="54869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Tx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195071" y="1310495"/>
            <a:ext cx="14441465" cy="5578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7161829" y="1310495"/>
            <a:ext cx="24539062" cy="28097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80766" marR="0" lvl="0" indent="-906066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40732" marR="0" lvl="1" indent="-726082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00700" marR="0" lvl="2" indent="-55245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41258" marR="0" lvl="3" indent="-640357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81816" marR="0" lvl="4" indent="-645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481866" marR="0" lvl="5" indent="-639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81916" marR="0" lvl="6" indent="-645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281966" marR="0" lvl="7" indent="-639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682016" marR="0" lvl="8" indent="-645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2195071" y="6888600"/>
            <a:ext cx="14441465" cy="22519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x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603371" y="23044559"/>
            <a:ext cx="26338122" cy="27216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8603371" y="2942149"/>
            <a:ext cx="26338122" cy="197526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603371" y="25766250"/>
            <a:ext cx="26338122" cy="386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291926" y="2925816"/>
            <a:ext cx="37312113" cy="54869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00050" marR="0" lvl="5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00150" marR="0" lvl="7" indent="-635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291926" y="9510950"/>
            <a:ext cx="37312113" cy="197526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80766" marR="0" lvl="0" indent="-86916" algn="l" rtl="0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40732" marR="0" lvl="1" indent="-14882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600700" marR="0" lvl="2" indent="5715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41258" marR="0" lvl="3" indent="-132357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81816" marR="0" lvl="4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481866" marR="0" lvl="5" indent="-131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881916" marR="0" lvl="6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281966" marR="0" lvl="7" indent="-13136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682016" marR="0" lvl="8" indent="-137715" algn="l" rtl="0">
              <a:lnSpc>
                <a:spcPct val="10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329192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4998059" y="29995756"/>
            <a:ext cx="13899843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00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00250" marR="0" lvl="5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00350" marR="0" lvl="7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31459046" y="29995756"/>
            <a:ext cx="9144992" cy="21936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6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jp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F6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924200" y="4948198"/>
            <a:ext cx="13930800" cy="748897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48050" tIns="224025" rIns="448050" bIns="224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916781" y="12623685"/>
            <a:ext cx="13974000" cy="198263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48050" tIns="224025" rIns="448050" bIns="224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916781" y="12574586"/>
            <a:ext cx="13981176" cy="1000841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lIns="320025" tIns="320025" rIns="320025" bIns="3200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5600" dirty="0" smtClean="0">
                <a:solidFill>
                  <a:schemeClr val="lt1"/>
                </a:solidFill>
              </a:rPr>
              <a:t>System Design </a:t>
            </a:r>
            <a:r>
              <a:rPr lang="en-US" sz="5600" dirty="0">
                <a:solidFill>
                  <a:schemeClr val="lt1"/>
                </a:solidFill>
              </a:rPr>
              <a:t>Specifications</a:t>
            </a:r>
          </a:p>
        </p:txBody>
      </p:sp>
      <p:sp>
        <p:nvSpPr>
          <p:cNvPr id="93" name="Shape 93"/>
          <p:cNvSpPr/>
          <p:nvPr/>
        </p:nvSpPr>
        <p:spPr>
          <a:xfrm>
            <a:off x="916780" y="4954587"/>
            <a:ext cx="13953744" cy="913728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lIns="320025" tIns="320025" rIns="320025" bIns="3200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5600" dirty="0" smtClean="0">
                <a:solidFill>
                  <a:schemeClr val="lt1"/>
                </a:solidFill>
              </a:rPr>
              <a:t>Project </a:t>
            </a:r>
            <a:r>
              <a:rPr lang="en-US" sz="5600" dirty="0">
                <a:solidFill>
                  <a:schemeClr val="lt1"/>
                </a:solidFill>
              </a:rPr>
              <a:t>Description</a:t>
            </a:r>
          </a:p>
        </p:txBody>
      </p:sp>
      <p:sp>
        <p:nvSpPr>
          <p:cNvPr id="94" name="Shape 94"/>
          <p:cNvSpPr/>
          <p:nvPr/>
        </p:nvSpPr>
        <p:spPr>
          <a:xfrm>
            <a:off x="11254592" y="21377720"/>
            <a:ext cx="161647" cy="403956"/>
          </a:xfrm>
          <a:prstGeom prst="rect">
            <a:avLst/>
          </a:prstGeom>
          <a:noFill/>
          <a:ln>
            <a:noFill/>
          </a:ln>
        </p:spPr>
        <p:txBody>
          <a:bodyPr lIns="80000" tIns="40000" rIns="80000" bIns="4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960516" y="322937"/>
            <a:ext cx="42308361" cy="440712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30A0">
                  <a:alpha val="60392"/>
                </a:srgbClr>
              </a:gs>
              <a:gs pos="52999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0000" tIns="40000" rIns="80000" bIns="4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995875" y="476200"/>
            <a:ext cx="39904200" cy="1948200"/>
          </a:xfrm>
          <a:prstGeom prst="rect">
            <a:avLst/>
          </a:prstGeom>
          <a:noFill/>
          <a:ln>
            <a:noFill/>
          </a:ln>
        </p:spPr>
        <p:txBody>
          <a:bodyPr lIns="256025" tIns="256025" rIns="256025" bIns="25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dirty="0">
                <a:solidFill>
                  <a:schemeClr val="dk1"/>
                </a:solidFill>
              </a:rPr>
              <a:t>Energy-Efficient High-Throughput Wireless Transmission of Multi-Channel </a:t>
            </a:r>
            <a:r>
              <a:rPr lang="en-US" sz="7200" b="1" dirty="0" smtClean="0">
                <a:solidFill>
                  <a:schemeClr val="dk1"/>
                </a:solidFill>
              </a:rPr>
              <a:t>Neural </a:t>
            </a:r>
            <a:r>
              <a:rPr lang="en-US" sz="7200" b="1" dirty="0">
                <a:solidFill>
                  <a:schemeClr val="dk1"/>
                </a:solidFill>
              </a:rPr>
              <a:t>Signals</a:t>
            </a:r>
          </a:p>
        </p:txBody>
      </p:sp>
      <p:sp>
        <p:nvSpPr>
          <p:cNvPr id="98" name="Shape 98"/>
          <p:cNvSpPr/>
          <p:nvPr/>
        </p:nvSpPr>
        <p:spPr>
          <a:xfrm>
            <a:off x="9548524" y="2363787"/>
            <a:ext cx="24798899" cy="2175300"/>
          </a:xfrm>
          <a:prstGeom prst="rect">
            <a:avLst/>
          </a:prstGeom>
          <a:noFill/>
          <a:ln>
            <a:noFill/>
          </a:ln>
        </p:spPr>
        <p:txBody>
          <a:bodyPr lIns="640075" tIns="640075" rIns="640075" bIns="640075" anchor="ctr" anchorCtr="1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-US" sz="4800" b="1" dirty="0" smtClean="0">
                <a:solidFill>
                  <a:schemeClr val="dk1"/>
                </a:solidFill>
              </a:rPr>
              <a:t>Wireless Neural Recorder - Senior Design Team</a:t>
            </a:r>
          </a:p>
          <a:p>
            <a:pPr lvl="0" algn="ctr">
              <a:buClr>
                <a:schemeClr val="dk1"/>
              </a:buClr>
              <a:buSzPct val="25000"/>
            </a:pPr>
            <a:r>
              <a:rPr lang="en-US" sz="4800" b="1" dirty="0" smtClean="0">
                <a:solidFill>
                  <a:schemeClr val="dk1"/>
                </a:solidFill>
              </a:rPr>
              <a:t>Yuan </a:t>
            </a:r>
            <a:r>
              <a:rPr lang="en-US" sz="4800" b="1" dirty="0">
                <a:solidFill>
                  <a:schemeClr val="dk1"/>
                </a:solidFill>
              </a:rPr>
              <a:t>Gao, Xin Huang, </a:t>
            </a:r>
            <a:r>
              <a:rPr lang="en-US" sz="4800" b="1" dirty="0" err="1">
                <a:solidFill>
                  <a:schemeClr val="dk1"/>
                </a:solidFill>
              </a:rPr>
              <a:t>Tingkai</a:t>
            </a:r>
            <a:r>
              <a:rPr lang="en-US" sz="4800" b="1" dirty="0">
                <a:solidFill>
                  <a:schemeClr val="dk1"/>
                </a:solidFill>
              </a:rPr>
              <a:t> Liu, Stephen Xia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1" dirty="0">
                <a:solidFill>
                  <a:schemeClr val="dk1"/>
                </a:solidFill>
              </a:rPr>
              <a:t>Department of Electrical and Computer Engineering, Rice </a:t>
            </a:r>
            <a:r>
              <a:rPr lang="en-US" sz="4800" b="1" dirty="0" smtClean="0">
                <a:solidFill>
                  <a:schemeClr val="dk1"/>
                </a:solidFill>
              </a:rPr>
              <a:t>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dirty="0" smtClean="0">
                <a:solidFill>
                  <a:schemeClr val="dk1"/>
                </a:solidFill>
              </a:rPr>
              <a:t>ricewnr@gmail.com</a:t>
            </a:r>
            <a:endParaRPr lang="en-US" sz="2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sp>
        <p:nvSpPr>
          <p:cNvPr id="99" name="Shape 99"/>
          <p:cNvSpPr/>
          <p:nvPr/>
        </p:nvSpPr>
        <p:spPr>
          <a:xfrm>
            <a:off x="15394781" y="5030787"/>
            <a:ext cx="27908700" cy="1202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48050" tIns="224025" rIns="448050" bIns="224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5394781" y="5026528"/>
            <a:ext cx="27924875" cy="912659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lIns="320025" tIns="320025" rIns="320025" bIns="3200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5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Engineering Design </a:t>
            </a:r>
            <a:r>
              <a:rPr lang="en-US" sz="5600" dirty="0">
                <a:solidFill>
                  <a:schemeClr val="lt1"/>
                </a:solidFill>
              </a:rPr>
              <a:t>for a Single WNR </a:t>
            </a:r>
            <a:r>
              <a:rPr lang="en-US" sz="5600" dirty="0" smtClean="0">
                <a:solidFill>
                  <a:schemeClr val="lt1"/>
                </a:solidFill>
              </a:rPr>
              <a:t>Cap</a:t>
            </a:r>
            <a:endParaRPr lang="en-US" sz="5600" dirty="0">
              <a:solidFill>
                <a:schemeClr val="lt1"/>
              </a:solidFill>
            </a:endParaRPr>
          </a:p>
        </p:txBody>
      </p:sp>
      <p:grpSp>
        <p:nvGrpSpPr>
          <p:cNvPr id="105" name="Shape 105"/>
          <p:cNvGrpSpPr/>
          <p:nvPr/>
        </p:nvGrpSpPr>
        <p:grpSpPr>
          <a:xfrm>
            <a:off x="15470980" y="11431587"/>
            <a:ext cx="4809744" cy="5286903"/>
            <a:chOff x="15827299" y="16532795"/>
            <a:chExt cx="8368838" cy="3744414"/>
          </a:xfrm>
        </p:grpSpPr>
        <p:sp>
          <p:nvSpPr>
            <p:cNvPr id="106" name="Shape 106"/>
            <p:cNvSpPr/>
            <p:nvPr/>
          </p:nvSpPr>
          <p:spPr>
            <a:xfrm>
              <a:off x="15827301" y="16532795"/>
              <a:ext cx="8352928" cy="3744414"/>
            </a:xfrm>
            <a:prstGeom prst="roundRect">
              <a:avLst>
                <a:gd name="adj" fmla="val 80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5827299" y="16532795"/>
              <a:ext cx="8368838" cy="766167"/>
            </a:xfrm>
            <a:prstGeom prst="round2SameRect">
              <a:avLst/>
            </a:prstGeom>
            <a:solidFill>
              <a:srgbClr val="00006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4000" b="1" dirty="0">
                  <a:solidFill>
                    <a:schemeClr val="lt1"/>
                  </a:solidFill>
                </a:rPr>
                <a:t>Neural Data</a:t>
              </a:r>
            </a:p>
          </p:txBody>
        </p:sp>
      </p:grpSp>
      <p:sp>
        <p:nvSpPr>
          <p:cNvPr id="118" name="Shape 118"/>
          <p:cNvSpPr/>
          <p:nvPr/>
        </p:nvSpPr>
        <p:spPr>
          <a:xfrm>
            <a:off x="15365261" y="17533953"/>
            <a:ext cx="7222800" cy="1499991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48050" tIns="224025" rIns="448050" bIns="224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15365261" y="17147978"/>
            <a:ext cx="7232904" cy="9126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lIns="320025" tIns="320025" rIns="320025" bIns="3200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5600" dirty="0" smtClean="0">
                <a:solidFill>
                  <a:schemeClr val="lt1"/>
                </a:solidFill>
              </a:rPr>
              <a:t>WNR System</a:t>
            </a:r>
            <a:endParaRPr lang="en-US" sz="5600" dirty="0">
              <a:solidFill>
                <a:schemeClr val="lt1"/>
              </a:solidFill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168275" y="-144463"/>
            <a:ext cx="304798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23088734" y="31107087"/>
            <a:ext cx="20239331" cy="142717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48050" tIns="224025" rIns="448050" bIns="224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23088734" y="30268515"/>
            <a:ext cx="20253960" cy="9126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lIns="320025" tIns="320025" rIns="320025" bIns="3200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5600" dirty="0">
                <a:solidFill>
                  <a:schemeClr val="lt1"/>
                </a:solidFill>
              </a:rPr>
              <a:t>Acknowledgements</a:t>
            </a:r>
          </a:p>
        </p:txBody>
      </p:sp>
      <p:sp>
        <p:nvSpPr>
          <p:cNvPr id="131" name="Shape 131"/>
          <p:cNvSpPr/>
          <p:nvPr/>
        </p:nvSpPr>
        <p:spPr>
          <a:xfrm>
            <a:off x="23136881" y="24385587"/>
            <a:ext cx="20166600" cy="574822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48050" tIns="224025" rIns="448050" bIns="2240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00"/>
          </a:p>
        </p:txBody>
      </p:sp>
      <p:sp>
        <p:nvSpPr>
          <p:cNvPr id="132" name="Shape 132"/>
          <p:cNvSpPr/>
          <p:nvPr/>
        </p:nvSpPr>
        <p:spPr>
          <a:xfrm>
            <a:off x="23136881" y="23547387"/>
            <a:ext cx="20171664" cy="9126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lIns="320025" tIns="320025" rIns="320025" bIns="3200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5600" dirty="0" smtClean="0">
                <a:solidFill>
                  <a:schemeClr val="lt1"/>
                </a:solidFill>
              </a:rPr>
              <a:t>Next Steps</a:t>
            </a:r>
            <a:endParaRPr lang="en-US" sz="5600" dirty="0">
              <a:solidFill>
                <a:schemeClr val="lt1"/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23340785" y="31107087"/>
            <a:ext cx="19570800" cy="14271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dirty="0"/>
              <a:t>We would like to thank Rice ECE department members: Dr. Gary Woods, Dr. Aydin </a:t>
            </a:r>
            <a:r>
              <a:rPr lang="en-US" sz="2800" dirty="0" err="1"/>
              <a:t>Babakhani</a:t>
            </a:r>
            <a:r>
              <a:rPr lang="en-US" sz="2800" dirty="0"/>
              <a:t>, </a:t>
            </a:r>
            <a:r>
              <a:rPr lang="en-US" sz="2800" dirty="0" err="1"/>
              <a:t>Hamed</a:t>
            </a:r>
            <a:r>
              <a:rPr lang="en-US" sz="2800" dirty="0"/>
              <a:t> </a:t>
            </a:r>
            <a:r>
              <a:rPr lang="en-US" sz="2800" dirty="0" err="1"/>
              <a:t>Rahmani</a:t>
            </a:r>
            <a:r>
              <a:rPr lang="en-US" sz="2800" dirty="0"/>
              <a:t> and </a:t>
            </a:r>
            <a:r>
              <a:rPr lang="en-US" sz="2800" dirty="0" err="1"/>
              <a:t>UTHealth</a:t>
            </a:r>
            <a:r>
              <a:rPr lang="en-US" sz="2800" dirty="0"/>
              <a:t> Neurosurgeon: Dr. Nitin </a:t>
            </a:r>
            <a:r>
              <a:rPr lang="en-US" sz="2800" dirty="0" err="1"/>
              <a:t>Tandon</a:t>
            </a:r>
            <a:r>
              <a:rPr lang="en-US" sz="2800" dirty="0"/>
              <a:t>, for their technical advice and project support.</a:t>
            </a:r>
          </a:p>
          <a:p>
            <a:pPr lvl="0">
              <a:spcBef>
                <a:spcPts val="0"/>
              </a:spcBef>
              <a:buNone/>
            </a:pPr>
            <a:r>
              <a:rPr lang="en-US" sz="2800" dirty="0"/>
              <a:t>Special thanks to the Brenner Foundation with Ellen Kirk and the resources of the </a:t>
            </a:r>
            <a:r>
              <a:rPr lang="en-US" sz="2800" dirty="0" err="1"/>
              <a:t>Oshman</a:t>
            </a:r>
            <a:r>
              <a:rPr lang="en-US" sz="2800" dirty="0"/>
              <a:t> Engineering Design Kitchen. 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8424981" y="24484215"/>
            <a:ext cx="4591957" cy="11967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905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 dirty="0" smtClean="0">
                <a:solidFill>
                  <a:schemeClr val="dk1"/>
                </a:solidFill>
              </a:rPr>
              <a:t>Fabrication of custom components for smaller </a:t>
            </a:r>
          </a:p>
          <a:p>
            <a:pPr marL="1905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 dirty="0" smtClean="0">
                <a:solidFill>
                  <a:schemeClr val="dk1"/>
                </a:solidFill>
              </a:rPr>
              <a:t>8 x 8 x 8 mm design</a:t>
            </a:r>
            <a:endParaRPr lang="en-US" sz="3000" dirty="0">
              <a:solidFill>
                <a:schemeClr val="dk1"/>
              </a:solidFill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9581" y="26595387"/>
            <a:ext cx="4125041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7851" y="26689383"/>
            <a:ext cx="3882130" cy="310640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endParaRPr sz="3300">
              <a:solidFill>
                <a:schemeClr val="dk1"/>
              </a:solidFill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8851" y="1754187"/>
            <a:ext cx="6226530" cy="283259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Rectangle 86"/>
          <p:cNvSpPr/>
          <p:nvPr/>
        </p:nvSpPr>
        <p:spPr>
          <a:xfrm>
            <a:off x="15672310" y="7644393"/>
            <a:ext cx="26907947" cy="3522508"/>
          </a:xfrm>
          <a:prstGeom prst="rect">
            <a:avLst/>
          </a:prstGeom>
        </p:spPr>
      </p:sp>
      <p:sp>
        <p:nvSpPr>
          <p:cNvPr id="153" name="Rectangle 152"/>
          <p:cNvSpPr/>
          <p:nvPr/>
        </p:nvSpPr>
        <p:spPr>
          <a:xfrm>
            <a:off x="15547181" y="6402387"/>
            <a:ext cx="28039965" cy="4988033"/>
          </a:xfrm>
          <a:prstGeom prst="rect">
            <a:avLst/>
          </a:prstGeom>
        </p:spPr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475416"/>
              </p:ext>
            </p:extLst>
          </p:nvPr>
        </p:nvGraphicFramePr>
        <p:xfrm>
          <a:off x="916781" y="25459606"/>
          <a:ext cx="13974000" cy="7003181"/>
        </p:xfrm>
        <a:graphic>
          <a:graphicData uri="http://schemas.openxmlformats.org/drawingml/2006/table">
            <a:tbl>
              <a:tblPr firstCol="1" bandRow="1">
                <a:tableStyleId>{85BE263C-DBD7-4A20-BB59-AAB30ACAA65A}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43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48800"/>
              </a:tblGrid>
              <a:tr h="91734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600" b="0" u="none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Design Requirements</a:t>
                      </a:r>
                      <a:endParaRPr lang="en-US" sz="5600" b="0" u="non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u="sng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600" b="0" u="non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21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u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Criteria</a:t>
                      </a:r>
                      <a:endParaRPr lang="en-US" sz="3800" b="1" u="non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b="1" u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Target Value</a:t>
                      </a:r>
                      <a:endParaRPr lang="en-US" sz="3800" b="1" u="non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b="1" u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(Body)"/>
                          <a:ea typeface="Calibri"/>
                          <a:cs typeface="Arial (Body)"/>
                        </a:rPr>
                        <a:t>Result</a:t>
                      </a:r>
                      <a:endParaRPr lang="en-US" sz="3800" b="1" u="non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  <a:ea typeface="Calibri"/>
                        <a:cs typeface="Arial (Body)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228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Data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Channels</a:t>
                      </a:r>
                      <a:endParaRPr lang="en-US" sz="3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16 Channels</a:t>
                      </a:r>
                      <a:endParaRPr lang="en-US" sz="3600" i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600" i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228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Data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en-US" sz="3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 Bits</a:t>
                      </a:r>
                      <a:endParaRPr lang="en-US" sz="3600" i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600" i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230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Sampling Frequency</a:t>
                      </a:r>
                      <a:endParaRPr lang="en-US" sz="3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  <a:r>
                        <a:rPr lang="en-US" sz="36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Samples per Second</a:t>
                      </a:r>
                      <a:endParaRPr lang="en-US" sz="3600" i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600" i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87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Form Factor</a:t>
                      </a:r>
                      <a:endParaRPr lang="en-US" sz="3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15 x 15 x 15 mm</a:t>
                      </a:r>
                      <a:endParaRPr lang="en-US" sz="3600" i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600" i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87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Battery Life</a:t>
                      </a:r>
                      <a:endParaRPr lang="en-US" sz="36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 Hours</a:t>
                      </a:r>
                      <a:endParaRPr lang="en-US" sz="3600" i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600" i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121" name="Shape 105"/>
          <p:cNvGrpSpPr/>
          <p:nvPr/>
        </p:nvGrpSpPr>
        <p:grpSpPr>
          <a:xfrm>
            <a:off x="20526402" y="11431587"/>
            <a:ext cx="5239512" cy="5286903"/>
            <a:chOff x="15827299" y="16532795"/>
            <a:chExt cx="8365595" cy="3744414"/>
          </a:xfrm>
        </p:grpSpPr>
        <p:sp>
          <p:nvSpPr>
            <p:cNvPr id="125" name="Shape 106"/>
            <p:cNvSpPr/>
            <p:nvPr/>
          </p:nvSpPr>
          <p:spPr>
            <a:xfrm>
              <a:off x="15827301" y="16532795"/>
              <a:ext cx="8352928" cy="3744414"/>
            </a:xfrm>
            <a:prstGeom prst="roundRect">
              <a:avLst>
                <a:gd name="adj" fmla="val 80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07"/>
            <p:cNvSpPr/>
            <p:nvPr/>
          </p:nvSpPr>
          <p:spPr>
            <a:xfrm>
              <a:off x="15827299" y="16532795"/>
              <a:ext cx="8365595" cy="766167"/>
            </a:xfrm>
            <a:prstGeom prst="round2SameRect">
              <a:avLst/>
            </a:prstGeom>
            <a:solidFill>
              <a:srgbClr val="00006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4000" b="1" dirty="0">
                  <a:solidFill>
                    <a:schemeClr val="lt1"/>
                  </a:solidFill>
                </a:rPr>
                <a:t>A2D Converter</a:t>
              </a:r>
            </a:p>
          </p:txBody>
        </p:sp>
      </p:grpSp>
      <p:grpSp>
        <p:nvGrpSpPr>
          <p:cNvPr id="160" name="Shape 105"/>
          <p:cNvGrpSpPr/>
          <p:nvPr/>
        </p:nvGrpSpPr>
        <p:grpSpPr>
          <a:xfrm>
            <a:off x="25986581" y="11431587"/>
            <a:ext cx="5870448" cy="5286903"/>
            <a:chOff x="15827299" y="16532795"/>
            <a:chExt cx="8357266" cy="3744414"/>
          </a:xfrm>
        </p:grpSpPr>
        <p:sp>
          <p:nvSpPr>
            <p:cNvPr id="161" name="Shape 106"/>
            <p:cNvSpPr/>
            <p:nvPr/>
          </p:nvSpPr>
          <p:spPr>
            <a:xfrm>
              <a:off x="15827301" y="16532795"/>
              <a:ext cx="8352928" cy="3744414"/>
            </a:xfrm>
            <a:prstGeom prst="roundRect">
              <a:avLst>
                <a:gd name="adj" fmla="val 80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07"/>
            <p:cNvSpPr/>
            <p:nvPr/>
          </p:nvSpPr>
          <p:spPr>
            <a:xfrm>
              <a:off x="15827299" y="16532795"/>
              <a:ext cx="8357266" cy="766167"/>
            </a:xfrm>
            <a:prstGeom prst="round2SameRect">
              <a:avLst/>
            </a:prstGeom>
            <a:solidFill>
              <a:srgbClr val="00006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4000" b="1" dirty="0">
                  <a:solidFill>
                    <a:schemeClr val="lt1"/>
                  </a:solidFill>
                </a:rPr>
                <a:t>ARM </a:t>
              </a:r>
              <a:r>
                <a:rPr lang="en-US" sz="4000" b="1" dirty="0" smtClean="0">
                  <a:solidFill>
                    <a:schemeClr val="lt1"/>
                  </a:solidFill>
                </a:rPr>
                <a:t>Microprocessor</a:t>
              </a:r>
              <a:endParaRPr lang="en-US" sz="4000" b="1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75" name="Shape 105"/>
          <p:cNvGrpSpPr/>
          <p:nvPr/>
        </p:nvGrpSpPr>
        <p:grpSpPr>
          <a:xfrm>
            <a:off x="32082581" y="11402484"/>
            <a:ext cx="5797296" cy="5286903"/>
            <a:chOff x="15827300" y="16532795"/>
            <a:chExt cx="8361721" cy="3744414"/>
          </a:xfrm>
        </p:grpSpPr>
        <p:sp>
          <p:nvSpPr>
            <p:cNvPr id="176" name="Shape 106"/>
            <p:cNvSpPr/>
            <p:nvPr/>
          </p:nvSpPr>
          <p:spPr>
            <a:xfrm>
              <a:off x="15827301" y="16532795"/>
              <a:ext cx="8352928" cy="3744414"/>
            </a:xfrm>
            <a:prstGeom prst="roundRect">
              <a:avLst>
                <a:gd name="adj" fmla="val 80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07"/>
            <p:cNvSpPr/>
            <p:nvPr/>
          </p:nvSpPr>
          <p:spPr>
            <a:xfrm>
              <a:off x="15827300" y="16532795"/>
              <a:ext cx="8361721" cy="766167"/>
            </a:xfrm>
            <a:prstGeom prst="round2SameRect">
              <a:avLst/>
            </a:prstGeom>
            <a:solidFill>
              <a:srgbClr val="00006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4000" b="1" dirty="0">
                  <a:solidFill>
                    <a:schemeClr val="lt1"/>
                  </a:solidFill>
                </a:rPr>
                <a:t>Bluetooth Low Energy</a:t>
              </a:r>
            </a:p>
          </p:txBody>
        </p:sp>
      </p:grpSp>
      <p:grpSp>
        <p:nvGrpSpPr>
          <p:cNvPr id="207" name="Shape 105"/>
          <p:cNvGrpSpPr/>
          <p:nvPr/>
        </p:nvGrpSpPr>
        <p:grpSpPr>
          <a:xfrm>
            <a:off x="38102380" y="11355387"/>
            <a:ext cx="5084064" cy="5286903"/>
            <a:chOff x="15827299" y="16532795"/>
            <a:chExt cx="8360964" cy="3744414"/>
          </a:xfrm>
        </p:grpSpPr>
        <p:sp>
          <p:nvSpPr>
            <p:cNvPr id="208" name="Shape 106"/>
            <p:cNvSpPr/>
            <p:nvPr/>
          </p:nvSpPr>
          <p:spPr>
            <a:xfrm>
              <a:off x="15827301" y="16532795"/>
              <a:ext cx="8352928" cy="3744414"/>
            </a:xfrm>
            <a:prstGeom prst="roundRect">
              <a:avLst>
                <a:gd name="adj" fmla="val 802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107"/>
            <p:cNvSpPr/>
            <p:nvPr/>
          </p:nvSpPr>
          <p:spPr>
            <a:xfrm>
              <a:off x="15827299" y="16532795"/>
              <a:ext cx="8360964" cy="766167"/>
            </a:xfrm>
            <a:prstGeom prst="round2SameRect">
              <a:avLst/>
            </a:prstGeom>
            <a:solidFill>
              <a:srgbClr val="00006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4000" b="1" dirty="0">
                  <a:solidFill>
                    <a:schemeClr val="lt1"/>
                  </a:solidFill>
                </a:rPr>
                <a:t>Recording Server</a:t>
              </a:r>
            </a:p>
          </p:txBody>
        </p:sp>
      </p:grpSp>
      <p:sp>
        <p:nvSpPr>
          <p:cNvPr id="210" name="Shape 131"/>
          <p:cNvSpPr/>
          <p:nvPr/>
        </p:nvSpPr>
        <p:spPr>
          <a:xfrm>
            <a:off x="23153056" y="17908586"/>
            <a:ext cx="20166600" cy="556260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48050" tIns="224025" rIns="448050" bIns="2240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00"/>
          </a:p>
        </p:txBody>
      </p:sp>
      <p:sp>
        <p:nvSpPr>
          <p:cNvPr id="211" name="Shape 132"/>
          <p:cNvSpPr/>
          <p:nvPr/>
        </p:nvSpPr>
        <p:spPr>
          <a:xfrm>
            <a:off x="23153056" y="17146587"/>
            <a:ext cx="20171664" cy="829846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lIns="320025" tIns="320025" rIns="320025" bIns="32002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5600" dirty="0" smtClean="0">
                <a:solidFill>
                  <a:schemeClr val="lt1"/>
                </a:solidFill>
              </a:rPr>
              <a:t>Conclusion</a:t>
            </a:r>
            <a:endParaRPr lang="en-US" sz="5600" dirty="0">
              <a:solidFill>
                <a:schemeClr val="l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67242" y="12726987"/>
            <a:ext cx="44172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Neural Electrode</a:t>
            </a:r>
          </a:p>
          <a:p>
            <a:pPr algn="ctr"/>
            <a:endParaRPr lang="en-US" sz="3600" b="1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16 Data Channels</a:t>
            </a: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1K Samples/sec</a:t>
            </a: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8 B</a:t>
            </a:r>
            <a:r>
              <a:rPr lang="en-US" sz="3600" dirty="0" smtClean="0"/>
              <a:t>its/Sample</a:t>
            </a:r>
            <a:endParaRPr lang="en-US" sz="3600" dirty="0"/>
          </a:p>
          <a:p>
            <a:pPr marL="571500" indent="-571500">
              <a:buFont typeface="Arial"/>
              <a:buChar char="•"/>
            </a:pPr>
            <a:endParaRPr lang="en-US" sz="3600" dirty="0"/>
          </a:p>
          <a:p>
            <a:pPr algn="ctr"/>
            <a:r>
              <a:rPr lang="en-US" sz="3600" dirty="0" smtClean="0"/>
              <a:t>Data: </a:t>
            </a:r>
            <a:r>
              <a:rPr lang="en-US" sz="3600" b="1" dirty="0"/>
              <a:t>128 K</a:t>
            </a:r>
            <a:r>
              <a:rPr lang="en-US" sz="3600" b="1" dirty="0" smtClean="0"/>
              <a:t>bit/s</a:t>
            </a:r>
            <a:endParaRPr lang="en-US" sz="3600" b="1" dirty="0"/>
          </a:p>
        </p:txBody>
      </p:sp>
      <p:sp>
        <p:nvSpPr>
          <p:cNvPr id="248" name="TextBox 247"/>
          <p:cNvSpPr txBox="1"/>
          <p:nvPr/>
        </p:nvSpPr>
        <p:spPr>
          <a:xfrm>
            <a:off x="20652581" y="12726987"/>
            <a:ext cx="4876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dirty="0" err="1"/>
              <a:t>Intan</a:t>
            </a:r>
            <a:r>
              <a:rPr lang="en-US" sz="3600" b="1" dirty="0"/>
              <a:t> RHD2132</a:t>
            </a:r>
          </a:p>
          <a:p>
            <a:pPr marL="571500" indent="-571500">
              <a:lnSpc>
                <a:spcPct val="90000"/>
              </a:lnSpc>
              <a:buFont typeface="Arial"/>
              <a:buChar char="•"/>
            </a:pPr>
            <a:endParaRPr lang="en-US" sz="3600" dirty="0"/>
          </a:p>
          <a:p>
            <a:pPr marL="571500" indent="-571500">
              <a:lnSpc>
                <a:spcPct val="90000"/>
              </a:lnSpc>
              <a:buFont typeface="Arial"/>
              <a:buChar char="•"/>
            </a:pPr>
            <a:r>
              <a:rPr lang="en-US" sz="3600" dirty="0"/>
              <a:t>Specialized Neural Recording with Protective Circuitry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err="1"/>
              <a:t>NanoVolt</a:t>
            </a:r>
            <a:r>
              <a:rPr lang="en-US" sz="3600" dirty="0"/>
              <a:t> </a:t>
            </a:r>
            <a:r>
              <a:rPr lang="en-US" sz="3600" dirty="0" smtClean="0"/>
              <a:t>Data Sampling Precision</a:t>
            </a:r>
            <a:endParaRPr lang="en-US" sz="3600" dirty="0"/>
          </a:p>
        </p:txBody>
      </p:sp>
      <p:sp>
        <p:nvSpPr>
          <p:cNvPr id="249" name="TextBox 248"/>
          <p:cNvSpPr txBox="1"/>
          <p:nvPr/>
        </p:nvSpPr>
        <p:spPr>
          <a:xfrm>
            <a:off x="26138981" y="12726987"/>
            <a:ext cx="556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Nordic NRF52</a:t>
            </a:r>
          </a:p>
          <a:p>
            <a:pPr algn="ctr"/>
            <a:endParaRPr lang="en-US" sz="3600" b="1" dirty="0"/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Powerful ARM Cortex-M4 Processor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Data Buffering and Compression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32234981" y="12726987"/>
            <a:ext cx="548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Nordic NRF52</a:t>
            </a:r>
          </a:p>
          <a:p>
            <a:pPr algn="ctr"/>
            <a:endParaRPr lang="en-US" sz="3600" b="1" dirty="0"/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128 b</a:t>
            </a:r>
            <a:r>
              <a:rPr lang="en-US" sz="3600" dirty="0" smtClean="0"/>
              <a:t>it </a:t>
            </a:r>
            <a:r>
              <a:rPr lang="en-US" sz="3600" dirty="0"/>
              <a:t>AES </a:t>
            </a:r>
            <a:r>
              <a:rPr lang="en-US" sz="3600" dirty="0" smtClean="0"/>
              <a:t>Encryption</a:t>
            </a: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1 Mbit/s Bandwidth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&lt; 6mA </a:t>
            </a:r>
            <a:r>
              <a:rPr lang="en-US" sz="3600" dirty="0"/>
              <a:t>P</a:t>
            </a:r>
            <a:r>
              <a:rPr lang="en-US" sz="3600" dirty="0" smtClean="0"/>
              <a:t>ower </a:t>
            </a:r>
            <a:r>
              <a:rPr lang="en-US" sz="3600" dirty="0"/>
              <a:t>C</a:t>
            </a:r>
            <a:r>
              <a:rPr lang="en-US" sz="3600" dirty="0" smtClean="0"/>
              <a:t>onsumption</a:t>
            </a:r>
            <a:endParaRPr lang="en-US" sz="3600" dirty="0"/>
          </a:p>
        </p:txBody>
      </p:sp>
      <p:sp>
        <p:nvSpPr>
          <p:cNvPr id="251" name="TextBox 250"/>
          <p:cNvSpPr txBox="1"/>
          <p:nvPr/>
        </p:nvSpPr>
        <p:spPr>
          <a:xfrm>
            <a:off x="38330981" y="12650787"/>
            <a:ext cx="472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Mobile Device</a:t>
            </a:r>
          </a:p>
          <a:p>
            <a:pPr algn="ctr"/>
            <a:endParaRPr lang="en-US" sz="3600" b="1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Communicates with all </a:t>
            </a:r>
            <a:r>
              <a:rPr lang="en-US" sz="3600" dirty="0"/>
              <a:t>WNR C</a:t>
            </a:r>
            <a:r>
              <a:rPr lang="en-US" sz="3600" dirty="0" smtClean="0"/>
              <a:t>aps</a:t>
            </a: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Real-time Neural </a:t>
            </a:r>
            <a:r>
              <a:rPr lang="en-US" sz="3600" dirty="0"/>
              <a:t>Data Collection and Presentation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3776780" y="19978905"/>
            <a:ext cx="635002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Data:</a:t>
            </a:r>
          </a:p>
          <a:p>
            <a:pPr marL="571500" indent="-571500">
              <a:buFont typeface="Arial"/>
              <a:buChar char="•"/>
            </a:pPr>
            <a:r>
              <a:rPr lang="en-US" sz="3100" dirty="0" smtClean="0"/>
              <a:t>Available 32 Channel Sampling</a:t>
            </a:r>
          </a:p>
          <a:p>
            <a:pPr marL="571500" indent="-571500">
              <a:buFont typeface="Arial"/>
              <a:buChar char="•"/>
            </a:pPr>
            <a:r>
              <a:rPr lang="en-US" sz="3100" dirty="0" smtClean="0"/>
              <a:t>1000 Samples per </a:t>
            </a:r>
            <a:r>
              <a:rPr lang="en-US" sz="3100" dirty="0"/>
              <a:t>S</a:t>
            </a:r>
            <a:r>
              <a:rPr lang="en-US" sz="3100" dirty="0" smtClean="0"/>
              <a:t>econd</a:t>
            </a:r>
          </a:p>
          <a:p>
            <a:pPr marL="571500" indent="-571500">
              <a:buFont typeface="Arial"/>
              <a:buChar char="•"/>
            </a:pPr>
            <a:r>
              <a:rPr lang="en-US" sz="3100" dirty="0" smtClean="0"/>
              <a:t>8 Bit Data Precision</a:t>
            </a:r>
            <a:endParaRPr lang="en-US" sz="3100" dirty="0"/>
          </a:p>
        </p:txBody>
      </p:sp>
      <p:sp>
        <p:nvSpPr>
          <p:cNvPr id="111" name="Rectangle 110"/>
          <p:cNvSpPr/>
          <p:nvPr/>
        </p:nvSpPr>
        <p:spPr>
          <a:xfrm>
            <a:off x="15561194" y="6249987"/>
            <a:ext cx="27951387" cy="4887025"/>
          </a:xfrm>
          <a:prstGeom prst="rect">
            <a:avLst/>
          </a:prstGeom>
        </p:spPr>
      </p:sp>
      <p:sp>
        <p:nvSpPr>
          <p:cNvPr id="114" name="Rectangle 113"/>
          <p:cNvSpPr/>
          <p:nvPr/>
        </p:nvSpPr>
        <p:spPr>
          <a:xfrm>
            <a:off x="19815651" y="16003587"/>
            <a:ext cx="4264660" cy="914400"/>
          </a:xfrm>
          <a:prstGeom prst="rect">
            <a:avLst/>
          </a:prstGeom>
        </p:spPr>
      </p:sp>
      <p:sp>
        <p:nvSpPr>
          <p:cNvPr id="117" name="Rectangle 116"/>
          <p:cNvSpPr/>
          <p:nvPr/>
        </p:nvSpPr>
        <p:spPr>
          <a:xfrm>
            <a:off x="18572645" y="7952022"/>
            <a:ext cx="4264660" cy="914400"/>
          </a:xfrm>
          <a:prstGeom prst="rect">
            <a:avLst/>
          </a:prstGeom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181" y="18441987"/>
            <a:ext cx="7070400" cy="1371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0000" r="88974">
                        <a14:foregroundMark x1="43462" y1="2821" x2="43462" y2="2821"/>
                        <a14:foregroundMark x1="45641" y1="2949" x2="45641" y2="2949"/>
                        <a14:foregroundMark x1="52051" y1="3333" x2="52051" y2="3333"/>
                        <a14:foregroundMark x1="66667" y1="4103" x2="66667" y2="4103"/>
                        <a14:foregroundMark x1="77692" y1="4103" x2="77692" y2="4103"/>
                        <a14:foregroundMark x1="82436" y1="8333" x2="82436" y2="8333"/>
                        <a14:foregroundMark x1="82436" y1="14231" x2="82436" y2="14231"/>
                        <a14:foregroundMark x1="83333" y1="47308" x2="83333" y2="47308"/>
                        <a14:foregroundMark x1="83718" y1="50128" x2="83718" y2="50128"/>
                        <a14:foregroundMark x1="82436" y1="72308" x2="82436" y2="72308"/>
                        <a14:foregroundMark x1="83846" y1="56026" x2="83846" y2="56026"/>
                        <a14:foregroundMark x1="38846" y1="95641" x2="38846" y2="95641"/>
                        <a14:foregroundMark x1="44231" y1="96026" x2="44231" y2="96026"/>
                        <a14:foregroundMark x1="82308" y1="98462" x2="82308" y2="98462"/>
                        <a14:foregroundMark x1="80641" y1="98718" x2="80641" y2="98718"/>
                        <a14:foregroundMark x1="85000" y1="98846" x2="85000" y2="98846"/>
                        <a14:foregroundMark x1="86667" y1="98462" x2="86667" y2="98462"/>
                        <a14:foregroundMark x1="77564" y1="98462" x2="77564" y2="98462"/>
                        <a14:foregroundMark x1="58846" y1="4103" x2="77949" y2="4231"/>
                        <a14:foregroundMark x1="77821" y1="513" x2="77692" y2="7564"/>
                        <a14:foregroundMark x1="77564" y1="8333" x2="86410" y2="8333"/>
                        <a14:foregroundMark x1="82436" y1="9103" x2="82436" y2="98077"/>
                        <a14:foregroundMark x1="77564" y1="2949" x2="58462" y2="3333"/>
                        <a14:foregroundMark x1="39872" y1="3462" x2="16923" y2="4103"/>
                        <a14:foregroundMark x1="16795" y1="769" x2="17051" y2="7564"/>
                        <a14:foregroundMark x1="40769" y1="2949" x2="25513" y2="3077"/>
                        <a14:foregroundMark x1="25128" y1="4103" x2="40128" y2="4103"/>
                        <a14:foregroundMark x1="78205" y1="769" x2="78205" y2="7564"/>
                        <a14:foregroundMark x1="77692" y1="99487" x2="86154" y2="99103"/>
                        <a14:foregroundMark x1="86410" y1="97564" x2="77436" y2="98077"/>
                        <a14:foregroundMark x1="76667" y1="97436" x2="86410" y2="97436"/>
                        <a14:foregroundMark x1="17821" y1="3718" x2="17564" y2="7564"/>
                        <a14:foregroundMark x1="17692" y1="8205" x2="16410" y2="8205"/>
                        <a14:foregroundMark x1="16410" y1="769" x2="16282" y2="8205"/>
                        <a14:foregroundMark x1="78205" y1="99615" x2="76282" y2="99487"/>
                        <a14:foregroundMark x1="85769" y1="97436" x2="87308" y2="98846"/>
                        <a14:foregroundMark x1="86795" y1="8590" x2="81795" y2="10256"/>
                        <a14:foregroundMark x1="86795" y1="7051" x2="76667" y2="70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036" y="26025474"/>
            <a:ext cx="6369927" cy="4075113"/>
          </a:xfrm>
          <a:prstGeom prst="rect">
            <a:avLst/>
          </a:prstGeom>
        </p:spPr>
      </p:pic>
      <p:sp>
        <p:nvSpPr>
          <p:cNvPr id="112" name="Shape 149"/>
          <p:cNvSpPr/>
          <p:nvPr/>
        </p:nvSpPr>
        <p:spPr>
          <a:xfrm>
            <a:off x="840581" y="5744638"/>
            <a:ext cx="14050200" cy="6677549"/>
          </a:xfrm>
          <a:prstGeom prst="rect">
            <a:avLst/>
          </a:prstGeom>
          <a:noFill/>
          <a:ln>
            <a:noFill/>
          </a:ln>
        </p:spPr>
        <p:txBody>
          <a:bodyPr lIns="320025" tIns="320025" rIns="320025" bIns="320025" anchor="t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3500" b="1" dirty="0" smtClean="0"/>
              <a:t>Problem: </a:t>
            </a:r>
          </a:p>
          <a:p>
            <a:pPr marL="457200" lvl="0" indent="-457200"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300" dirty="0" smtClean="0"/>
              <a:t>Current </a:t>
            </a:r>
            <a:r>
              <a:rPr lang="en-US" sz="3300" dirty="0" err="1" smtClean="0"/>
              <a:t>Electrocochleography</a:t>
            </a:r>
            <a:r>
              <a:rPr lang="en-US" sz="3300" dirty="0"/>
              <a:t> </a:t>
            </a:r>
            <a:r>
              <a:rPr lang="en-US" sz="3300" dirty="0" smtClean="0"/>
              <a:t>(</a:t>
            </a:r>
            <a:r>
              <a:rPr lang="en-US" sz="3300" dirty="0" err="1" smtClean="0"/>
              <a:t>ECoG</a:t>
            </a:r>
            <a:r>
              <a:rPr lang="en-US" sz="3300" dirty="0" smtClean="0"/>
              <a:t>) monitoring requires physical cables connected to brain to collect critical data for epilepsy diagnosis</a:t>
            </a:r>
          </a:p>
          <a:p>
            <a:pPr marL="457200" lvl="0" indent="-457200"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300" dirty="0" smtClean="0"/>
              <a:t>Lack of advanced wirelessly transmitting, implantable, monitoring devices  hinder scientific progress and affect patient quality of life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sz="3500" b="1" dirty="0" smtClean="0"/>
              <a:t>System </a:t>
            </a:r>
            <a:r>
              <a:rPr lang="en-US" sz="3500" b="1" dirty="0"/>
              <a:t>Design </a:t>
            </a:r>
            <a:r>
              <a:rPr lang="en-US" sz="3500" b="1" dirty="0" smtClean="0"/>
              <a:t>Goal:</a:t>
            </a:r>
          </a:p>
          <a:p>
            <a:pPr marL="457200" lvl="0" indent="-457200"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300" dirty="0" smtClean="0"/>
              <a:t>Create a compact, power-efficient</a:t>
            </a:r>
            <a:r>
              <a:rPr lang="en-US" sz="3300" dirty="0"/>
              <a:t>, h</a:t>
            </a:r>
            <a:r>
              <a:rPr lang="en-US" sz="3300" dirty="0" smtClean="0"/>
              <a:t>igh-fidelity add-on cap to </a:t>
            </a:r>
            <a:r>
              <a:rPr lang="en-US" sz="3300" dirty="0" err="1" smtClean="0"/>
              <a:t>ECoG</a:t>
            </a:r>
            <a:r>
              <a:rPr lang="en-US" sz="3300" dirty="0" smtClean="0"/>
              <a:t> electrodes to wirelessly transmit neural data securely in real-time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sz="3500" b="1" dirty="0" smtClean="0"/>
              <a:t>Areas of Impact: </a:t>
            </a:r>
          </a:p>
          <a:p>
            <a:pPr marL="457200" lvl="0" indent="-457200"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300" dirty="0" smtClean="0"/>
              <a:t>Neurosurgeons &amp; Hospitals – Simpler procedure and data monitoring</a:t>
            </a:r>
          </a:p>
          <a:p>
            <a:pPr marL="457200" lvl="0" indent="-457200"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300" dirty="0" smtClean="0"/>
              <a:t>Scientists &amp; Research Institutions – Brain Machine Interface R&amp;D</a:t>
            </a:r>
          </a:p>
          <a:p>
            <a:pPr marL="457200" lvl="0" indent="-457200"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300" dirty="0" smtClean="0"/>
              <a:t>Epilepsy Patients &amp; their Families – Mobility and QOL improvement</a:t>
            </a:r>
            <a:endParaRPr lang="en-US" sz="3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481" y="13612920"/>
            <a:ext cx="13244099" cy="11801676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19815651" y="8870569"/>
            <a:ext cx="4264660" cy="914400"/>
          </a:xfrm>
          <a:prstGeom prst="rect">
            <a:avLst/>
          </a:prstGeom>
        </p:spPr>
      </p:sp>
      <p:sp>
        <p:nvSpPr>
          <p:cNvPr id="79" name="Rectangle 78"/>
          <p:cNvSpPr/>
          <p:nvPr/>
        </p:nvSpPr>
        <p:spPr>
          <a:xfrm>
            <a:off x="15470981" y="6096815"/>
            <a:ext cx="28128933" cy="5875664"/>
          </a:xfrm>
          <a:prstGeom prst="rect">
            <a:avLst/>
          </a:prstGeom>
        </p:spPr>
      </p:sp>
      <p:sp>
        <p:nvSpPr>
          <p:cNvPr id="86" name="Shape 139"/>
          <p:cNvSpPr txBox="1"/>
          <p:nvPr/>
        </p:nvSpPr>
        <p:spPr>
          <a:xfrm>
            <a:off x="23395781" y="24484215"/>
            <a:ext cx="4590288" cy="11967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905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 dirty="0" smtClean="0">
                <a:solidFill>
                  <a:schemeClr val="dk1"/>
                </a:solidFill>
              </a:rPr>
              <a:t>Small animal </a:t>
            </a:r>
            <a:r>
              <a:rPr lang="en-US" sz="3000" dirty="0">
                <a:solidFill>
                  <a:schemeClr val="dk1"/>
                </a:solidFill>
              </a:rPr>
              <a:t>t</a:t>
            </a:r>
            <a:r>
              <a:rPr lang="en-US" sz="3000" dirty="0" smtClean="0">
                <a:solidFill>
                  <a:schemeClr val="dk1"/>
                </a:solidFill>
              </a:rPr>
              <a:t>esting and data collection with functional prototype</a:t>
            </a:r>
            <a:endParaRPr lang="en-US" sz="3000" dirty="0">
              <a:solidFill>
                <a:schemeClr val="dk1"/>
              </a:solidFill>
            </a:endParaRPr>
          </a:p>
        </p:txBody>
      </p:sp>
      <p:sp>
        <p:nvSpPr>
          <p:cNvPr id="88" name="Shape 139"/>
          <p:cNvSpPr txBox="1"/>
          <p:nvPr/>
        </p:nvSpPr>
        <p:spPr>
          <a:xfrm>
            <a:off x="33893093" y="24484215"/>
            <a:ext cx="4590288" cy="11967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9050" lvl="0">
              <a:buClr>
                <a:schemeClr val="dk1"/>
              </a:buClr>
              <a:buSzPct val="100000"/>
            </a:pPr>
            <a:r>
              <a:rPr lang="en-US" sz="3000" dirty="0" smtClean="0">
                <a:solidFill>
                  <a:schemeClr val="dk1"/>
                </a:solidFill>
              </a:rPr>
              <a:t>Utilize new </a:t>
            </a:r>
            <a:r>
              <a:rPr lang="en-US" sz="3000" dirty="0" err="1" smtClean="0">
                <a:solidFill>
                  <a:schemeClr val="dk1"/>
                </a:solidFill>
              </a:rPr>
              <a:t>WiFi</a:t>
            </a:r>
            <a:r>
              <a:rPr lang="en-US" sz="3000" dirty="0" smtClean="0">
                <a:solidFill>
                  <a:schemeClr val="dk1"/>
                </a:solidFill>
              </a:rPr>
              <a:t> </a:t>
            </a:r>
            <a:r>
              <a:rPr lang="en-US" sz="3000" dirty="0" err="1" smtClean="0">
                <a:solidFill>
                  <a:schemeClr val="dk1"/>
                </a:solidFill>
              </a:rPr>
              <a:t>HaLow</a:t>
            </a:r>
            <a:r>
              <a:rPr lang="en-US" sz="3000" dirty="0" smtClean="0">
                <a:solidFill>
                  <a:schemeClr val="dk1"/>
                </a:solidFill>
              </a:rPr>
              <a:t> for increased </a:t>
            </a:r>
            <a:r>
              <a:rPr lang="en-US" sz="3000" dirty="0" smtClean="0">
                <a:solidFill>
                  <a:schemeClr val="dk1"/>
                </a:solidFill>
              </a:rPr>
              <a:t>bandwidth, data rate, and data </a:t>
            </a:r>
            <a:r>
              <a:rPr lang="en-US" sz="3000" dirty="0" smtClean="0">
                <a:solidFill>
                  <a:schemeClr val="dk1"/>
                </a:solidFill>
              </a:rPr>
              <a:t>fidelity</a:t>
            </a:r>
            <a:endParaRPr lang="en-US" sz="3000" dirty="0">
              <a:solidFill>
                <a:schemeClr val="dk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0049" y="26512247"/>
            <a:ext cx="3517980" cy="3588340"/>
          </a:xfrm>
          <a:prstGeom prst="rect">
            <a:avLst/>
          </a:prstGeom>
        </p:spPr>
      </p:pic>
      <p:sp>
        <p:nvSpPr>
          <p:cNvPr id="102" name="Shape 139"/>
          <p:cNvSpPr txBox="1"/>
          <p:nvPr/>
        </p:nvSpPr>
        <p:spPr>
          <a:xfrm>
            <a:off x="39321581" y="24484215"/>
            <a:ext cx="3886200" cy="11967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9050" lvl="0">
              <a:buClr>
                <a:schemeClr val="dk1"/>
              </a:buClr>
              <a:buSzPct val="100000"/>
            </a:pPr>
            <a:r>
              <a:rPr lang="en-US" sz="3000" dirty="0" smtClean="0">
                <a:solidFill>
                  <a:schemeClr val="dk1"/>
                </a:solidFill>
              </a:rPr>
              <a:t>Expand WNR device to diagnose and monitor other diseases of the brain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6746917" y="20636904"/>
            <a:ext cx="75487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Size &amp; Safety:</a:t>
            </a:r>
          </a:p>
          <a:p>
            <a:pPr marL="571500" indent="-571500">
              <a:buFont typeface="Arial"/>
              <a:buChar char="•"/>
            </a:pPr>
            <a:r>
              <a:rPr lang="en-US" sz="3100" dirty="0" smtClean="0"/>
              <a:t>PCB </a:t>
            </a:r>
            <a:r>
              <a:rPr lang="en-US" sz="3100" dirty="0"/>
              <a:t>s</a:t>
            </a:r>
            <a:r>
              <a:rPr lang="en-US" sz="3100" dirty="0" smtClean="0"/>
              <a:t>ize of 12x14 mm</a:t>
            </a:r>
          </a:p>
          <a:p>
            <a:pPr marL="571500" indent="-571500">
              <a:buFont typeface="Arial"/>
              <a:buChar char="•"/>
            </a:pPr>
            <a:r>
              <a:rPr lang="en-US" sz="3100" dirty="0" smtClean="0"/>
              <a:t>Integrated Protective </a:t>
            </a:r>
            <a:r>
              <a:rPr lang="en-US" sz="3100" dirty="0"/>
              <a:t>C</a:t>
            </a:r>
            <a:r>
              <a:rPr lang="en-US" sz="3100" dirty="0" smtClean="0"/>
              <a:t>ircuitry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743384" y="19265304"/>
            <a:ext cx="631437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Transmission:</a:t>
            </a:r>
          </a:p>
          <a:p>
            <a:pPr marL="571500" indent="-571500">
              <a:buFont typeface="Arial"/>
              <a:buChar char="•"/>
            </a:pPr>
            <a:r>
              <a:rPr lang="en-US" sz="3100" dirty="0" smtClean="0"/>
              <a:t>1 Mbit/s Bandwidth</a:t>
            </a:r>
          </a:p>
          <a:p>
            <a:pPr marL="571500" indent="-571500">
              <a:buFont typeface="Arial"/>
              <a:buChar char="•"/>
            </a:pPr>
            <a:r>
              <a:rPr lang="en-US" sz="3100" dirty="0" smtClean="0"/>
              <a:t>0.27 Mbit/s Throughput</a:t>
            </a:r>
            <a:endParaRPr lang="en-US" sz="3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581" y="27433587"/>
            <a:ext cx="868680" cy="86868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4962" y="28576587"/>
            <a:ext cx="868680" cy="86868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581" y="29684294"/>
            <a:ext cx="868680" cy="86868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581" y="30679707"/>
            <a:ext cx="868680" cy="86868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581" y="31581307"/>
            <a:ext cx="868680" cy="8686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167181" y="18084326"/>
            <a:ext cx="20136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Achieved goal of creating a compact, power-efficient, and precise Wireless </a:t>
            </a:r>
            <a:r>
              <a:rPr lang="en-US" sz="3600" dirty="0"/>
              <a:t>N</a:t>
            </a:r>
            <a:r>
              <a:rPr lang="en-US" sz="3600" dirty="0" smtClean="0"/>
              <a:t>eural Recorder (WNR) and transmitter system, allowing neurosurgeons to obtain data while giving patients the freedom to move freely without being wired to a hospital bed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3158312" y="22118458"/>
            <a:ext cx="20110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First generation system, with off-the-shelf components, achieves 50% data compression with sufficient excess compute power to integrate new software features such as epilepsy detection</a:t>
            </a:r>
            <a:endParaRPr lang="en-US" sz="3600" dirty="0"/>
          </a:p>
        </p:txBody>
      </p:sp>
      <p:sp>
        <p:nvSpPr>
          <p:cNvPr id="92" name="TextBox 91"/>
          <p:cNvSpPr txBox="1"/>
          <p:nvPr/>
        </p:nvSpPr>
        <p:spPr>
          <a:xfrm>
            <a:off x="30177581" y="19977417"/>
            <a:ext cx="634073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Power:</a:t>
            </a:r>
          </a:p>
          <a:p>
            <a:pPr marL="571500" indent="-571500">
              <a:buFont typeface="Arial"/>
              <a:buChar char="•"/>
            </a:pPr>
            <a:r>
              <a:rPr lang="en-US" sz="3100" dirty="0" smtClean="0"/>
              <a:t>Ultra-Low Power Consumption</a:t>
            </a:r>
          </a:p>
          <a:p>
            <a:pPr marL="571500" indent="-571500">
              <a:buFont typeface="Arial"/>
              <a:buChar char="•"/>
            </a:pPr>
            <a:r>
              <a:rPr lang="en-US" sz="3100" dirty="0" smtClean="0"/>
              <a:t>12 </a:t>
            </a:r>
            <a:r>
              <a:rPr lang="en-US" sz="3100" dirty="0"/>
              <a:t>Hour Battery Life</a:t>
            </a:r>
          </a:p>
          <a:p>
            <a:pPr marL="571500" indent="-571500">
              <a:buFont typeface="Arial"/>
              <a:buChar char="•"/>
            </a:pPr>
            <a:r>
              <a:rPr lang="en-US" sz="3100" dirty="0" smtClean="0"/>
              <a:t>75mAh Off-the-Shelf Battery</a:t>
            </a:r>
          </a:p>
        </p:txBody>
      </p:sp>
      <p:pic>
        <p:nvPicPr>
          <p:cNvPr id="75" name="Picture 74"/>
          <p:cNvPicPr/>
          <p:nvPr/>
        </p:nvPicPr>
        <p:blipFill>
          <a:blip r:embed="rId12"/>
          <a:stretch>
            <a:fillRect/>
          </a:stretch>
        </p:blipFill>
        <p:spPr>
          <a:xfrm>
            <a:off x="15506126" y="6337256"/>
            <a:ext cx="28093788" cy="501813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476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Custom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</dc:creator>
  <cp:lastModifiedBy>Xin</cp:lastModifiedBy>
  <cp:revision>128</cp:revision>
  <cp:lastPrinted>2016-04-06T04:18:15Z</cp:lastPrinted>
  <dcterms:modified xsi:type="dcterms:W3CDTF">2016-04-08T17:17:36Z</dcterms:modified>
</cp:coreProperties>
</file>