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5963" cy="329215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9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Burnett" initials="JB" lastIdx="13" clrIdx="0">
    <p:extLst/>
  </p:cmAuthor>
  <p:cmAuthor id="2" name="Beata Krupa" initials="BK" lastIdx="6" clrIdx="1"/>
  <p:cmAuthor id="3" name="Xin" initials="X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293" autoAdjust="0"/>
  </p:normalViewPr>
  <p:slideViewPr>
    <p:cSldViewPr>
      <p:cViewPr>
        <p:scale>
          <a:sx n="25" d="100"/>
          <a:sy n="25" d="100"/>
        </p:scale>
        <p:origin x="-1872" y="494"/>
      </p:cViewPr>
      <p:guideLst>
        <p:guide orient="horz" pos="10369"/>
        <p:guide pos="138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5"/>
              <a:buFont typeface="Courier New"/>
              <a:buChar char="o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3744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871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291926" y="10973859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583850" y="18655831"/>
            <a:ext cx="30728261" cy="8412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Tx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37312113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TitleAndTx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276690" y="2925817"/>
            <a:ext cx="9327348" cy="26337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291926" y="2925817"/>
            <a:ext cx="27854121" cy="26337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37312113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Head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467476" y="21155704"/>
            <a:ext cx="37312113" cy="6537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small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467476" y="13954109"/>
            <a:ext cx="37312113" cy="7201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Obj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18590735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251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514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715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530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2013303" y="9510950"/>
            <a:ext cx="18590735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251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514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715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530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TxTwoObj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195072" y="1318661"/>
            <a:ext cx="3950582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195071" y="7368978"/>
            <a:ext cx="19395003" cy="3071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195071" y="10440407"/>
            <a:ext cx="19395003" cy="1896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505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7053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842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657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22299084" y="7368978"/>
            <a:ext cx="19401809" cy="3071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22299084" y="10440407"/>
            <a:ext cx="19401809" cy="1896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505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7053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842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657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Tx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195071" y="1310495"/>
            <a:ext cx="14441465" cy="5578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7161829" y="1310495"/>
            <a:ext cx="24539062" cy="28097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0606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260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524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40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45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39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45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39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45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195071" y="6888600"/>
            <a:ext cx="14441465" cy="22519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603371" y="23044559"/>
            <a:ext cx="26338122" cy="2721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8603371" y="2942149"/>
            <a:ext cx="26338122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603371" y="25766250"/>
            <a:ext cx="26338122" cy="386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37312113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F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924200" y="4948198"/>
            <a:ext cx="13930800" cy="74889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916781" y="12623685"/>
            <a:ext cx="13974000" cy="198263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16781" y="12574587"/>
            <a:ext cx="13953744" cy="89933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WNR System Design </a:t>
            </a:r>
            <a:r>
              <a:rPr lang="en-US" sz="5600" dirty="0">
                <a:solidFill>
                  <a:schemeClr val="lt1"/>
                </a:solidFill>
              </a:rPr>
              <a:t>Specifications</a:t>
            </a:r>
          </a:p>
        </p:txBody>
      </p:sp>
      <p:sp>
        <p:nvSpPr>
          <p:cNvPr id="93" name="Shape 93"/>
          <p:cNvSpPr/>
          <p:nvPr/>
        </p:nvSpPr>
        <p:spPr>
          <a:xfrm>
            <a:off x="916780" y="4954587"/>
            <a:ext cx="13953744" cy="91372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WNR Project </a:t>
            </a:r>
            <a:r>
              <a:rPr lang="en-US" sz="5600" dirty="0">
                <a:solidFill>
                  <a:schemeClr val="lt1"/>
                </a:solidFill>
              </a:rPr>
              <a:t>Description</a:t>
            </a:r>
          </a:p>
        </p:txBody>
      </p:sp>
      <p:sp>
        <p:nvSpPr>
          <p:cNvPr id="94" name="Shape 94"/>
          <p:cNvSpPr/>
          <p:nvPr/>
        </p:nvSpPr>
        <p:spPr>
          <a:xfrm>
            <a:off x="11254592" y="21377720"/>
            <a:ext cx="161647" cy="403956"/>
          </a:xfrm>
          <a:prstGeom prst="rect">
            <a:avLst/>
          </a:prstGeom>
          <a:noFill/>
          <a:ln>
            <a:noFill/>
          </a:ln>
        </p:spPr>
        <p:txBody>
          <a:bodyPr lIns="80000" tIns="40000" rIns="80000" bIns="4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960516" y="322937"/>
            <a:ext cx="42308361" cy="440712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>
                  <a:alpha val="60392"/>
                </a:srgbClr>
              </a:gs>
              <a:gs pos="52999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000" tIns="40000" rIns="80000" bIns="4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995875" y="476200"/>
            <a:ext cx="39904200" cy="1948200"/>
          </a:xfrm>
          <a:prstGeom prst="rect">
            <a:avLst/>
          </a:prstGeom>
          <a:noFill/>
          <a:ln>
            <a:noFill/>
          </a:ln>
        </p:spPr>
        <p:txBody>
          <a:bodyPr lIns="256025" tIns="256025" rIns="256025" bIns="25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dirty="0">
                <a:solidFill>
                  <a:schemeClr val="dk1"/>
                </a:solidFill>
              </a:rPr>
              <a:t>Energy-Efficient High-Throughput Wireless Transmission of Multi-Channel </a:t>
            </a:r>
            <a:r>
              <a:rPr lang="en-US" sz="7200" b="1" dirty="0" smtClean="0">
                <a:solidFill>
                  <a:schemeClr val="dk1"/>
                </a:solidFill>
              </a:rPr>
              <a:t>Neural </a:t>
            </a:r>
            <a:r>
              <a:rPr lang="en-US" sz="7200" b="1" dirty="0">
                <a:solidFill>
                  <a:schemeClr val="dk1"/>
                </a:solidFill>
              </a:rPr>
              <a:t>Signals</a:t>
            </a:r>
          </a:p>
        </p:txBody>
      </p:sp>
      <p:sp>
        <p:nvSpPr>
          <p:cNvPr id="98" name="Shape 98"/>
          <p:cNvSpPr/>
          <p:nvPr/>
        </p:nvSpPr>
        <p:spPr>
          <a:xfrm>
            <a:off x="9548524" y="2103350"/>
            <a:ext cx="24798899" cy="2175300"/>
          </a:xfrm>
          <a:prstGeom prst="rect">
            <a:avLst/>
          </a:prstGeom>
          <a:noFill/>
          <a:ln>
            <a:noFill/>
          </a:ln>
        </p:spPr>
        <p:txBody>
          <a:bodyPr lIns="640075" tIns="640075" rIns="640075" bIns="640075" anchor="ctr" anchorCtr="1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5000" b="1" dirty="0" smtClean="0">
                <a:solidFill>
                  <a:schemeClr val="dk1"/>
                </a:solidFill>
              </a:rPr>
              <a:t>Yuan </a:t>
            </a:r>
            <a:r>
              <a:rPr lang="en-US" sz="5000" b="1" dirty="0">
                <a:solidFill>
                  <a:schemeClr val="dk1"/>
                </a:solidFill>
              </a:rPr>
              <a:t>Gao, Xin Huang, </a:t>
            </a:r>
            <a:r>
              <a:rPr lang="en-US" sz="5000" b="1" dirty="0" err="1">
                <a:solidFill>
                  <a:schemeClr val="dk1"/>
                </a:solidFill>
              </a:rPr>
              <a:t>Tingkai</a:t>
            </a:r>
            <a:r>
              <a:rPr lang="en-US" sz="5000" b="1" dirty="0">
                <a:solidFill>
                  <a:schemeClr val="dk1"/>
                </a:solidFill>
              </a:rPr>
              <a:t> Liu, Stephen Xia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000" b="1" dirty="0">
                <a:solidFill>
                  <a:schemeClr val="dk1"/>
                </a:solidFill>
              </a:rPr>
              <a:t>Department of Electrical and Computer Engineering, Rice University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15394781" y="5030787"/>
            <a:ext cx="27908700" cy="120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5394781" y="5026528"/>
            <a:ext cx="27924875" cy="91265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Engineering Design </a:t>
            </a:r>
            <a:r>
              <a:rPr lang="en-US" sz="5600" dirty="0">
                <a:solidFill>
                  <a:schemeClr val="lt1"/>
                </a:solidFill>
              </a:rPr>
              <a:t>for a Single WNR </a:t>
            </a:r>
            <a:r>
              <a:rPr lang="en-US" sz="5600" dirty="0" smtClean="0">
                <a:solidFill>
                  <a:schemeClr val="lt1"/>
                </a:solidFill>
              </a:rPr>
              <a:t>Cap</a:t>
            </a:r>
            <a:endParaRPr lang="en-US" sz="5600" dirty="0">
              <a:solidFill>
                <a:schemeClr val="lt1"/>
              </a:solidFill>
            </a:endParaRPr>
          </a:p>
        </p:txBody>
      </p:sp>
      <p:grpSp>
        <p:nvGrpSpPr>
          <p:cNvPr id="105" name="Shape 105"/>
          <p:cNvGrpSpPr/>
          <p:nvPr/>
        </p:nvGrpSpPr>
        <p:grpSpPr>
          <a:xfrm>
            <a:off x="15470981" y="11431587"/>
            <a:ext cx="4800600" cy="5286903"/>
            <a:chOff x="15827301" y="16532795"/>
            <a:chExt cx="8352928" cy="3744414"/>
          </a:xfrm>
        </p:grpSpPr>
        <p:sp>
          <p:nvSpPr>
            <p:cNvPr id="106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5827301" y="16532795"/>
              <a:ext cx="8352926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Neural Data</a:t>
              </a:r>
            </a:p>
          </p:txBody>
        </p:sp>
      </p:grpSp>
      <p:sp>
        <p:nvSpPr>
          <p:cNvPr id="118" name="Shape 118"/>
          <p:cNvSpPr/>
          <p:nvPr/>
        </p:nvSpPr>
        <p:spPr>
          <a:xfrm>
            <a:off x="15365261" y="17533953"/>
            <a:ext cx="7222800" cy="149999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5365261" y="17147978"/>
            <a:ext cx="7251192" cy="9126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WNR System</a:t>
            </a:r>
            <a:endParaRPr lang="en-US" sz="5600" dirty="0">
              <a:solidFill>
                <a:schemeClr val="lt1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682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3080324" y="30633987"/>
            <a:ext cx="20239331" cy="1900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3090981" y="29797587"/>
            <a:ext cx="20244816" cy="9126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>
                <a:solidFill>
                  <a:schemeClr val="lt1"/>
                </a:solidFill>
              </a:rPr>
              <a:t>Acknowledgements</a:t>
            </a:r>
          </a:p>
        </p:txBody>
      </p:sp>
      <p:sp>
        <p:nvSpPr>
          <p:cNvPr id="131" name="Shape 131"/>
          <p:cNvSpPr/>
          <p:nvPr/>
        </p:nvSpPr>
        <p:spPr>
          <a:xfrm>
            <a:off x="23136881" y="24537987"/>
            <a:ext cx="20166600" cy="5098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132" name="Shape 132"/>
          <p:cNvSpPr/>
          <p:nvPr/>
        </p:nvSpPr>
        <p:spPr>
          <a:xfrm>
            <a:off x="23136881" y="23623587"/>
            <a:ext cx="20177896" cy="9126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>
                <a:solidFill>
                  <a:schemeClr val="lt1"/>
                </a:solidFill>
              </a:rPr>
              <a:t>Next Steps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332375" y="30633987"/>
            <a:ext cx="19570800" cy="18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/>
              <a:t>We would like to thank Rice ECE department members: Dr. Gary Woods, Dr. Aydin </a:t>
            </a:r>
            <a:r>
              <a:rPr lang="en-US" sz="2800" dirty="0" err="1"/>
              <a:t>Babakhani</a:t>
            </a:r>
            <a:r>
              <a:rPr lang="en-US" sz="2800" dirty="0"/>
              <a:t>, </a:t>
            </a:r>
            <a:r>
              <a:rPr lang="en-US" sz="2800" dirty="0" err="1"/>
              <a:t>Hamed</a:t>
            </a:r>
            <a:r>
              <a:rPr lang="en-US" sz="2800" dirty="0"/>
              <a:t> </a:t>
            </a:r>
            <a:r>
              <a:rPr lang="en-US" sz="2800" dirty="0" err="1"/>
              <a:t>Rahmani</a:t>
            </a:r>
            <a:r>
              <a:rPr lang="en-US" sz="2800" dirty="0"/>
              <a:t> and </a:t>
            </a:r>
            <a:r>
              <a:rPr lang="en-US" sz="2800" dirty="0" err="1"/>
              <a:t>UTHealth</a:t>
            </a:r>
            <a:r>
              <a:rPr lang="en-US" sz="2800" dirty="0"/>
              <a:t> Neurosurgeon: Dr. Nitin </a:t>
            </a:r>
            <a:r>
              <a:rPr lang="en-US" sz="2800" dirty="0" err="1"/>
              <a:t>Tandon</a:t>
            </a:r>
            <a:r>
              <a:rPr lang="en-US" sz="2800" dirty="0"/>
              <a:t>, for their technical advice and project support.</a:t>
            </a:r>
          </a:p>
          <a:p>
            <a:pPr lvl="0">
              <a:spcBef>
                <a:spcPts val="0"/>
              </a:spcBef>
              <a:buNone/>
            </a:pPr>
            <a:r>
              <a:rPr lang="en-US" sz="2800" dirty="0"/>
              <a:t>Special thanks to the Brenner Foundation with Ellen Kirk and the resources of the </a:t>
            </a:r>
            <a:r>
              <a:rPr lang="en-US" sz="2800" dirty="0" err="1"/>
              <a:t>Oshman</a:t>
            </a:r>
            <a:r>
              <a:rPr lang="en-US" sz="2800" dirty="0"/>
              <a:t> Engineering Design Kitchen. Without them, this project would not be possible.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8424981" y="24537987"/>
            <a:ext cx="4591957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Fabrication of custom components for smaller </a:t>
            </a:r>
          </a:p>
          <a:p>
            <a:pPr marL="1905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8 x 8 x 8 mm design</a:t>
            </a:r>
            <a:endParaRPr lang="en-US" sz="3000" dirty="0">
              <a:solidFill>
                <a:schemeClr val="dk1"/>
              </a:solidFill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781" y="26325210"/>
            <a:ext cx="4125041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451" y="26416650"/>
            <a:ext cx="3882130" cy="3106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3300">
              <a:solidFill>
                <a:schemeClr val="dk1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851" y="1754187"/>
            <a:ext cx="6226530" cy="283259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Rectangle 86"/>
          <p:cNvSpPr/>
          <p:nvPr/>
        </p:nvSpPr>
        <p:spPr>
          <a:xfrm>
            <a:off x="15672310" y="7644393"/>
            <a:ext cx="26907947" cy="3522508"/>
          </a:xfrm>
          <a:prstGeom prst="rect">
            <a:avLst/>
          </a:prstGeom>
        </p:spPr>
      </p:sp>
      <p:sp>
        <p:nvSpPr>
          <p:cNvPr id="153" name="Rectangle 152"/>
          <p:cNvSpPr/>
          <p:nvPr/>
        </p:nvSpPr>
        <p:spPr>
          <a:xfrm>
            <a:off x="15547181" y="6402387"/>
            <a:ext cx="28039965" cy="4988033"/>
          </a:xfrm>
          <a:prstGeom prst="rect">
            <a:avLst/>
          </a:prstGeom>
        </p:spPr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2287"/>
              </p:ext>
            </p:extLst>
          </p:nvPr>
        </p:nvGraphicFramePr>
        <p:xfrm>
          <a:off x="916781" y="25167023"/>
          <a:ext cx="13944600" cy="7295764"/>
        </p:xfrm>
        <a:graphic>
          <a:graphicData uri="http://schemas.openxmlformats.org/drawingml/2006/table">
            <a:tbl>
              <a:tblPr firstCol="1" bandRow="1">
                <a:tableStyleId>{85BE263C-DBD7-4A20-BB59-AAB30ACAA65A}</a:tableStyleId>
              </a:tblPr>
              <a:tblGrid>
                <a:gridCol w="341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29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991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600" b="0" u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WNR</a:t>
                      </a:r>
                      <a:r>
                        <a:rPr lang="en-US" sz="5600" b="0" u="none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Add-on </a:t>
                      </a:r>
                      <a:r>
                        <a:rPr lang="en-US" sz="5600" b="0" u="none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Cap </a:t>
                      </a:r>
                      <a:r>
                        <a:rPr lang="en-US" sz="5600" b="0" u="none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Specifications</a:t>
                      </a:r>
                      <a:endParaRPr lang="en-US" sz="5600" b="0" u="non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u="sng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21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u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Criteria</a:t>
                      </a:r>
                      <a:endParaRPr lang="en-US" sz="3800" b="1" u="non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1" u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Target Value</a:t>
                      </a:r>
                      <a:endParaRPr lang="en-US" sz="3800" b="1" u="non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2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Channels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Channels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2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Bits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3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Sampling Frequency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r>
                        <a:rPr lang="en-US" sz="3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Samples per Second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Form Factor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 x 15 x 15 mm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8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Battery Life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Hours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21" name="Shape 105"/>
          <p:cNvGrpSpPr/>
          <p:nvPr/>
        </p:nvGrpSpPr>
        <p:grpSpPr>
          <a:xfrm>
            <a:off x="20526403" y="11431587"/>
            <a:ext cx="5231578" cy="5286903"/>
            <a:chOff x="15827301" y="16532795"/>
            <a:chExt cx="8352928" cy="3744414"/>
          </a:xfrm>
        </p:grpSpPr>
        <p:sp>
          <p:nvSpPr>
            <p:cNvPr id="125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07"/>
            <p:cNvSpPr/>
            <p:nvPr/>
          </p:nvSpPr>
          <p:spPr>
            <a:xfrm>
              <a:off x="15827301" y="16532795"/>
              <a:ext cx="8352926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A2D Converter</a:t>
              </a:r>
            </a:p>
          </p:txBody>
        </p:sp>
      </p:grpSp>
      <p:grpSp>
        <p:nvGrpSpPr>
          <p:cNvPr id="160" name="Shape 105"/>
          <p:cNvGrpSpPr/>
          <p:nvPr/>
        </p:nvGrpSpPr>
        <p:grpSpPr>
          <a:xfrm>
            <a:off x="25986581" y="11431587"/>
            <a:ext cx="5867401" cy="5286903"/>
            <a:chOff x="15827300" y="16532795"/>
            <a:chExt cx="8352929" cy="3744414"/>
          </a:xfrm>
        </p:grpSpPr>
        <p:sp>
          <p:nvSpPr>
            <p:cNvPr id="161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07"/>
            <p:cNvSpPr/>
            <p:nvPr/>
          </p:nvSpPr>
          <p:spPr>
            <a:xfrm>
              <a:off x="15827300" y="16532795"/>
              <a:ext cx="8352926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ARM </a:t>
              </a:r>
              <a:r>
                <a:rPr lang="en-US" sz="4000" b="1" dirty="0" smtClean="0">
                  <a:solidFill>
                    <a:schemeClr val="lt1"/>
                  </a:solidFill>
                </a:rPr>
                <a:t>Microprocessor</a:t>
              </a:r>
              <a:endParaRPr lang="en-US" sz="4000" b="1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75" name="Shape 105"/>
          <p:cNvGrpSpPr/>
          <p:nvPr/>
        </p:nvGrpSpPr>
        <p:grpSpPr>
          <a:xfrm>
            <a:off x="32082581" y="11402484"/>
            <a:ext cx="5791200" cy="5286903"/>
            <a:chOff x="15827301" y="16532795"/>
            <a:chExt cx="8352928" cy="3744414"/>
          </a:xfrm>
        </p:grpSpPr>
        <p:sp>
          <p:nvSpPr>
            <p:cNvPr id="176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07"/>
            <p:cNvSpPr/>
            <p:nvPr/>
          </p:nvSpPr>
          <p:spPr>
            <a:xfrm>
              <a:off x="15827301" y="16532795"/>
              <a:ext cx="8352927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Bluetooth Low Energy</a:t>
              </a:r>
            </a:p>
          </p:txBody>
        </p:sp>
      </p:grpSp>
      <p:grpSp>
        <p:nvGrpSpPr>
          <p:cNvPr id="207" name="Shape 105"/>
          <p:cNvGrpSpPr/>
          <p:nvPr/>
        </p:nvGrpSpPr>
        <p:grpSpPr>
          <a:xfrm>
            <a:off x="38102381" y="11355387"/>
            <a:ext cx="5079178" cy="5286903"/>
            <a:chOff x="15827301" y="16532795"/>
            <a:chExt cx="8352928" cy="3744414"/>
          </a:xfrm>
        </p:grpSpPr>
        <p:sp>
          <p:nvSpPr>
            <p:cNvPr id="208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107"/>
            <p:cNvSpPr/>
            <p:nvPr/>
          </p:nvSpPr>
          <p:spPr>
            <a:xfrm>
              <a:off x="15827301" y="16532795"/>
              <a:ext cx="8352926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Recording Server</a:t>
              </a:r>
            </a:p>
          </p:txBody>
        </p:sp>
      </p:grpSp>
      <p:sp>
        <p:nvSpPr>
          <p:cNvPr id="210" name="Shape 131"/>
          <p:cNvSpPr/>
          <p:nvPr/>
        </p:nvSpPr>
        <p:spPr>
          <a:xfrm>
            <a:off x="23153056" y="17908586"/>
            <a:ext cx="20166600" cy="55626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211" name="Shape 132"/>
          <p:cNvSpPr/>
          <p:nvPr/>
        </p:nvSpPr>
        <p:spPr>
          <a:xfrm>
            <a:off x="23153056" y="17146587"/>
            <a:ext cx="20188770" cy="829846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>
                <a:solidFill>
                  <a:schemeClr val="lt1"/>
                </a:solidFill>
              </a:rPr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99581" y="12803187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16 Channels of Data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1K Samples/s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8 Bits of Data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Total: </a:t>
            </a:r>
            <a:r>
              <a:rPr lang="en-US" sz="3600" b="1" dirty="0"/>
              <a:t>128 K</a:t>
            </a:r>
            <a:r>
              <a:rPr lang="en-US" sz="3600" b="1" dirty="0" smtClean="0"/>
              <a:t>bit/s</a:t>
            </a:r>
            <a:endParaRPr lang="en-US" sz="36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20652581" y="12879387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Intan</a:t>
            </a:r>
            <a:r>
              <a:rPr lang="en-US" sz="3600" b="1" dirty="0"/>
              <a:t> RHD2132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Specialized Neural Recording with Protective Circuitry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err="1"/>
              <a:t>NanoVolt</a:t>
            </a:r>
            <a:r>
              <a:rPr lang="en-US" sz="3600" dirty="0"/>
              <a:t> Precision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6138981" y="12879387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Nordic NRF52</a:t>
            </a:r>
          </a:p>
          <a:p>
            <a:pPr algn="ctr"/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Powerful ARM Cortex-M4 Processor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Data Buffering and Compression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2234981" y="12879387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Nordic NRF52</a:t>
            </a:r>
          </a:p>
          <a:p>
            <a:pPr algn="ctr"/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128 bit AES encryption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1 Mbit/s Bandwidth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&lt; 6mA </a:t>
            </a:r>
            <a:r>
              <a:rPr lang="en-US" sz="3600" dirty="0"/>
              <a:t>power consumption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8330981" y="12650787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Controls &amp; communicates </a:t>
            </a:r>
            <a:r>
              <a:rPr lang="en-US" sz="3600" dirty="0"/>
              <a:t>with all WNR units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Real-time Neural </a:t>
            </a:r>
            <a:r>
              <a:rPr lang="en-US" sz="3600" dirty="0"/>
              <a:t>Data Collection and Presentation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395781" y="17984787"/>
            <a:ext cx="5730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Available 32 Channel Sampling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1000 Samples per Second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8 Bit Data Precision</a:t>
            </a:r>
            <a:endParaRPr lang="en-US" sz="3600" dirty="0"/>
          </a:p>
        </p:txBody>
      </p:sp>
      <p:sp>
        <p:nvSpPr>
          <p:cNvPr id="111" name="Rectangle 110"/>
          <p:cNvSpPr/>
          <p:nvPr/>
        </p:nvSpPr>
        <p:spPr>
          <a:xfrm>
            <a:off x="15561194" y="6249987"/>
            <a:ext cx="27951387" cy="4887025"/>
          </a:xfrm>
          <a:prstGeom prst="rect">
            <a:avLst/>
          </a:prstGeom>
        </p:spPr>
      </p:sp>
      <p:sp>
        <p:nvSpPr>
          <p:cNvPr id="114" name="Rectangle 113"/>
          <p:cNvSpPr/>
          <p:nvPr/>
        </p:nvSpPr>
        <p:spPr>
          <a:xfrm>
            <a:off x="19815651" y="16003587"/>
            <a:ext cx="4264660" cy="914400"/>
          </a:xfrm>
          <a:prstGeom prst="rect">
            <a:avLst/>
          </a:prstGeom>
        </p:spPr>
      </p:sp>
      <p:sp>
        <p:nvSpPr>
          <p:cNvPr id="117" name="Rectangle 116"/>
          <p:cNvSpPr/>
          <p:nvPr/>
        </p:nvSpPr>
        <p:spPr>
          <a:xfrm>
            <a:off x="18572645" y="7952022"/>
            <a:ext cx="4264660" cy="914400"/>
          </a:xfrm>
          <a:prstGeom prst="rect">
            <a:avLst/>
          </a:prstGeom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781" y="18441987"/>
            <a:ext cx="7070400" cy="137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981" y="25985787"/>
            <a:ext cx="5602514" cy="3584166"/>
          </a:xfrm>
          <a:prstGeom prst="rect">
            <a:avLst/>
          </a:prstGeom>
        </p:spPr>
      </p:pic>
      <p:sp>
        <p:nvSpPr>
          <p:cNvPr id="112" name="Shape 149"/>
          <p:cNvSpPr/>
          <p:nvPr/>
        </p:nvSpPr>
        <p:spPr>
          <a:xfrm>
            <a:off x="840581" y="5868315"/>
            <a:ext cx="14050200" cy="6568856"/>
          </a:xfrm>
          <a:prstGeom prst="rect">
            <a:avLst/>
          </a:prstGeom>
          <a:noFill/>
          <a:ln>
            <a:noFill/>
          </a:ln>
        </p:spPr>
        <p:txBody>
          <a:bodyPr lIns="320025" tIns="320025" rIns="320025" bIns="320025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400" b="1" dirty="0" smtClean="0"/>
              <a:t>Problem: 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Current </a:t>
            </a:r>
            <a:r>
              <a:rPr lang="en-US" sz="3200" dirty="0" err="1" smtClean="0"/>
              <a:t>Electrocochleography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ECoG</a:t>
            </a:r>
            <a:r>
              <a:rPr lang="en-US" sz="3200" dirty="0" smtClean="0"/>
              <a:t>) monitoring requires physical cables connected to brain to collect critical data for </a:t>
            </a:r>
            <a:r>
              <a:rPr lang="en-US" sz="3200" dirty="0" smtClean="0"/>
              <a:t>epilepsy diagnosis</a:t>
            </a:r>
            <a:endParaRPr lang="en-US" sz="3200" dirty="0" smtClean="0"/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Lack of advanced wireless implantable devices hinder scientific progress and affect patient quality of life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3400" b="1" dirty="0" smtClean="0"/>
              <a:t>System </a:t>
            </a:r>
            <a:r>
              <a:rPr lang="en-US" sz="3400" b="1" dirty="0"/>
              <a:t>Design </a:t>
            </a:r>
            <a:r>
              <a:rPr lang="en-US" sz="3400" b="1" dirty="0" smtClean="0"/>
              <a:t>Goal: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Create a Compact, Power-Efficient</a:t>
            </a:r>
            <a:r>
              <a:rPr lang="en-US" sz="3200" dirty="0"/>
              <a:t>, </a:t>
            </a:r>
            <a:r>
              <a:rPr lang="en-US" sz="3200" dirty="0" smtClean="0"/>
              <a:t>High-Fidelity add-on cap to </a:t>
            </a:r>
            <a:r>
              <a:rPr lang="en-US" sz="3200" dirty="0" err="1" smtClean="0"/>
              <a:t>ECoG</a:t>
            </a:r>
            <a:r>
              <a:rPr lang="en-US" sz="3200" dirty="0" smtClean="0"/>
              <a:t> electrodes to wirelessly transmit neural data securely in real-time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3400" b="1" dirty="0" smtClean="0"/>
              <a:t>Areas of Impact: 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Neurosurgeons &amp; Hospitals – Simpler procedure and data monitoring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Scientists &amp; Research Institutions – Brain Machine Interface R&amp;D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Epilepsy Patients &amp; their Families – Mobility and QOL improvement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81" y="13528215"/>
            <a:ext cx="12953999" cy="1154317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9815651" y="8870569"/>
            <a:ext cx="4264660" cy="914400"/>
          </a:xfrm>
          <a:prstGeom prst="rect">
            <a:avLst/>
          </a:prstGeom>
        </p:spPr>
      </p:sp>
      <p:grpSp>
        <p:nvGrpSpPr>
          <p:cNvPr id="78" name="Canvas 16"/>
          <p:cNvGrpSpPr/>
          <p:nvPr/>
        </p:nvGrpSpPr>
        <p:grpSpPr>
          <a:xfrm>
            <a:off x="15470981" y="6096815"/>
            <a:ext cx="28145686" cy="5875664"/>
            <a:chOff x="0" y="0"/>
            <a:chExt cx="4267200" cy="914400"/>
          </a:xfrm>
        </p:grpSpPr>
        <p:sp>
          <p:nvSpPr>
            <p:cNvPr id="79" name="Rectangle 78"/>
            <p:cNvSpPr/>
            <p:nvPr/>
          </p:nvSpPr>
          <p:spPr>
            <a:xfrm>
              <a:off x="0" y="0"/>
              <a:ext cx="4264660" cy="914400"/>
            </a:xfrm>
            <a:prstGeom prst="rect">
              <a:avLst/>
            </a:prstGeom>
          </p:spPr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4267200" cy="827883"/>
            </a:xfrm>
            <a:prstGeom prst="rect">
              <a:avLst/>
            </a:prstGeom>
          </p:spPr>
        </p:pic>
      </p:grpSp>
      <p:sp>
        <p:nvSpPr>
          <p:cNvPr id="86" name="Shape 139"/>
          <p:cNvSpPr txBox="1"/>
          <p:nvPr/>
        </p:nvSpPr>
        <p:spPr>
          <a:xfrm>
            <a:off x="23395781" y="24537987"/>
            <a:ext cx="4590288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Small animal </a:t>
            </a:r>
            <a:r>
              <a:rPr lang="en-US" sz="3000" dirty="0">
                <a:solidFill>
                  <a:schemeClr val="dk1"/>
                </a:solidFill>
              </a:rPr>
              <a:t>t</a:t>
            </a:r>
            <a:r>
              <a:rPr lang="en-US" sz="3000" dirty="0" smtClean="0">
                <a:solidFill>
                  <a:schemeClr val="dk1"/>
                </a:solidFill>
              </a:rPr>
              <a:t>esting and data collection with functional prototype</a:t>
            </a: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88" name="Shape 139"/>
          <p:cNvSpPr txBox="1"/>
          <p:nvPr/>
        </p:nvSpPr>
        <p:spPr>
          <a:xfrm>
            <a:off x="33893093" y="24537987"/>
            <a:ext cx="4590288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Utilize new </a:t>
            </a:r>
            <a:r>
              <a:rPr lang="en-US" sz="3000" dirty="0" err="1" smtClean="0">
                <a:solidFill>
                  <a:schemeClr val="dk1"/>
                </a:solidFill>
              </a:rPr>
              <a:t>WiFi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HaLow</a:t>
            </a:r>
            <a:r>
              <a:rPr lang="en-US" sz="3000" dirty="0" smtClean="0">
                <a:solidFill>
                  <a:schemeClr val="dk1"/>
                </a:solidFill>
              </a:rPr>
              <a:t> for increased data rate and higher data fidelity</a:t>
            </a:r>
            <a:endParaRPr lang="en-US" sz="3000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581" y="26366787"/>
            <a:ext cx="3115645" cy="3177958"/>
          </a:xfrm>
          <a:prstGeom prst="rect">
            <a:avLst/>
          </a:prstGeom>
        </p:spPr>
      </p:pic>
      <p:sp>
        <p:nvSpPr>
          <p:cNvPr id="102" name="Shape 139"/>
          <p:cNvSpPr txBox="1"/>
          <p:nvPr/>
        </p:nvSpPr>
        <p:spPr>
          <a:xfrm>
            <a:off x="39321581" y="24537987"/>
            <a:ext cx="3886200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Modify WNR device to diagnose and monitor other diseases of the brain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428642" y="21511845"/>
            <a:ext cx="7548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Size: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PCB Size of 12x14 mm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Will meet 15x15x15 Size</a:t>
            </a:r>
            <a:endParaRPr lang="en-US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29786581" y="20651787"/>
            <a:ext cx="542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Transmission: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Available 1 Mbit/s Bandwidth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Available 0.27 Mbit/s Throughput</a:t>
            </a:r>
            <a:endParaRPr lang="en-US" sz="3600" dirty="0"/>
          </a:p>
        </p:txBody>
      </p:sp>
      <p:sp>
        <p:nvSpPr>
          <p:cNvPr id="68" name="TextBox 67"/>
          <p:cNvSpPr txBox="1"/>
          <p:nvPr/>
        </p:nvSpPr>
        <p:spPr>
          <a:xfrm>
            <a:off x="35658992" y="20575587"/>
            <a:ext cx="754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Power: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Ultra-Low Power Consumption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12 </a:t>
            </a:r>
            <a:r>
              <a:rPr lang="en-US" sz="3600" dirty="0"/>
              <a:t>Hour Battery Life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75mAh Off-the-Shelf Battery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658992" y="18059261"/>
            <a:ext cx="754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Safety: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&lt;2°C Temperature Change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Integrated Surge Protection with High Quality Components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81079" y="17941865"/>
            <a:ext cx="5730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Compute Power: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50% Data Compression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Available Compute Power for New Functionality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433</Words>
  <Application>Microsoft Office PowerPoint</Application>
  <PresentationFormat>Custom</PresentationFormat>
  <Paragraphs>89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</dc:creator>
  <cp:lastModifiedBy>Xin</cp:lastModifiedBy>
  <cp:revision>75</cp:revision>
  <dcterms:modified xsi:type="dcterms:W3CDTF">2016-04-04T02:13:15Z</dcterms:modified>
</cp:coreProperties>
</file>