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32918400" cx="42062400"/>
  <p:notesSz cx="9263050" cy="13579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33DE164-6DF0-42B6-B9F0-FDF98D0965FA}">
  <a:tblStyle styleId="{133DE164-6DF0-42B6-B9F0-FDF98D0965F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</a:tcStyle>
    </a:band1H>
    <a:band1V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</a:tcBdr>
      </a:tcStyle>
    </a:band1V>
    <a:band2V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a:top>
        </a:tcBdr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013994" cy="681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246925" y="0"/>
            <a:ext cx="4013994" cy="681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704975" y="1697038"/>
            <a:ext cx="5853112" cy="45831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26307" y="6535121"/>
            <a:ext cx="7410449" cy="53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12898145"/>
            <a:ext cx="4013994" cy="6813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246925" y="12898145"/>
            <a:ext cx="4013994" cy="681330"/>
          </a:xfrm>
          <a:prstGeom prst="rect">
            <a:avLst/>
          </a:prstGeom>
          <a:noFill/>
          <a:ln>
            <a:noFill/>
          </a:ln>
        </p:spPr>
        <p:txBody>
          <a:bodyPr anchorCtr="0" anchor="b" bIns="65250" lIns="130500" rIns="130500" tIns="652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704975" y="1697038"/>
            <a:ext cx="5853112" cy="45831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26307" y="6535121"/>
            <a:ext cx="7410449" cy="53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65250" lIns="130500" rIns="130500" tIns="6525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5246925" y="12898145"/>
            <a:ext cx="4013994" cy="681330"/>
          </a:xfrm>
          <a:prstGeom prst="rect">
            <a:avLst/>
          </a:prstGeom>
          <a:noFill/>
          <a:ln>
            <a:noFill/>
          </a:ln>
        </p:spPr>
        <p:txBody>
          <a:bodyPr anchorCtr="0" anchor="b" bIns="65250" lIns="130500" rIns="130500" tIns="652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o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2456734" y="0"/>
            <a:ext cx="11928633" cy="32918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00246A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274300" rIns="2743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9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Printing: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b="1" i="0" lang="en-US" sz="6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This poster is 48” wide by 36” high. It’s designed to be printed on a large-format printer.</a:t>
            </a: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b="1" i="0" lang="en-US" sz="8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Customizing the Content: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ct val="25000"/>
              <a:buNone/>
            </a:pPr>
            <a:r>
              <a:rPr b="1" i="0" lang="en-US" sz="6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placeholders in this poster are formatted for you. Type in the placeholders to add text, or click an icon to add a table, chart, SmartArt graphic, picture or multimedia file.</a:t>
            </a: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SzPct val="25000"/>
              <a:buNone/>
            </a:pPr>
            <a:r>
              <a:rPr b="1" i="0" lang="en-US" sz="6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 add or remove bullet points from text, click the Bullets button on the Home tab.</a:t>
            </a: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SzPct val="25000"/>
              <a:buNone/>
            </a:pPr>
            <a:r>
              <a:rPr b="1" i="0" lang="en-US" sz="6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If you need more placeholders for titles, content or body text, make a copy of what you need and drag it into place. PowerPoint’s Smart Guides will help you align it with everything else.</a:t>
            </a: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SzPct val="25000"/>
              <a:buNone/>
            </a:pPr>
            <a:r>
              <a:rPr b="1" i="0" lang="en-US" sz="6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Want to use your own pictures instead of ours? No problem! Just click a picture, press the Delete key, then click the icon to add your picture.</a:t>
            </a:r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SzPct val="25000"/>
              <a:buNone/>
            </a:pPr>
            <a:r>
              <a:rPr b="1" i="0" lang="en-US" sz="4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This template  has been adapted by DMC. The original template can be download from http://office.microsoft.com/en-us/templates/science-project-poster-TC104001343.aspx</a:t>
            </a:r>
          </a:p>
          <a:p>
            <a:pPr indent="0" lvl="0" marL="0" marR="0" rtl="0" algn="l">
              <a:spcBef>
                <a:spcPts val="2400"/>
              </a:spcBef>
              <a:buNone/>
            </a:pPr>
            <a:r>
              <a:t/>
            </a:r>
            <a:endParaRPr b="0" i="0" sz="6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1109979" y="685860"/>
            <a:ext cx="28917901" cy="29717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1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109979" y="4093905"/>
            <a:ext cx="289171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3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1095375" y="5669280"/>
            <a:ext cx="12268199" cy="128015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3" type="body"/>
          </p:nvPr>
        </p:nvSpPr>
        <p:spPr>
          <a:xfrm>
            <a:off x="1095375" y="7114032"/>
            <a:ext cx="12268199" cy="273257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5715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5715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4" type="body"/>
          </p:nvPr>
        </p:nvSpPr>
        <p:spPr>
          <a:xfrm>
            <a:off x="1095375" y="10497311"/>
            <a:ext cx="12268199" cy="128015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5" type="body"/>
          </p:nvPr>
        </p:nvSpPr>
        <p:spPr>
          <a:xfrm>
            <a:off x="1095375" y="11868911"/>
            <a:ext cx="12268199" cy="28075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6" type="body"/>
          </p:nvPr>
        </p:nvSpPr>
        <p:spPr>
          <a:xfrm>
            <a:off x="1095375" y="14950440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7" type="body"/>
          </p:nvPr>
        </p:nvSpPr>
        <p:spPr>
          <a:xfrm>
            <a:off x="1095375" y="16440912"/>
            <a:ext cx="12268199" cy="6027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8" type="body"/>
          </p:nvPr>
        </p:nvSpPr>
        <p:spPr>
          <a:xfrm>
            <a:off x="1095375" y="22887431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9" type="body"/>
          </p:nvPr>
        </p:nvSpPr>
        <p:spPr>
          <a:xfrm>
            <a:off x="1095375" y="24332184"/>
            <a:ext cx="12268199" cy="72969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3" type="body"/>
          </p:nvPr>
        </p:nvSpPr>
        <p:spPr>
          <a:xfrm>
            <a:off x="14897100" y="5669280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4" type="body"/>
          </p:nvPr>
        </p:nvSpPr>
        <p:spPr>
          <a:xfrm>
            <a:off x="14897100" y="7114032"/>
            <a:ext cx="12268199" cy="6795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5" type="body"/>
          </p:nvPr>
        </p:nvSpPr>
        <p:spPr>
          <a:xfrm>
            <a:off x="14897100" y="14328648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6" type="body"/>
          </p:nvPr>
        </p:nvSpPr>
        <p:spPr>
          <a:xfrm>
            <a:off x="14897100" y="15773400"/>
            <a:ext cx="12268199" cy="6694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7" type="body"/>
          </p:nvPr>
        </p:nvSpPr>
        <p:spPr>
          <a:xfrm>
            <a:off x="14897100" y="22887431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8" type="body"/>
          </p:nvPr>
        </p:nvSpPr>
        <p:spPr>
          <a:xfrm>
            <a:off x="14897100" y="24332184"/>
            <a:ext cx="12268199" cy="72969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9" type="body"/>
          </p:nvPr>
        </p:nvSpPr>
        <p:spPr>
          <a:xfrm>
            <a:off x="28655009" y="5669280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0" type="body"/>
          </p:nvPr>
        </p:nvSpPr>
        <p:spPr>
          <a:xfrm>
            <a:off x="28655009" y="7114032"/>
            <a:ext cx="1226819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1" type="body"/>
          </p:nvPr>
        </p:nvSpPr>
        <p:spPr>
          <a:xfrm>
            <a:off x="28655009" y="14914834"/>
            <a:ext cx="12268199" cy="4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2" type="body"/>
          </p:nvPr>
        </p:nvSpPr>
        <p:spPr>
          <a:xfrm>
            <a:off x="28655009" y="19767595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3" type="body"/>
          </p:nvPr>
        </p:nvSpPr>
        <p:spPr>
          <a:xfrm>
            <a:off x="28655009" y="21212348"/>
            <a:ext cx="12268199" cy="4344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4" type="body"/>
          </p:nvPr>
        </p:nvSpPr>
        <p:spPr>
          <a:xfrm>
            <a:off x="28655009" y="25722071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5" type="body"/>
          </p:nvPr>
        </p:nvSpPr>
        <p:spPr>
          <a:xfrm>
            <a:off x="28655009" y="27166825"/>
            <a:ext cx="12268199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44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44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4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44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44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44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44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1095375" y="32114696"/>
            <a:ext cx="94640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10559414" y="32114696"/>
            <a:ext cx="2094357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31502984" y="32114696"/>
            <a:ext cx="94640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6" name="Shape 46"/>
          <p:cNvSpPr/>
          <p:nvPr>
            <p:ph idx="26" type="pic"/>
          </p:nvPr>
        </p:nvSpPr>
        <p:spPr>
          <a:xfrm>
            <a:off x="30926087" y="0"/>
            <a:ext cx="11136312" cy="3842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42062398" cy="5029199"/>
          </a:xfrm>
          <a:prstGeom prst="rect">
            <a:avLst/>
          </a:prstGeom>
          <a:solidFill>
            <a:srgbClr val="00246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109979" y="685860"/>
            <a:ext cx="28917901" cy="29717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b="0" i="0" sz="1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109979" y="6019800"/>
            <a:ext cx="39857045" cy="23629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94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9880" lvl="1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80" lvl="4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80" lvl="5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80" lvl="6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80" lvl="7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80" lvl="8" marL="109728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1095375" y="32114696"/>
            <a:ext cx="94640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10559414" y="32114696"/>
            <a:ext cx="2094357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29" lvl="1" marL="1843429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61" lvl="2" marL="368686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91" lvl="3" marL="5530291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722" lvl="4" marL="737372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652" lvl="5" marL="921715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582" lvl="6" marL="1106058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13" lvl="7" marL="12904013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42" lvl="8" marL="14747442" marR="0" rtl="0" algn="l">
              <a:spcBef>
                <a:spcPts val="0"/>
              </a:spcBef>
              <a:buNone/>
              <a:defRPr b="0" i="0" sz="72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1502984" y="32114696"/>
            <a:ext cx="94640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" name="Shape 16"/>
          <p:cNvSpPr/>
          <p:nvPr/>
        </p:nvSpPr>
        <p:spPr>
          <a:xfrm>
            <a:off x="0" y="3956957"/>
            <a:ext cx="42062398" cy="1143000"/>
          </a:xfrm>
          <a:prstGeom prst="rect">
            <a:avLst/>
          </a:prstGeom>
          <a:solidFill>
            <a:srgbClr val="5E606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0" y="3886200"/>
            <a:ext cx="42062398" cy="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mailto:Zichao.Wang@rice.edu" TargetMode="External"/><Relationship Id="rId11" Type="http://schemas.openxmlformats.org/officeDocument/2006/relationships/image" Target="../media/image01.png"/><Relationship Id="rId22" Type="http://schemas.openxmlformats.org/officeDocument/2006/relationships/hyperlink" Target="mailto:Stephen.Xia@rice.edu" TargetMode="External"/><Relationship Id="rId10" Type="http://schemas.openxmlformats.org/officeDocument/2006/relationships/image" Target="../media/image06.png"/><Relationship Id="rId21" Type="http://schemas.openxmlformats.org/officeDocument/2006/relationships/hyperlink" Target="mailto:Tianyi.Yao@rice.edu" TargetMode="External"/><Relationship Id="rId13" Type="http://schemas.openxmlformats.org/officeDocument/2006/relationships/image" Target="../media/image07.png"/><Relationship Id="rId12" Type="http://schemas.openxmlformats.org/officeDocument/2006/relationships/image" Target="../media/image00.png"/><Relationship Id="rId23" Type="http://schemas.openxmlformats.org/officeDocument/2006/relationships/hyperlink" Target="mailto:Shengjia.Zhao@rice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04.png"/><Relationship Id="rId9" Type="http://schemas.openxmlformats.org/officeDocument/2006/relationships/image" Target="../media/image03.png"/><Relationship Id="rId15" Type="http://schemas.openxmlformats.org/officeDocument/2006/relationships/image" Target="../media/image12.png"/><Relationship Id="rId14" Type="http://schemas.openxmlformats.org/officeDocument/2006/relationships/image" Target="../media/image16.png"/><Relationship Id="rId17" Type="http://schemas.openxmlformats.org/officeDocument/2006/relationships/image" Target="../media/image09.png"/><Relationship Id="rId16" Type="http://schemas.openxmlformats.org/officeDocument/2006/relationships/image" Target="../media/image10.png"/><Relationship Id="rId5" Type="http://schemas.openxmlformats.org/officeDocument/2006/relationships/image" Target="../media/image02.png"/><Relationship Id="rId19" Type="http://schemas.openxmlformats.org/officeDocument/2006/relationships/image" Target="../media/image13.png"/><Relationship Id="rId6" Type="http://schemas.openxmlformats.org/officeDocument/2006/relationships/image" Target="../media/image05.png"/><Relationship Id="rId18" Type="http://schemas.openxmlformats.org/officeDocument/2006/relationships/image" Target="../media/image11.jpg"/><Relationship Id="rId7" Type="http://schemas.openxmlformats.org/officeDocument/2006/relationships/image" Target="../media/image08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9300" y="16244887"/>
            <a:ext cx="5105399" cy="518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>
            <p:ph idx="1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7584" y="16045068"/>
            <a:ext cx="10611615" cy="1687333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type="title"/>
          </p:nvPr>
        </p:nvSpPr>
        <p:spPr>
          <a:xfrm>
            <a:off x="1109979" y="685860"/>
            <a:ext cx="28917901" cy="29717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Wireless Neural Recorder</a:t>
            </a:r>
            <a:br>
              <a:rPr b="0" i="0" lang="en-US" sz="1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/>
              <a:t>Yuan Gao, Tingkai Liu, Xin Huang, Stephen Xia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109979" y="4093905"/>
            <a:ext cx="289171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Rice University Department of Electrical and Computer Engineering</a:t>
            </a:r>
          </a:p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1095375" y="5669280"/>
            <a:ext cx="12268199" cy="128015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1095375" y="7114032"/>
            <a:ext cx="12268199" cy="2732573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txBody>
          <a:bodyPr anchorCtr="0" anchor="ctr" bIns="45700" lIns="365750" rIns="36575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1095375" y="10497311"/>
            <a:ext cx="12268199" cy="128015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</a:p>
        </p:txBody>
      </p:sp>
      <p:sp>
        <p:nvSpPr>
          <p:cNvPr id="59" name="Shape 59"/>
          <p:cNvSpPr txBox="1"/>
          <p:nvPr>
            <p:ph idx="5" type="body"/>
          </p:nvPr>
        </p:nvSpPr>
        <p:spPr>
          <a:xfrm>
            <a:off x="1095375" y="11868911"/>
            <a:ext cx="12268199" cy="280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1828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our objective is to blindly separate an input signal into its principal/independent components, we will use independent component analysis to separate the signal into its components.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we will utilize a neural network to select which output signal, if any, contains human speech, and forward it to the output.</a:t>
            </a:r>
          </a:p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1095375" y="14950440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Independent Component Analysis</a:t>
            </a:r>
          </a:p>
        </p:txBody>
      </p:sp>
      <p:sp>
        <p:nvSpPr>
          <p:cNvPr id="61" name="Shape 61"/>
          <p:cNvSpPr txBox="1"/>
          <p:nvPr>
            <p:ph idx="7" type="body"/>
          </p:nvPr>
        </p:nvSpPr>
        <p:spPr>
          <a:xfrm>
            <a:off x="1095375" y="16440912"/>
            <a:ext cx="12268199" cy="6027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1828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formulation:</a:t>
            </a:r>
          </a:p>
          <a:p>
            <a:pPr indent="-462280" lvl="1" marL="10972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input signals (sound mixtures)</a:t>
            </a:r>
          </a:p>
          <a:p>
            <a:pPr indent="-462280" lvl="1" marL="10972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original sources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ICA attempts to find the independent sources (individual sounds) that comprise an input signal by solving the following formulation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3000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mixing matrix used to combine the original sources,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obtain the observed input signals,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62" name="Shape 62"/>
          <p:cNvSpPr txBox="1"/>
          <p:nvPr>
            <p:ph idx="8" type="body"/>
          </p:nvPr>
        </p:nvSpPr>
        <p:spPr>
          <a:xfrm>
            <a:off x="1095375" y="21973031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Blind Source Separation (BSS)</a:t>
            </a:r>
          </a:p>
        </p:txBody>
      </p:sp>
      <p:sp>
        <p:nvSpPr>
          <p:cNvPr id="63" name="Shape 63"/>
          <p:cNvSpPr txBox="1"/>
          <p:nvPr>
            <p:ph idx="9" type="body"/>
          </p:nvPr>
        </p:nvSpPr>
        <p:spPr>
          <a:xfrm>
            <a:off x="1095375" y="23189184"/>
            <a:ext cx="12268199" cy="803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1828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microphone inputs into frequency domain by taking the short-time Fourier transform (STFT).</a:t>
            </a:r>
          </a:p>
          <a:p>
            <a:pPr indent="-4572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subspace filter to reduce reflections and ambient sound.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ICA filter matrix,         , for all sampled frequencies.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 filter: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filter: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Permutation filter: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filter: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>
            <p:ph idx="13" type="body"/>
          </p:nvPr>
        </p:nvSpPr>
        <p:spPr>
          <a:xfrm>
            <a:off x="14870429" y="14935200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Block Diagram</a:t>
            </a:r>
          </a:p>
        </p:txBody>
      </p:sp>
      <p:sp>
        <p:nvSpPr>
          <p:cNvPr id="65" name="Shape 65"/>
          <p:cNvSpPr txBox="1"/>
          <p:nvPr>
            <p:ph idx="17" type="body"/>
          </p:nvPr>
        </p:nvSpPr>
        <p:spPr>
          <a:xfrm>
            <a:off x="14836140" y="5696712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</a:p>
        </p:txBody>
      </p:sp>
      <p:sp>
        <p:nvSpPr>
          <p:cNvPr id="66" name="Shape 66"/>
          <p:cNvSpPr txBox="1"/>
          <p:nvPr>
            <p:ph idx="19" type="body"/>
          </p:nvPr>
        </p:nvSpPr>
        <p:spPr>
          <a:xfrm>
            <a:off x="28655009" y="5669280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67" name="Shape 67"/>
          <p:cNvSpPr txBox="1"/>
          <p:nvPr>
            <p:ph idx="22" type="body"/>
          </p:nvPr>
        </p:nvSpPr>
        <p:spPr>
          <a:xfrm>
            <a:off x="28655009" y="22472695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and Future Steps</a:t>
            </a:r>
          </a:p>
        </p:txBody>
      </p:sp>
      <p:pic>
        <p:nvPicPr>
          <p:cNvPr id="68" name="Shape 68"/>
          <p:cNvPicPr preferRelativeResize="0"/>
          <p:nvPr>
            <p:ph idx="23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17540" y="11715749"/>
            <a:ext cx="7287657" cy="368650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24" type="body"/>
          </p:nvPr>
        </p:nvSpPr>
        <p:spPr>
          <a:xfrm>
            <a:off x="28655009" y="26979371"/>
            <a:ext cx="12268199" cy="1219199"/>
          </a:xfrm>
          <a:prstGeom prst="rect">
            <a:avLst/>
          </a:prstGeom>
          <a:gradFill>
            <a:gsLst>
              <a:gs pos="0">
                <a:srgbClr val="5E6062"/>
              </a:gs>
              <a:gs pos="90000">
                <a:srgbClr val="595959"/>
              </a:gs>
              <a:gs pos="91000">
                <a:schemeClr val="accent1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365750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/>
              <a:t>Acknowledgements</a:t>
            </a:r>
          </a:p>
        </p:txBody>
      </p:sp>
      <p:pic>
        <p:nvPicPr>
          <p:cNvPr id="70" name="Shape 70"/>
          <p:cNvPicPr preferRelativeResize="0"/>
          <p:nvPr>
            <p:ph idx="2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20693" y="11717338"/>
            <a:ext cx="7230508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>
            <p:ph idx="26" type="pic"/>
          </p:nvPr>
        </p:nvPicPr>
        <p:blipFill rotWithShape="1">
          <a:blip r:embed="rId7">
            <a:alphaModFix/>
          </a:blip>
          <a:srcRect b="1380" l="0" r="0" t="1379"/>
          <a:stretch/>
        </p:blipFill>
        <p:spPr>
          <a:xfrm>
            <a:off x="32689550" y="0"/>
            <a:ext cx="9372850" cy="3962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9657" y="24379826"/>
            <a:ext cx="5443139" cy="65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828" y="25600660"/>
            <a:ext cx="3627120" cy="86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5450" y="26435050"/>
            <a:ext cx="976313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05723" y="27001465"/>
            <a:ext cx="3575421" cy="60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681190" y="8113078"/>
            <a:ext cx="2576512" cy="486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305550" y="19843750"/>
            <a:ext cx="2133599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736794" y="27654825"/>
            <a:ext cx="4521505" cy="713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47905" y="28677687"/>
            <a:ext cx="2667180" cy="93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946830" y="29558343"/>
            <a:ext cx="4050576" cy="66402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25" type="body"/>
          </p:nvPr>
        </p:nvSpPr>
        <p:spPr>
          <a:xfrm>
            <a:off x="14801850" y="7141464"/>
            <a:ext cx="12268199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1828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used a three-layer neural network to distinguish between human speech and background noise. 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specifically, our neural network consists of an input layer, a hidden layer, and an output layer and uses the backpropagation algorithm and gradient descent to minimize the cost function.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Shape 82"/>
          <p:cNvPicPr preferRelativeResize="0"/>
          <p:nvPr>
            <p:ph idx="21" type="body"/>
          </p:nvPr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4317540" y="7075485"/>
            <a:ext cx="7290136" cy="368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>
            <p:ph idx="21" type="body"/>
          </p:nvPr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082142" y="10664984"/>
            <a:ext cx="11633502" cy="333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>
            <p:ph idx="20" type="body"/>
          </p:nvPr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721415" y="7087186"/>
            <a:ext cx="7230508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23" type="body"/>
          </p:nvPr>
        </p:nvSpPr>
        <p:spPr>
          <a:xfrm>
            <a:off x="28655009" y="23612648"/>
            <a:ext cx="12268199" cy="3209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182875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Figures 3 and 4 show that our BSS method is able to separate an input signal into two independent and distinct sources.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neural network can perform binary classification with 98.6% accuracy.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in real-time. 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possibility to separate sources from more than two inputs.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8603575" y="10544175"/>
            <a:ext cx="5686425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Mixed signal observed at 1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microphone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5204400" y="10572750"/>
            <a:ext cx="565784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2: Mixed signal observed at 2</a:t>
            </a:r>
            <a:r>
              <a:rPr baseline="3000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microphone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8660725" y="15230475"/>
            <a:ext cx="560069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3: Estimate source signal one – human speech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5204400" y="15201900"/>
            <a:ext cx="5657849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4: Estimated source signal two – music</a:t>
            </a:r>
          </a:p>
        </p:txBody>
      </p:sp>
      <p:sp>
        <p:nvSpPr>
          <p:cNvPr id="90" name="Shape 90"/>
          <p:cNvSpPr txBox="1"/>
          <p:nvPr>
            <p:ph idx="25" type="body"/>
          </p:nvPr>
        </p:nvSpPr>
        <p:spPr>
          <a:xfrm>
            <a:off x="28655009" y="28081225"/>
            <a:ext cx="12268199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1828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Hyvärinen, Aapo, and Erkki Oja. "Independent component analysis: algorithms and applications." </a:t>
            </a:r>
            <a:r>
              <a:rPr b="0" i="1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13.4 (2000): 411-430.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Asano, Futoshi, et al. "Combined approach of array processing and independent component analysis for blind separation of acoustic signals."</a:t>
            </a:r>
            <a:r>
              <a:rPr b="0" i="1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Speech and Audio Processing, IEEE Transactions on</a:t>
            </a: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11.3 (2003): 204-215.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thanks to Professor Richard Baraniuk and  Dr. Mohammad Golbabaee.</a:t>
            </a:r>
          </a:p>
        </p:txBody>
      </p:sp>
      <p:sp>
        <p:nvSpPr>
          <p:cNvPr id="91" name="Shape 91"/>
          <p:cNvSpPr txBox="1"/>
          <p:nvPr>
            <p:ph idx="25" type="body"/>
          </p:nvPr>
        </p:nvSpPr>
        <p:spPr>
          <a:xfrm>
            <a:off x="14367509" y="19584923"/>
            <a:ext cx="3882389" cy="9961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1828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BSS separates input signal into two components.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 places a weight on each output based on how much human speech they contain.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buClr>
                <a:srgbClr val="A5A5A5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outputs the signal with the highest weight above a threshold.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8651200" y="21450300"/>
            <a:ext cx="5524500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5: Accuracy of neural network</a:t>
            </a:r>
          </a:p>
        </p:txBody>
      </p:sp>
      <p:graphicFrame>
        <p:nvGraphicFramePr>
          <p:cNvPr id="93" name="Shape 93"/>
          <p:cNvGraphicFramePr/>
          <p:nvPr/>
        </p:nvGraphicFramePr>
        <p:xfrm>
          <a:off x="35046193" y="16605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{133DE164-6DF0-42B6-B9F0-FDF98D0965FA}</a:tableStyleId>
              </a:tblPr>
              <a:tblGrid>
                <a:gridCol w="3146300"/>
                <a:gridCol w="2269725"/>
              </a:tblGrid>
              <a:tr h="51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Parameters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/>
                    </a:solidFill>
                  </a:tcPr>
                </a:tc>
              </a:tr>
              <a:tr h="51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Sampling Rate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16</a:t>
                      </a:r>
                      <a:r>
                        <a:rPr lang="en-US" sz="2800"/>
                        <a:t> kHz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Length of STFT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512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3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Number of FFT Points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4096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3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Overlap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492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4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Number of inputs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2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68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Permutation Reference Range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800"/>
                        <a:t>5</a:t>
                      </a: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35032950" y="21421725"/>
            <a:ext cx="5857875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6: Input parameters into the system.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71500" y="31432500"/>
            <a:ext cx="16763999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questions, please contact: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Zichao.Wang@rice.edu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Tianyi.Yao@rice.edu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2"/>
              </a:rPr>
              <a:t>Stephen.Xia@rice.edu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Shengjia.Zhao@rice.edu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-poster-template-1">
  <a:themeElements>
    <a:clrScheme name="Science Poster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