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"/>
  </p:notesMasterIdLst>
  <p:handoutMasterIdLst>
    <p:handoutMasterId r:id="rId5"/>
  </p:handoutMasterIdLst>
  <p:sldIdLst>
    <p:sldId id="256" r:id="rId3"/>
  </p:sldIdLst>
  <p:sldSz cx="42062400" cy="32918400"/>
  <p:notesSz cx="9263063" cy="13579475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46A"/>
    <a:srgbClr val="5E60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9354" autoAdjust="0"/>
  </p:normalViewPr>
  <p:slideViewPr>
    <p:cSldViewPr snapToGrid="0">
      <p:cViewPr>
        <p:scale>
          <a:sx n="25" d="100"/>
          <a:sy n="25" d="100"/>
        </p:scale>
        <p:origin x="-852" y="144"/>
      </p:cViewPr>
      <p:guideLst>
        <p:guide orient="horz" pos="10368"/>
        <p:guide pos="1324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9" d="100"/>
          <a:sy n="69" d="100"/>
        </p:scale>
        <p:origin x="2706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13994" cy="681332"/>
          </a:xfrm>
          <a:prstGeom prst="rect">
            <a:avLst/>
          </a:prstGeom>
        </p:spPr>
        <p:txBody>
          <a:bodyPr vert="horz" lIns="130521" tIns="65261" rIns="130521" bIns="65261" rtlCol="0"/>
          <a:lstStyle>
            <a:lvl1pPr algn="l">
              <a:defRPr sz="17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46925" y="0"/>
            <a:ext cx="4013994" cy="681332"/>
          </a:xfrm>
          <a:prstGeom prst="rect">
            <a:avLst/>
          </a:prstGeom>
        </p:spPr>
        <p:txBody>
          <a:bodyPr vert="horz" lIns="130521" tIns="65261" rIns="130521" bIns="65261" rtlCol="0"/>
          <a:lstStyle>
            <a:lvl1pPr algn="r">
              <a:defRPr sz="1700"/>
            </a:lvl1pPr>
          </a:lstStyle>
          <a:p>
            <a:fld id="{F1C0B079-A316-4C9B-B165-DF9EA8325D2C}" type="datetimeFigureOut">
              <a:rPr lang="en-US" smtClean="0"/>
              <a:pPr/>
              <a:t>12/14/2014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2898145"/>
            <a:ext cx="4013994" cy="681331"/>
          </a:xfrm>
          <a:prstGeom prst="rect">
            <a:avLst/>
          </a:prstGeom>
        </p:spPr>
        <p:txBody>
          <a:bodyPr vert="horz" lIns="130521" tIns="65261" rIns="130521" bIns="65261" rtlCol="0" anchor="b"/>
          <a:lstStyle>
            <a:lvl1pPr algn="l">
              <a:defRPr sz="17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46925" y="12898145"/>
            <a:ext cx="4013994" cy="681331"/>
          </a:xfrm>
          <a:prstGeom prst="rect">
            <a:avLst/>
          </a:prstGeom>
        </p:spPr>
        <p:txBody>
          <a:bodyPr vert="horz" lIns="130521" tIns="65261" rIns="130521" bIns="65261" rtlCol="0" anchor="b"/>
          <a:lstStyle>
            <a:lvl1pPr algn="r">
              <a:defRPr sz="1700"/>
            </a:lvl1pPr>
          </a:lstStyle>
          <a:p>
            <a:fld id="{6BA0EAE6-B4B6-49B7-9049-B371250BE0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6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13994" cy="681332"/>
          </a:xfrm>
          <a:prstGeom prst="rect">
            <a:avLst/>
          </a:prstGeom>
        </p:spPr>
        <p:txBody>
          <a:bodyPr vert="horz" lIns="130521" tIns="65261" rIns="130521" bIns="65261" rtlCol="0"/>
          <a:lstStyle>
            <a:lvl1pPr algn="l">
              <a:defRPr sz="17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46925" y="0"/>
            <a:ext cx="4013994" cy="681332"/>
          </a:xfrm>
          <a:prstGeom prst="rect">
            <a:avLst/>
          </a:prstGeom>
        </p:spPr>
        <p:txBody>
          <a:bodyPr vert="horz" lIns="130521" tIns="65261" rIns="130521" bIns="65261" rtlCol="0"/>
          <a:lstStyle>
            <a:lvl1pPr algn="r">
              <a:defRPr sz="1700"/>
            </a:lvl1pPr>
          </a:lstStyle>
          <a:p>
            <a:fld id="{38F28AB8-57D1-494F-9851-055AD867E790}" type="datetimeFigureOut">
              <a:rPr lang="en-US" smtClean="0"/>
              <a:pPr/>
              <a:t>12/14/2014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04975" y="1697038"/>
            <a:ext cx="5853113" cy="4583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0521" tIns="65261" rIns="130521" bIns="6526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6307" y="6535122"/>
            <a:ext cx="7410450" cy="5346918"/>
          </a:xfrm>
          <a:prstGeom prst="rect">
            <a:avLst/>
          </a:prstGeom>
        </p:spPr>
        <p:txBody>
          <a:bodyPr vert="horz" lIns="130521" tIns="65261" rIns="130521" bIns="6526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2898145"/>
            <a:ext cx="4013994" cy="681331"/>
          </a:xfrm>
          <a:prstGeom prst="rect">
            <a:avLst/>
          </a:prstGeom>
        </p:spPr>
        <p:txBody>
          <a:bodyPr vert="horz" lIns="130521" tIns="65261" rIns="130521" bIns="65261" rtlCol="0" anchor="b"/>
          <a:lstStyle>
            <a:lvl1pPr algn="l">
              <a:defRPr sz="17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46925" y="12898145"/>
            <a:ext cx="4013994" cy="681331"/>
          </a:xfrm>
          <a:prstGeom prst="rect">
            <a:avLst/>
          </a:prstGeom>
        </p:spPr>
        <p:txBody>
          <a:bodyPr vert="horz" lIns="130521" tIns="65261" rIns="130521" bIns="65261" rtlCol="0" anchor="b"/>
          <a:lstStyle>
            <a:lvl1pPr algn="r">
              <a:defRPr sz="1700"/>
            </a:lvl1pPr>
          </a:lstStyle>
          <a:p>
            <a:fld id="{37C7F044-5458-4B2E-BFA0-52AAA1C529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7F044-5458-4B2E-BFA0-52AAA1C529D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nstructions"/>
          <p:cNvSpPr/>
          <p:nvPr userDrawn="1"/>
        </p:nvSpPr>
        <p:spPr>
          <a:xfrm>
            <a:off x="42456735" y="-1"/>
            <a:ext cx="11928634" cy="32918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2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274320" rtlCol="0" anchor="t"/>
          <a:lstStyle/>
          <a:p>
            <a:pPr lvl="0">
              <a:spcBef>
                <a:spcPts val="1200"/>
              </a:spcBef>
            </a:pPr>
            <a:r>
              <a:rPr sz="9600" b="1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Printing:</a:t>
            </a:r>
          </a:p>
          <a:p>
            <a:pPr lvl="0">
              <a:spcBef>
                <a:spcPts val="1200"/>
              </a:spcBef>
            </a:pPr>
            <a:r>
              <a:rPr lang="en-US" sz="6600" b="1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This poster is 48” wide by 36” high. It’s designed to be printed on a large-format printer.</a:t>
            </a:r>
          </a:p>
          <a:p>
            <a:pPr lvl="0">
              <a:spcBef>
                <a:spcPts val="300"/>
              </a:spcBef>
            </a:pPr>
            <a:endParaRPr sz="6000" b="1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1200"/>
              </a:spcBef>
            </a:pPr>
            <a:r>
              <a:rPr sz="8800" b="1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Customizing the Content:</a:t>
            </a:r>
          </a:p>
          <a:p>
            <a:pPr lvl="0">
              <a:spcBef>
                <a:spcPts val="1200"/>
              </a:spcBef>
            </a:pPr>
            <a:r>
              <a:rPr sz="6600" b="1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The placeholders in this </a:t>
            </a:r>
            <a:r>
              <a:rPr lang="en-US" sz="6600" b="1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poster </a:t>
            </a:r>
            <a:r>
              <a:rPr sz="6600" b="1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are </a:t>
            </a:r>
            <a:r>
              <a:rPr sz="6600" b="1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formatted for you. </a:t>
            </a:r>
            <a:r>
              <a:rPr lang="en-US" sz="6600" b="1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Type</a:t>
            </a:r>
            <a:r>
              <a:rPr lang="en-US" sz="6600" b="1" baseline="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in the placeholders </a:t>
            </a:r>
            <a:r>
              <a:rPr lang="en-US" sz="6600" b="1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to add text, or c</a:t>
            </a:r>
            <a:r>
              <a:rPr lang="en-US" sz="6600" b="1" baseline="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lick an icon to add a table, chart, SmartArt graphic, picture or multimedia file.</a:t>
            </a:r>
          </a:p>
          <a:p>
            <a:pPr lvl="0">
              <a:spcBef>
                <a:spcPts val="2400"/>
              </a:spcBef>
            </a:pPr>
            <a:r>
              <a:rPr lang="en-US" sz="6600" b="1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</a:t>
            </a:r>
            <a:r>
              <a:rPr sz="6600" b="1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o </a:t>
            </a:r>
            <a:r>
              <a:rPr sz="6600" b="1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add or remove bullet points from text, </a:t>
            </a:r>
            <a:r>
              <a:rPr sz="6600" b="1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click </a:t>
            </a:r>
            <a:r>
              <a:rPr sz="6600" b="1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the Bullets button on the Home tab.</a:t>
            </a:r>
          </a:p>
          <a:p>
            <a:pPr lvl="0">
              <a:spcBef>
                <a:spcPts val="2400"/>
              </a:spcBef>
            </a:pPr>
            <a:r>
              <a:rPr sz="6600" b="1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If you need more placeholders for titles, </a:t>
            </a:r>
            <a:r>
              <a:rPr lang="en-US" sz="6600" b="1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content</a:t>
            </a:r>
            <a:r>
              <a:rPr sz="6600" b="1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</a:t>
            </a:r>
            <a:r>
              <a:rPr sz="6600" b="1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or body text, </a:t>
            </a:r>
            <a:r>
              <a:rPr sz="6600" b="1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make </a:t>
            </a:r>
            <a:r>
              <a:rPr sz="6600" b="1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 copy of what you need and drag it into place. PowerPoint’s Smart Guides will help you align it with everything else.</a:t>
            </a:r>
          </a:p>
          <a:p>
            <a:pPr lvl="0">
              <a:spcBef>
                <a:spcPts val="2400"/>
              </a:spcBef>
            </a:pPr>
            <a:r>
              <a:rPr sz="6600" b="1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Want to use your own picture</a:t>
            </a:r>
            <a:r>
              <a:rPr lang="en-US" sz="6600" b="1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s</a:t>
            </a:r>
            <a:r>
              <a:rPr sz="6600" b="1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instead of ours? No problem!</a:t>
            </a:r>
            <a:r>
              <a:rPr lang="en-US" sz="6600" b="1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Just click a picture, press the Delete key, then click the icon to add your picture.</a:t>
            </a:r>
          </a:p>
          <a:p>
            <a:pPr lvl="0">
              <a:spcBef>
                <a:spcPts val="2400"/>
              </a:spcBef>
            </a:pPr>
            <a:r>
              <a:rPr lang="en-US" sz="4000" b="1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Note:</a:t>
            </a:r>
            <a:r>
              <a:rPr lang="en-US" sz="4000" b="1" baseline="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This template  has been adapted by DMC. The original template can be download from http://office.microsoft.com/en-us/templates/science-project-poster-TC104001343.aspx</a:t>
            </a:r>
            <a:endParaRPr lang="en-US" sz="4000" b="1" dirty="0" smtClean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2400"/>
              </a:spcBef>
            </a:pPr>
            <a:endParaRPr sz="66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6"/>
          </p:nvPr>
        </p:nvSpPr>
        <p:spPr bwMode="auto">
          <a:xfrm>
            <a:off x="1109980" y="4093906"/>
            <a:ext cx="28917145" cy="64633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3600">
                <a:solidFill>
                  <a:schemeClr val="bg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095375" y="5669280"/>
            <a:ext cx="12268200" cy="1280160"/>
          </a:xfrm>
          <a:prstGeom prst="rect">
            <a:avLst/>
          </a:prstGeom>
          <a:gradFill>
            <a:gsLst>
              <a:gs pos="0">
                <a:srgbClr val="5E6062"/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9" hasCustomPrompt="1"/>
          </p:nvPr>
        </p:nvSpPr>
        <p:spPr bwMode="ltGray">
          <a:xfrm>
            <a:off x="1095375" y="7114032"/>
            <a:ext cx="12268200" cy="2732574"/>
          </a:xfrm>
          <a:solidFill>
            <a:schemeClr val="tx2">
              <a:lumMod val="10000"/>
              <a:lumOff val="90000"/>
            </a:schemeClr>
          </a:solidFill>
        </p:spPr>
        <p:txBody>
          <a:bodyPr lIns="365760" rIns="365760" anchor="ctr">
            <a:noAutofit/>
          </a:bodyPr>
          <a:lstStyle>
            <a:lvl1pPr marL="0" indent="0">
              <a:spcBef>
                <a:spcPts val="1200"/>
              </a:spcBef>
              <a:buFont typeface="Arial" panose="020B0604020202020204" pitchFamily="34" charset="0"/>
              <a:buNone/>
              <a:defRPr sz="4400" baseline="0"/>
            </a:lvl1pPr>
            <a:lvl2pPr marL="571500" indent="-571500">
              <a:spcBef>
                <a:spcPts val="1200"/>
              </a:spcBef>
              <a:buFont typeface="Arial" panose="020B0604020202020204" pitchFamily="34" charset="0"/>
              <a:buChar char="•"/>
              <a:defRPr sz="4400"/>
            </a:lvl2pPr>
            <a:lvl3pPr marL="571500" indent="-571500">
              <a:spcBef>
                <a:spcPts val="1200"/>
              </a:spcBef>
              <a:buFont typeface="Arial" panose="020B0604020202020204" pitchFamily="34" charset="0"/>
              <a:buChar char="•"/>
              <a:defRPr sz="4400"/>
            </a:lvl3pPr>
            <a:lvl4pPr marL="0" indent="0">
              <a:spcBef>
                <a:spcPts val="1200"/>
              </a:spcBef>
              <a:buNone/>
              <a:defRPr sz="4400"/>
            </a:lvl4pPr>
            <a:lvl5pPr marL="0" indent="0">
              <a:spcBef>
                <a:spcPts val="1200"/>
              </a:spcBef>
              <a:buNone/>
              <a:defRPr sz="4400"/>
            </a:lvl5pPr>
            <a:lvl6pPr marL="0" indent="0">
              <a:spcBef>
                <a:spcPts val="1200"/>
              </a:spcBef>
              <a:buNone/>
              <a:defRPr sz="4400"/>
            </a:lvl6pPr>
            <a:lvl7pPr marL="0" indent="0">
              <a:spcBef>
                <a:spcPts val="1200"/>
              </a:spcBef>
              <a:buNone/>
              <a:defRPr sz="4400"/>
            </a:lvl7pPr>
            <a:lvl8pPr marL="0" indent="0">
              <a:spcBef>
                <a:spcPts val="1200"/>
              </a:spcBef>
              <a:buNone/>
              <a:defRPr sz="4400"/>
            </a:lvl8pPr>
            <a:lvl9pPr marL="0" indent="0">
              <a:spcBef>
                <a:spcPts val="1200"/>
              </a:spcBef>
              <a:buNone/>
              <a:defRPr sz="4400"/>
            </a:lvl9pPr>
          </a:lstStyle>
          <a:p>
            <a:pPr lvl="0"/>
            <a:r>
              <a:rPr lang="en-US" dirty="0" smtClean="0"/>
              <a:t>Type your question or a statement of the problem here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37" hasCustomPrompt="1"/>
          </p:nvPr>
        </p:nvSpPr>
        <p:spPr>
          <a:xfrm>
            <a:off x="1095375" y="10497312"/>
            <a:ext cx="12268200" cy="1280160"/>
          </a:xfrm>
          <a:prstGeom prst="rect">
            <a:avLst/>
          </a:prstGeom>
          <a:gradFill>
            <a:gsLst>
              <a:gs pos="0">
                <a:srgbClr val="5E6062"/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37" name="Content Placeholder 17"/>
          <p:cNvSpPr>
            <a:spLocks noGrp="1"/>
          </p:cNvSpPr>
          <p:nvPr>
            <p:ph sz="quarter" idx="38" hasCustomPrompt="1"/>
          </p:nvPr>
        </p:nvSpPr>
        <p:spPr>
          <a:xfrm>
            <a:off x="1095375" y="11868912"/>
            <a:ext cx="12268200" cy="280750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1095375" y="14950440"/>
            <a:ext cx="12268200" cy="1219200"/>
          </a:xfrm>
          <a:prstGeom prst="rect">
            <a:avLst/>
          </a:prstGeom>
          <a:gradFill>
            <a:gsLst>
              <a:gs pos="0">
                <a:srgbClr val="5E6062"/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0" name="Content Placeholder 17"/>
          <p:cNvSpPr>
            <a:spLocks noGrp="1"/>
          </p:cNvSpPr>
          <p:nvPr>
            <p:ph sz="quarter" idx="25" hasCustomPrompt="1"/>
          </p:nvPr>
        </p:nvSpPr>
        <p:spPr>
          <a:xfrm>
            <a:off x="1095375" y="16440913"/>
            <a:ext cx="12268200" cy="6027461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095375" y="22887432"/>
            <a:ext cx="12268200" cy="1219200"/>
          </a:xfrm>
          <a:prstGeom prst="rect">
            <a:avLst/>
          </a:prstGeom>
          <a:gradFill>
            <a:gsLst>
              <a:gs pos="0">
                <a:srgbClr val="5E6062"/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1" name="Content Placeholder 17"/>
          <p:cNvSpPr>
            <a:spLocks noGrp="1"/>
          </p:cNvSpPr>
          <p:nvPr>
            <p:ph sz="quarter" idx="26" hasCustomPrompt="1"/>
          </p:nvPr>
        </p:nvSpPr>
        <p:spPr>
          <a:xfrm>
            <a:off x="1095375" y="24332184"/>
            <a:ext cx="12268200" cy="729691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4897100" y="5669280"/>
            <a:ext cx="12268200" cy="1219200"/>
          </a:xfrm>
          <a:prstGeom prst="rect">
            <a:avLst/>
          </a:prstGeom>
          <a:gradFill>
            <a:gsLst>
              <a:gs pos="0">
                <a:srgbClr val="5E6062"/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2" name="Content Placeholder 17"/>
          <p:cNvSpPr>
            <a:spLocks noGrp="1"/>
          </p:cNvSpPr>
          <p:nvPr>
            <p:ph sz="quarter" idx="27" hasCustomPrompt="1"/>
          </p:nvPr>
        </p:nvSpPr>
        <p:spPr>
          <a:xfrm>
            <a:off x="14897100" y="7114032"/>
            <a:ext cx="12268200" cy="679555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40" hasCustomPrompt="1"/>
          </p:nvPr>
        </p:nvSpPr>
        <p:spPr>
          <a:xfrm>
            <a:off x="14897100" y="14328648"/>
            <a:ext cx="12268200" cy="1219200"/>
          </a:xfrm>
          <a:prstGeom prst="rect">
            <a:avLst/>
          </a:prstGeom>
          <a:gradFill>
            <a:gsLst>
              <a:gs pos="0">
                <a:srgbClr val="5E6062"/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23" hasCustomPrompt="1"/>
          </p:nvPr>
        </p:nvSpPr>
        <p:spPr>
          <a:xfrm>
            <a:off x="14897100" y="15773400"/>
            <a:ext cx="12268200" cy="6694973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14897100" y="22887432"/>
            <a:ext cx="12268200" cy="1219200"/>
          </a:xfrm>
          <a:prstGeom prst="rect">
            <a:avLst/>
          </a:prstGeom>
          <a:gradFill>
            <a:gsLst>
              <a:gs pos="0">
                <a:srgbClr val="5E6062"/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5" name="Content Placeholder 17"/>
          <p:cNvSpPr>
            <a:spLocks noGrp="1"/>
          </p:cNvSpPr>
          <p:nvPr>
            <p:ph sz="quarter" idx="30" hasCustomPrompt="1"/>
          </p:nvPr>
        </p:nvSpPr>
        <p:spPr>
          <a:xfrm>
            <a:off x="14897100" y="24332184"/>
            <a:ext cx="12268200" cy="729691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8655010" y="5669280"/>
            <a:ext cx="12268200" cy="1219200"/>
          </a:xfrm>
          <a:prstGeom prst="rect">
            <a:avLst/>
          </a:prstGeom>
          <a:gradFill>
            <a:gsLst>
              <a:gs pos="0">
                <a:srgbClr val="5E6062"/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7" name="Content Placeholder 17"/>
          <p:cNvSpPr>
            <a:spLocks noGrp="1"/>
          </p:cNvSpPr>
          <p:nvPr>
            <p:ph sz="quarter" idx="32" hasCustomPrompt="1"/>
          </p:nvPr>
        </p:nvSpPr>
        <p:spPr>
          <a:xfrm>
            <a:off x="28655010" y="7114032"/>
            <a:ext cx="12268200" cy="7315200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8" name="Content Placeholder 17"/>
          <p:cNvSpPr>
            <a:spLocks noGrp="1"/>
          </p:cNvSpPr>
          <p:nvPr>
            <p:ph sz="quarter" idx="33" hasCustomPrompt="1"/>
          </p:nvPr>
        </p:nvSpPr>
        <p:spPr>
          <a:xfrm>
            <a:off x="28655010" y="14914834"/>
            <a:ext cx="12268200" cy="4538610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41" hasCustomPrompt="1"/>
          </p:nvPr>
        </p:nvSpPr>
        <p:spPr>
          <a:xfrm>
            <a:off x="28655010" y="19767596"/>
            <a:ext cx="12268200" cy="1219200"/>
          </a:xfrm>
          <a:prstGeom prst="rect">
            <a:avLst/>
          </a:prstGeom>
          <a:gradFill>
            <a:gsLst>
              <a:gs pos="0">
                <a:srgbClr val="5E6062"/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40" name="Content Placeholder 17"/>
          <p:cNvSpPr>
            <a:spLocks noGrp="1"/>
          </p:cNvSpPr>
          <p:nvPr>
            <p:ph sz="quarter" idx="42" hasCustomPrompt="1"/>
          </p:nvPr>
        </p:nvSpPr>
        <p:spPr>
          <a:xfrm>
            <a:off x="28655010" y="21212348"/>
            <a:ext cx="12268200" cy="434478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4" hasCustomPrompt="1"/>
          </p:nvPr>
        </p:nvSpPr>
        <p:spPr>
          <a:xfrm>
            <a:off x="28655010" y="25722072"/>
            <a:ext cx="12268200" cy="1219200"/>
          </a:xfrm>
          <a:prstGeom prst="rect">
            <a:avLst/>
          </a:prstGeom>
          <a:gradFill>
            <a:gsLst>
              <a:gs pos="0">
                <a:srgbClr val="5E6062"/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30" name="Content Placeholder 17"/>
          <p:cNvSpPr>
            <a:spLocks noGrp="1"/>
          </p:cNvSpPr>
          <p:nvPr>
            <p:ph sz="quarter" idx="35" hasCustomPrompt="1"/>
          </p:nvPr>
        </p:nvSpPr>
        <p:spPr>
          <a:xfrm>
            <a:off x="28655010" y="27166824"/>
            <a:ext cx="12268200" cy="446227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pPr/>
              <a:t>12/14/2014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43"/>
          </p:nvPr>
        </p:nvSpPr>
        <p:spPr>
          <a:xfrm>
            <a:off x="30926087" y="-1"/>
            <a:ext cx="11136313" cy="3842445"/>
          </a:xfrm>
          <a:effectDag name="">
            <a:cont type="tree" name="">
              <a:effect ref="fillLine"/>
              <a:alphaMod>
                <a:cont name="">
                  <a:fill>
                    <a:gradFill>
                      <a:gsLst>
                        <a:gs pos="60000">
                          <a:srgbClr val="000000">
                            <a:alpha val="100000"/>
                          </a:srgbClr>
                        </a:gs>
                        <a:gs pos="97000">
                          <a:srgbClr val="000000">
                            <a:alpha val="0"/>
                          </a:srgbClr>
                        </a:gs>
                      </a:gsLst>
                      <a:lin ang="10800000"/>
                    </a:gradFill>
                  </a:fill>
                </a:cont>
              </a:alphaMod>
            </a:cont>
          </a:effectDag>
        </p:spPr>
        <p:txBody>
          <a:bodyPr lIns="91440" tIns="457200" rIns="9144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07722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pos="9168" userDrawn="1">
          <p15:clr>
            <a:srgbClr val="A4A3A4"/>
          </p15:clr>
        </p15:guide>
        <p15:guide id="2" pos="18480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42062400" cy="5029200"/>
          </a:xfrm>
          <a:prstGeom prst="rect">
            <a:avLst/>
          </a:prstGeom>
          <a:solidFill>
            <a:srgbClr val="002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109980" y="685860"/>
            <a:ext cx="28917900" cy="29717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980" y="6019800"/>
            <a:ext cx="39857045" cy="23629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5375" y="32114698"/>
            <a:ext cx="946404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57DF-1C19-4726-AB84-014692BAD8F5}" type="datetimeFigureOut">
              <a:rPr lang="en-US" smtClean="0"/>
              <a:pPr/>
              <a:t>12/14/2014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559415" y="32114698"/>
            <a:ext cx="2094357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502985" y="32114698"/>
            <a:ext cx="946404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3956957"/>
            <a:ext cx="42062400" cy="1143000"/>
          </a:xfrm>
          <a:prstGeom prst="rect">
            <a:avLst/>
          </a:prstGeom>
          <a:solidFill>
            <a:srgbClr val="5E6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3886200"/>
            <a:ext cx="42062400" cy="0"/>
          </a:xfrm>
          <a:prstGeom prst="line">
            <a:avLst/>
          </a:prstGeom>
          <a:ln w="1143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80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115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10368" userDrawn="1">
          <p15:clr>
            <a:srgbClr val="A4A3A4"/>
          </p15:clr>
        </p15:guide>
        <p15:guide id="2" pos="720" userDrawn="1">
          <p15:clr>
            <a:srgbClr val="A4A3A4"/>
          </p15:clr>
        </p15:guide>
        <p15:guide id="3" pos="26928" userDrawn="1">
          <p15:clr>
            <a:srgbClr val="A4A3A4"/>
          </p15:clr>
        </p15:guide>
        <p15:guide id="4" pos="13824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oleObject" Target="../embeddings/oleObject3.bin"/><Relationship Id="rId18" Type="http://schemas.openxmlformats.org/officeDocument/2006/relationships/image" Target="../media/image5.wmf"/><Relationship Id="rId26" Type="http://schemas.openxmlformats.org/officeDocument/2006/relationships/image" Target="../media/image9.wmf"/><Relationship Id="rId3" Type="http://schemas.openxmlformats.org/officeDocument/2006/relationships/notesSlide" Target="../notesSlides/notesSlide1.xml"/><Relationship Id="rId21" Type="http://schemas.openxmlformats.org/officeDocument/2006/relationships/oleObject" Target="../embeddings/oleObject7.bin"/><Relationship Id="rId7" Type="http://schemas.openxmlformats.org/officeDocument/2006/relationships/image" Target="../media/image13.png"/><Relationship Id="rId12" Type="http://schemas.openxmlformats.org/officeDocument/2006/relationships/image" Target="../media/image2.wmf"/><Relationship Id="rId17" Type="http://schemas.openxmlformats.org/officeDocument/2006/relationships/oleObject" Target="../embeddings/oleObject5.bin"/><Relationship Id="rId25" Type="http://schemas.openxmlformats.org/officeDocument/2006/relationships/oleObject" Target="../embeddings/oleObject9.bin"/><Relationship Id="rId33" Type="http://schemas.openxmlformats.org/officeDocument/2006/relationships/hyperlink" Target="mailto:Shengjia.Zhao@rice.edu" TargetMode="External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4.wmf"/><Relationship Id="rId20" Type="http://schemas.openxmlformats.org/officeDocument/2006/relationships/image" Target="../media/image6.wmf"/><Relationship Id="rId29" Type="http://schemas.openxmlformats.org/officeDocument/2006/relationships/image" Target="../media/image17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png"/><Relationship Id="rId11" Type="http://schemas.openxmlformats.org/officeDocument/2006/relationships/oleObject" Target="../embeddings/oleObject2.bin"/><Relationship Id="rId24" Type="http://schemas.openxmlformats.org/officeDocument/2006/relationships/image" Target="../media/image8.wmf"/><Relationship Id="rId32" Type="http://schemas.openxmlformats.org/officeDocument/2006/relationships/hyperlink" Target="mailto:Stephen.Xia@rice.edu" TargetMode="External"/><Relationship Id="rId5" Type="http://schemas.openxmlformats.org/officeDocument/2006/relationships/image" Target="../media/image11.png"/><Relationship Id="rId15" Type="http://schemas.openxmlformats.org/officeDocument/2006/relationships/oleObject" Target="../embeddings/oleObject4.bin"/><Relationship Id="rId23" Type="http://schemas.openxmlformats.org/officeDocument/2006/relationships/oleObject" Target="../embeddings/oleObject8.bin"/><Relationship Id="rId28" Type="http://schemas.openxmlformats.org/officeDocument/2006/relationships/image" Target="../media/image16.jpeg"/><Relationship Id="rId10" Type="http://schemas.openxmlformats.org/officeDocument/2006/relationships/image" Target="../media/image1.wmf"/><Relationship Id="rId19" Type="http://schemas.openxmlformats.org/officeDocument/2006/relationships/oleObject" Target="../embeddings/oleObject6.bin"/><Relationship Id="rId31" Type="http://schemas.openxmlformats.org/officeDocument/2006/relationships/hyperlink" Target="mailto:Tianyi.Yao@rice.edu" TargetMode="External"/><Relationship Id="rId4" Type="http://schemas.openxmlformats.org/officeDocument/2006/relationships/image" Target="../media/image10.jpeg"/><Relationship Id="rId9" Type="http://schemas.openxmlformats.org/officeDocument/2006/relationships/oleObject" Target="../embeddings/oleObject1.bin"/><Relationship Id="rId14" Type="http://schemas.openxmlformats.org/officeDocument/2006/relationships/image" Target="../media/image3.wmf"/><Relationship Id="rId22" Type="http://schemas.openxmlformats.org/officeDocument/2006/relationships/image" Target="../media/image7.wmf"/><Relationship Id="rId27" Type="http://schemas.openxmlformats.org/officeDocument/2006/relationships/image" Target="../media/image15.png"/><Relationship Id="rId30" Type="http://schemas.openxmlformats.org/officeDocument/2006/relationships/hyperlink" Target="mailto:Zichao.Wang@rice.ed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 descr="confusion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89301" y="16244888"/>
            <a:ext cx="5105400" cy="5189370"/>
          </a:xfrm>
          <a:prstGeom prst="rect">
            <a:avLst/>
          </a:prstGeom>
        </p:spPr>
      </p:pic>
      <p:pic>
        <p:nvPicPr>
          <p:cNvPr id="44" name="Content Placeholder 43" descr="flow_1.png"/>
          <p:cNvPicPr>
            <a:picLocks noGrp="1" noChangeAspect="1"/>
          </p:cNvPicPr>
          <p:nvPr>
            <p:ph sz="quarter" idx="27"/>
          </p:nvPr>
        </p:nvPicPr>
        <p:blipFill>
          <a:blip r:embed="rId5"/>
          <a:stretch>
            <a:fillRect/>
          </a:stretch>
        </p:blipFill>
        <p:spPr>
          <a:xfrm>
            <a:off x="17277584" y="16045069"/>
            <a:ext cx="10611616" cy="16873331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Selective Transparent </a:t>
            </a:r>
            <a:r>
              <a:rPr lang="en-US" dirty="0" smtClean="0"/>
              <a:t>Headphone</a:t>
            </a:r>
            <a:br>
              <a:rPr lang="en-US" dirty="0" smtClean="0"/>
            </a:br>
            <a:r>
              <a:rPr lang="en-US" sz="4800" dirty="0" err="1"/>
              <a:t>Zichao</a:t>
            </a:r>
            <a:r>
              <a:rPr lang="en-US" sz="4800" dirty="0"/>
              <a:t> Wang, </a:t>
            </a:r>
            <a:r>
              <a:rPr lang="en-US" sz="4800" dirty="0" err="1"/>
              <a:t>Tianyi</a:t>
            </a:r>
            <a:r>
              <a:rPr lang="en-US" sz="4800" dirty="0"/>
              <a:t> Yao, Stephen Xia, </a:t>
            </a:r>
            <a:r>
              <a:rPr lang="en-US" sz="4800" dirty="0" err="1"/>
              <a:t>Shengjia</a:t>
            </a:r>
            <a:r>
              <a:rPr lang="en-US" sz="4800" dirty="0"/>
              <a:t> Zhao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sz="4800" dirty="0" smtClean="0">
                <a:solidFill>
                  <a:schemeClr val="bg1"/>
                </a:solidFill>
              </a:rPr>
              <a:t>Rice University Department of Electrical and Computer Engineering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 smtClean="0"/>
              <a:t>Explore ways to build a selective transparent headphone that propagates speech signal and attenuates all other types of signals.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38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Since our objective is to blindly separate an input signal into its principal/independent components, we will use independent component analysis to separate the signal into its components.</a:t>
            </a:r>
          </a:p>
          <a:p>
            <a:r>
              <a:rPr lang="en-US" dirty="0" smtClean="0"/>
              <a:t>Then, we will utilize a neural network to select which output signal, if any, contains human speech, and forward it to the output.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Independent Component Analysis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25"/>
          </p:nvPr>
        </p:nvSpPr>
        <p:spPr/>
        <p:txBody>
          <a:bodyPr/>
          <a:lstStyle/>
          <a:p>
            <a:r>
              <a:rPr lang="en-US" dirty="0" smtClean="0"/>
              <a:t>Problem formulation:</a:t>
            </a:r>
          </a:p>
          <a:p>
            <a:pPr lvl="1"/>
            <a:r>
              <a:rPr lang="en-US" i="1" dirty="0" smtClean="0"/>
              <a:t>y = input signals (sound mixtures)</a:t>
            </a:r>
          </a:p>
          <a:p>
            <a:pPr lvl="1"/>
            <a:r>
              <a:rPr lang="en-US" i="1" dirty="0" smtClean="0"/>
              <a:t>s = original sources</a:t>
            </a:r>
          </a:p>
          <a:p>
            <a:r>
              <a:rPr lang="en-US" dirty="0" smtClean="0"/>
              <a:t>ICA attempts to find the independent sources (individual sounds) that comprise an input signal by solving the following formulation for </a:t>
            </a:r>
            <a:r>
              <a:rPr lang="en-US" i="1" dirty="0" smtClean="0"/>
              <a:t>A</a:t>
            </a:r>
            <a:r>
              <a:rPr lang="en-US" i="1" baseline="30000" dirty="0" smtClean="0"/>
              <a:t>-1</a:t>
            </a:r>
            <a:endParaRPr lang="en-US" dirty="0" smtClean="0"/>
          </a:p>
          <a:p>
            <a:endParaRPr lang="en-US" dirty="0" smtClean="0"/>
          </a:p>
          <a:p>
            <a:r>
              <a:rPr lang="en-US" i="1" dirty="0" smtClean="0"/>
              <a:t>A</a:t>
            </a:r>
            <a:r>
              <a:rPr lang="en-US" dirty="0" smtClean="0"/>
              <a:t> is the mixing matrix used to combine the original sources, </a:t>
            </a:r>
            <a:r>
              <a:rPr lang="en-US" i="1" dirty="0" smtClean="0"/>
              <a:t>s</a:t>
            </a:r>
            <a:r>
              <a:rPr lang="en-US" dirty="0" smtClean="0"/>
              <a:t>, to obtain the observed input signals, </a:t>
            </a:r>
            <a:r>
              <a:rPr lang="en-US" i="1" dirty="0" smtClean="0"/>
              <a:t>y</a:t>
            </a:r>
            <a:r>
              <a:rPr lang="en-US" dirty="0" smtClean="0"/>
              <a:t>.</a:t>
            </a:r>
            <a:endParaRPr lang="en-US" i="1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9"/>
          </p:nvPr>
        </p:nvSpPr>
        <p:spPr>
          <a:xfrm>
            <a:off x="1095375" y="21973032"/>
            <a:ext cx="12268200" cy="1219200"/>
          </a:xfrm>
        </p:spPr>
        <p:txBody>
          <a:bodyPr/>
          <a:lstStyle/>
          <a:p>
            <a:r>
              <a:rPr lang="en-US" dirty="0" smtClean="0"/>
              <a:t>Blind Source Separation (BSS)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6"/>
          </p:nvPr>
        </p:nvSpPr>
        <p:spPr>
          <a:xfrm>
            <a:off x="1095375" y="23189184"/>
            <a:ext cx="12268200" cy="8033766"/>
          </a:xfrm>
        </p:spPr>
        <p:txBody>
          <a:bodyPr>
            <a:normAutofit/>
          </a:bodyPr>
          <a:lstStyle/>
          <a:p>
            <a:r>
              <a:rPr lang="en-US" dirty="0" smtClean="0"/>
              <a:t>Transform </a:t>
            </a:r>
            <a:r>
              <a:rPr lang="en-US" i="1" dirty="0" smtClean="0"/>
              <a:t>M </a:t>
            </a:r>
            <a:r>
              <a:rPr lang="en-US" dirty="0" smtClean="0"/>
              <a:t>microphone inputs into frequency domain by taking the short-time Fourier transform (STFT).</a:t>
            </a:r>
          </a:p>
          <a:p>
            <a:pPr algn="ctr"/>
            <a:endParaRPr lang="en-US" dirty="0" smtClean="0"/>
          </a:p>
          <a:p>
            <a:r>
              <a:rPr lang="en-US" dirty="0" smtClean="0"/>
              <a:t>Find subspace filter to reduce reflections and ambient sound.</a:t>
            </a:r>
          </a:p>
          <a:p>
            <a:endParaRPr lang="en-US" dirty="0" smtClean="0"/>
          </a:p>
          <a:p>
            <a:r>
              <a:rPr lang="en-US" dirty="0" smtClean="0"/>
              <a:t>Find ICA filter matrix,         , for all sampled frequencies.</a:t>
            </a:r>
          </a:p>
          <a:p>
            <a:r>
              <a:rPr lang="en-US" dirty="0" smtClean="0"/>
              <a:t>Separation filter</a:t>
            </a:r>
            <a:r>
              <a:rPr lang="en-US" dirty="0" smtClean="0"/>
              <a:t>:</a:t>
            </a:r>
            <a:endParaRPr lang="en-US" dirty="0" smtClean="0"/>
          </a:p>
          <a:p>
            <a:r>
              <a:rPr lang="en-US" dirty="0" smtClean="0"/>
              <a:t>Scaling </a:t>
            </a:r>
            <a:r>
              <a:rPr lang="en-US" dirty="0" smtClean="0"/>
              <a:t>filter:</a:t>
            </a:r>
          </a:p>
          <a:p>
            <a:endParaRPr lang="en-US" dirty="0" smtClean="0"/>
          </a:p>
          <a:p>
            <a:r>
              <a:rPr lang="en-US" dirty="0" smtClean="0"/>
              <a:t>Permutation filter</a:t>
            </a:r>
            <a:r>
              <a:rPr lang="en-US" dirty="0" smtClean="0"/>
              <a:t>:</a:t>
            </a:r>
            <a:endParaRPr lang="en-US" dirty="0" smtClean="0"/>
          </a:p>
          <a:p>
            <a:r>
              <a:rPr lang="en-US" dirty="0" smtClean="0"/>
              <a:t>Final filter:</a:t>
            </a:r>
          </a:p>
          <a:p>
            <a:endParaRPr lang="en-US" dirty="0" smtClean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14870430" y="14935200"/>
            <a:ext cx="12268200" cy="1219200"/>
          </a:xfrm>
        </p:spPr>
        <p:txBody>
          <a:bodyPr/>
          <a:lstStyle/>
          <a:p>
            <a:r>
              <a:rPr lang="en-US" dirty="0" smtClean="0"/>
              <a:t>System Block Diagram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9"/>
          </p:nvPr>
        </p:nvSpPr>
        <p:spPr>
          <a:xfrm>
            <a:off x="14836140" y="5696712"/>
            <a:ext cx="12268200" cy="1219200"/>
          </a:xfrm>
        </p:spPr>
        <p:txBody>
          <a:bodyPr/>
          <a:lstStyle/>
          <a:p>
            <a:r>
              <a:rPr lang="en-US" dirty="0" smtClean="0"/>
              <a:t>Neural Network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41"/>
          </p:nvPr>
        </p:nvSpPr>
        <p:spPr>
          <a:xfrm>
            <a:off x="28655010" y="22472696"/>
            <a:ext cx="12268200" cy="1219200"/>
          </a:xfrm>
        </p:spPr>
        <p:txBody>
          <a:bodyPr/>
          <a:lstStyle/>
          <a:p>
            <a:r>
              <a:rPr lang="en-US" dirty="0" smtClean="0"/>
              <a:t>Conclusion and Future Steps</a:t>
            </a:r>
            <a:endParaRPr lang="en-US" dirty="0"/>
          </a:p>
        </p:txBody>
      </p:sp>
      <p:pic>
        <p:nvPicPr>
          <p:cNvPr id="78" name="Content Placeholder 77" descr="source2.png"/>
          <p:cNvPicPr>
            <a:picLocks noGrp="1" noChangeAspect="1"/>
          </p:cNvPicPr>
          <p:nvPr>
            <p:ph sz="quarter" idx="42"/>
          </p:nvPr>
        </p:nvPicPr>
        <p:blipFill>
          <a:blip r:embed="rId6"/>
          <a:stretch>
            <a:fillRect/>
          </a:stretch>
        </p:blipFill>
        <p:spPr>
          <a:xfrm>
            <a:off x="34317542" y="11715749"/>
            <a:ext cx="7287658" cy="3686510"/>
          </a:xfrm>
        </p:spPr>
      </p:pic>
      <p:sp>
        <p:nvSpPr>
          <p:cNvPr id="23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28655010" y="26979372"/>
            <a:ext cx="12268200" cy="1219200"/>
          </a:xfrm>
        </p:spPr>
        <p:txBody>
          <a:bodyPr/>
          <a:lstStyle/>
          <a:p>
            <a:r>
              <a:rPr lang="en-US" dirty="0" smtClean="0"/>
              <a:t>References and Acknowledgements</a:t>
            </a:r>
            <a:endParaRPr lang="en-US" dirty="0"/>
          </a:p>
        </p:txBody>
      </p:sp>
      <p:pic>
        <p:nvPicPr>
          <p:cNvPr id="77" name="Content Placeholder 76" descr="source1.png"/>
          <p:cNvPicPr>
            <a:picLocks noGrp="1" noChangeAspect="1"/>
          </p:cNvPicPr>
          <p:nvPr>
            <p:ph sz="quarter" idx="35"/>
          </p:nvPr>
        </p:nvPicPr>
        <p:blipFill>
          <a:blip r:embed="rId7"/>
          <a:stretch>
            <a:fillRect/>
          </a:stretch>
        </p:blipFill>
        <p:spPr>
          <a:xfrm>
            <a:off x="27720693" y="11717338"/>
            <a:ext cx="7230508" cy="3657600"/>
          </a:xfrm>
        </p:spPr>
      </p:pic>
      <p:pic>
        <p:nvPicPr>
          <p:cNvPr id="73" name="Picture Placeholder 72" descr="6012.ece.png"/>
          <p:cNvPicPr>
            <a:picLocks noGrp="1" noChangeAspect="1"/>
          </p:cNvPicPr>
          <p:nvPr>
            <p:ph type="pic" sz="quarter" idx="43"/>
          </p:nvPr>
        </p:nvPicPr>
        <p:blipFill>
          <a:blip r:embed="rId8"/>
          <a:srcRect t="1380" b="1380"/>
          <a:stretch>
            <a:fillRect/>
          </a:stretch>
        </p:blipFill>
        <p:spPr>
          <a:xfrm>
            <a:off x="32689549" y="0"/>
            <a:ext cx="9372851" cy="3962718"/>
          </a:xfrm>
        </p:spPr>
      </p:pic>
      <p:graphicFrame>
        <p:nvGraphicFramePr>
          <p:cNvPr id="10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058557"/>
              </p:ext>
            </p:extLst>
          </p:nvPr>
        </p:nvGraphicFramePr>
        <p:xfrm>
          <a:off x="4519657" y="24379827"/>
          <a:ext cx="5443139" cy="6518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6" name="Equation" r:id="rId9" imgW="2120760" imgH="253800" progId="Equation.3">
                  <p:embed/>
                </p:oleObj>
              </mc:Choice>
              <mc:Fallback>
                <p:oleObj name="Equation" r:id="rId9" imgW="2120760" imgH="2538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9657" y="24379827"/>
                        <a:ext cx="5443139" cy="6518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8439900"/>
              </p:ext>
            </p:extLst>
          </p:nvPr>
        </p:nvGraphicFramePr>
        <p:xfrm>
          <a:off x="5116829" y="25600661"/>
          <a:ext cx="3627121" cy="866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7" name="Equation" r:id="rId11" imgW="1028520" imgH="241200" progId="Equation.3">
                  <p:embed/>
                </p:oleObj>
              </mc:Choice>
              <mc:Fallback>
                <p:oleObj name="Equation" r:id="rId11" imgW="1028520" imgH="2412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6829" y="25600661"/>
                        <a:ext cx="3627121" cy="8665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3073107"/>
              </p:ext>
            </p:extLst>
          </p:nvPr>
        </p:nvGraphicFramePr>
        <p:xfrm>
          <a:off x="5505450" y="26435049"/>
          <a:ext cx="976314" cy="5207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" name="Equation" r:id="rId13" imgW="380880" imgH="203040" progId="Equation.3">
                  <p:embed/>
                </p:oleObj>
              </mc:Choice>
              <mc:Fallback>
                <p:oleObj name="Equation" r:id="rId13" imgW="380880" imgH="2030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5450" y="26435049"/>
                        <a:ext cx="976314" cy="5207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5282404"/>
              </p:ext>
            </p:extLst>
          </p:nvPr>
        </p:nvGraphicFramePr>
        <p:xfrm>
          <a:off x="5205723" y="27001466"/>
          <a:ext cx="3575421" cy="6085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" name="Equation" r:id="rId15" imgW="1193760" imgH="203040" progId="Equation.3">
                  <p:embed/>
                </p:oleObj>
              </mc:Choice>
              <mc:Fallback>
                <p:oleObj name="Equation" r:id="rId15" imgW="1193760" imgH="2030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5723" y="27001466"/>
                        <a:ext cx="3575421" cy="6085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Content Placeholder 39"/>
          <p:cNvGraphicFramePr>
            <a:graphicFrameLocks noGrp="1" noChangeAspect="1"/>
          </p:cNvGraphicFramePr>
          <p:nvPr>
            <p:ph sz="quarter" idx="30"/>
          </p:nvPr>
        </p:nvGraphicFramePr>
        <p:xfrm>
          <a:off x="19681190" y="8113078"/>
          <a:ext cx="2576513" cy="486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0" name="Equation" r:id="rId17" imgW="114120" imgH="215640" progId="Equation.3">
                  <p:embed/>
                </p:oleObj>
              </mc:Choice>
              <mc:Fallback>
                <p:oleObj name="Equation" r:id="rId17" imgW="114120" imgH="215640" progId="Equation.3">
                  <p:embed/>
                  <p:pic>
                    <p:nvPicPr>
                      <p:cNvPr id="0" name="Content Placeholder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81190" y="8113078"/>
                        <a:ext cx="2576513" cy="4865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" name="Object 10"/>
          <p:cNvGraphicFramePr>
            <a:graphicFrameLocks noChangeAspect="1"/>
          </p:cNvGraphicFramePr>
          <p:nvPr/>
        </p:nvGraphicFramePr>
        <p:xfrm>
          <a:off x="6305550" y="19843750"/>
          <a:ext cx="21336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1" name="Equation" r:id="rId19" imgW="457200" imgH="203040" progId="Equation.3">
                  <p:embed/>
                </p:oleObj>
              </mc:Choice>
              <mc:Fallback>
                <p:oleObj name="Equation" r:id="rId19" imgW="457200" imgH="20304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5550" y="19843750"/>
                        <a:ext cx="21336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7417632"/>
              </p:ext>
            </p:extLst>
          </p:nvPr>
        </p:nvGraphicFramePr>
        <p:xfrm>
          <a:off x="4736794" y="27654825"/>
          <a:ext cx="4521506" cy="7139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2" name="Equation" r:id="rId21" imgW="1688760" imgH="266400" progId="Equation.3">
                  <p:embed/>
                </p:oleObj>
              </mc:Choice>
              <mc:Fallback>
                <p:oleObj name="Equation" r:id="rId21" imgW="1688760" imgH="2664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6794" y="27654825"/>
                        <a:ext cx="4521506" cy="7139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5398157"/>
              </p:ext>
            </p:extLst>
          </p:nvPr>
        </p:nvGraphicFramePr>
        <p:xfrm>
          <a:off x="5547905" y="28677689"/>
          <a:ext cx="2667181" cy="93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3" name="Equation" r:id="rId23" imgW="1231560" imgH="431640" progId="Equation.3">
                  <p:embed/>
                </p:oleObj>
              </mc:Choice>
              <mc:Fallback>
                <p:oleObj name="Equation" r:id="rId23" imgW="1231560" imgH="43164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7905" y="28677689"/>
                        <a:ext cx="2667181" cy="93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2367615"/>
              </p:ext>
            </p:extLst>
          </p:nvPr>
        </p:nvGraphicFramePr>
        <p:xfrm>
          <a:off x="4946830" y="29558343"/>
          <a:ext cx="4050577" cy="6640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4" name="Equation" r:id="rId25" imgW="1549080" imgH="253800" progId="Equation.3">
                  <p:embed/>
                </p:oleObj>
              </mc:Choice>
              <mc:Fallback>
                <p:oleObj name="Equation" r:id="rId25" imgW="1549080" imgH="2538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6830" y="29558343"/>
                        <a:ext cx="4050577" cy="6640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Content Placeholder 23"/>
          <p:cNvSpPr>
            <a:spLocks noGrp="1"/>
          </p:cNvSpPr>
          <p:nvPr>
            <p:ph sz="quarter" idx="35"/>
          </p:nvPr>
        </p:nvSpPr>
        <p:spPr>
          <a:xfrm>
            <a:off x="14801850" y="7141464"/>
            <a:ext cx="12268200" cy="4462272"/>
          </a:xfrm>
        </p:spPr>
        <p:txBody>
          <a:bodyPr>
            <a:normAutofit/>
          </a:bodyPr>
          <a:lstStyle/>
          <a:p>
            <a:r>
              <a:rPr lang="en-US" dirty="0" smtClean="0"/>
              <a:t>We used a three-layer neural network to distinguish between human speech and background noise. </a:t>
            </a:r>
          </a:p>
          <a:p>
            <a:r>
              <a:rPr lang="en-US" dirty="0" smtClean="0"/>
              <a:t>More specifically, our neural network consists of an input layer, a hidden layer, and an output layer and uses the </a:t>
            </a:r>
            <a:r>
              <a:rPr lang="en-US" dirty="0" err="1" smtClean="0"/>
              <a:t>backpropagation</a:t>
            </a:r>
            <a:r>
              <a:rPr lang="en-US" dirty="0" smtClean="0"/>
              <a:t> algorithm and gradient descent to minimize the cost function.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5" name="Content Placeholder 74" descr="observed2.png"/>
          <p:cNvPicPr>
            <a:picLocks noGrp="1" noChangeAspect="1"/>
          </p:cNvPicPr>
          <p:nvPr>
            <p:ph sz="quarter" idx="33"/>
          </p:nvPr>
        </p:nvPicPr>
        <p:blipFill>
          <a:blip r:embed="rId27"/>
          <a:stretch>
            <a:fillRect/>
          </a:stretch>
        </p:blipFill>
        <p:spPr>
          <a:xfrm>
            <a:off x="34317542" y="7075486"/>
            <a:ext cx="7290136" cy="3687763"/>
          </a:xfrm>
        </p:spPr>
      </p:pic>
      <p:pic>
        <p:nvPicPr>
          <p:cNvPr id="61" name="Content Placeholder 60" descr="QQ截图20141214001712.jpg"/>
          <p:cNvPicPr>
            <a:picLocks noGrp="1" noChangeAspect="1"/>
          </p:cNvPicPr>
          <p:nvPr>
            <p:ph sz="quarter" idx="33"/>
          </p:nvPr>
        </p:nvPicPr>
        <p:blipFill>
          <a:blip r:embed="rId28"/>
          <a:stretch>
            <a:fillRect/>
          </a:stretch>
        </p:blipFill>
        <p:spPr>
          <a:xfrm>
            <a:off x="15082142" y="10664984"/>
            <a:ext cx="11633503" cy="3332956"/>
          </a:xfrm>
        </p:spPr>
      </p:pic>
      <p:pic>
        <p:nvPicPr>
          <p:cNvPr id="74" name="Content Placeholder 73" descr="observed1.png"/>
          <p:cNvPicPr>
            <a:picLocks noGrp="1" noChangeAspect="1"/>
          </p:cNvPicPr>
          <p:nvPr>
            <p:ph sz="quarter" idx="32"/>
          </p:nvPr>
        </p:nvPicPr>
        <p:blipFill>
          <a:blip r:embed="rId29"/>
          <a:stretch>
            <a:fillRect/>
          </a:stretch>
        </p:blipFill>
        <p:spPr>
          <a:xfrm>
            <a:off x="27721416" y="7087187"/>
            <a:ext cx="7230508" cy="3657600"/>
          </a:xfrm>
        </p:spPr>
      </p:pic>
      <p:sp>
        <p:nvSpPr>
          <p:cNvPr id="80" name="Content Placeholder 21"/>
          <p:cNvSpPr>
            <a:spLocks noGrp="1"/>
          </p:cNvSpPr>
          <p:nvPr>
            <p:ph sz="quarter" idx="42"/>
          </p:nvPr>
        </p:nvSpPr>
        <p:spPr>
          <a:xfrm>
            <a:off x="28655010" y="23612648"/>
            <a:ext cx="12268200" cy="320975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Figures 3 and 4 show that our BSS method is able to separate an input signal into two independent and distinct sources.</a:t>
            </a:r>
          </a:p>
          <a:p>
            <a:r>
              <a:rPr lang="en-US" dirty="0" smtClean="0"/>
              <a:t>Our neural network can perform binary classification with 98.6% accuracy.</a:t>
            </a:r>
          </a:p>
          <a:p>
            <a:r>
              <a:rPr lang="en-US" dirty="0" smtClean="0"/>
              <a:t>Implementation in real-time. </a:t>
            </a:r>
          </a:p>
          <a:p>
            <a:r>
              <a:rPr lang="en-US" dirty="0" smtClean="0"/>
              <a:t>Explore possibility to separate sources from more than two inputs.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28603575" y="10544175"/>
            <a:ext cx="56864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Figure 1: Mixed signal observed at 1</a:t>
            </a:r>
            <a:r>
              <a:rPr lang="en-US" sz="3200" baseline="30000" dirty="0" smtClean="0"/>
              <a:t>st</a:t>
            </a:r>
            <a:r>
              <a:rPr lang="en-US" sz="3200" dirty="0" smtClean="0"/>
              <a:t> microphone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5204400" y="10572750"/>
            <a:ext cx="56578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Figure 2: Mixed signal observed at 2</a:t>
            </a:r>
            <a:r>
              <a:rPr lang="en-US" sz="3200" baseline="30000" dirty="0" smtClean="0"/>
              <a:t>nd</a:t>
            </a:r>
            <a:r>
              <a:rPr lang="en-US" sz="3200" dirty="0" smtClean="0"/>
              <a:t> microphone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8660725" y="15230475"/>
            <a:ext cx="5600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Figure 3: Estimate source signal one – human speech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5204400" y="15201900"/>
            <a:ext cx="56578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Figure 4: Estimated source signal two – music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8689300" y="27165300"/>
            <a:ext cx="12230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 err="1" smtClean="0"/>
          </a:p>
        </p:txBody>
      </p:sp>
      <p:sp>
        <p:nvSpPr>
          <p:cNvPr id="42" name="Content Placeholder 23"/>
          <p:cNvSpPr>
            <a:spLocks noGrp="1"/>
          </p:cNvSpPr>
          <p:nvPr>
            <p:ph sz="quarter" idx="35"/>
          </p:nvPr>
        </p:nvSpPr>
        <p:spPr>
          <a:xfrm>
            <a:off x="28655010" y="28081224"/>
            <a:ext cx="12268200" cy="4462272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Hyvärinen</a:t>
            </a:r>
            <a:r>
              <a:rPr lang="en-US" dirty="0" smtClean="0"/>
              <a:t>, </a:t>
            </a:r>
            <a:r>
              <a:rPr lang="en-US" dirty="0" err="1" smtClean="0"/>
              <a:t>Aapo</a:t>
            </a:r>
            <a:r>
              <a:rPr lang="en-US" dirty="0" smtClean="0"/>
              <a:t>, and </a:t>
            </a:r>
            <a:r>
              <a:rPr lang="en-US" dirty="0" err="1" smtClean="0"/>
              <a:t>Erkki</a:t>
            </a:r>
            <a:r>
              <a:rPr lang="en-US" dirty="0" smtClean="0"/>
              <a:t> </a:t>
            </a:r>
            <a:r>
              <a:rPr lang="en-US" dirty="0" err="1" smtClean="0"/>
              <a:t>Oja</a:t>
            </a:r>
            <a:r>
              <a:rPr lang="en-US" dirty="0" smtClean="0"/>
              <a:t>. "Independent component analysis: algorithms and applications." </a:t>
            </a:r>
            <a:r>
              <a:rPr lang="en-US" i="1" dirty="0" smtClean="0"/>
              <a:t>Neural networks</a:t>
            </a:r>
            <a:r>
              <a:rPr lang="en-US" dirty="0" smtClean="0"/>
              <a:t> 13.4 (2000): 411-430.</a:t>
            </a:r>
          </a:p>
          <a:p>
            <a:r>
              <a:rPr lang="en-US" dirty="0" smtClean="0"/>
              <a:t>Asano, </a:t>
            </a:r>
            <a:r>
              <a:rPr lang="en-US" dirty="0" err="1" smtClean="0"/>
              <a:t>Futoshi</a:t>
            </a:r>
            <a:r>
              <a:rPr lang="en-US" dirty="0" smtClean="0"/>
              <a:t>, et al. "Combined approach of array processing and independent component analysis for blind separation of acoustic signals."</a:t>
            </a:r>
            <a:r>
              <a:rPr lang="en-US" i="1" dirty="0" smtClean="0"/>
              <a:t>Speech and Audio Processing, IEEE Transactions on</a:t>
            </a:r>
            <a:r>
              <a:rPr lang="en-US" dirty="0" smtClean="0"/>
              <a:t> 11.3 (2003): 204-215.</a:t>
            </a:r>
          </a:p>
          <a:p>
            <a:r>
              <a:rPr lang="en-US" dirty="0" smtClean="0"/>
              <a:t>Special thanks to Professor Richard </a:t>
            </a:r>
            <a:r>
              <a:rPr lang="en-US" dirty="0" err="1" smtClean="0"/>
              <a:t>Baraniuk</a:t>
            </a:r>
            <a:r>
              <a:rPr lang="en-US" dirty="0" smtClean="0"/>
              <a:t> and  Dr. Mohammad </a:t>
            </a:r>
            <a:r>
              <a:rPr lang="en-US" dirty="0" err="1" smtClean="0"/>
              <a:t>Golbabaee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6" name="Content Placeholder 23"/>
          <p:cNvSpPr>
            <a:spLocks noGrp="1"/>
          </p:cNvSpPr>
          <p:nvPr>
            <p:ph sz="quarter" idx="35"/>
          </p:nvPr>
        </p:nvSpPr>
        <p:spPr>
          <a:xfrm>
            <a:off x="14367510" y="19584924"/>
            <a:ext cx="3882390" cy="9961626"/>
          </a:xfrm>
        </p:spPr>
        <p:txBody>
          <a:bodyPr/>
          <a:lstStyle/>
          <a:p>
            <a:r>
              <a:rPr lang="en-US" dirty="0" smtClean="0"/>
              <a:t>BSS separates input signal into two </a:t>
            </a:r>
            <a:r>
              <a:rPr lang="en-US" dirty="0" smtClean="0"/>
              <a:t>components.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Neural network places a weight on each output based on how much human speech they contain.</a:t>
            </a:r>
          </a:p>
          <a:p>
            <a:endParaRPr lang="en-US" dirty="0" smtClean="0"/>
          </a:p>
          <a:p>
            <a:r>
              <a:rPr lang="en-US" dirty="0" smtClean="0"/>
              <a:t>The system outputs the signal with the highest weight above a threshold.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8651200" y="21450300"/>
            <a:ext cx="55245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Figure 5: Accuracy of neural network</a:t>
            </a:r>
          </a:p>
        </p:txBody>
      </p:sp>
      <p:graphicFrame>
        <p:nvGraphicFramePr>
          <p:cNvPr id="52" name="Table 51"/>
          <p:cNvGraphicFramePr>
            <a:graphicFrameLocks noGrp="1"/>
          </p:cNvGraphicFramePr>
          <p:nvPr/>
        </p:nvGraphicFramePr>
        <p:xfrm>
          <a:off x="35046194" y="16605803"/>
          <a:ext cx="5416006" cy="452988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146292"/>
                <a:gridCol w="2269714"/>
              </a:tblGrid>
              <a:tr h="513303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Parameters</a:t>
                      </a:r>
                      <a:endParaRPr lang="en-US" sz="28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513303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Sampling Rate</a:t>
                      </a:r>
                      <a:endParaRPr lang="en-US" sz="28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16</a:t>
                      </a:r>
                      <a:r>
                        <a:rPr lang="en-US" sz="2800" baseline="0" dirty="0" smtClean="0"/>
                        <a:t> kHz</a:t>
                      </a:r>
                      <a:endParaRPr lang="en-US" sz="28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13303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Length of STFT</a:t>
                      </a:r>
                      <a:endParaRPr lang="en-US" sz="28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512</a:t>
                      </a:r>
                      <a:endParaRPr lang="en-US" sz="28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36023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Number of FFT Points</a:t>
                      </a:r>
                      <a:endParaRPr lang="en-US" sz="28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4096</a:t>
                      </a:r>
                      <a:endParaRPr lang="en-US" sz="28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13303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Overlap</a:t>
                      </a:r>
                      <a:endParaRPr lang="en-US" sz="28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492</a:t>
                      </a:r>
                      <a:endParaRPr lang="en-US" sz="28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431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Number of inputs</a:t>
                      </a:r>
                      <a:endParaRPr lang="en-US" sz="28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68045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Permutation Reference Range</a:t>
                      </a:r>
                      <a:endParaRPr lang="en-US" sz="28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35032950" y="21421725"/>
            <a:ext cx="58578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Figure 6: Input parameters into the system.</a:t>
            </a:r>
            <a:endParaRPr lang="en-US" sz="3200" dirty="0" err="1" smtClean="0"/>
          </a:p>
        </p:txBody>
      </p:sp>
      <p:sp>
        <p:nvSpPr>
          <p:cNvPr id="13" name="TextBox 12"/>
          <p:cNvSpPr txBox="1"/>
          <p:nvPr/>
        </p:nvSpPr>
        <p:spPr>
          <a:xfrm>
            <a:off x="571500" y="31432500"/>
            <a:ext cx="1676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For questions, please contact:</a:t>
            </a:r>
          </a:p>
          <a:p>
            <a:r>
              <a:rPr lang="en-US" sz="3000" dirty="0" smtClean="0">
                <a:hlinkClick r:id="rId30"/>
              </a:rPr>
              <a:t>Zichao.Wang@rice.edu</a:t>
            </a:r>
            <a:r>
              <a:rPr lang="en-US" sz="3000" dirty="0" smtClean="0"/>
              <a:t>; </a:t>
            </a:r>
            <a:r>
              <a:rPr lang="en-US" sz="3000" dirty="0" smtClean="0">
                <a:hlinkClick r:id="rId31"/>
              </a:rPr>
              <a:t>Tianyi.Yao@rice.edu</a:t>
            </a:r>
            <a:r>
              <a:rPr lang="en-US" sz="3000" dirty="0" smtClean="0"/>
              <a:t>; </a:t>
            </a:r>
            <a:r>
              <a:rPr lang="en-US" sz="3000" dirty="0" smtClean="0">
                <a:hlinkClick r:id="rId32"/>
              </a:rPr>
              <a:t>Stephen.Xia@rice.edu</a:t>
            </a:r>
            <a:r>
              <a:rPr lang="en-US" sz="3000" dirty="0" smtClean="0"/>
              <a:t>; </a:t>
            </a:r>
            <a:r>
              <a:rPr lang="en-US" sz="3000" dirty="0" smtClean="0">
                <a:hlinkClick r:id="rId33"/>
              </a:rPr>
              <a:t>Shengjia.Zhao@rice.edu</a:t>
            </a:r>
            <a:r>
              <a:rPr lang="en-US" sz="30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-poster-template-1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6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6000" dirty="0" err="1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resentation2" id="{A3AC1795-03CA-4218-8E9C-394F2C72EB71}" vid="{9E91E023-53D0-48CE-AFD1-CE3DA49243D0}"/>
    </a:ext>
  </a:extLst>
</a:theme>
</file>

<file path=ppt/theme/theme2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9B7E175-EA31-4EB5-9BCC-A945A810367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PowerPoint-poster-template-1</Template>
  <TotalTime>0</TotalTime>
  <Words>468</Words>
  <Application>Microsoft Office PowerPoint</Application>
  <PresentationFormat>Custom</PresentationFormat>
  <Paragraphs>67</Paragraphs>
  <Slides>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PowerPoint-poster-template-1</vt:lpstr>
      <vt:lpstr>Equation</vt:lpstr>
      <vt:lpstr>Selective Transparent Headphone Zichao Wang, Tianyi Yao, Stephen Xia, Shengjia Zhao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2014-10-08T15:00:38Z</dcterms:created>
  <dcterms:modified xsi:type="dcterms:W3CDTF">2014-12-14T22:19:00Z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TC040013439991</vt:lpwstr>
  </property>
</Properties>
</file>