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Montserrat Bold" charset="1" panose="00000800000000000000"/>
      <p:regular r:id="rId23"/>
    </p:embeddedFont>
    <p:embeddedFont>
      <p:font typeface="Proxima Nova" charset="1" panose="02000506030000020004"/>
      <p:regular r:id="rId24"/>
    </p:embeddedFont>
    <p:embeddedFont>
      <p:font typeface="Montserrat" charset="1" panose="00000500000000000000"/>
      <p:regular r:id="rId25"/>
    </p:embeddedFont>
    <p:embeddedFont>
      <p:font typeface="Montserrat Light" charset="1" panose="00000400000000000000"/>
      <p:regular r:id="rId29"/>
    </p:embeddedFont>
    <p:embeddedFont>
      <p:font typeface="Arimo Bold" charset="1" panose="020B0704020202020204"/>
      <p:regular r:id="rId30"/>
    </p:embeddedFont>
    <p:embeddedFont>
      <p:font typeface="TT Rounds Condensed" charset="1" panose="02000506030000020003"/>
      <p:regular r:id="rId31"/>
    </p:embeddedFont>
    <p:embeddedFont>
      <p:font typeface="TT Rounds Condensed Bold" charset="1" panose="02000806030000020003"/>
      <p:regular r:id="rId32"/>
    </p:embeddedFont>
    <p:embeddedFont>
      <p:font typeface="Merriweather Sans" charset="1" panose="000005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notesMasters/notesMaster1.xml" Type="http://schemas.openxmlformats.org/officeDocument/2006/relationships/notesMaster"/><Relationship Id="rId27" Target="theme/theme2.xml" Type="http://schemas.openxmlformats.org/officeDocument/2006/relationships/theme"/><Relationship Id="rId28" Target="notesSlides/notesSlide1.xml" Type="http://schemas.openxmlformats.org/officeDocument/2006/relationships/notes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2385882" y="3912052"/>
            <a:ext cx="13516235" cy="27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4"/>
              </a:lnSpc>
            </a:pPr>
            <a:r>
              <a:rPr lang="en-US" sz="900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TIPOS DE LINGUAGEM </a:t>
            </a:r>
          </a:p>
          <a:p>
            <a:pPr algn="ctr">
              <a:lnSpc>
                <a:spcPts val="10804"/>
              </a:lnSpc>
            </a:pPr>
            <a:r>
              <a:rPr lang="en-US" sz="900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 PROGRAMAÇÃO</a:t>
            </a:r>
          </a:p>
        </p:txBody>
      </p:sp>
      <p:grpSp>
        <p:nvGrpSpPr>
          <p:cNvPr name="Group 131" id="131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3" id="133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4" id="134"/>
          <p:cNvSpPr txBox="true"/>
          <p:nvPr/>
        </p:nvSpPr>
        <p:spPr>
          <a:xfrm rot="0">
            <a:off x="653895" y="450788"/>
            <a:ext cx="7584651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Lógica de Programação e Algoritmos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1821247" y="3530471"/>
            <a:ext cx="14535517" cy="412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2"/>
              </a:lnSpc>
            </a:pPr>
            <a:r>
              <a:rPr lang="en-US" b="true" sz="491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FLUXOGRAMA</a:t>
            </a:r>
          </a:p>
          <a:p>
            <a:pPr algn="l">
              <a:lnSpc>
                <a:spcPts val="5402"/>
              </a:lnSpc>
            </a:pPr>
          </a:p>
          <a:p>
            <a:pPr algn="just">
              <a:lnSpc>
                <a:spcPts val="5402"/>
              </a:lnSpc>
            </a:pPr>
            <a:r>
              <a:rPr lang="en-US" sz="4911" spc="-13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Consiste em analisar o enunciado do problema e escrever, utilizando símbolos gráficos, os passos a serem seguidos para sua resolução</a:t>
            </a:r>
          </a:p>
          <a:p>
            <a:pPr algn="l">
              <a:lnSpc>
                <a:spcPts val="5402"/>
              </a:lnSpc>
            </a:pPr>
          </a:p>
        </p:txBody>
      </p:sp>
      <p:sp>
        <p:nvSpPr>
          <p:cNvPr name="TextBox 131" id="131"/>
          <p:cNvSpPr txBox="true"/>
          <p:nvPr/>
        </p:nvSpPr>
        <p:spPr>
          <a:xfrm rot="0">
            <a:off x="1811530" y="2200613"/>
            <a:ext cx="13236949" cy="70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2"/>
              </a:lnSpc>
            </a:pPr>
            <a:r>
              <a:rPr lang="en-US" b="true" sz="491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REPRESENTAÇÕES DE UM ALGORITMO</a:t>
            </a:r>
          </a:p>
        </p:txBody>
      </p:sp>
      <p:grpSp>
        <p:nvGrpSpPr>
          <p:cNvPr name="Group 132" id="132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4" id="134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5" id="135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Freeform 130" id="130"/>
          <p:cNvSpPr/>
          <p:nvPr/>
        </p:nvSpPr>
        <p:spPr>
          <a:xfrm flipH="false" flipV="false" rot="0">
            <a:off x="1827381" y="599521"/>
            <a:ext cx="8219615" cy="9087958"/>
          </a:xfrm>
          <a:custGeom>
            <a:avLst/>
            <a:gdLst/>
            <a:ahLst/>
            <a:cxnLst/>
            <a:rect r="r" b="b" t="t" l="l"/>
            <a:pathLst>
              <a:path h="9087958" w="8219615">
                <a:moveTo>
                  <a:pt x="0" y="0"/>
                </a:moveTo>
                <a:lnTo>
                  <a:pt x="8219614" y="0"/>
                </a:lnTo>
                <a:lnTo>
                  <a:pt x="8219614" y="9087958"/>
                </a:lnTo>
                <a:lnTo>
                  <a:pt x="0" y="9087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88" r="0" b="-6470"/>
            </a:stretch>
          </a:blipFill>
        </p:spPr>
      </p:sp>
      <p:sp>
        <p:nvSpPr>
          <p:cNvPr name="Freeform 131" id="131"/>
          <p:cNvSpPr/>
          <p:nvPr/>
        </p:nvSpPr>
        <p:spPr>
          <a:xfrm flipH="false" flipV="false" rot="0">
            <a:off x="12057953" y="262055"/>
            <a:ext cx="3293234" cy="9618731"/>
          </a:xfrm>
          <a:custGeom>
            <a:avLst/>
            <a:gdLst/>
            <a:ahLst/>
            <a:cxnLst/>
            <a:rect r="r" b="b" t="t" l="l"/>
            <a:pathLst>
              <a:path h="9618731" w="3293234">
                <a:moveTo>
                  <a:pt x="0" y="0"/>
                </a:moveTo>
                <a:lnTo>
                  <a:pt x="3293234" y="0"/>
                </a:lnTo>
                <a:lnTo>
                  <a:pt x="3293234" y="9618731"/>
                </a:lnTo>
                <a:lnTo>
                  <a:pt x="0" y="96187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1516426" y="2734546"/>
            <a:ext cx="15255148" cy="4798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2"/>
              </a:lnSpc>
            </a:pPr>
            <a:r>
              <a:rPr lang="en-US" b="true" sz="4365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PORTUGOL OU PSEUDOCÓDIGO</a:t>
            </a:r>
          </a:p>
          <a:p>
            <a:pPr algn="l">
              <a:lnSpc>
                <a:spcPts val="5402"/>
              </a:lnSpc>
            </a:pPr>
          </a:p>
          <a:p>
            <a:pPr algn="just">
              <a:lnSpc>
                <a:spcPts val="5402"/>
              </a:lnSpc>
            </a:pPr>
            <a:r>
              <a:rPr lang="en-US" sz="4365" spc="-13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Portugol como método ou pseudolinguagem permite a qualquer pessoa falante de português desenvolver algoritmos estruturados de forma relativamente mais simples e intuitiva, independentemente da sintaxe de linguagens de programação verdadeiras</a:t>
            </a:r>
          </a:p>
        </p:txBody>
      </p:sp>
      <p:grpSp>
        <p:nvGrpSpPr>
          <p:cNvPr name="Group 131" id="131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3" id="133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4" id="134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142522"/>
            <a:ext cx="18285112" cy="143231"/>
            <a:chOff x="0" y="0"/>
            <a:chExt cx="24380150" cy="190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0189" cy="190500"/>
            </a:xfrm>
            <a:custGeom>
              <a:avLst/>
              <a:gdLst/>
              <a:ahLst/>
              <a:cxnLst/>
              <a:rect r="r" b="b" t="t" l="l"/>
              <a:pathLst>
                <a:path h="190500" w="24380189">
                  <a:moveTo>
                    <a:pt x="24380189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24380189" y="190500"/>
                  </a:lnTo>
                  <a:lnTo>
                    <a:pt x="24380189" y="0"/>
                  </a:lnTo>
                  <a:close/>
                </a:path>
              </a:pathLst>
            </a:custGeom>
            <a:solidFill>
              <a:srgbClr val="C127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30" id="130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Freeform 132" id="132"/>
          <p:cNvSpPr/>
          <p:nvPr/>
        </p:nvSpPr>
        <p:spPr>
          <a:xfrm flipH="false" flipV="false" rot="0">
            <a:off x="13973892" y="952349"/>
            <a:ext cx="3359066" cy="857656"/>
          </a:xfrm>
          <a:custGeom>
            <a:avLst/>
            <a:gdLst/>
            <a:ahLst/>
            <a:cxnLst/>
            <a:rect r="r" b="b" t="t" l="l"/>
            <a:pathLst>
              <a:path h="857656" w="3359066">
                <a:moveTo>
                  <a:pt x="0" y="0"/>
                </a:moveTo>
                <a:lnTo>
                  <a:pt x="3359066" y="0"/>
                </a:lnTo>
                <a:lnTo>
                  <a:pt x="3359066" y="857656"/>
                </a:lnTo>
                <a:lnTo>
                  <a:pt x="0" y="857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3" id="133"/>
          <p:cNvSpPr txBox="true"/>
          <p:nvPr/>
        </p:nvSpPr>
        <p:spPr>
          <a:xfrm rot="0">
            <a:off x="1311030" y="1093089"/>
            <a:ext cx="6029581" cy="2755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2"/>
              </a:lnSpc>
            </a:pPr>
            <a:r>
              <a:rPr lang="en-US" b="true" sz="4911" spc="-1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PORTUGOL OU PSEUDOCÓDIGO</a:t>
            </a:r>
          </a:p>
          <a:p>
            <a:pPr algn="l">
              <a:lnSpc>
                <a:spcPts val="5402"/>
              </a:lnSpc>
            </a:pPr>
          </a:p>
          <a:p>
            <a:pPr algn="l">
              <a:lnSpc>
                <a:spcPts val="5402"/>
              </a:lnSpc>
            </a:pPr>
          </a:p>
        </p:txBody>
      </p:sp>
      <p:sp>
        <p:nvSpPr>
          <p:cNvPr name="TextBox 134" id="134"/>
          <p:cNvSpPr txBox="true"/>
          <p:nvPr/>
        </p:nvSpPr>
        <p:spPr>
          <a:xfrm rot="0">
            <a:off x="3546134" y="2859048"/>
            <a:ext cx="11192845" cy="2067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2"/>
              </a:lnSpc>
            </a:pPr>
            <a:r>
              <a:rPr lang="en-US" b="true" sz="4911" spc="-1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DEFINIÇÕES</a:t>
            </a:r>
          </a:p>
          <a:p>
            <a:pPr algn="ctr">
              <a:lnSpc>
                <a:spcPts val="5402"/>
              </a:lnSpc>
            </a:pPr>
          </a:p>
          <a:p>
            <a:pPr algn="ctr">
              <a:lnSpc>
                <a:spcPts val="5402"/>
              </a:lnSpc>
            </a:pPr>
          </a:p>
        </p:txBody>
      </p:sp>
      <p:sp>
        <p:nvSpPr>
          <p:cNvPr name="TextBox 135" id="135"/>
          <p:cNvSpPr txBox="true"/>
          <p:nvPr/>
        </p:nvSpPr>
        <p:spPr>
          <a:xfrm rot="0">
            <a:off x="3002271" y="7195519"/>
            <a:ext cx="6765826" cy="888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2"/>
              </a:lnSpc>
            </a:pPr>
            <a:r>
              <a:rPr lang="en-US" sz="2910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Leitura de dados: </a:t>
            </a:r>
            <a:r>
              <a:rPr lang="en-US" sz="2910" spc="27">
                <a:solidFill>
                  <a:srgbClr val="4F81B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LEIA</a:t>
            </a:r>
          </a:p>
          <a:p>
            <a:pPr algn="l">
              <a:lnSpc>
                <a:spcPts val="3492"/>
              </a:lnSpc>
            </a:pPr>
            <a:r>
              <a:rPr lang="en-US" sz="2910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Escrita / mostrar dados: </a:t>
            </a:r>
            <a:r>
              <a:rPr lang="en-US" sz="2910" spc="27">
                <a:solidFill>
                  <a:srgbClr val="4F81B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ESCREVA</a:t>
            </a:r>
          </a:p>
        </p:txBody>
      </p:sp>
      <p:sp>
        <p:nvSpPr>
          <p:cNvPr name="TextBox 136" id="136"/>
          <p:cNvSpPr txBox="true"/>
          <p:nvPr/>
        </p:nvSpPr>
        <p:spPr>
          <a:xfrm rot="0">
            <a:off x="3047650" y="6607667"/>
            <a:ext cx="5638786" cy="552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5"/>
              </a:lnSpc>
            </a:pPr>
            <a:r>
              <a:rPr lang="en-US" b="true" sz="3638" spc="34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LEITURA E ESCRITA</a:t>
            </a:r>
          </a:p>
        </p:txBody>
      </p:sp>
      <p:sp>
        <p:nvSpPr>
          <p:cNvPr name="TextBox 137" id="137"/>
          <p:cNvSpPr txBox="true"/>
          <p:nvPr/>
        </p:nvSpPr>
        <p:spPr>
          <a:xfrm rot="0">
            <a:off x="11174551" y="4136275"/>
            <a:ext cx="5638786" cy="552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5"/>
              </a:lnSpc>
            </a:pPr>
            <a:r>
              <a:rPr lang="en-US" b="true" sz="3638" spc="34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ESTRUTURA CONDICIONAL</a:t>
            </a:r>
          </a:p>
        </p:txBody>
      </p:sp>
      <p:sp>
        <p:nvSpPr>
          <p:cNvPr name="TextBox 138" id="138"/>
          <p:cNvSpPr txBox="true"/>
          <p:nvPr/>
        </p:nvSpPr>
        <p:spPr>
          <a:xfrm rot="0">
            <a:off x="11174551" y="6626407"/>
            <a:ext cx="5638786" cy="552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5"/>
              </a:lnSpc>
            </a:pPr>
            <a:r>
              <a:rPr lang="en-US" b="true" sz="3638" spc="34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LAÇO DE REPETIÇÃO</a:t>
            </a:r>
          </a:p>
        </p:txBody>
      </p:sp>
      <p:sp>
        <p:nvSpPr>
          <p:cNvPr name="TextBox 139" id="139"/>
          <p:cNvSpPr txBox="true"/>
          <p:nvPr/>
        </p:nvSpPr>
        <p:spPr>
          <a:xfrm rot="0">
            <a:off x="11174551" y="4846918"/>
            <a:ext cx="6765826" cy="888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2"/>
              </a:lnSpc>
            </a:pPr>
            <a:r>
              <a:rPr lang="en-US" sz="2910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Simples: </a:t>
            </a:r>
            <a:r>
              <a:rPr lang="en-US" sz="2910" spc="27">
                <a:solidFill>
                  <a:srgbClr val="4F81B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SE-ENTÃO</a:t>
            </a:r>
          </a:p>
          <a:p>
            <a:pPr algn="l">
              <a:lnSpc>
                <a:spcPts val="3492"/>
              </a:lnSpc>
            </a:pPr>
            <a:r>
              <a:rPr lang="en-US" sz="2910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Composta: </a:t>
            </a:r>
            <a:r>
              <a:rPr lang="en-US" sz="2910" spc="27">
                <a:solidFill>
                  <a:srgbClr val="4F81B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SE-ENTÃO-SENÃO</a:t>
            </a:r>
          </a:p>
        </p:txBody>
      </p:sp>
      <p:sp>
        <p:nvSpPr>
          <p:cNvPr name="TextBox 140" id="140"/>
          <p:cNvSpPr txBox="true"/>
          <p:nvPr/>
        </p:nvSpPr>
        <p:spPr>
          <a:xfrm rot="0">
            <a:off x="11174551" y="7304109"/>
            <a:ext cx="6765826" cy="888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2"/>
              </a:lnSpc>
            </a:pPr>
            <a:r>
              <a:rPr lang="en-US" sz="2910" spc="27">
                <a:solidFill>
                  <a:srgbClr val="4F81B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PARA</a:t>
            </a:r>
          </a:p>
          <a:p>
            <a:pPr algn="l">
              <a:lnSpc>
                <a:spcPts val="3492"/>
              </a:lnSpc>
            </a:pPr>
            <a:r>
              <a:rPr lang="en-US" sz="2910" spc="27">
                <a:solidFill>
                  <a:srgbClr val="4F81B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ENQUANTO</a:t>
            </a:r>
          </a:p>
        </p:txBody>
      </p:sp>
      <p:sp>
        <p:nvSpPr>
          <p:cNvPr name="TextBox 141" id="141"/>
          <p:cNvSpPr txBox="true"/>
          <p:nvPr/>
        </p:nvSpPr>
        <p:spPr>
          <a:xfrm rot="0">
            <a:off x="3186262" y="4136275"/>
            <a:ext cx="5638786" cy="552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5"/>
              </a:lnSpc>
            </a:pPr>
            <a:r>
              <a:rPr lang="en-US" b="true" sz="3638" spc="34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DECLARAÇÃO DE VARIAVEIS:</a:t>
            </a:r>
          </a:p>
        </p:txBody>
      </p:sp>
      <p:sp>
        <p:nvSpPr>
          <p:cNvPr name="TextBox 142" id="142"/>
          <p:cNvSpPr txBox="true"/>
          <p:nvPr/>
        </p:nvSpPr>
        <p:spPr>
          <a:xfrm rot="0">
            <a:off x="3186262" y="4800814"/>
            <a:ext cx="6765826" cy="496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9"/>
              </a:lnSpc>
            </a:pPr>
            <a:r>
              <a:rPr lang="en-US" sz="3274" spc="30">
                <a:solidFill>
                  <a:srgbClr val="4F81BD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declare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3899">
            <a:off x="5041970" y="6467073"/>
            <a:ext cx="7646716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142522"/>
            <a:ext cx="18285112" cy="143231"/>
            <a:chOff x="0" y="0"/>
            <a:chExt cx="24380150" cy="1909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0189" cy="190500"/>
            </a:xfrm>
            <a:custGeom>
              <a:avLst/>
              <a:gdLst/>
              <a:ahLst/>
              <a:cxnLst/>
              <a:rect r="r" b="b" t="t" l="l"/>
              <a:pathLst>
                <a:path h="190500" w="24380189">
                  <a:moveTo>
                    <a:pt x="24380189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24380189" y="190500"/>
                  </a:lnTo>
                  <a:lnTo>
                    <a:pt x="24380189" y="0"/>
                  </a:lnTo>
                  <a:close/>
                </a:path>
              </a:pathLst>
            </a:custGeom>
            <a:solidFill>
              <a:srgbClr val="C1272C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1" id="51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3" id="53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5" id="55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7" id="57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9" id="59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1" id="61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3" id="63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5" id="65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7" id="67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9" id="69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1" id="71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3" id="73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5" id="75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7" id="77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9" id="79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1" id="81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3" id="83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5" id="85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7" id="87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9" id="89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1" id="91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3" id="93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5" id="95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6" id="96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7" id="97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9" id="99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1" id="101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102" id="102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3" id="103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4" id="104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5" id="105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7" id="107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8" id="108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9" id="109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10" id="110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1" id="111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3" id="113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4" id="114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5" id="115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6" id="116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7" id="117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9" id="119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20" id="120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1" id="121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22" id="122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3" id="123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4" id="124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5" id="125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6" id="126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7" id="127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8" id="128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9" id="129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31" id="131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Freeform 133" id="133"/>
          <p:cNvSpPr/>
          <p:nvPr/>
        </p:nvSpPr>
        <p:spPr>
          <a:xfrm flipH="false" flipV="false" rot="0">
            <a:off x="13973892" y="952349"/>
            <a:ext cx="3359066" cy="857656"/>
          </a:xfrm>
          <a:custGeom>
            <a:avLst/>
            <a:gdLst/>
            <a:ahLst/>
            <a:cxnLst/>
            <a:rect r="r" b="b" t="t" l="l"/>
            <a:pathLst>
              <a:path h="857656" w="3359066">
                <a:moveTo>
                  <a:pt x="0" y="0"/>
                </a:moveTo>
                <a:lnTo>
                  <a:pt x="3359066" y="0"/>
                </a:lnTo>
                <a:lnTo>
                  <a:pt x="3359066" y="857656"/>
                </a:lnTo>
                <a:lnTo>
                  <a:pt x="0" y="857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4" id="134"/>
          <p:cNvSpPr txBox="true"/>
          <p:nvPr/>
        </p:nvSpPr>
        <p:spPr>
          <a:xfrm rot="0">
            <a:off x="1311030" y="1093089"/>
            <a:ext cx="6029581" cy="2755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2"/>
              </a:lnSpc>
            </a:pPr>
            <a:r>
              <a:rPr lang="en-US" b="true" sz="4911" spc="-1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PORTUGOL OU PSEUDOCÓDIGO</a:t>
            </a:r>
          </a:p>
          <a:p>
            <a:pPr algn="l">
              <a:lnSpc>
                <a:spcPts val="5402"/>
              </a:lnSpc>
            </a:pPr>
          </a:p>
          <a:p>
            <a:pPr algn="l">
              <a:lnSpc>
                <a:spcPts val="5402"/>
              </a:lnSpc>
            </a:pPr>
          </a:p>
        </p:txBody>
      </p:sp>
      <p:sp>
        <p:nvSpPr>
          <p:cNvPr name="TextBox 135" id="135"/>
          <p:cNvSpPr txBox="true"/>
          <p:nvPr/>
        </p:nvSpPr>
        <p:spPr>
          <a:xfrm rot="0">
            <a:off x="952212" y="3180604"/>
            <a:ext cx="7913111" cy="136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2"/>
              </a:lnSpc>
            </a:pPr>
            <a:r>
              <a:rPr lang="en-US" b="true" sz="4911" spc="-1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JavaScript</a:t>
            </a:r>
          </a:p>
          <a:p>
            <a:pPr algn="ctr">
              <a:lnSpc>
                <a:spcPts val="5402"/>
              </a:lnSpc>
            </a:pPr>
          </a:p>
        </p:txBody>
      </p:sp>
      <p:sp>
        <p:nvSpPr>
          <p:cNvPr name="TextBox 136" id="136"/>
          <p:cNvSpPr txBox="true"/>
          <p:nvPr/>
        </p:nvSpPr>
        <p:spPr>
          <a:xfrm rot="0">
            <a:off x="8865335" y="3180604"/>
            <a:ext cx="8467566" cy="136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2"/>
              </a:lnSpc>
            </a:pPr>
            <a:r>
              <a:rPr lang="en-US" b="true" sz="4911" spc="-1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Pseudocódigo</a:t>
            </a:r>
          </a:p>
          <a:p>
            <a:pPr algn="ctr">
              <a:lnSpc>
                <a:spcPts val="5402"/>
              </a:lnSpc>
            </a:pPr>
          </a:p>
        </p:txBody>
      </p:sp>
      <p:sp>
        <p:nvSpPr>
          <p:cNvPr name="TextBox 137" id="137"/>
          <p:cNvSpPr txBox="true"/>
          <p:nvPr/>
        </p:nvSpPr>
        <p:spPr>
          <a:xfrm rot="0">
            <a:off x="1402470" y="4594273"/>
            <a:ext cx="6193208" cy="3015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9"/>
              </a:lnSpc>
            </a:pPr>
            <a:r>
              <a:rPr lang="en-US" sz="3274" spc="0">
                <a:solidFill>
                  <a:srgbClr val="558ED5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let</a:t>
            </a:r>
            <a:r>
              <a:rPr lang="en-US" sz="3274" spc="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num1 = 5;</a:t>
            </a:r>
          </a:p>
          <a:p>
            <a:pPr algn="l">
              <a:lnSpc>
                <a:spcPts val="3929"/>
              </a:lnSpc>
            </a:pPr>
            <a:r>
              <a:rPr lang="en-US" sz="3274" spc="0">
                <a:solidFill>
                  <a:srgbClr val="558ED5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let</a:t>
            </a:r>
            <a:r>
              <a:rPr lang="en-US" sz="3274" spc="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num2 = 7;</a:t>
            </a:r>
          </a:p>
          <a:p>
            <a:pPr algn="l">
              <a:lnSpc>
                <a:spcPts val="3929"/>
              </a:lnSpc>
            </a:pPr>
          </a:p>
          <a:p>
            <a:pPr algn="l">
              <a:lnSpc>
                <a:spcPts val="3929"/>
              </a:lnSpc>
            </a:pPr>
            <a:r>
              <a:rPr lang="en-US" sz="3274" spc="0">
                <a:solidFill>
                  <a:srgbClr val="558ED5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let</a:t>
            </a:r>
            <a:r>
              <a:rPr lang="en-US" sz="3274" spc="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resultado = num1 + num2;</a:t>
            </a:r>
          </a:p>
          <a:p>
            <a:pPr algn="l">
              <a:lnSpc>
                <a:spcPts val="3929"/>
              </a:lnSpc>
            </a:pPr>
          </a:p>
          <a:p>
            <a:pPr algn="l">
              <a:lnSpc>
                <a:spcPts val="3929"/>
              </a:lnSpc>
            </a:pPr>
            <a:r>
              <a:rPr lang="en-US" sz="3274" spc="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console.</a:t>
            </a:r>
            <a:r>
              <a:rPr lang="en-US" sz="3274" spc="0">
                <a:solidFill>
                  <a:srgbClr val="F7964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log</a:t>
            </a:r>
            <a:r>
              <a:rPr lang="en-US" sz="3274" spc="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(resultado);</a:t>
            </a:r>
          </a:p>
        </p:txBody>
      </p:sp>
      <p:sp>
        <p:nvSpPr>
          <p:cNvPr name="TextBox 138" id="138"/>
          <p:cNvSpPr txBox="true"/>
          <p:nvPr/>
        </p:nvSpPr>
        <p:spPr>
          <a:xfrm rot="0">
            <a:off x="9847495" y="4594273"/>
            <a:ext cx="7191181" cy="3015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9"/>
              </a:lnSpc>
            </a:pPr>
            <a:r>
              <a:rPr lang="en-US" sz="3274" spc="0">
                <a:solidFill>
                  <a:srgbClr val="558ED5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declare</a:t>
            </a:r>
            <a:r>
              <a:rPr lang="en-US" sz="3274" spc="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num1 = 5;</a:t>
            </a:r>
          </a:p>
          <a:p>
            <a:pPr algn="l">
              <a:lnSpc>
                <a:spcPts val="3929"/>
              </a:lnSpc>
            </a:pPr>
            <a:r>
              <a:rPr lang="en-US" sz="3274" spc="0">
                <a:solidFill>
                  <a:srgbClr val="558ED5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declare</a:t>
            </a:r>
            <a:r>
              <a:rPr lang="en-US" sz="3274" spc="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num2 = 7;</a:t>
            </a:r>
          </a:p>
          <a:p>
            <a:pPr algn="l">
              <a:lnSpc>
                <a:spcPts val="3929"/>
              </a:lnSpc>
            </a:pPr>
          </a:p>
          <a:p>
            <a:pPr algn="l">
              <a:lnSpc>
                <a:spcPts val="3929"/>
              </a:lnSpc>
            </a:pPr>
            <a:r>
              <a:rPr lang="en-US" sz="3274" spc="0">
                <a:solidFill>
                  <a:srgbClr val="558ED5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declare</a:t>
            </a:r>
            <a:r>
              <a:rPr lang="en-US" sz="3274" spc="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resultado = num1 + num2;</a:t>
            </a:r>
          </a:p>
          <a:p>
            <a:pPr algn="l">
              <a:lnSpc>
                <a:spcPts val="3929"/>
              </a:lnSpc>
            </a:pPr>
          </a:p>
          <a:p>
            <a:pPr algn="l">
              <a:lnSpc>
                <a:spcPts val="3929"/>
              </a:lnSpc>
            </a:pPr>
            <a:r>
              <a:rPr lang="en-US" sz="3274" spc="0">
                <a:solidFill>
                  <a:srgbClr val="F79646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escreva</a:t>
            </a:r>
            <a:r>
              <a:rPr lang="en-US" sz="3274" spc="0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(resultado);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142522"/>
            <a:ext cx="18285112" cy="143231"/>
            <a:chOff x="0" y="0"/>
            <a:chExt cx="24380150" cy="190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0189" cy="190500"/>
            </a:xfrm>
            <a:custGeom>
              <a:avLst/>
              <a:gdLst/>
              <a:ahLst/>
              <a:cxnLst/>
              <a:rect r="r" b="b" t="t" l="l"/>
              <a:pathLst>
                <a:path h="190500" w="24380189">
                  <a:moveTo>
                    <a:pt x="24380189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24380189" y="190500"/>
                  </a:lnTo>
                  <a:lnTo>
                    <a:pt x="24380189" y="0"/>
                  </a:lnTo>
                  <a:close/>
                </a:path>
              </a:pathLst>
            </a:custGeom>
            <a:solidFill>
              <a:srgbClr val="C127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30" id="130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Freeform 132" id="132"/>
          <p:cNvSpPr/>
          <p:nvPr/>
        </p:nvSpPr>
        <p:spPr>
          <a:xfrm flipH="false" flipV="false" rot="0">
            <a:off x="13973892" y="952349"/>
            <a:ext cx="3359066" cy="857656"/>
          </a:xfrm>
          <a:custGeom>
            <a:avLst/>
            <a:gdLst/>
            <a:ahLst/>
            <a:cxnLst/>
            <a:rect r="r" b="b" t="t" l="l"/>
            <a:pathLst>
              <a:path h="857656" w="3359066">
                <a:moveTo>
                  <a:pt x="0" y="0"/>
                </a:moveTo>
                <a:lnTo>
                  <a:pt x="3359066" y="0"/>
                </a:lnTo>
                <a:lnTo>
                  <a:pt x="3359066" y="857656"/>
                </a:lnTo>
                <a:lnTo>
                  <a:pt x="0" y="857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3" id="133"/>
          <p:cNvSpPr txBox="true"/>
          <p:nvPr/>
        </p:nvSpPr>
        <p:spPr>
          <a:xfrm rot="0">
            <a:off x="1380335" y="983464"/>
            <a:ext cx="7631417" cy="1356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2"/>
              </a:lnSpc>
            </a:pPr>
            <a:r>
              <a:rPr lang="en-US" b="true" sz="4911" spc="-1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REPRESENTAÇÕES DE UM ALGORITMO</a:t>
            </a:r>
          </a:p>
        </p:txBody>
      </p:sp>
      <p:sp>
        <p:nvSpPr>
          <p:cNvPr name="TextBox 134" id="134"/>
          <p:cNvSpPr txBox="true"/>
          <p:nvPr/>
        </p:nvSpPr>
        <p:spPr>
          <a:xfrm rot="0">
            <a:off x="2725257" y="3424896"/>
            <a:ext cx="13273575" cy="5508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2"/>
              </a:lnSpc>
            </a:pPr>
            <a:r>
              <a:rPr lang="en-US" b="true" sz="4911" spc="-1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VARIÁVEIS</a:t>
            </a:r>
          </a:p>
          <a:p>
            <a:pPr algn="l">
              <a:lnSpc>
                <a:spcPts val="5402"/>
              </a:lnSpc>
            </a:pPr>
          </a:p>
          <a:p>
            <a:pPr algn="just">
              <a:lnSpc>
                <a:spcPts val="5402"/>
              </a:lnSpc>
            </a:pPr>
            <a:r>
              <a:rPr lang="en-US" sz="4911" spc="-13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Imagine a variável como uma caixa ou um recipiente que você pode usar para armazenar informações em um programa de computador. Essas informações podem ser números, texto, valores booleanos (verdadeiro/falso) e assim por diante.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142522"/>
            <a:ext cx="18285112" cy="143231"/>
            <a:chOff x="0" y="0"/>
            <a:chExt cx="24380150" cy="190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0189" cy="190500"/>
            </a:xfrm>
            <a:custGeom>
              <a:avLst/>
              <a:gdLst/>
              <a:ahLst/>
              <a:cxnLst/>
              <a:rect r="r" b="b" t="t" l="l"/>
              <a:pathLst>
                <a:path h="190500" w="24380189">
                  <a:moveTo>
                    <a:pt x="24380189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24380189" y="190500"/>
                  </a:lnTo>
                  <a:lnTo>
                    <a:pt x="24380189" y="0"/>
                  </a:lnTo>
                  <a:close/>
                </a:path>
              </a:pathLst>
            </a:custGeom>
            <a:solidFill>
              <a:srgbClr val="C127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30" id="130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Freeform 132" id="132"/>
          <p:cNvSpPr/>
          <p:nvPr/>
        </p:nvSpPr>
        <p:spPr>
          <a:xfrm flipH="false" flipV="false" rot="0">
            <a:off x="13973892" y="952349"/>
            <a:ext cx="3359066" cy="857656"/>
          </a:xfrm>
          <a:custGeom>
            <a:avLst/>
            <a:gdLst/>
            <a:ahLst/>
            <a:cxnLst/>
            <a:rect r="r" b="b" t="t" l="l"/>
            <a:pathLst>
              <a:path h="857656" w="3359066">
                <a:moveTo>
                  <a:pt x="0" y="0"/>
                </a:moveTo>
                <a:lnTo>
                  <a:pt x="3359066" y="0"/>
                </a:lnTo>
                <a:lnTo>
                  <a:pt x="3359066" y="857656"/>
                </a:lnTo>
                <a:lnTo>
                  <a:pt x="0" y="857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3" id="133"/>
          <p:cNvSpPr txBox="true"/>
          <p:nvPr/>
        </p:nvSpPr>
        <p:spPr>
          <a:xfrm rot="0">
            <a:off x="1380335" y="983464"/>
            <a:ext cx="7631417" cy="1356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2"/>
              </a:lnSpc>
            </a:pPr>
            <a:r>
              <a:rPr lang="en-US" b="true" sz="4911" spc="-1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REPRESENTAÇÕES DE UM ALGORITMO</a:t>
            </a:r>
          </a:p>
        </p:txBody>
      </p:sp>
      <p:sp>
        <p:nvSpPr>
          <p:cNvPr name="TextBox 134" id="134"/>
          <p:cNvSpPr txBox="true"/>
          <p:nvPr/>
        </p:nvSpPr>
        <p:spPr>
          <a:xfrm rot="0">
            <a:off x="2086597" y="2733686"/>
            <a:ext cx="13273575" cy="66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2"/>
              </a:lnSpc>
            </a:pPr>
            <a:r>
              <a:rPr lang="en-US" b="true" sz="4911" spc="-1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VARIÁVEIS</a:t>
            </a:r>
          </a:p>
        </p:txBody>
      </p:sp>
      <p:sp>
        <p:nvSpPr>
          <p:cNvPr name="TextBox 135" id="135"/>
          <p:cNvSpPr txBox="true"/>
          <p:nvPr/>
        </p:nvSpPr>
        <p:spPr>
          <a:xfrm rot="0">
            <a:off x="2054880" y="3609712"/>
            <a:ext cx="14094452" cy="4940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5"/>
              </a:lnSpc>
            </a:pPr>
          </a:p>
          <a:p>
            <a:pPr algn="l" marL="399221" indent="-199610" lvl="1">
              <a:lnSpc>
                <a:spcPts val="4365"/>
              </a:lnSpc>
              <a:buAutoNum type="arabicPeriod" startAt="1"/>
            </a:pPr>
            <a:r>
              <a:rPr lang="en-US" b="true" sz="3638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Declaração:</a:t>
            </a:r>
            <a:r>
              <a:rPr lang="en-US" sz="3638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 Antes de usar uma variável, você precisa declará-la, ou seja, dar a ela um nome. Por exemplo, </a:t>
            </a:r>
            <a:r>
              <a:rPr lang="en-US" b="true" sz="3638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idade</a:t>
            </a:r>
            <a:r>
              <a:rPr lang="en-US" sz="3638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l" marL="399221" indent="-199610" lvl="1">
              <a:lnSpc>
                <a:spcPts val="4365"/>
              </a:lnSpc>
              <a:buAutoNum type="arabicPeriod" startAt="1"/>
            </a:pPr>
            <a:r>
              <a:rPr lang="en-US" b="true" sz="3638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Atribuição:</a:t>
            </a:r>
            <a:r>
              <a:rPr lang="en-US" sz="3638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 Depois de declarar a variável, você pode atribuir um valor a ela. Isso significa colocar algo na caixa. Por exemplo, </a:t>
            </a:r>
            <a:r>
              <a:rPr lang="en-US" b="true" sz="3638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idade = 25</a:t>
            </a:r>
            <a:r>
              <a:rPr lang="en-US" sz="3638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l" marL="399221" indent="-199610" lvl="1">
              <a:lnSpc>
                <a:spcPts val="4365"/>
              </a:lnSpc>
              <a:buAutoNum type="arabicPeriod" startAt="1"/>
            </a:pPr>
            <a:r>
              <a:rPr lang="en-US" b="true" sz="3638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Uso:</a:t>
            </a:r>
            <a:r>
              <a:rPr lang="en-US" sz="3638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 Agora que você tem a variável </a:t>
            </a:r>
            <a:r>
              <a:rPr lang="en-US" b="true" sz="3638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idade</a:t>
            </a:r>
            <a:r>
              <a:rPr lang="en-US" sz="3638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 com o valor </a:t>
            </a:r>
            <a:r>
              <a:rPr lang="en-US" b="true" sz="3638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25</a:t>
            </a:r>
            <a:r>
              <a:rPr lang="en-US" sz="3638">
                <a:solidFill>
                  <a:srgbClr val="374151"/>
                </a:solidFill>
                <a:latin typeface="Montserrat"/>
                <a:ea typeface="Montserrat"/>
                <a:cs typeface="Montserrat"/>
                <a:sym typeface="Montserrat"/>
              </a:rPr>
              <a:t>, pode usá-la em seu programa. Por exemplo, você pode mostrar a idade na tela ou fazer cálculos com ela.</a:t>
            </a:r>
          </a:p>
          <a:p>
            <a:pPr algn="l" marL="399221" indent="-199610" lvl="1">
              <a:lnSpc>
                <a:spcPts val="4365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142522"/>
            <a:ext cx="18285112" cy="143231"/>
            <a:chOff x="0" y="0"/>
            <a:chExt cx="24380150" cy="190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0189" cy="190500"/>
            </a:xfrm>
            <a:custGeom>
              <a:avLst/>
              <a:gdLst/>
              <a:ahLst/>
              <a:cxnLst/>
              <a:rect r="r" b="b" t="t" l="l"/>
              <a:pathLst>
                <a:path h="190500" w="24380189">
                  <a:moveTo>
                    <a:pt x="24380189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24380189" y="190500"/>
                  </a:lnTo>
                  <a:lnTo>
                    <a:pt x="24380189" y="0"/>
                  </a:lnTo>
                  <a:close/>
                </a:path>
              </a:pathLst>
            </a:custGeom>
            <a:solidFill>
              <a:srgbClr val="C1272C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973892" y="952349"/>
            <a:ext cx="3359066" cy="857656"/>
          </a:xfrm>
          <a:custGeom>
            <a:avLst/>
            <a:gdLst/>
            <a:ahLst/>
            <a:cxnLst/>
            <a:rect r="r" b="b" t="t" l="l"/>
            <a:pathLst>
              <a:path h="857656" w="3359066">
                <a:moveTo>
                  <a:pt x="0" y="0"/>
                </a:moveTo>
                <a:lnTo>
                  <a:pt x="3359066" y="0"/>
                </a:lnTo>
                <a:lnTo>
                  <a:pt x="3359066" y="857656"/>
                </a:lnTo>
                <a:lnTo>
                  <a:pt x="0" y="857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80335" y="983464"/>
            <a:ext cx="7631417" cy="1356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2"/>
              </a:lnSpc>
            </a:pPr>
            <a:r>
              <a:rPr lang="en-US" b="true" sz="4911" spc="-1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REPRESENTAÇÕES DE UM ALGORITMO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430" y="2593228"/>
            <a:ext cx="9336202" cy="4898417"/>
          </a:xfrm>
          <a:custGeom>
            <a:avLst/>
            <a:gdLst/>
            <a:ahLst/>
            <a:cxnLst/>
            <a:rect r="r" b="b" t="t" l="l"/>
            <a:pathLst>
              <a:path h="4898417" w="9336202">
                <a:moveTo>
                  <a:pt x="0" y="0"/>
                </a:moveTo>
                <a:lnTo>
                  <a:pt x="9336203" y="0"/>
                </a:lnTo>
                <a:lnTo>
                  <a:pt x="9336203" y="4898416"/>
                </a:lnTo>
                <a:lnTo>
                  <a:pt x="0" y="48984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874116" y="5716047"/>
            <a:ext cx="10394203" cy="4426475"/>
          </a:xfrm>
          <a:custGeom>
            <a:avLst/>
            <a:gdLst/>
            <a:ahLst/>
            <a:cxnLst/>
            <a:rect r="r" b="b" t="t" l="l"/>
            <a:pathLst>
              <a:path h="4426475" w="10394203">
                <a:moveTo>
                  <a:pt x="0" y="0"/>
                </a:moveTo>
                <a:lnTo>
                  <a:pt x="10394204" y="0"/>
                </a:lnTo>
                <a:lnTo>
                  <a:pt x="10394204" y="4426475"/>
                </a:lnTo>
                <a:lnTo>
                  <a:pt x="0" y="44264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1028700" y="1764865"/>
            <a:ext cx="16230600" cy="743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9"/>
              </a:lnSpc>
            </a:pPr>
            <a:r>
              <a:rPr lang="en-US" sz="52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TIPOS DE LINGUAGEM DE PROGRAMAÇÃO</a:t>
            </a:r>
          </a:p>
        </p:txBody>
      </p:sp>
      <p:sp>
        <p:nvSpPr>
          <p:cNvPr name="TextBox 131" id="131"/>
          <p:cNvSpPr txBox="true"/>
          <p:nvPr/>
        </p:nvSpPr>
        <p:spPr>
          <a:xfrm rot="0">
            <a:off x="1830693" y="3539435"/>
            <a:ext cx="4505409" cy="67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800" spc="-1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COMPILADA</a:t>
            </a:r>
          </a:p>
        </p:txBody>
      </p:sp>
      <p:sp>
        <p:nvSpPr>
          <p:cNvPr name="TextBox 132" id="132"/>
          <p:cNvSpPr txBox="true"/>
          <p:nvPr/>
        </p:nvSpPr>
        <p:spPr>
          <a:xfrm rot="0">
            <a:off x="1830693" y="6018781"/>
            <a:ext cx="5200100" cy="67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800" spc="-1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INTERPRETADA</a:t>
            </a:r>
          </a:p>
        </p:txBody>
      </p:sp>
      <p:sp>
        <p:nvSpPr>
          <p:cNvPr name="TextBox 133" id="133"/>
          <p:cNvSpPr txBox="true"/>
          <p:nvPr/>
        </p:nvSpPr>
        <p:spPr>
          <a:xfrm rot="0">
            <a:off x="1830693" y="4360135"/>
            <a:ext cx="1478812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sz="33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 código fonte é traduzido para código de máquina (binário) por um compilador antes da execução. </a:t>
            </a:r>
          </a:p>
        </p:txBody>
      </p:sp>
      <p:sp>
        <p:nvSpPr>
          <p:cNvPr name="TextBox 134" id="134"/>
          <p:cNvSpPr txBox="true"/>
          <p:nvPr/>
        </p:nvSpPr>
        <p:spPr>
          <a:xfrm rot="0">
            <a:off x="1830693" y="6841741"/>
            <a:ext cx="1478812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sz="33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 código fonte é executado linha por linha por um interpretador, sem a necessidade de compilar.</a:t>
            </a:r>
          </a:p>
        </p:txBody>
      </p:sp>
      <p:grpSp>
        <p:nvGrpSpPr>
          <p:cNvPr name="Group 135" id="135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7" id="137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8" id="138"/>
          <p:cNvSpPr txBox="true"/>
          <p:nvPr/>
        </p:nvSpPr>
        <p:spPr>
          <a:xfrm rot="0">
            <a:off x="653895" y="450788"/>
            <a:ext cx="7584651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Lógica de Programação e Algoritmos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1475669" y="2640796"/>
            <a:ext cx="4296944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5000" spc="-1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COMPILADA</a:t>
            </a:r>
          </a:p>
        </p:txBody>
      </p:sp>
      <p:sp>
        <p:nvSpPr>
          <p:cNvPr name="TextBox 131" id="131"/>
          <p:cNvSpPr txBox="true"/>
          <p:nvPr/>
        </p:nvSpPr>
        <p:spPr>
          <a:xfrm rot="0">
            <a:off x="1475669" y="3575298"/>
            <a:ext cx="15783631" cy="419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 código-fonte escrito pelo programador é convertido por um compilador em código de máquina (binário), que o computador pode entender diretamente. Esse processo ocorre antes da execução do programa.</a:t>
            </a:r>
          </a:p>
          <a:p>
            <a:pPr algn="just">
              <a:lnSpc>
                <a:spcPts val="4799"/>
              </a:lnSpc>
            </a:pPr>
          </a:p>
          <a:p>
            <a:pPr algn="just">
              <a:lnSpc>
                <a:spcPts val="4799"/>
              </a:lnSpc>
            </a:pPr>
            <a:r>
              <a:rPr lang="en-US" b="true" sz="3999" u="sng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EXEMPLOS DE LINGUAGENS COMPILADAS:</a:t>
            </a:r>
            <a:r>
              <a:rPr lang="en-US" sz="39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C, C++, RUST, GO, FORTRAN</a:t>
            </a:r>
          </a:p>
        </p:txBody>
      </p:sp>
      <p:grpSp>
        <p:nvGrpSpPr>
          <p:cNvPr name="Group 132" id="132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4" id="134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5" id="135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1345682" y="2626973"/>
            <a:ext cx="526722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b="true" sz="5000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INTERPRETADA</a:t>
            </a:r>
          </a:p>
        </p:txBody>
      </p:sp>
      <p:sp>
        <p:nvSpPr>
          <p:cNvPr name="TextBox 131" id="131"/>
          <p:cNvSpPr txBox="true"/>
          <p:nvPr/>
        </p:nvSpPr>
        <p:spPr>
          <a:xfrm rot="0">
            <a:off x="1345682" y="3675090"/>
            <a:ext cx="15749312" cy="419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Nas linguagens interpretadas, o código-fonte é executado diretamente pelo intérprete. O processo de execução ocorre em tempo real, linha por linha, sem a necessidade de gerar um arquivo binário separado antes de rodar o programa.</a:t>
            </a:r>
          </a:p>
          <a:p>
            <a:pPr algn="just">
              <a:lnSpc>
                <a:spcPts val="4799"/>
              </a:lnSpc>
            </a:pPr>
          </a:p>
          <a:p>
            <a:pPr algn="just">
              <a:lnSpc>
                <a:spcPts val="4799"/>
              </a:lnSpc>
            </a:pPr>
            <a:r>
              <a:rPr lang="en-US" b="true" sz="3999" u="sng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EXEMPLOS DE LINGUAGENS INTERPRETADAS:</a:t>
            </a:r>
            <a:r>
              <a:rPr lang="en-US" sz="39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PHP,  RUBY,  PYTHON E  JAVASCRIPT.</a:t>
            </a:r>
          </a:p>
        </p:txBody>
      </p:sp>
      <p:grpSp>
        <p:nvGrpSpPr>
          <p:cNvPr name="Group 132" id="132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4" id="134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5" id="135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2847251" y="3771900"/>
            <a:ext cx="12593498" cy="27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b="true" sz="9000" spc="-1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REPRESENTAÇÕES DE UM ALGORITMO</a:t>
            </a:r>
          </a:p>
        </p:txBody>
      </p:sp>
      <p:grpSp>
        <p:nvGrpSpPr>
          <p:cNvPr name="Group 131" id="131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3" id="133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4" id="134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3848325" y="4288631"/>
            <a:ext cx="10591350" cy="70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2"/>
              </a:lnSpc>
            </a:pPr>
            <a:r>
              <a:rPr lang="en-US" b="true" sz="491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DESCRIÇÃO NARRATIVA</a:t>
            </a:r>
          </a:p>
        </p:txBody>
      </p:sp>
      <p:sp>
        <p:nvSpPr>
          <p:cNvPr name="TextBox 131" id="131"/>
          <p:cNvSpPr txBox="true"/>
          <p:nvPr/>
        </p:nvSpPr>
        <p:spPr>
          <a:xfrm rot="0">
            <a:off x="3848325" y="5656141"/>
            <a:ext cx="10591350" cy="70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2"/>
              </a:lnSpc>
            </a:pPr>
            <a:r>
              <a:rPr lang="en-US" b="true" sz="491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FLUXOGRAMA</a:t>
            </a:r>
          </a:p>
        </p:txBody>
      </p:sp>
      <p:sp>
        <p:nvSpPr>
          <p:cNvPr name="TextBox 132" id="132"/>
          <p:cNvSpPr txBox="true"/>
          <p:nvPr/>
        </p:nvSpPr>
        <p:spPr>
          <a:xfrm rot="0">
            <a:off x="3848325" y="7023441"/>
            <a:ext cx="10591350" cy="70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2"/>
              </a:lnSpc>
            </a:pPr>
            <a:r>
              <a:rPr lang="en-US" b="true" sz="491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PORTUGOL OU PSEUDOCÓDIGO</a:t>
            </a:r>
          </a:p>
        </p:txBody>
      </p:sp>
      <p:sp>
        <p:nvSpPr>
          <p:cNvPr name="TextBox 133" id="133"/>
          <p:cNvSpPr txBox="true"/>
          <p:nvPr/>
        </p:nvSpPr>
        <p:spPr>
          <a:xfrm rot="0">
            <a:off x="2105032" y="2419826"/>
            <a:ext cx="14077936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0"/>
              </a:lnSpc>
            </a:pPr>
            <a:r>
              <a:rPr lang="en-US" b="true" sz="5400" spc="-15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REPRESENTAÇÕES DE UM ALGORITMO</a:t>
            </a:r>
          </a:p>
        </p:txBody>
      </p:sp>
      <p:grpSp>
        <p:nvGrpSpPr>
          <p:cNvPr name="Group 134" id="134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5" id="135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6" id="136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7" id="137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142522"/>
            <a:ext cx="18285112" cy="143231"/>
            <a:chOff x="0" y="0"/>
            <a:chExt cx="24380150" cy="190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0189" cy="190500"/>
            </a:xfrm>
            <a:custGeom>
              <a:avLst/>
              <a:gdLst/>
              <a:ahLst/>
              <a:cxnLst/>
              <a:rect r="r" b="b" t="t" l="l"/>
              <a:pathLst>
                <a:path h="190500" w="24380189">
                  <a:moveTo>
                    <a:pt x="24380189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24380189" y="190500"/>
                  </a:lnTo>
                  <a:lnTo>
                    <a:pt x="24380189" y="0"/>
                  </a:lnTo>
                  <a:close/>
                </a:path>
              </a:pathLst>
            </a:custGeom>
            <a:solidFill>
              <a:srgbClr val="C127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30" id="130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2" id="132"/>
          <p:cNvSpPr txBox="true"/>
          <p:nvPr/>
        </p:nvSpPr>
        <p:spPr>
          <a:xfrm rot="0">
            <a:off x="724820" y="4078510"/>
            <a:ext cx="16838359" cy="27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b="true" sz="9000" spc="-15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LÓGICA DE PROGRAMAÇÃO</a:t>
            </a:r>
          </a:p>
          <a:p>
            <a:pPr algn="ctr">
              <a:lnSpc>
                <a:spcPts val="10800"/>
              </a:lnSpc>
            </a:pPr>
            <a:r>
              <a:rPr lang="en-US" b="true" sz="9000" spc="-15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 ALGORITMOS</a:t>
            </a:r>
          </a:p>
        </p:txBody>
      </p:sp>
      <p:grpSp>
        <p:nvGrpSpPr>
          <p:cNvPr name="Group 133" id="133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4" id="134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5" id="135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6" id="136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1028700" y="2289368"/>
            <a:ext cx="4840987" cy="736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2"/>
              </a:lnSpc>
            </a:pPr>
            <a:r>
              <a:rPr lang="en-US" b="true" sz="5457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ENTRADA</a:t>
            </a:r>
          </a:p>
        </p:txBody>
      </p:sp>
      <p:sp>
        <p:nvSpPr>
          <p:cNvPr name="TextBox 131" id="131"/>
          <p:cNvSpPr txBox="true"/>
          <p:nvPr/>
        </p:nvSpPr>
        <p:spPr>
          <a:xfrm rot="0">
            <a:off x="1028700" y="4552647"/>
            <a:ext cx="8806845" cy="736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2"/>
              </a:lnSpc>
            </a:pPr>
            <a:r>
              <a:rPr lang="en-US" b="true" sz="5457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PROCESSAMENTO</a:t>
            </a:r>
          </a:p>
        </p:txBody>
      </p:sp>
      <p:sp>
        <p:nvSpPr>
          <p:cNvPr name="TextBox 132" id="132"/>
          <p:cNvSpPr txBox="true"/>
          <p:nvPr/>
        </p:nvSpPr>
        <p:spPr>
          <a:xfrm rot="0">
            <a:off x="1028700" y="7335145"/>
            <a:ext cx="3157691" cy="736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2"/>
              </a:lnSpc>
            </a:pPr>
            <a:r>
              <a:rPr lang="en-US" b="true" sz="5457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SAÍDA</a:t>
            </a:r>
          </a:p>
        </p:txBody>
      </p:sp>
      <p:sp>
        <p:nvSpPr>
          <p:cNvPr name="TextBox 133" id="133"/>
          <p:cNvSpPr txBox="true"/>
          <p:nvPr/>
        </p:nvSpPr>
        <p:spPr>
          <a:xfrm rot="0">
            <a:off x="1028700" y="3025460"/>
            <a:ext cx="16230600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9"/>
              </a:lnSpc>
            </a:pPr>
            <a:r>
              <a:rPr lang="en-US" sz="32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SÃO OS DADOS QUE O COMPUTADOR RECEBE, GERALMENTE DE UM USUÁRIO OU DE OUTRO SISTEMA. </a:t>
            </a:r>
          </a:p>
        </p:txBody>
      </p:sp>
      <p:sp>
        <p:nvSpPr>
          <p:cNvPr name="TextBox 134" id="134"/>
          <p:cNvSpPr txBox="true"/>
          <p:nvPr/>
        </p:nvSpPr>
        <p:spPr>
          <a:xfrm rot="0">
            <a:off x="1028700" y="5312657"/>
            <a:ext cx="16230600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9"/>
              </a:lnSpc>
            </a:pPr>
            <a:r>
              <a:rPr lang="en-US" sz="32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É A PARTE ONDE O COMPUTADOR TRABALHA COM OS DADOS RECEBIDOS. AQUI, O PROCESSADOR EXECUTA CÁLCULOS, DECISÕES, E MANIPULA AS INFORMAÇÕES PARA PRODUZIR UM RESULTADO.</a:t>
            </a:r>
          </a:p>
        </p:txBody>
      </p:sp>
      <p:sp>
        <p:nvSpPr>
          <p:cNvPr name="TextBox 135" id="135"/>
          <p:cNvSpPr txBox="true"/>
          <p:nvPr/>
        </p:nvSpPr>
        <p:spPr>
          <a:xfrm rot="0">
            <a:off x="1028700" y="8071236"/>
            <a:ext cx="16230600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9"/>
              </a:lnSpc>
            </a:pPr>
            <a:r>
              <a:rPr lang="en-US" sz="327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SÃO OS RESULTADOS OU INFORMAÇÕES GERADAS PELO COMPUTADOR APÓS O PROCESSAMENTO. </a:t>
            </a:r>
          </a:p>
        </p:txBody>
      </p:sp>
      <p:grpSp>
        <p:nvGrpSpPr>
          <p:cNvPr name="Group 136" id="136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7" id="137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8" id="138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9" id="139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3175" y="1014518"/>
            <a:ext cx="3403196" cy="689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5"/>
              </a:lnSpc>
            </a:pPr>
            <a:r>
              <a:rPr lang="en-US" b="true" sz="5157" spc="-1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ENTRADA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321932" y="1014523"/>
            <a:ext cx="6422875" cy="689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5"/>
              </a:lnSpc>
            </a:pPr>
            <a:r>
              <a:rPr lang="en-US" b="true" sz="5157" spc="-1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PROCESSAMENTO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350369" y="1014518"/>
            <a:ext cx="2220513" cy="689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5"/>
              </a:lnSpc>
            </a:pPr>
            <a:r>
              <a:rPr lang="en-US" b="true" sz="5157" spc="-1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SAÍDA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1017" y="2396584"/>
            <a:ext cx="2727512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37"/>
              </a:lnSpc>
            </a:pPr>
            <a:r>
              <a:rPr lang="en-US" sz="236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LER UM NÚMERO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07982" y="2396584"/>
            <a:ext cx="3312310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37"/>
              </a:lnSpc>
            </a:pPr>
            <a:r>
              <a:rPr lang="en-US" sz="236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CALCULAR O DOBRO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233878" y="2396584"/>
            <a:ext cx="3336941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37"/>
              </a:lnSpc>
            </a:pPr>
            <a:r>
              <a:rPr lang="en-US" sz="236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INFORMAR O DOBRO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24175" y="4703130"/>
            <a:ext cx="2981197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37"/>
              </a:lnSpc>
            </a:pPr>
            <a:r>
              <a:rPr lang="en-US" sz="236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LER DOIS NÚMERO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65841" y="4703130"/>
            <a:ext cx="2996592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37"/>
              </a:lnSpc>
            </a:pPr>
            <a:r>
              <a:rPr lang="en-US" sz="236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CALCULAR A SOMA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382590" y="4703130"/>
            <a:ext cx="3039517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37"/>
              </a:lnSpc>
            </a:pPr>
            <a:r>
              <a:rPr lang="en-US" sz="236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INFORMAR A SOMA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55439" y="3644519"/>
            <a:ext cx="3918669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37"/>
              </a:lnSpc>
            </a:pPr>
            <a:r>
              <a:rPr lang="en-US" sz="236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LER NOTAS DOS ALUNOS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926599" y="3644519"/>
            <a:ext cx="2875075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37"/>
              </a:lnSpc>
            </a:pPr>
            <a:r>
              <a:rPr lang="en-US" sz="236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CALCULAR MÉDIA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441975" y="3468307"/>
            <a:ext cx="2920748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7"/>
              </a:lnSpc>
            </a:pPr>
            <a:r>
              <a:rPr lang="en-US" sz="236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INFORMAR MÉDIA DO ALUNO</a:t>
            </a:r>
          </a:p>
        </p:txBody>
      </p:sp>
      <p:sp>
        <p:nvSpPr>
          <p:cNvPr name="AutoShape 14" id="14"/>
          <p:cNvSpPr/>
          <p:nvPr/>
        </p:nvSpPr>
        <p:spPr>
          <a:xfrm>
            <a:off x="5514820" y="919273"/>
            <a:ext cx="8663" cy="8235743"/>
          </a:xfrm>
          <a:prstGeom prst="line">
            <a:avLst/>
          </a:prstGeom>
          <a:ln cap="rnd" w="28575">
            <a:solidFill>
              <a:srgbClr val="C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3543257" y="919273"/>
            <a:ext cx="8663" cy="8235743"/>
          </a:xfrm>
          <a:prstGeom prst="line">
            <a:avLst/>
          </a:prstGeom>
          <a:ln cap="rnd" w="28575">
            <a:solidFill>
              <a:srgbClr val="C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839768" y="5758700"/>
            <a:ext cx="4350011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7"/>
              </a:lnSpc>
            </a:pPr>
            <a:r>
              <a:rPr lang="en-US" sz="236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ARMAÇÃO, COMPONENTES, SUPRIMENTOS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030318" y="5934913"/>
            <a:ext cx="4667637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37"/>
              </a:lnSpc>
            </a:pPr>
            <a:r>
              <a:rPr lang="en-US" sz="236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SOLDA, PINTURA, MONTAGEM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233878" y="5934913"/>
            <a:ext cx="3336942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37"/>
              </a:lnSpc>
            </a:pPr>
            <a:r>
              <a:rPr lang="en-US" sz="236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BICICLETA ACABADA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79507" y="7347206"/>
            <a:ext cx="4870533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7"/>
              </a:lnSpc>
            </a:pPr>
            <a:r>
              <a:rPr lang="en-US" sz="236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MÉDICOS, ENFERMEIRAS, PACIENTES, EQUIPAMENTOS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307134" y="7347206"/>
            <a:ext cx="4114005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7"/>
              </a:lnSpc>
            </a:pPr>
            <a:r>
              <a:rPr lang="en-US" sz="236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DIAGNÓSTICOS, CIRURGIA, MEDICAMENTO, EXAMES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136135" y="7170993"/>
            <a:ext cx="3532427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7"/>
              </a:lnSpc>
            </a:pPr>
            <a:r>
              <a:rPr lang="en-US" sz="236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PACIENTE SAUDÁVIES, SERVIÇOS A COMUNIDADE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DAGZK86lbAA</dc:identifier>
  <dcterms:modified xsi:type="dcterms:W3CDTF">2011-08-01T06:04:30Z</dcterms:modified>
  <cp:revision>1</cp:revision>
  <dc:title>01 - Tipos de linguagem</dc:title>
</cp:coreProperties>
</file>