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ontserrat Bold" charset="1" panose="00000800000000000000"/>
      <p:regular r:id="rId22"/>
    </p:embeddedFont>
    <p:embeddedFont>
      <p:font typeface="Montserrat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4308507" y="5014142"/>
            <a:ext cx="9670985" cy="1020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3"/>
              </a:lnSpc>
            </a:pPr>
            <a:r>
              <a:rPr lang="en-US" b="true" sz="11759" spc="-1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ALGORITMO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3892" y="-1787505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9355" y="2255101"/>
            <a:ext cx="16094960" cy="85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b="true" sz="873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TIPO: CADEIA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9355" y="3567367"/>
            <a:ext cx="16094960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cadeia nome = “joaquim”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cadeia palavra = “caneta”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cadeia nomeCompleto = “Laura Dias”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cadeia escola = “Senai Suzano”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cadeia professora = “Juliana”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973892" y="-1787505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9355" y="2481570"/>
            <a:ext cx="16094960" cy="85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b="true" sz="873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TIPO: LOGICO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9355" y="4020305"/>
            <a:ext cx="16094960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logico chuva = verdadeiro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logico fome = falso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logico sono = verdadeiro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3892" y="-1787505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9355" y="2037001"/>
            <a:ext cx="16094960" cy="832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3"/>
              </a:lnSpc>
            </a:pPr>
            <a:r>
              <a:rPr lang="en-US" b="true" sz="8700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TIPO: LOGICO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0308" y="3283864"/>
            <a:ext cx="16094960" cy="594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 é menor que 4</a:t>
            </a:r>
          </a:p>
          <a:p>
            <a:pPr algn="ctr">
              <a:lnSpc>
                <a:spcPts val="7858"/>
              </a:lnSpc>
            </a:pP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 é maior que 8</a:t>
            </a:r>
          </a:p>
          <a:p>
            <a:pPr algn="ctr">
              <a:lnSpc>
                <a:spcPts val="7858"/>
              </a:lnSpc>
            </a:pP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 é igual a 2</a:t>
            </a:r>
          </a:p>
          <a:p>
            <a:pPr algn="ctr">
              <a:lnSpc>
                <a:spcPts val="7858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34477" y="4152900"/>
            <a:ext cx="2455668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0"/>
              </a:lnSpc>
              <a:spcBef>
                <a:spcPct val="0"/>
              </a:spcBef>
            </a:pPr>
            <a:r>
              <a:rPr lang="en-US" b="true" sz="5800" spc="-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falso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93179" y="8236864"/>
            <a:ext cx="473826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0"/>
              </a:lnSpc>
              <a:spcBef>
                <a:spcPct val="0"/>
              </a:spcBef>
            </a:pPr>
            <a:r>
              <a:rPr lang="en-US" b="true" sz="5800" spc="-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93179" y="6210300"/>
            <a:ext cx="473826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0"/>
              </a:lnSpc>
              <a:spcBef>
                <a:spcPct val="0"/>
              </a:spcBef>
            </a:pPr>
            <a:r>
              <a:rPr lang="en-US" b="true" sz="5800" spc="-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verdadeiro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973892" y="-1787505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9355" y="2037001"/>
            <a:ext cx="16094960" cy="832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3"/>
              </a:lnSpc>
            </a:pPr>
            <a:r>
              <a:rPr lang="en-US" b="true" sz="8700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TIPO: LOGICO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0308" y="3283864"/>
            <a:ext cx="16094960" cy="594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 é diferente de 6</a:t>
            </a:r>
          </a:p>
          <a:p>
            <a:pPr algn="ctr">
              <a:lnSpc>
                <a:spcPts val="7858"/>
              </a:lnSpc>
            </a:pP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 é maior ou igual a 5</a:t>
            </a:r>
          </a:p>
          <a:p>
            <a:pPr algn="ctr">
              <a:lnSpc>
                <a:spcPts val="7858"/>
              </a:lnSpc>
            </a:pP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 é menor ou igual a 9</a:t>
            </a:r>
          </a:p>
          <a:p>
            <a:pPr algn="ctr">
              <a:lnSpc>
                <a:spcPts val="7858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98656" y="4159048"/>
            <a:ext cx="473826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0"/>
              </a:lnSpc>
              <a:spcBef>
                <a:spcPct val="0"/>
              </a:spcBef>
            </a:pPr>
            <a:r>
              <a:rPr lang="en-US" b="true" sz="5800" spc="-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98656" y="6255664"/>
            <a:ext cx="473826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0"/>
              </a:lnSpc>
              <a:spcBef>
                <a:spcPct val="0"/>
              </a:spcBef>
            </a:pPr>
            <a:r>
              <a:rPr lang="en-US" b="true" sz="5800" spc="-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98656" y="8199093"/>
            <a:ext cx="473826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0"/>
              </a:lnSpc>
              <a:spcBef>
                <a:spcPct val="0"/>
              </a:spcBef>
            </a:pPr>
            <a:r>
              <a:rPr lang="en-US" b="true" sz="5800" spc="-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verdadeiro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3892" y="-1787505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9355" y="2027476"/>
            <a:ext cx="16094960" cy="85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b="true" sz="873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OPERADORES LÓGICOS 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832265" y="3110167"/>
          <a:ext cx="14623469" cy="6938962"/>
        </p:xfrm>
        <a:graphic>
          <a:graphicData uri="http://schemas.openxmlformats.org/drawingml/2006/table">
            <a:tbl>
              <a:tblPr/>
              <a:tblGrid>
                <a:gridCol w="6030545"/>
                <a:gridCol w="8592924"/>
              </a:tblGrid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OPERADOR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DESCRIÇÃO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MAIOR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&gt;=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MAIOR IGUAL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&lt;= 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 IGUAL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==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IGUAL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!=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DIFERENTE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grpSp>
        <p:nvGrpSpPr>
          <p:cNvPr name="Group 5" id="5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3892" y="-1787505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6520" y="2667000"/>
            <a:ext cx="16094960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7&lt;5</a:t>
            </a:r>
          </a:p>
          <a:p>
            <a:pPr algn="ctr">
              <a:lnSpc>
                <a:spcPts val="7858"/>
              </a:lnSpc>
            </a:pP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3&gt;2</a:t>
            </a:r>
          </a:p>
          <a:p>
            <a:pPr algn="ctr">
              <a:lnSpc>
                <a:spcPts val="7858"/>
              </a:lnSpc>
            </a:pP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1&lt;=7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3892" y="-1787505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6520" y="2667000"/>
            <a:ext cx="16094960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4==4</a:t>
            </a:r>
          </a:p>
          <a:p>
            <a:pPr algn="ctr">
              <a:lnSpc>
                <a:spcPts val="7858"/>
              </a:lnSpc>
            </a:pP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3!=2</a:t>
            </a:r>
          </a:p>
          <a:p>
            <a:pPr algn="ctr">
              <a:lnSpc>
                <a:spcPts val="7858"/>
              </a:lnSpc>
            </a:pP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5&gt;=8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2" id="132"/>
          <p:cNvSpPr txBox="true"/>
          <p:nvPr/>
        </p:nvSpPr>
        <p:spPr>
          <a:xfrm rot="0">
            <a:off x="1795323" y="3314700"/>
            <a:ext cx="14697353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3"/>
              </a:lnSpc>
            </a:pPr>
            <a:r>
              <a:rPr lang="en-US" sz="600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Algoritmo é uma sequência de passos ou instruções bem definidas para resolver um problema ou realizar uma tarefa específica.</a:t>
            </a:r>
          </a:p>
        </p:txBody>
      </p:sp>
      <p:grpSp>
        <p:nvGrpSpPr>
          <p:cNvPr name="Group 133" id="13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6" id="13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2" id="132"/>
          <p:cNvSpPr txBox="true"/>
          <p:nvPr/>
        </p:nvSpPr>
        <p:spPr>
          <a:xfrm rot="0">
            <a:off x="4385414" y="5004936"/>
            <a:ext cx="9517172" cy="112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3"/>
              </a:lnSpc>
            </a:pPr>
            <a:r>
              <a:rPr lang="en-US" b="true" sz="12958" spc="-1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VARIÁVEIS</a:t>
            </a:r>
          </a:p>
        </p:txBody>
      </p:sp>
      <p:grpSp>
        <p:nvGrpSpPr>
          <p:cNvPr name="Group 133" id="13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6" id="13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285635" y="2619375"/>
            <a:ext cx="15716731" cy="505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62"/>
              </a:lnSpc>
            </a:pPr>
            <a:r>
              <a:rPr lang="en-US" sz="48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Variáveis estão associadas aposições de memória que armazenam informações.</a:t>
            </a:r>
          </a:p>
          <a:p>
            <a:pPr algn="just">
              <a:lnSpc>
                <a:spcPts val="5762"/>
              </a:lnSpc>
            </a:pPr>
          </a:p>
          <a:p>
            <a:pPr algn="just">
              <a:lnSpc>
                <a:spcPts val="5762"/>
              </a:lnSpc>
            </a:pPr>
            <a:r>
              <a:rPr lang="en-US" sz="48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Variáveis são como "caixas" ou "espaços de armazenamento" que guardam valores em um programa de computador. Elas têm nomes e podem conter diferentes tipos de dados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380335" y="5329369"/>
            <a:ext cx="16094960" cy="92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8"/>
              </a:lnSpc>
            </a:pPr>
            <a:r>
              <a:rPr lang="en-US" b="true" sz="9499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 NOME </a:t>
            </a:r>
            <a:r>
              <a:rPr lang="en-US" b="true" sz="9499" spc="-14">
                <a:solidFill>
                  <a:srgbClr val="80808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= VALOR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42522"/>
            <a:ext cx="18285112" cy="143231"/>
            <a:chOff x="0" y="0"/>
            <a:chExt cx="24380150" cy="190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0189" cy="190500"/>
            </a:xfrm>
            <a:custGeom>
              <a:avLst/>
              <a:gdLst/>
              <a:ahLst/>
              <a:cxnLst/>
              <a:rect r="r" b="b" t="t" l="l"/>
              <a:pathLst>
                <a:path h="190500" w="24380189">
                  <a:moveTo>
                    <a:pt x="24380189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4380189" y="190500"/>
                  </a:lnTo>
                  <a:lnTo>
                    <a:pt x="24380189" y="0"/>
                  </a:lnTo>
                  <a:close/>
                </a:path>
              </a:pathLst>
            </a:custGeom>
            <a:solidFill>
              <a:srgbClr val="C1272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973892" y="-1787505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43158" y="2826480"/>
          <a:ext cx="16201683" cy="7227453"/>
        </p:xfrm>
        <a:graphic>
          <a:graphicData uri="http://schemas.openxmlformats.org/drawingml/2006/table">
            <a:tbl>
              <a:tblPr/>
              <a:tblGrid>
                <a:gridCol w="4644699"/>
                <a:gridCol w="11556984"/>
              </a:tblGrid>
              <a:tr h="10484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60"/>
                        </a:lnSpc>
                        <a:defRPr/>
                      </a:pPr>
                      <a:r>
                        <a:rPr lang="en-US" sz="430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TIPO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60"/>
                        </a:lnSpc>
                        <a:defRPr/>
                      </a:pPr>
                      <a:r>
                        <a:rPr lang="en-US" sz="4300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DESCRIÇÃO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5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560"/>
                        </a:lnSpc>
                        <a:defRPr/>
                      </a:pPr>
                      <a:r>
                        <a:rPr lang="en-US" sz="3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INTEIRO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560"/>
                        </a:lnSpc>
                        <a:defRPr/>
                      </a:pPr>
                      <a:r>
                        <a:rPr lang="en-US" sz="3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Usada para armazenar números inteiros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54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560"/>
                        </a:lnSpc>
                        <a:defRPr/>
                      </a:pPr>
                      <a:r>
                        <a:rPr lang="en-US" sz="3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560"/>
                        </a:lnSpc>
                        <a:defRPr/>
                      </a:pPr>
                      <a:r>
                        <a:rPr lang="en-US" sz="3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Usada para armazenar número reais (quebrados)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35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560"/>
                        </a:lnSpc>
                        <a:defRPr/>
                      </a:pPr>
                      <a:r>
                        <a:rPr lang="en-US" sz="3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CARACTER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560"/>
                        </a:lnSpc>
                        <a:defRPr/>
                      </a:pPr>
                      <a:r>
                        <a:rPr lang="en-US" sz="3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Usada para armazenar uma letra ou símbolo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1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560"/>
                        </a:lnSpc>
                        <a:defRPr/>
                      </a:pPr>
                      <a:r>
                        <a:rPr lang="en-US" sz="3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CADEIA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560"/>
                        </a:lnSpc>
                        <a:defRPr/>
                      </a:pPr>
                      <a:r>
                        <a:rPr lang="en-US" sz="3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Usada para armazenar texto ou uma grande quantidade de caracteres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60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560"/>
                        </a:lnSpc>
                        <a:defRPr/>
                      </a:pPr>
                      <a:r>
                        <a:rPr lang="en-US" sz="3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LOGICO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560"/>
                        </a:lnSpc>
                        <a:defRPr/>
                      </a:pPr>
                      <a:r>
                        <a:rPr lang="en-US" sz="3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Usada para armazenar verdadeiro ou falso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6520" y="2062099"/>
            <a:ext cx="16094960" cy="67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1"/>
              </a:lnSpc>
            </a:pPr>
            <a:r>
              <a:rPr lang="en-US" b="true" sz="6999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 NOME </a:t>
            </a:r>
            <a:r>
              <a:rPr lang="en-US" b="true" sz="6999" spc="-10">
                <a:solidFill>
                  <a:srgbClr val="80808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= VALOR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3892" y="-1787505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15953" y="2181705"/>
            <a:ext cx="16094960" cy="85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b="true" sz="873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TIPO: INTEIRO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15953" y="3611857"/>
            <a:ext cx="16094960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idade = 24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paginas = 128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garrafas = 4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blusas = 10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inteiro rodas = 4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3892" y="-1787505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9355" y="2602763"/>
            <a:ext cx="16094960" cy="85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b="true" sz="873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TIPO: REAL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9355" y="4262692"/>
            <a:ext cx="16094960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 salario = 2100.30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 distancia = 20.5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 nota = 7.5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 preco = 12.75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3892" y="-1787505"/>
            <a:ext cx="3359066" cy="857656"/>
          </a:xfrm>
          <a:custGeom>
            <a:avLst/>
            <a:gdLst/>
            <a:ahLst/>
            <a:cxnLst/>
            <a:rect r="r" b="b" t="t" l="l"/>
            <a:pathLst>
              <a:path h="857656" w="3359066">
                <a:moveTo>
                  <a:pt x="0" y="0"/>
                </a:moveTo>
                <a:lnTo>
                  <a:pt x="3359066" y="0"/>
                </a:lnTo>
                <a:lnTo>
                  <a:pt x="3359066" y="857656"/>
                </a:lnTo>
                <a:lnTo>
                  <a:pt x="0" y="857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33133" y="2753402"/>
            <a:ext cx="16094960" cy="85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b="true" sz="873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TIPO: CARACTER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33133" y="4563969"/>
            <a:ext cx="16094960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 vogal = ‘a’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 consoante = ‘b’</a:t>
            </a:r>
          </a:p>
          <a:p>
            <a:pPr algn="ctr">
              <a:lnSpc>
                <a:spcPts val="7858"/>
              </a:lnSpc>
            </a:pPr>
            <a:r>
              <a:rPr lang="en-US" sz="6548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caracter resposta = ‘s’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DAGZK7E0SI8</dc:identifier>
  <dcterms:modified xsi:type="dcterms:W3CDTF">2011-08-01T06:04:30Z</dcterms:modified>
  <cp:revision>1</cp:revision>
  <dc:title>03 - Algoritmos</dc:title>
</cp:coreProperties>
</file>