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Bold" charset="1" panose="00000800000000000000"/>
      <p:regular r:id="rId16"/>
    </p:embeddedFont>
    <p:embeddedFont>
      <p:font typeface="Montserrat" charset="1" panose="00000500000000000000"/>
      <p:regular r:id="rId17"/>
    </p:embeddedFont>
    <p:embeddedFont>
      <p:font typeface="Arimo Bold" charset="1" panose="020B0704020202020204"/>
      <p:regular r:id="rId18"/>
    </p:embeddedFont>
    <p:embeddedFont>
      <p:font typeface="Montserrat Bold Italics" charset="1" panose="00000800000000000000"/>
      <p:regular r:id="rId19"/>
    </p:embeddedFont>
    <p:embeddedFont>
      <p:font typeface="Montserrat Italics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3114418" y="3549504"/>
            <a:ext cx="12059164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51"/>
              </a:lnSpc>
            </a:pPr>
            <a:r>
              <a:rPr lang="en-US" b="true" sz="10459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ESTRUTURA CONDICIONAL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096520" y="1504950"/>
            <a:ext cx="16094960" cy="85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2"/>
              </a:lnSpc>
            </a:pPr>
            <a:r>
              <a:rPr lang="en-US" b="true" sz="8731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OPERADORES LÓGICOS </a:t>
            </a:r>
          </a:p>
        </p:txBody>
      </p:sp>
      <p:graphicFrame>
        <p:nvGraphicFramePr>
          <p:cNvPr name="Table 131" id="131"/>
          <p:cNvGraphicFramePr>
            <a:graphicFrameLocks noGrp="true"/>
          </p:cNvGraphicFramePr>
          <p:nvPr/>
        </p:nvGraphicFramePr>
        <p:xfrm>
          <a:off x="1832265" y="2587642"/>
          <a:ext cx="14623469" cy="6938962"/>
        </p:xfrm>
        <a:graphic>
          <a:graphicData uri="http://schemas.openxmlformats.org/drawingml/2006/table">
            <a:tbl>
              <a:tblPr/>
              <a:tblGrid>
                <a:gridCol w="7311735"/>
                <a:gridCol w="7311735"/>
              </a:tblGrid>
              <a:tr h="991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OPERADOR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 b="true">
                          <a:solidFill>
                            <a:srgbClr val="FFFFFF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DESCRIÇÃO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991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MAIOR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991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MENOR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991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&gt;=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MAIOR IGUAL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991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&lt;= 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MENOR IGUAL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  <a:tr h="991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==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IGUAL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CBCB"/>
                    </a:solidFill>
                  </a:tcPr>
                </a:tc>
              </a:tr>
              <a:tr h="9912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!=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02"/>
                        </a:lnSpc>
                        <a:defRPr/>
                      </a:pPr>
                      <a:r>
                        <a:rPr lang="en-US" sz="4001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DIFERENTE</a:t>
                      </a:r>
                      <a:endParaRPr lang="en-US" sz="1100"/>
                    </a:p>
                  </a:txBody>
                  <a:tcPr marL="91440" marR="91440" marT="91440" marB="91440" anchor="ctr">
                    <a:lnL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816354" y="3299696"/>
            <a:ext cx="14655291" cy="3687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03"/>
              </a:lnSpc>
            </a:pPr>
            <a:r>
              <a:rPr lang="en-US" sz="600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estrutura condicional é uma parte da programação que permite que o computador tome decisões com base em certas condições.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445425" y="3247270"/>
            <a:ext cx="15816548" cy="3687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8715" indent="-329357" lvl="1">
              <a:lnSpc>
                <a:spcPts val="7203"/>
              </a:lnSpc>
              <a:buFont typeface="Arial"/>
              <a:buChar char="•"/>
            </a:pPr>
            <a:r>
              <a:rPr lang="en-US" sz="6002" spc="-2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ESTIVER CHOVENDO, LEVE O GUARDA CHUVA</a:t>
            </a:r>
          </a:p>
          <a:p>
            <a:pPr algn="just" marL="658715" indent="-329357" lvl="1">
              <a:lnSpc>
                <a:spcPts val="7203"/>
              </a:lnSpc>
              <a:buFont typeface="Arial"/>
              <a:buChar char="•"/>
            </a:pPr>
            <a:r>
              <a:rPr lang="en-US" sz="6002" spc="-2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ESTIVER DOENTE, VÁ AO MÉDICO </a:t>
            </a:r>
          </a:p>
          <a:p>
            <a:pPr algn="just" marL="658715" indent="-329357" lvl="1">
              <a:lnSpc>
                <a:spcPts val="7203"/>
              </a:lnSpc>
              <a:buFont typeface="Arial"/>
              <a:buChar char="•"/>
            </a:pPr>
            <a:r>
              <a:rPr lang="en-US" sz="6002" spc="-2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ESTIVER COM SEDE, BEBA ÁGUA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13351" y="4595812"/>
            <a:ext cx="9061298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643"/>
              </a:lnSpc>
            </a:pPr>
            <a:r>
              <a:rPr lang="en-US" b="true" sz="7202" spc="-32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CONDIÇÃO -&gt; AÇÃO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39029" y="3007436"/>
            <a:ext cx="6871239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00"/>
              </a:lnSpc>
            </a:pPr>
            <a:r>
              <a:rPr lang="en-US" sz="4500" spc="-204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Essa ação só irá ocorrer se a condição for verdadeira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605998" y="2852236"/>
            <a:ext cx="7444122" cy="168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48"/>
              </a:lnSpc>
            </a:pPr>
            <a:r>
              <a:rPr lang="en-US" sz="5457" spc="-2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fluxograma usamos o losango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3248893" y="5032160"/>
            <a:ext cx="4158333" cy="4158333"/>
            <a:chOff x="0" y="0"/>
            <a:chExt cx="5544443" cy="5544443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5544439" cy="5544439"/>
            </a:xfrm>
            <a:custGeom>
              <a:avLst/>
              <a:gdLst/>
              <a:ahLst/>
              <a:cxnLst/>
              <a:rect r="r" b="b" t="t" l="l"/>
              <a:pathLst>
                <a:path h="5544439" w="5544439">
                  <a:moveTo>
                    <a:pt x="0" y="2772283"/>
                  </a:moveTo>
                  <a:lnTo>
                    <a:pt x="2772283" y="0"/>
                  </a:lnTo>
                  <a:lnTo>
                    <a:pt x="5544439" y="2772283"/>
                  </a:lnTo>
                  <a:lnTo>
                    <a:pt x="2772283" y="5544439"/>
                  </a:lnTo>
                  <a:close/>
                </a:path>
              </a:pathLst>
            </a:custGeom>
            <a:solidFill>
              <a:srgbClr val="92D050"/>
            </a:solidFill>
          </p:spPr>
        </p:sp>
      </p:grpSp>
      <p:sp>
        <p:nvSpPr>
          <p:cNvPr name="TextBox 133" id="133"/>
          <p:cNvSpPr txBox="true"/>
          <p:nvPr/>
        </p:nvSpPr>
        <p:spPr>
          <a:xfrm rot="0">
            <a:off x="9956560" y="2899952"/>
            <a:ext cx="7789007" cy="166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48"/>
              </a:lnSpc>
            </a:pPr>
            <a:r>
              <a:rPr lang="en-US" sz="5457" spc="-2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 portugol usamos a palavra </a:t>
            </a:r>
            <a:r>
              <a:rPr lang="en-US" b="true" sz="5457" spc="-27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</a:t>
            </a:r>
          </a:p>
        </p:txBody>
      </p:sp>
      <p:grpSp>
        <p:nvGrpSpPr>
          <p:cNvPr name="Group 134" id="134"/>
          <p:cNvGrpSpPr/>
          <p:nvPr/>
        </p:nvGrpSpPr>
        <p:grpSpPr>
          <a:xfrm rot="0">
            <a:off x="10051087" y="5403342"/>
            <a:ext cx="7599954" cy="2629333"/>
            <a:chOff x="0" y="0"/>
            <a:chExt cx="10133272" cy="3505778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10133203" cy="3505708"/>
            </a:xfrm>
            <a:custGeom>
              <a:avLst/>
              <a:gdLst/>
              <a:ahLst/>
              <a:cxnLst/>
              <a:rect r="r" b="b" t="t" l="l"/>
              <a:pathLst>
                <a:path h="3505708" w="10133203">
                  <a:moveTo>
                    <a:pt x="17272" y="0"/>
                  </a:moveTo>
                  <a:lnTo>
                    <a:pt x="10115931" y="0"/>
                  </a:lnTo>
                  <a:cubicBezTo>
                    <a:pt x="10125456" y="0"/>
                    <a:pt x="10133203" y="7747"/>
                    <a:pt x="10133203" y="17272"/>
                  </a:cubicBezTo>
                  <a:lnTo>
                    <a:pt x="10133203" y="3488436"/>
                  </a:lnTo>
                  <a:cubicBezTo>
                    <a:pt x="10133203" y="3497961"/>
                    <a:pt x="10125456" y="3505708"/>
                    <a:pt x="10115931" y="3505708"/>
                  </a:cubicBezTo>
                  <a:lnTo>
                    <a:pt x="17272" y="3505708"/>
                  </a:lnTo>
                  <a:cubicBezTo>
                    <a:pt x="7747" y="3505708"/>
                    <a:pt x="0" y="3497961"/>
                    <a:pt x="0" y="3488436"/>
                  </a:cubicBezTo>
                  <a:lnTo>
                    <a:pt x="0" y="17272"/>
                  </a:lnTo>
                  <a:cubicBezTo>
                    <a:pt x="0" y="7747"/>
                    <a:pt x="7747" y="0"/>
                    <a:pt x="17272" y="0"/>
                  </a:cubicBezTo>
                  <a:moveTo>
                    <a:pt x="17272" y="34671"/>
                  </a:moveTo>
                  <a:lnTo>
                    <a:pt x="17272" y="17272"/>
                  </a:lnTo>
                  <a:lnTo>
                    <a:pt x="34671" y="17272"/>
                  </a:lnTo>
                  <a:lnTo>
                    <a:pt x="34671" y="3488436"/>
                  </a:lnTo>
                  <a:lnTo>
                    <a:pt x="17272" y="3488436"/>
                  </a:lnTo>
                  <a:lnTo>
                    <a:pt x="17272" y="3471164"/>
                  </a:lnTo>
                  <a:lnTo>
                    <a:pt x="10115931" y="3471164"/>
                  </a:lnTo>
                  <a:lnTo>
                    <a:pt x="10115931" y="3488436"/>
                  </a:lnTo>
                  <a:lnTo>
                    <a:pt x="10098660" y="3488436"/>
                  </a:lnTo>
                  <a:lnTo>
                    <a:pt x="10098660" y="17272"/>
                  </a:lnTo>
                  <a:lnTo>
                    <a:pt x="10115931" y="17272"/>
                  </a:lnTo>
                  <a:lnTo>
                    <a:pt x="10115931" y="34671"/>
                  </a:lnTo>
                  <a:lnTo>
                    <a:pt x="17272" y="3467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6" id="136"/>
            <p:cNvSpPr txBox="true"/>
            <p:nvPr/>
          </p:nvSpPr>
          <p:spPr>
            <a:xfrm>
              <a:off x="0" y="0"/>
              <a:ext cx="10133272" cy="3505778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3929"/>
                </a:lnSpc>
              </a:pPr>
              <a:r>
                <a:rPr lang="en-US" sz="3274">
                  <a:solidFill>
                    <a:srgbClr val="E46C0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INTEIRO</a:t>
              </a:r>
              <a:r>
                <a:rPr lang="en-US" sz="3274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 IDADE = 18</a:t>
              </a:r>
            </a:p>
            <a:p>
              <a:pPr algn="l">
                <a:lnSpc>
                  <a:spcPts val="3929"/>
                </a:lnSpc>
              </a:pPr>
            </a:p>
            <a:p>
              <a:pPr algn="l">
                <a:lnSpc>
                  <a:spcPts val="3929"/>
                </a:lnSpc>
              </a:pPr>
              <a:r>
                <a:rPr lang="en-US" sz="3274">
                  <a:solidFill>
                    <a:srgbClr val="0070C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</a:t>
              </a:r>
              <a:r>
                <a:rPr lang="en-US" sz="3274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(IDADE &gt;= 18) {</a:t>
              </a:r>
            </a:p>
            <a:p>
              <a:pPr algn="l">
                <a:lnSpc>
                  <a:spcPts val="3929"/>
                </a:lnSpc>
              </a:pPr>
              <a:r>
                <a:rPr lang="en-US" sz="3274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	</a:t>
              </a:r>
              <a:r>
                <a:rPr lang="en-US" sz="3274">
                  <a:solidFill>
                    <a:srgbClr val="0070C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ESCREVA</a:t>
              </a:r>
              <a:r>
                <a:rPr lang="en-US" sz="3274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(“MAIOR DE IDADE”)</a:t>
              </a:r>
            </a:p>
            <a:p>
              <a:pPr algn="l">
                <a:lnSpc>
                  <a:spcPts val="3929"/>
                </a:lnSpc>
              </a:pPr>
              <a:r>
                <a:rPr lang="en-US" sz="3274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}</a:t>
              </a:r>
            </a:p>
          </p:txBody>
        </p:sp>
      </p:grpSp>
      <p:grpSp>
        <p:nvGrpSpPr>
          <p:cNvPr name="Group 137" id="137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8" id="138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9" id="139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0" id="140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3" id="133"/>
          <p:cNvSpPr/>
          <p:nvPr/>
        </p:nvSpPr>
        <p:spPr>
          <a:xfrm flipH="false" flipV="false" rot="-1838497">
            <a:off x="5294513" y="3716641"/>
            <a:ext cx="1196729" cy="774882"/>
          </a:xfrm>
          <a:custGeom>
            <a:avLst/>
            <a:gdLst/>
            <a:ahLst/>
            <a:cxnLst/>
            <a:rect r="r" b="b" t="t" l="l"/>
            <a:pathLst>
              <a:path h="774882" w="1196729">
                <a:moveTo>
                  <a:pt x="0" y="0"/>
                </a:moveTo>
                <a:lnTo>
                  <a:pt x="1196729" y="0"/>
                </a:lnTo>
                <a:lnTo>
                  <a:pt x="1196729" y="774882"/>
                </a:lnTo>
                <a:lnTo>
                  <a:pt x="0" y="7748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3209131" y="4713817"/>
            <a:ext cx="11869739" cy="400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b="true" sz="8731" spc="-13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SE</a:t>
            </a:r>
            <a:r>
              <a:rPr lang="en-US" b="true" sz="8731" spc="-1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(CONDIÇÃO) </a:t>
            </a:r>
            <a:r>
              <a:rPr lang="en-US" b="true" sz="8731" spc="-13">
                <a:solidFill>
                  <a:srgbClr val="1F497D"/>
                </a:solidFill>
                <a:latin typeface="Arimo Bold"/>
                <a:ea typeface="Arimo Bold"/>
                <a:cs typeface="Arimo Bold"/>
                <a:sym typeface="Arimo Bold"/>
              </a:rPr>
              <a:t>{</a:t>
            </a:r>
          </a:p>
          <a:p>
            <a:pPr algn="l">
              <a:lnSpc>
                <a:spcPts val="10477"/>
              </a:lnSpc>
            </a:pPr>
            <a:r>
              <a:rPr lang="en-US" b="true" sz="8731" spc="-1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	BLOCO DE CÓDIGO</a:t>
            </a:r>
          </a:p>
          <a:p>
            <a:pPr algn="l">
              <a:lnSpc>
                <a:spcPts val="10477"/>
              </a:lnSpc>
            </a:pPr>
            <a:r>
              <a:rPr lang="en-US" b="true" sz="8731" spc="-13">
                <a:solidFill>
                  <a:srgbClr val="1F497D"/>
                </a:solidFill>
                <a:latin typeface="Arimo Bold"/>
                <a:ea typeface="Arimo Bold"/>
                <a:cs typeface="Arimo Bold"/>
                <a:sym typeface="Arimo Bold"/>
              </a:rPr>
              <a:t>}</a:t>
            </a:r>
          </a:p>
        </p:txBody>
      </p:sp>
      <p:sp>
        <p:nvSpPr>
          <p:cNvPr name="TextBox 136" id="136"/>
          <p:cNvSpPr txBox="true"/>
          <p:nvPr/>
        </p:nvSpPr>
        <p:spPr>
          <a:xfrm rot="0">
            <a:off x="6263310" y="3308774"/>
            <a:ext cx="4367200" cy="928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9"/>
              </a:lnSpc>
            </a:pPr>
            <a:r>
              <a:rPr lang="en-US" b="true" sz="2958" spc="-1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EXPRESSÃO LÓGICA OU BOLEANA</a:t>
            </a:r>
          </a:p>
        </p:txBody>
      </p:sp>
      <p:sp>
        <p:nvSpPr>
          <p:cNvPr name="TextBox 137" id="137"/>
          <p:cNvSpPr txBox="true"/>
          <p:nvPr/>
        </p:nvSpPr>
        <p:spPr>
          <a:xfrm rot="0">
            <a:off x="653895" y="1531812"/>
            <a:ext cx="17525566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3"/>
              </a:lnSpc>
            </a:pPr>
            <a:r>
              <a:rPr lang="en-US" b="true" sz="6002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ESTRUTURA DO </a:t>
            </a:r>
            <a:r>
              <a:rPr lang="en-US" b="true" sz="6002" i="true" spc="-13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SE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838497">
            <a:off x="5294513" y="3716641"/>
            <a:ext cx="1196729" cy="774882"/>
          </a:xfrm>
          <a:custGeom>
            <a:avLst/>
            <a:gdLst/>
            <a:ahLst/>
            <a:cxnLst/>
            <a:rect r="r" b="b" t="t" l="l"/>
            <a:pathLst>
              <a:path h="774882" w="1196729">
                <a:moveTo>
                  <a:pt x="0" y="0"/>
                </a:moveTo>
                <a:lnTo>
                  <a:pt x="1196729" y="0"/>
                </a:lnTo>
                <a:lnTo>
                  <a:pt x="1196729" y="774882"/>
                </a:lnTo>
                <a:lnTo>
                  <a:pt x="0" y="7748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09131" y="4713817"/>
            <a:ext cx="11869739" cy="400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b="true" sz="8731" spc="-13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SE</a:t>
            </a:r>
            <a:r>
              <a:rPr lang="en-US" b="true" sz="8731" spc="-1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(CONDIÇÃO) </a:t>
            </a:r>
            <a:r>
              <a:rPr lang="en-US" b="true" sz="8731" spc="-13">
                <a:solidFill>
                  <a:srgbClr val="1F497D"/>
                </a:solidFill>
                <a:latin typeface="Arimo Bold"/>
                <a:ea typeface="Arimo Bold"/>
                <a:cs typeface="Arimo Bold"/>
                <a:sym typeface="Arimo Bold"/>
              </a:rPr>
              <a:t>{</a:t>
            </a:r>
          </a:p>
          <a:p>
            <a:pPr algn="l">
              <a:lnSpc>
                <a:spcPts val="10477"/>
              </a:lnSpc>
            </a:pPr>
            <a:r>
              <a:rPr lang="en-US" b="true" sz="8731" spc="-1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	BLOCO DE CÓDIGO</a:t>
            </a:r>
          </a:p>
          <a:p>
            <a:pPr algn="l">
              <a:lnSpc>
                <a:spcPts val="10477"/>
              </a:lnSpc>
            </a:pPr>
            <a:r>
              <a:rPr lang="en-US" b="true" sz="8731" spc="-13">
                <a:solidFill>
                  <a:srgbClr val="1F497D"/>
                </a:solidFill>
                <a:latin typeface="Arimo Bold"/>
                <a:ea typeface="Arimo Bold"/>
                <a:cs typeface="Arimo Bold"/>
                <a:sym typeface="Arimo Bold"/>
              </a:rPr>
              <a:t>}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32482" y="3308774"/>
            <a:ext cx="2811518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9"/>
              </a:lnSpc>
            </a:pPr>
            <a:r>
              <a:rPr lang="en-US" b="true" sz="2958" spc="-13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VERIFICAR INFORMAÇÃO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3895" y="1531812"/>
            <a:ext cx="17525566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3"/>
              </a:lnSpc>
            </a:pPr>
            <a:r>
              <a:rPr lang="en-US" b="true" sz="6002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ESTRUTURA DO </a:t>
            </a:r>
            <a:r>
              <a:rPr lang="en-US" b="true" sz="6002" i="true" spc="-13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SE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770460" y="7968404"/>
            <a:ext cx="7488840" cy="182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02"/>
              </a:lnSpc>
            </a:pPr>
            <a:r>
              <a:rPr lang="en-US" sz="4001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ESSA INFORMAÇÃO FOR </a:t>
            </a:r>
            <a:r>
              <a:rPr lang="en-US" sz="4001" spc="-13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VERDADEIRA</a:t>
            </a:r>
            <a:r>
              <a:rPr lang="en-US" sz="4001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 BLOCO DE CÓDIGO SERÁ EXECUTADO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816354" y="3761580"/>
            <a:ext cx="14655291" cy="2763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03"/>
              </a:lnSpc>
            </a:pPr>
            <a:r>
              <a:rPr lang="en-US" sz="600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Em outras palavras, um determinado bloco de código será executado se uma condição for verdadeira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3" id="133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1321418" y="3356114"/>
            <a:ext cx="13392128" cy="495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58"/>
              </a:lnSpc>
            </a:pPr>
            <a:r>
              <a:rPr lang="en-US" b="true" sz="6548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 </a:t>
            </a:r>
            <a:r>
              <a:rPr lang="en-US" b="true" sz="6548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(CONDIÇÃO) </a:t>
            </a:r>
            <a:r>
              <a:rPr lang="en-US" b="true" sz="6548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7858"/>
              </a:lnSpc>
            </a:pPr>
            <a:r>
              <a:rPr lang="en-US" b="true" sz="6548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BLOCO DE CÓDIGO</a:t>
            </a:r>
          </a:p>
          <a:p>
            <a:pPr algn="l">
              <a:lnSpc>
                <a:spcPts val="7858"/>
              </a:lnSpc>
            </a:pPr>
            <a:r>
              <a:rPr lang="en-US" b="true" sz="6548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 </a:t>
            </a:r>
            <a:r>
              <a:rPr lang="en-US" b="true" sz="6548" spc="-13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SENAO </a:t>
            </a:r>
            <a:r>
              <a:rPr lang="en-US" b="true" sz="6548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</a:t>
            </a:r>
          </a:p>
          <a:p>
            <a:pPr algn="l">
              <a:lnSpc>
                <a:spcPts val="7858"/>
              </a:lnSpc>
            </a:pPr>
            <a:r>
              <a:rPr lang="en-US" b="true" sz="6548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	</a:t>
            </a:r>
            <a:r>
              <a:rPr lang="en-US" b="true" sz="6548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BLOCO DE CÓDIGO</a:t>
            </a:r>
          </a:p>
          <a:p>
            <a:pPr algn="l">
              <a:lnSpc>
                <a:spcPts val="7858"/>
              </a:lnSpc>
            </a:pPr>
            <a:r>
              <a:rPr lang="en-US" b="true" sz="6548" spc="-13">
                <a:solidFill>
                  <a:srgbClr val="1F497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}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11429854" y="4573424"/>
            <a:ext cx="6401349" cy="247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1"/>
              </a:lnSpc>
            </a:pPr>
            <a:r>
              <a:rPr lang="en-US" sz="4092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 ESSA CONDIÇÃO FOR FALSA, BLOCO DE CÓDIGO DO </a:t>
            </a:r>
            <a:r>
              <a:rPr lang="en-US" sz="4092" i="true" spc="-13">
                <a:solidFill>
                  <a:srgbClr val="000000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SENAO </a:t>
            </a:r>
            <a:r>
              <a:rPr lang="en-US" sz="4092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SERÁ EXECUTADO</a:t>
            </a:r>
          </a:p>
        </p:txBody>
      </p:sp>
      <p:grpSp>
        <p:nvGrpSpPr>
          <p:cNvPr name="Group 136" id="136"/>
          <p:cNvGrpSpPr/>
          <p:nvPr/>
        </p:nvGrpSpPr>
        <p:grpSpPr>
          <a:xfrm rot="0">
            <a:off x="4166958" y="8008333"/>
            <a:ext cx="6361708" cy="1586218"/>
            <a:chOff x="0" y="0"/>
            <a:chExt cx="8482277" cy="2114958"/>
          </a:xfrm>
        </p:grpSpPr>
        <p:sp>
          <p:nvSpPr>
            <p:cNvPr name="Freeform 137" id="137"/>
            <p:cNvSpPr/>
            <p:nvPr/>
          </p:nvSpPr>
          <p:spPr>
            <a:xfrm flipH="false" flipV="false" rot="0">
              <a:off x="0" y="0"/>
              <a:ext cx="8482330" cy="2115058"/>
            </a:xfrm>
            <a:custGeom>
              <a:avLst/>
              <a:gdLst/>
              <a:ahLst/>
              <a:cxnLst/>
              <a:rect r="r" b="b" t="t" l="l"/>
              <a:pathLst>
                <a:path h="2115058" w="8482330">
                  <a:moveTo>
                    <a:pt x="0" y="352552"/>
                  </a:moveTo>
                  <a:cubicBezTo>
                    <a:pt x="0" y="157861"/>
                    <a:pt x="157861" y="0"/>
                    <a:pt x="352552" y="0"/>
                  </a:cubicBezTo>
                  <a:lnTo>
                    <a:pt x="8129778" y="0"/>
                  </a:lnTo>
                  <a:cubicBezTo>
                    <a:pt x="8324469" y="0"/>
                    <a:pt x="8482330" y="157861"/>
                    <a:pt x="8482330" y="352552"/>
                  </a:cubicBezTo>
                  <a:lnTo>
                    <a:pt x="8482330" y="1762506"/>
                  </a:lnTo>
                  <a:cubicBezTo>
                    <a:pt x="8482330" y="1957197"/>
                    <a:pt x="8324469" y="2115058"/>
                    <a:pt x="8129778" y="2115058"/>
                  </a:cubicBezTo>
                  <a:lnTo>
                    <a:pt x="352552" y="2115058"/>
                  </a:lnTo>
                  <a:cubicBezTo>
                    <a:pt x="157861" y="2114931"/>
                    <a:pt x="0" y="1957197"/>
                    <a:pt x="0" y="1762506"/>
                  </a:cubicBez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8" id="138"/>
            <p:cNvSpPr txBox="true"/>
            <p:nvPr/>
          </p:nvSpPr>
          <p:spPr>
            <a:xfrm>
              <a:off x="0" y="0"/>
              <a:ext cx="8482277" cy="211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9"/>
                </a:lnSpc>
              </a:pPr>
              <a:r>
                <a:rPr lang="en-US" sz="3274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SEMPRE SERÁ EXECUTADO UM OU OUTRO</a:t>
              </a:r>
            </a:p>
          </p:txBody>
        </p:sp>
      </p:grpSp>
      <p:sp>
        <p:nvSpPr>
          <p:cNvPr name="Freeform 139" id="139"/>
          <p:cNvSpPr/>
          <p:nvPr/>
        </p:nvSpPr>
        <p:spPr>
          <a:xfrm flipH="false" flipV="false" rot="-1838497">
            <a:off x="5536194" y="2551433"/>
            <a:ext cx="1076727" cy="697181"/>
          </a:xfrm>
          <a:custGeom>
            <a:avLst/>
            <a:gdLst/>
            <a:ahLst/>
            <a:cxnLst/>
            <a:rect r="r" b="b" t="t" l="l"/>
            <a:pathLst>
              <a:path h="697181" w="1076727">
                <a:moveTo>
                  <a:pt x="0" y="0"/>
                </a:moveTo>
                <a:lnTo>
                  <a:pt x="1076727" y="0"/>
                </a:lnTo>
                <a:lnTo>
                  <a:pt x="1076727" y="697180"/>
                </a:lnTo>
                <a:lnTo>
                  <a:pt x="0" y="6971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0" id="140"/>
          <p:cNvSpPr txBox="true"/>
          <p:nvPr/>
        </p:nvSpPr>
        <p:spPr>
          <a:xfrm rot="0">
            <a:off x="6231723" y="2197706"/>
            <a:ext cx="4296944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9"/>
              </a:lnSpc>
            </a:pPr>
            <a:r>
              <a:rPr lang="en-US" sz="3274" spc="-1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VERIFICA UMA INFORMAÇÃO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DAGZK5LZ-1g</dc:identifier>
  <dcterms:modified xsi:type="dcterms:W3CDTF">2011-08-01T06:04:30Z</dcterms:modified>
  <cp:revision>1</cp:revision>
  <dc:title>05 - Estrutura Condicional (SE)</dc:title>
</cp:coreProperties>
</file>